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9" r:id="rId4"/>
    <p:sldId id="258" r:id="rId5"/>
    <p:sldId id="259" r:id="rId6"/>
    <p:sldId id="268" r:id="rId7"/>
    <p:sldId id="276" r:id="rId8"/>
    <p:sldId id="270" r:id="rId9"/>
    <p:sldId id="269" r:id="rId10"/>
    <p:sldId id="271" r:id="rId11"/>
    <p:sldId id="277" r:id="rId12"/>
    <p:sldId id="274" r:id="rId13"/>
    <p:sldId id="278" r:id="rId14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EA4"/>
    <a:srgbClr val="4DA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Usuario\Desktop\pasar%20pc%20nuevo\AICIA\DPTO%20I+D+I\INDICADORES%20PLAN%20DE%20I+D+I\cuadro-mando_2013_DEFINITV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solidFill>
                  <a:schemeClr val="tx2"/>
                </a:solidFill>
              </a:rPr>
              <a:t>FACTURACION SECTORES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GENERALES!$A$2</c:f>
              <c:strCache>
                <c:ptCount val="1"/>
                <c:pt idx="0">
                  <c:v>SUBVENCIONES INTERNACIONALES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GENERALES!$G$1:$O$1</c:f>
              <c:strCache>
                <c:ptCount val="9"/>
                <c:pt idx="0">
                  <c:v>AERONAUTICO</c:v>
                </c:pt>
                <c:pt idx="1">
                  <c:v>ENERGIA</c:v>
                </c:pt>
                <c:pt idx="2">
                  <c:v>MATERIALES Y NANOTECNOLOGIA</c:v>
                </c:pt>
                <c:pt idx="3">
                  <c:v>MEDIO AMBIENTE</c:v>
                </c:pt>
                <c:pt idx="4">
                  <c:v>ORGANIZACIÓN INDUSTRIAL</c:v>
                </c:pt>
                <c:pt idx="5">
                  <c:v>TICs</c:v>
                </c:pt>
                <c:pt idx="6">
                  <c:v>TECNOLOGIAS DE FABRICACION</c:v>
                </c:pt>
                <c:pt idx="7">
                  <c:v>TRANSPORTE E INFRAESTRUCTURAS</c:v>
                </c:pt>
                <c:pt idx="8">
                  <c:v>OTROS</c:v>
                </c:pt>
              </c:strCache>
            </c:strRef>
          </c:cat>
          <c:val>
            <c:numRef>
              <c:f>GENERALES!$G$2:$O$2</c:f>
              <c:numCache>
                <c:formatCode>#,##0\ "€"</c:formatCode>
                <c:ptCount val="9"/>
                <c:pt idx="0">
                  <c:v>69123.0</c:v>
                </c:pt>
                <c:pt idx="1">
                  <c:v>238713.0</c:v>
                </c:pt>
                <c:pt idx="2">
                  <c:v>128425.0</c:v>
                </c:pt>
                <c:pt idx="5">
                  <c:v>92944.0</c:v>
                </c:pt>
                <c:pt idx="6">
                  <c:v>109753.0</c:v>
                </c:pt>
                <c:pt idx="8">
                  <c:v>135913.0</c:v>
                </c:pt>
              </c:numCache>
            </c:numRef>
          </c:val>
        </c:ser>
        <c:ser>
          <c:idx val="1"/>
          <c:order val="1"/>
          <c:tx>
            <c:strRef>
              <c:f>GENERALES!$A$3</c:f>
              <c:strCache>
                <c:ptCount val="1"/>
                <c:pt idx="0">
                  <c:v>SUBVENCIONES NACIONALES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GENERALES!$G$1:$O$1</c:f>
              <c:strCache>
                <c:ptCount val="9"/>
                <c:pt idx="0">
                  <c:v>AERONAUTICO</c:v>
                </c:pt>
                <c:pt idx="1">
                  <c:v>ENERGIA</c:v>
                </c:pt>
                <c:pt idx="2">
                  <c:v>MATERIALES Y NANOTECNOLOGIA</c:v>
                </c:pt>
                <c:pt idx="3">
                  <c:v>MEDIO AMBIENTE</c:v>
                </c:pt>
                <c:pt idx="4">
                  <c:v>ORGANIZACIÓN INDUSTRIAL</c:v>
                </c:pt>
                <c:pt idx="5">
                  <c:v>TICs</c:v>
                </c:pt>
                <c:pt idx="6">
                  <c:v>TECNOLOGIAS DE FABRICACION</c:v>
                </c:pt>
                <c:pt idx="7">
                  <c:v>TRANSPORTE E INFRAESTRUCTURAS</c:v>
                </c:pt>
                <c:pt idx="8">
                  <c:v>OTROS</c:v>
                </c:pt>
              </c:strCache>
            </c:strRef>
          </c:cat>
          <c:val>
            <c:numRef>
              <c:f>GENERALES!$G$3:$O$3</c:f>
              <c:numCache>
                <c:formatCode>#,##0\ "€"</c:formatCode>
                <c:ptCount val="9"/>
                <c:pt idx="0">
                  <c:v>13646.0</c:v>
                </c:pt>
                <c:pt idx="1">
                  <c:v>92300.0</c:v>
                </c:pt>
                <c:pt idx="5">
                  <c:v>77287.0</c:v>
                </c:pt>
                <c:pt idx="7" formatCode="General">
                  <c:v>36668.0</c:v>
                </c:pt>
                <c:pt idx="8" formatCode="General">
                  <c:v>16940.0</c:v>
                </c:pt>
              </c:numCache>
            </c:numRef>
          </c:val>
        </c:ser>
        <c:ser>
          <c:idx val="2"/>
          <c:order val="2"/>
          <c:tx>
            <c:strRef>
              <c:f>GENERALES!$A$4</c:f>
              <c:strCache>
                <c:ptCount val="1"/>
                <c:pt idx="0">
                  <c:v>SUBVENCIONES REGIONALES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GENERALES!$G$1:$O$1</c:f>
              <c:strCache>
                <c:ptCount val="9"/>
                <c:pt idx="0">
                  <c:v>AERONAUTICO</c:v>
                </c:pt>
                <c:pt idx="1">
                  <c:v>ENERGIA</c:v>
                </c:pt>
                <c:pt idx="2">
                  <c:v>MATERIALES Y NANOTECNOLOGIA</c:v>
                </c:pt>
                <c:pt idx="3">
                  <c:v>MEDIO AMBIENTE</c:v>
                </c:pt>
                <c:pt idx="4">
                  <c:v>ORGANIZACIÓN INDUSTRIAL</c:v>
                </c:pt>
                <c:pt idx="5">
                  <c:v>TICs</c:v>
                </c:pt>
                <c:pt idx="6">
                  <c:v>TECNOLOGIAS DE FABRICACION</c:v>
                </c:pt>
                <c:pt idx="7">
                  <c:v>TRANSPORTE E INFRAESTRUCTURAS</c:v>
                </c:pt>
                <c:pt idx="8">
                  <c:v>OTROS</c:v>
                </c:pt>
              </c:strCache>
            </c:strRef>
          </c:cat>
          <c:val>
            <c:numRef>
              <c:f>GENERALES!$G$4:$O$4</c:f>
              <c:numCache>
                <c:formatCode>General</c:formatCode>
                <c:ptCount val="9"/>
                <c:pt idx="0" formatCode="#,##0\ &quot;€&quot;">
                  <c:v>46889.0</c:v>
                </c:pt>
                <c:pt idx="1">
                  <c:v>27073.0</c:v>
                </c:pt>
                <c:pt idx="3" formatCode="#,##0\ &quot;€&quot;">
                  <c:v>52640.0</c:v>
                </c:pt>
                <c:pt idx="4">
                  <c:v>63437.0</c:v>
                </c:pt>
                <c:pt idx="5" formatCode="#,##0\ &quot;€&quot;">
                  <c:v>86286.0</c:v>
                </c:pt>
                <c:pt idx="7">
                  <c:v>57636.0</c:v>
                </c:pt>
                <c:pt idx="8">
                  <c:v>12622.0</c:v>
                </c:pt>
              </c:numCache>
            </c:numRef>
          </c:val>
        </c:ser>
        <c:ser>
          <c:idx val="3"/>
          <c:order val="3"/>
          <c:tx>
            <c:strRef>
              <c:f>GENERALES!$A$5</c:f>
              <c:strCache>
                <c:ptCount val="1"/>
                <c:pt idx="0">
                  <c:v>FACTURACION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GENERALES!$G$1:$O$1</c:f>
              <c:strCache>
                <c:ptCount val="9"/>
                <c:pt idx="0">
                  <c:v>AERONAUTICO</c:v>
                </c:pt>
                <c:pt idx="1">
                  <c:v>ENERGIA</c:v>
                </c:pt>
                <c:pt idx="2">
                  <c:v>MATERIALES Y NANOTECNOLOGIA</c:v>
                </c:pt>
                <c:pt idx="3">
                  <c:v>MEDIO AMBIENTE</c:v>
                </c:pt>
                <c:pt idx="4">
                  <c:v>ORGANIZACIÓN INDUSTRIAL</c:v>
                </c:pt>
                <c:pt idx="5">
                  <c:v>TICs</c:v>
                </c:pt>
                <c:pt idx="6">
                  <c:v>TECNOLOGIAS DE FABRICACION</c:v>
                </c:pt>
                <c:pt idx="7">
                  <c:v>TRANSPORTE E INFRAESTRUCTURAS</c:v>
                </c:pt>
                <c:pt idx="8">
                  <c:v>OTROS</c:v>
                </c:pt>
              </c:strCache>
            </c:strRef>
          </c:cat>
          <c:val>
            <c:numRef>
              <c:f>GENERALES!$G$5:$O$5</c:f>
              <c:numCache>
                <c:formatCode>#,##0\ "€"</c:formatCode>
                <c:ptCount val="9"/>
                <c:pt idx="0">
                  <c:v>1.769502E6</c:v>
                </c:pt>
                <c:pt idx="1">
                  <c:v>3.498722E6</c:v>
                </c:pt>
                <c:pt idx="2">
                  <c:v>997297.89</c:v>
                </c:pt>
                <c:pt idx="3">
                  <c:v>468193.2900000001</c:v>
                </c:pt>
                <c:pt idx="4">
                  <c:v>235681.96</c:v>
                </c:pt>
                <c:pt idx="5">
                  <c:v>2.030595E6</c:v>
                </c:pt>
                <c:pt idx="6">
                  <c:v>1.20823623E6</c:v>
                </c:pt>
                <c:pt idx="7">
                  <c:v>370324.3</c:v>
                </c:pt>
                <c:pt idx="8">
                  <c:v>271223.0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3226984"/>
        <c:axId val="2063230632"/>
      </c:barChart>
      <c:catAx>
        <c:axId val="206322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63230632"/>
        <c:crosses val="autoZero"/>
        <c:auto val="1"/>
        <c:lblAlgn val="ctr"/>
        <c:lblOffset val="100"/>
        <c:noMultiLvlLbl val="0"/>
      </c:catAx>
      <c:valAx>
        <c:axId val="206323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1F497D">
                  <a:lumMod val="75000"/>
                </a:srgb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632269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>
      <a:noFill/>
    </a:ln>
    <a:effectLst>
      <a:outerShdw blurRad="50800" dist="38100" dir="13500000" algn="b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44C77-23DE-4E44-9283-A09043309FBE}" type="doc">
      <dgm:prSet loTypeId="urn:microsoft.com/office/officeart/2005/8/layout/radial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B5C6C41-A0AB-4876-BA7C-220B0376DEC8}">
      <dgm:prSet phldrT="[Texto]"/>
      <dgm:spPr/>
      <dgm:t>
        <a:bodyPr/>
        <a:lstStyle/>
        <a:p>
          <a:r>
            <a:rPr lang="es-ES_tradnl" dirty="0" smtClean="0"/>
            <a:t>Capacidades de I+D aplicado</a:t>
          </a:r>
          <a:endParaRPr lang="es-ES" dirty="0"/>
        </a:p>
      </dgm:t>
    </dgm:pt>
    <dgm:pt modelId="{78A93A12-ED79-4A6F-94B5-119194ECC306}" type="parTrans" cxnId="{D845FAC6-2EA3-4CAC-8579-F19AAE9FD9ED}">
      <dgm:prSet/>
      <dgm:spPr/>
      <dgm:t>
        <a:bodyPr/>
        <a:lstStyle/>
        <a:p>
          <a:endParaRPr lang="es-ES"/>
        </a:p>
      </dgm:t>
    </dgm:pt>
    <dgm:pt modelId="{0CEDC7C1-C7CE-4E2E-B80F-7B5A73677003}" type="sibTrans" cxnId="{D845FAC6-2EA3-4CAC-8579-F19AAE9FD9ED}">
      <dgm:prSet/>
      <dgm:spPr/>
      <dgm:t>
        <a:bodyPr/>
        <a:lstStyle/>
        <a:p>
          <a:endParaRPr lang="es-ES"/>
        </a:p>
      </dgm:t>
    </dgm:pt>
    <dgm:pt modelId="{EA7FA815-BCA4-4E65-AB67-30BAC8768ABB}">
      <dgm:prSet phldrT="[Texto]"/>
      <dgm:spPr/>
      <dgm:t>
        <a:bodyPr/>
        <a:lstStyle/>
        <a:p>
          <a:r>
            <a:rPr lang="es-ES_tradnl" dirty="0" smtClean="0"/>
            <a:t>Centro de I+D de referencia mundial</a:t>
          </a:r>
          <a:endParaRPr lang="es-ES" dirty="0"/>
        </a:p>
      </dgm:t>
    </dgm:pt>
    <dgm:pt modelId="{E5A9FDB1-C34D-4FD0-8793-ADC337032182}" type="parTrans" cxnId="{1A6E32F2-3963-4BB4-8A75-666A8C928232}">
      <dgm:prSet/>
      <dgm:spPr/>
      <dgm:t>
        <a:bodyPr/>
        <a:lstStyle/>
        <a:p>
          <a:endParaRPr lang="es-ES"/>
        </a:p>
      </dgm:t>
    </dgm:pt>
    <dgm:pt modelId="{0D514DE7-3266-479D-B23C-83E5CD8E7869}" type="sibTrans" cxnId="{1A6E32F2-3963-4BB4-8A75-666A8C928232}">
      <dgm:prSet/>
      <dgm:spPr/>
      <dgm:t>
        <a:bodyPr/>
        <a:lstStyle/>
        <a:p>
          <a:endParaRPr lang="es-ES"/>
        </a:p>
      </dgm:t>
    </dgm:pt>
    <dgm:pt modelId="{0C9CB8BB-1D10-45A1-90C1-CC05675BC1C8}">
      <dgm:prSet phldrT="[Texto]"/>
      <dgm:spPr/>
      <dgm:t>
        <a:bodyPr/>
        <a:lstStyle/>
        <a:p>
          <a:r>
            <a:rPr lang="es-ES_tradnl" dirty="0" smtClean="0"/>
            <a:t>Modelo de transferencia orientado a la empresa</a:t>
          </a:r>
          <a:endParaRPr lang="es-ES" dirty="0"/>
        </a:p>
      </dgm:t>
    </dgm:pt>
    <dgm:pt modelId="{2F633D52-1C30-4A39-95B2-7EC9C199CBEE}" type="parTrans" cxnId="{3D891D8C-37E9-4879-8731-6952E1267230}">
      <dgm:prSet/>
      <dgm:spPr/>
      <dgm:t>
        <a:bodyPr/>
        <a:lstStyle/>
        <a:p>
          <a:endParaRPr lang="es-ES"/>
        </a:p>
      </dgm:t>
    </dgm:pt>
    <dgm:pt modelId="{BD5738A0-DC4E-46F5-A90C-F07820A99D89}" type="sibTrans" cxnId="{3D891D8C-37E9-4879-8731-6952E1267230}">
      <dgm:prSet/>
      <dgm:spPr/>
      <dgm:t>
        <a:bodyPr/>
        <a:lstStyle/>
        <a:p>
          <a:endParaRPr lang="es-ES"/>
        </a:p>
      </dgm:t>
    </dgm:pt>
    <dgm:pt modelId="{94035630-89AB-457D-A627-3E739E418D57}">
      <dgm:prSet phldrT="[Texto]"/>
      <dgm:spPr/>
      <dgm:t>
        <a:bodyPr/>
        <a:lstStyle/>
        <a:p>
          <a:r>
            <a:rPr lang="es-ES_tradnl" dirty="0" smtClean="0"/>
            <a:t>Experiencia en cooperación Universidad- Empresa</a:t>
          </a:r>
          <a:endParaRPr lang="es-ES" dirty="0"/>
        </a:p>
      </dgm:t>
    </dgm:pt>
    <dgm:pt modelId="{9F093C1E-8AC1-4F4B-9099-B64F48D1B405}" type="parTrans" cxnId="{A761D1D4-0276-4074-8E85-08E874E8BC2E}">
      <dgm:prSet/>
      <dgm:spPr/>
      <dgm:t>
        <a:bodyPr/>
        <a:lstStyle/>
        <a:p>
          <a:endParaRPr lang="es-ES"/>
        </a:p>
      </dgm:t>
    </dgm:pt>
    <dgm:pt modelId="{F4182A1D-C19B-4B4E-8695-0217D4D48BA3}" type="sibTrans" cxnId="{A761D1D4-0276-4074-8E85-08E874E8BC2E}">
      <dgm:prSet/>
      <dgm:spPr/>
      <dgm:t>
        <a:bodyPr/>
        <a:lstStyle/>
        <a:p>
          <a:endParaRPr lang="es-ES"/>
        </a:p>
      </dgm:t>
    </dgm:pt>
    <dgm:pt modelId="{F9CD6494-2F56-4F41-BB5B-E290BE9DAA50}">
      <dgm:prSet/>
      <dgm:spPr/>
      <dgm:t>
        <a:bodyPr/>
        <a:lstStyle/>
        <a:p>
          <a:r>
            <a:rPr lang="es-ES_tradnl" dirty="0" smtClean="0"/>
            <a:t>Necesidades reales del entorno empresarial</a:t>
          </a:r>
          <a:endParaRPr lang="es-ES" dirty="0"/>
        </a:p>
      </dgm:t>
    </dgm:pt>
    <dgm:pt modelId="{B07F3660-4046-4113-949C-2F870D62C751}" type="parTrans" cxnId="{3CC8D2BA-37EA-47E8-9372-4DF1AC9FF884}">
      <dgm:prSet/>
      <dgm:spPr/>
      <dgm:t>
        <a:bodyPr/>
        <a:lstStyle/>
        <a:p>
          <a:endParaRPr lang="es-ES"/>
        </a:p>
      </dgm:t>
    </dgm:pt>
    <dgm:pt modelId="{988B150F-4613-48CE-813C-D94CA4BB4E09}" type="sibTrans" cxnId="{3CC8D2BA-37EA-47E8-9372-4DF1AC9FF884}">
      <dgm:prSet/>
      <dgm:spPr/>
      <dgm:t>
        <a:bodyPr/>
        <a:lstStyle/>
        <a:p>
          <a:endParaRPr lang="es-ES"/>
        </a:p>
      </dgm:t>
    </dgm:pt>
    <dgm:pt modelId="{E603E06C-D160-4890-8C30-7139A2754318}" type="pres">
      <dgm:prSet presAssocID="{40144C77-23DE-4E44-9283-A09043309F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E34E92-3D61-4D6F-8CB1-809AD6148C44}" type="pres">
      <dgm:prSet presAssocID="{40144C77-23DE-4E44-9283-A09043309FBE}" presName="radial" presStyleCnt="0">
        <dgm:presLayoutVars>
          <dgm:animLvl val="ctr"/>
        </dgm:presLayoutVars>
      </dgm:prSet>
      <dgm:spPr/>
    </dgm:pt>
    <dgm:pt modelId="{9C24CE7C-FCA5-4030-AADB-411B8B5421D4}" type="pres">
      <dgm:prSet presAssocID="{5B5C6C41-A0AB-4876-BA7C-220B0376DEC8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546F3990-4BEC-4255-AB09-CFEE5E16A6BB}" type="pres">
      <dgm:prSet presAssocID="{EA7FA815-BCA4-4E65-AB67-30BAC8768AB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07EE00-CB34-4D06-9820-8C3B58175A94}" type="pres">
      <dgm:prSet presAssocID="{F9CD6494-2F56-4F41-BB5B-E290BE9DAA5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3C056-8E77-4FDF-9F27-CF5099EA10AE}" type="pres">
      <dgm:prSet presAssocID="{0C9CB8BB-1D10-45A1-90C1-CC05675BC1C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E336D0-BB51-419B-8224-EA5FA530A565}" type="pres">
      <dgm:prSet presAssocID="{94035630-89AB-457D-A627-3E739E418D57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C8D2BA-37EA-47E8-9372-4DF1AC9FF884}" srcId="{5B5C6C41-A0AB-4876-BA7C-220B0376DEC8}" destId="{F9CD6494-2F56-4F41-BB5B-E290BE9DAA50}" srcOrd="1" destOrd="0" parTransId="{B07F3660-4046-4113-949C-2F870D62C751}" sibTransId="{988B150F-4613-48CE-813C-D94CA4BB4E09}"/>
    <dgm:cxn modelId="{E2BD5E7D-1DB6-4ABF-B7C2-12D054855189}" type="presOf" srcId="{F9CD6494-2F56-4F41-BB5B-E290BE9DAA50}" destId="{FB07EE00-CB34-4D06-9820-8C3B58175A94}" srcOrd="0" destOrd="0" presId="urn:microsoft.com/office/officeart/2005/8/layout/radial3"/>
    <dgm:cxn modelId="{D30C4718-DD5F-4155-85BC-BB9FF5DAE76F}" type="presOf" srcId="{40144C77-23DE-4E44-9283-A09043309FBE}" destId="{E603E06C-D160-4890-8C30-7139A2754318}" srcOrd="0" destOrd="0" presId="urn:microsoft.com/office/officeart/2005/8/layout/radial3"/>
    <dgm:cxn modelId="{A761D1D4-0276-4074-8E85-08E874E8BC2E}" srcId="{5B5C6C41-A0AB-4876-BA7C-220B0376DEC8}" destId="{94035630-89AB-457D-A627-3E739E418D57}" srcOrd="3" destOrd="0" parTransId="{9F093C1E-8AC1-4F4B-9099-B64F48D1B405}" sibTransId="{F4182A1D-C19B-4B4E-8695-0217D4D48BA3}"/>
    <dgm:cxn modelId="{D845FAC6-2EA3-4CAC-8579-F19AAE9FD9ED}" srcId="{40144C77-23DE-4E44-9283-A09043309FBE}" destId="{5B5C6C41-A0AB-4876-BA7C-220B0376DEC8}" srcOrd="0" destOrd="0" parTransId="{78A93A12-ED79-4A6F-94B5-119194ECC306}" sibTransId="{0CEDC7C1-C7CE-4E2E-B80F-7B5A73677003}"/>
    <dgm:cxn modelId="{3D891D8C-37E9-4879-8731-6952E1267230}" srcId="{5B5C6C41-A0AB-4876-BA7C-220B0376DEC8}" destId="{0C9CB8BB-1D10-45A1-90C1-CC05675BC1C8}" srcOrd="2" destOrd="0" parTransId="{2F633D52-1C30-4A39-95B2-7EC9C199CBEE}" sibTransId="{BD5738A0-DC4E-46F5-A90C-F07820A99D89}"/>
    <dgm:cxn modelId="{317E5907-0B47-4912-A63B-1AB83BE4B24B}" type="presOf" srcId="{94035630-89AB-457D-A627-3E739E418D57}" destId="{DEE336D0-BB51-419B-8224-EA5FA530A565}" srcOrd="0" destOrd="0" presId="urn:microsoft.com/office/officeart/2005/8/layout/radial3"/>
    <dgm:cxn modelId="{1A6E32F2-3963-4BB4-8A75-666A8C928232}" srcId="{5B5C6C41-A0AB-4876-BA7C-220B0376DEC8}" destId="{EA7FA815-BCA4-4E65-AB67-30BAC8768ABB}" srcOrd="0" destOrd="0" parTransId="{E5A9FDB1-C34D-4FD0-8793-ADC337032182}" sibTransId="{0D514DE7-3266-479D-B23C-83E5CD8E7869}"/>
    <dgm:cxn modelId="{EA3DA132-E36E-4351-BA2E-C4A3B2E6BB94}" type="presOf" srcId="{EA7FA815-BCA4-4E65-AB67-30BAC8768ABB}" destId="{546F3990-4BEC-4255-AB09-CFEE5E16A6BB}" srcOrd="0" destOrd="0" presId="urn:microsoft.com/office/officeart/2005/8/layout/radial3"/>
    <dgm:cxn modelId="{2DDBA495-BDCA-422B-B33C-297411F9CFE4}" type="presOf" srcId="{0C9CB8BB-1D10-45A1-90C1-CC05675BC1C8}" destId="{8573C056-8E77-4FDF-9F27-CF5099EA10AE}" srcOrd="0" destOrd="0" presId="urn:microsoft.com/office/officeart/2005/8/layout/radial3"/>
    <dgm:cxn modelId="{8F3B779C-CDC3-42D6-B26C-A00DF22CD9E3}" type="presOf" srcId="{5B5C6C41-A0AB-4876-BA7C-220B0376DEC8}" destId="{9C24CE7C-FCA5-4030-AADB-411B8B5421D4}" srcOrd="0" destOrd="0" presId="urn:microsoft.com/office/officeart/2005/8/layout/radial3"/>
    <dgm:cxn modelId="{CA278ACA-B65A-49DE-A6C0-97318179EE8D}" type="presParOf" srcId="{E603E06C-D160-4890-8C30-7139A2754318}" destId="{98E34E92-3D61-4D6F-8CB1-809AD6148C44}" srcOrd="0" destOrd="0" presId="urn:microsoft.com/office/officeart/2005/8/layout/radial3"/>
    <dgm:cxn modelId="{E3640CF4-AC2C-4F92-BFD6-1DC989D86FF7}" type="presParOf" srcId="{98E34E92-3D61-4D6F-8CB1-809AD6148C44}" destId="{9C24CE7C-FCA5-4030-AADB-411B8B5421D4}" srcOrd="0" destOrd="0" presId="urn:microsoft.com/office/officeart/2005/8/layout/radial3"/>
    <dgm:cxn modelId="{F029751C-487E-4AB6-B37D-CEDEF16DB3CC}" type="presParOf" srcId="{98E34E92-3D61-4D6F-8CB1-809AD6148C44}" destId="{546F3990-4BEC-4255-AB09-CFEE5E16A6BB}" srcOrd="1" destOrd="0" presId="urn:microsoft.com/office/officeart/2005/8/layout/radial3"/>
    <dgm:cxn modelId="{87B8300D-90B7-4658-822E-6426838BC4E9}" type="presParOf" srcId="{98E34E92-3D61-4D6F-8CB1-809AD6148C44}" destId="{FB07EE00-CB34-4D06-9820-8C3B58175A94}" srcOrd="2" destOrd="0" presId="urn:microsoft.com/office/officeart/2005/8/layout/radial3"/>
    <dgm:cxn modelId="{78AA61A6-6706-41A2-8046-C0AAECDE584B}" type="presParOf" srcId="{98E34E92-3D61-4D6F-8CB1-809AD6148C44}" destId="{8573C056-8E77-4FDF-9F27-CF5099EA10AE}" srcOrd="3" destOrd="0" presId="urn:microsoft.com/office/officeart/2005/8/layout/radial3"/>
    <dgm:cxn modelId="{921A1AAC-436D-4E63-A3BC-2CE95850C878}" type="presParOf" srcId="{98E34E92-3D61-4D6F-8CB1-809AD6148C44}" destId="{DEE336D0-BB51-419B-8224-EA5FA530A56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4CE7C-FCA5-4030-AADB-411B8B5421D4}">
      <dsp:nvSpPr>
        <dsp:cNvPr id="0" name=""/>
        <dsp:cNvSpPr/>
      </dsp:nvSpPr>
      <dsp:spPr>
        <a:xfrm>
          <a:off x="1034983" y="523140"/>
          <a:ext cx="1303261" cy="13032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Capacidades de I+D aplicado</a:t>
          </a:r>
          <a:endParaRPr lang="es-ES" sz="1300" kern="1200" dirty="0"/>
        </a:p>
      </dsp:txBody>
      <dsp:txXfrm>
        <a:off x="1225841" y="713998"/>
        <a:ext cx="921545" cy="921545"/>
      </dsp:txXfrm>
    </dsp:sp>
    <dsp:sp modelId="{546F3990-4BEC-4255-AB09-CFEE5E16A6BB}">
      <dsp:nvSpPr>
        <dsp:cNvPr id="0" name=""/>
        <dsp:cNvSpPr/>
      </dsp:nvSpPr>
      <dsp:spPr>
        <a:xfrm>
          <a:off x="1360798" y="232"/>
          <a:ext cx="651630" cy="6516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00" kern="1200" dirty="0" smtClean="0"/>
            <a:t>Centro de I+D de referencia mundial</a:t>
          </a:r>
          <a:endParaRPr lang="es-ES" sz="600" kern="1200" dirty="0"/>
        </a:p>
      </dsp:txBody>
      <dsp:txXfrm>
        <a:off x="1456227" y="95661"/>
        <a:ext cx="460772" cy="460772"/>
      </dsp:txXfrm>
    </dsp:sp>
    <dsp:sp modelId="{FB07EE00-CB34-4D06-9820-8C3B58175A94}">
      <dsp:nvSpPr>
        <dsp:cNvPr id="0" name=""/>
        <dsp:cNvSpPr/>
      </dsp:nvSpPr>
      <dsp:spPr>
        <a:xfrm>
          <a:off x="2209521" y="848955"/>
          <a:ext cx="651630" cy="6516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00" kern="1200" dirty="0" smtClean="0"/>
            <a:t>Necesidades reales del entorno empresarial</a:t>
          </a:r>
          <a:endParaRPr lang="es-ES" sz="600" kern="1200" dirty="0"/>
        </a:p>
      </dsp:txBody>
      <dsp:txXfrm>
        <a:off x="2304950" y="944384"/>
        <a:ext cx="460772" cy="460772"/>
      </dsp:txXfrm>
    </dsp:sp>
    <dsp:sp modelId="{8573C056-8E77-4FDF-9F27-CF5099EA10AE}">
      <dsp:nvSpPr>
        <dsp:cNvPr id="0" name=""/>
        <dsp:cNvSpPr/>
      </dsp:nvSpPr>
      <dsp:spPr>
        <a:xfrm>
          <a:off x="1360798" y="1697678"/>
          <a:ext cx="651630" cy="6516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00" kern="1200" dirty="0" smtClean="0"/>
            <a:t>Modelo de transferencia orientado a la empresa</a:t>
          </a:r>
          <a:endParaRPr lang="es-ES" sz="600" kern="1200" dirty="0"/>
        </a:p>
      </dsp:txBody>
      <dsp:txXfrm>
        <a:off x="1456227" y="1793107"/>
        <a:ext cx="460772" cy="460772"/>
      </dsp:txXfrm>
    </dsp:sp>
    <dsp:sp modelId="{DEE336D0-BB51-419B-8224-EA5FA530A565}">
      <dsp:nvSpPr>
        <dsp:cNvPr id="0" name=""/>
        <dsp:cNvSpPr/>
      </dsp:nvSpPr>
      <dsp:spPr>
        <a:xfrm>
          <a:off x="512075" y="848955"/>
          <a:ext cx="651630" cy="6516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00" kern="1200" dirty="0" smtClean="0"/>
            <a:t>Experiencia en cooperación Universidad- Empresa</a:t>
          </a:r>
          <a:endParaRPr lang="es-ES" sz="600" kern="1200" dirty="0"/>
        </a:p>
      </dsp:txBody>
      <dsp:txXfrm>
        <a:off x="607504" y="944384"/>
        <a:ext cx="460772" cy="460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7DDAD1-0936-42B8-9152-78D0C53D170F}" type="datetime1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6D6D41-E45C-4C66-BA88-7F043DC35576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099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4774E2-A023-47EE-9625-B6C534A9012A}" type="datetime1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noProof="0" smtClean="0"/>
              <a:t>Haga clic para modificar el estilo de texto del patrón</a:t>
            </a:r>
          </a:p>
          <a:p>
            <a:pPr lvl="1"/>
            <a:r>
              <a:rPr lang="es-ES_tradnl" altLang="es-ES" noProof="0" smtClean="0"/>
              <a:t>Segundo nivel</a:t>
            </a:r>
          </a:p>
          <a:p>
            <a:pPr lvl="2"/>
            <a:r>
              <a:rPr lang="es-ES_tradnl" altLang="es-ES" noProof="0" smtClean="0"/>
              <a:t>Tercer nivel</a:t>
            </a:r>
          </a:p>
          <a:p>
            <a:pPr lvl="3"/>
            <a:r>
              <a:rPr lang="es-ES_tradnl" altLang="es-ES" noProof="0" smtClean="0"/>
              <a:t>Cuarto nivel</a:t>
            </a:r>
          </a:p>
          <a:p>
            <a:pPr lvl="4"/>
            <a:r>
              <a:rPr lang="es-ES_tradnl" altLang="es-ES" noProof="0" smtClean="0"/>
              <a:t>Quinto nivel</a:t>
            </a:r>
            <a:endParaRPr lang="es-ES" alt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CDE39C-6026-49DD-A217-1E6D0C71ADB7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689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12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/>
            <a:fld id="{FD00C755-CCA9-4AB9-8224-B8FBF44D3C49}" type="slidenum">
              <a:rPr lang="es-ES" altLang="es-ES"/>
              <a:pPr eaLnBrk="1" hangingPunct="1"/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53C3-01A1-4F42-B863-991931C1DC83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30FC-96E4-4FF5-BB18-A6EA432A9DA3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662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35EB-3CF3-42EA-ADD3-1D0A2363465F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26CD-6259-49F1-912C-21D27D38D5E8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80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4B44-2D94-470B-8B15-D5AC5D237F41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4F3E-3F32-4747-A7CE-2AE973F370D4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2877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31A8-38D9-44B2-9E7A-45DD402EE433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3B93-747F-4145-B5F5-8DABBEA567D2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7239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91BD-588C-4F3C-8F52-167BB551FECA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7A8F-8CE6-4D09-8229-D2BB58571471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834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FE85-E3F8-464F-B192-4F1E6D51B87E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5AF8-39EB-4372-A662-197F5139F7EA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847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FC8B-2731-4286-A403-49539AB9DD93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1BE5-0F19-42F6-9195-3B10280E5297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739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3A8B-024A-41D4-B0BB-F4C8E67CCE0F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6112-AF61-45C8-B4B3-A687817AC1A7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7813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C549-D9DD-4A97-9BD1-10B26CC9F75A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3880-0445-493C-9488-C17A6C0B161E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2423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3307-F8A2-4D6E-B92B-BEC57133BD18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7E91-443E-4AE9-80F7-F0B1EFFF5E4D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596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5D30-48BF-4680-A6E6-4601C9FA1BA6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377F-A46C-4ED2-A5BD-9FE9AA82CA12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958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título</a:t>
            </a:r>
            <a:endParaRPr lang="es-ES" alt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  <a:endParaRPr lang="es-ES" alt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CE4616-137C-4DB0-98CA-89386D2008E2}" type="datetimeFigureOut">
              <a:rPr lang="es-ES" altLang="es-ES"/>
              <a:pPr>
                <a:defRPr/>
              </a:pPr>
              <a:t>19/11/14</a:t>
            </a:fld>
            <a:endParaRPr lang="es-E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24E75C-75A9-4995-970B-A6874F91C48E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3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3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director-aicia@aicia.us.es" TargetMode="External"/><Relationship Id="rId5" Type="http://schemas.openxmlformats.org/officeDocument/2006/relationships/hyperlink" Target="http://www.aicia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52.jpeg"/><Relationship Id="rId10" Type="http://schemas.openxmlformats.org/officeDocument/2006/relationships/image" Target="../media/image42.jpeg"/><Relationship Id="rId11" Type="http://schemas.openxmlformats.org/officeDocument/2006/relationships/image" Target="../media/image43.jpeg"/><Relationship Id="rId12" Type="http://schemas.openxmlformats.org/officeDocument/2006/relationships/image" Target="../media/image44.jpeg"/><Relationship Id="rId13" Type="http://schemas.openxmlformats.org/officeDocument/2006/relationships/image" Target="../media/image45.jpeg"/><Relationship Id="rId14" Type="http://schemas.openxmlformats.org/officeDocument/2006/relationships/image" Target="../media/image46.gif"/><Relationship Id="rId15" Type="http://schemas.openxmlformats.org/officeDocument/2006/relationships/image" Target="../media/image47.png"/><Relationship Id="rId16" Type="http://schemas.openxmlformats.org/officeDocument/2006/relationships/image" Target="../media/image48.jpeg"/><Relationship Id="rId17" Type="http://schemas.openxmlformats.org/officeDocument/2006/relationships/image" Target="../media/image49.png"/><Relationship Id="rId18" Type="http://schemas.openxmlformats.org/officeDocument/2006/relationships/image" Target="../media/image50.gif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6" Type="http://schemas.openxmlformats.org/officeDocument/2006/relationships/image" Target="../media/image53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34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director-aicia@aicia.us.es" TargetMode="External"/><Relationship Id="rId5" Type="http://schemas.openxmlformats.org/officeDocument/2006/relationships/hyperlink" Target="http://www.aicia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.xml"/><Relationship Id="rId12" Type="http://schemas.openxmlformats.org/officeDocument/2006/relationships/diagramQuickStyle" Target="../diagrams/quickStyle1.xml"/><Relationship Id="rId13" Type="http://schemas.openxmlformats.org/officeDocument/2006/relationships/diagramColors" Target="../diagrams/colors1.xml"/><Relationship Id="rId14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jpe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em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6" Type="http://schemas.openxmlformats.org/officeDocument/2006/relationships/chart" Target="../charts/chart1.xml"/><Relationship Id="rId7" Type="http://schemas.openxmlformats.org/officeDocument/2006/relationships/image" Target="../media/image33.png"/><Relationship Id="rId8" Type="http://schemas.openxmlformats.org/officeDocument/2006/relationships/image" Target="../media/image34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4.TIF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 descr="Power 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icia Asociacion para la Cooperación Industrial de Andaluc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58" y="2960464"/>
            <a:ext cx="4668156" cy="13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355570" y="5757582"/>
            <a:ext cx="4544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eaLnBrk="1" hangingPunct="1">
              <a:buFont typeface="Monotype Sorts" pitchFamily="2" charset="2"/>
              <a:buNone/>
              <a:defRPr b="1">
                <a:solidFill>
                  <a:schemeClr val="tx2"/>
                </a:solidFill>
                <a:cs typeface="Arial" charset="0"/>
              </a:defRPr>
            </a:lvl1pPr>
          </a:lstStyle>
          <a:p>
            <a:pPr algn="r"/>
            <a:r>
              <a:rPr lang="es-ES" dirty="0"/>
              <a:t>Escuela Técnica Superior de </a:t>
            </a:r>
            <a:r>
              <a:rPr lang="es-ES" dirty="0" smtClean="0"/>
              <a:t>Ingeniería</a:t>
            </a:r>
          </a:p>
          <a:p>
            <a:pPr algn="r"/>
            <a:r>
              <a:rPr lang="es-ES" dirty="0" smtClean="0"/>
              <a:t>Camino de los Descubrimientos s/n</a:t>
            </a:r>
          </a:p>
          <a:p>
            <a:pPr algn="r"/>
            <a:r>
              <a:rPr lang="es-ES_tradnl" dirty="0" smtClean="0"/>
              <a:t>41092 – Sevilla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310" y="252506"/>
            <a:ext cx="4645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Monotype Sorts" pitchFamily="2" charset="2"/>
              <a:buNone/>
            </a:pPr>
            <a:r>
              <a:rPr lang="es-ES_tradnl" b="1" dirty="0" smtClean="0">
                <a:solidFill>
                  <a:schemeClr val="tx2"/>
                </a:solidFill>
                <a:cs typeface="Arial" charset="0"/>
              </a:rPr>
              <a:t>Pablo Cortes </a:t>
            </a:r>
            <a:r>
              <a:rPr lang="es-ES_tradnl" b="1" dirty="0" err="1" smtClean="0">
                <a:solidFill>
                  <a:schemeClr val="tx2"/>
                </a:solidFill>
                <a:cs typeface="Arial" charset="0"/>
              </a:rPr>
              <a:t>Achedad</a:t>
            </a:r>
            <a:endParaRPr lang="es-ES_tradnl" b="1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buFont typeface="Monotype Sorts" pitchFamily="2" charset="2"/>
              <a:buNone/>
            </a:pPr>
            <a:r>
              <a:rPr lang="es-ES_tradnl" b="1" dirty="0" smtClean="0">
                <a:solidFill>
                  <a:schemeClr val="tx2"/>
                </a:solidFill>
                <a:cs typeface="Arial" charset="0"/>
              </a:rPr>
              <a:t>Director Gerente</a:t>
            </a:r>
            <a:endParaRPr lang="es-ES_tradnl" b="1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buFont typeface="Monotype Sorts" pitchFamily="2" charset="2"/>
              <a:buNone/>
            </a:pPr>
            <a:r>
              <a:rPr lang="es-ES_tradnl" b="1" dirty="0" smtClean="0">
                <a:solidFill>
                  <a:schemeClr val="tx2"/>
                </a:solidFill>
                <a:cs typeface="Arial" charset="0"/>
                <a:hlinkClick r:id="rId4"/>
              </a:rPr>
              <a:t>director-aicia@aicia.us.es</a:t>
            </a:r>
            <a:r>
              <a:rPr lang="es-ES_tradnl" b="1" dirty="0" smtClean="0">
                <a:solidFill>
                  <a:schemeClr val="tx2"/>
                </a:solidFill>
                <a:cs typeface="Arial" charset="0"/>
              </a:rPr>
              <a:t> / </a:t>
            </a:r>
            <a:r>
              <a:rPr lang="es-ES_tradnl" b="1" dirty="0" smtClean="0">
                <a:solidFill>
                  <a:schemeClr val="tx2"/>
                </a:solidFill>
                <a:cs typeface="Arial" charset="0"/>
                <a:hlinkClick r:id="rId5"/>
              </a:rPr>
              <a:t>www.aicia.es</a:t>
            </a:r>
            <a:endParaRPr lang="es-ES_tradnl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8616" y="1715445"/>
            <a:ext cx="46682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cs typeface="Arial" charset="0"/>
              </a:rPr>
              <a:t>AICIA: Más de 30 </a:t>
            </a:r>
            <a:r>
              <a:rPr lang="es-ES" sz="3200" b="1" dirty="0" smtClean="0">
                <a:solidFill>
                  <a:schemeClr val="tx2"/>
                </a:solidFill>
                <a:cs typeface="Arial" charset="0"/>
              </a:rPr>
              <a:t>años a la</a:t>
            </a:r>
          </a:p>
          <a:p>
            <a:pPr algn="ctr"/>
            <a:r>
              <a:rPr lang="es-ES" sz="3200" b="1" dirty="0" smtClean="0">
                <a:solidFill>
                  <a:schemeClr val="tx2"/>
                </a:solidFill>
                <a:cs typeface="Arial" charset="0"/>
              </a:rPr>
              <a:t>vanguardia de la I+D </a:t>
            </a:r>
            <a:endParaRPr lang="es-ES" sz="3200" b="1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3831" y="140704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4000" b="1" dirty="0" smtClean="0">
                <a:solidFill>
                  <a:schemeClr val="tx2"/>
                </a:solidFill>
              </a:rPr>
              <a:t>Principales clientes - 2013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7 Marcador de contenido" descr="Abengoa Hidrógen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769" y="943632"/>
            <a:ext cx="3413432" cy="68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image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995" y="1169833"/>
            <a:ext cx="1435448" cy="1025320"/>
          </a:xfrm>
          <a:prstGeom prst="rect">
            <a:avLst/>
          </a:prstGeom>
        </p:spPr>
      </p:pic>
      <p:pic>
        <p:nvPicPr>
          <p:cNvPr id="17" name="16 Imagen" descr="1_AbengoaSolar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42" y="1072286"/>
            <a:ext cx="2928958" cy="425768"/>
          </a:xfrm>
          <a:prstGeom prst="rect">
            <a:avLst/>
          </a:prstGeom>
        </p:spPr>
      </p:pic>
      <p:pic>
        <p:nvPicPr>
          <p:cNvPr id="20" name="19 Imagen" descr="logo greenpower transparen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07892" y="2426714"/>
            <a:ext cx="2633584" cy="932800"/>
          </a:xfrm>
          <a:prstGeom prst="rect">
            <a:avLst/>
          </a:prstGeom>
        </p:spPr>
      </p:pic>
      <p:pic>
        <p:nvPicPr>
          <p:cNvPr id="21" name="20 Imagen" descr="Logo Inabens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2213" y="1731187"/>
            <a:ext cx="1554615" cy="1083133"/>
          </a:xfrm>
          <a:prstGeom prst="rect">
            <a:avLst/>
          </a:prstGeom>
        </p:spPr>
      </p:pic>
      <p:pic>
        <p:nvPicPr>
          <p:cNvPr id="22" name="21 Imagen" descr="ENDESA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2961" y="2821034"/>
            <a:ext cx="1439635" cy="1078337"/>
          </a:xfrm>
          <a:prstGeom prst="rect">
            <a:avLst/>
          </a:prstGeom>
        </p:spPr>
      </p:pic>
      <p:pic>
        <p:nvPicPr>
          <p:cNvPr id="26" name="25 Imagen" descr="INERCO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1698" y="4016313"/>
            <a:ext cx="1640853" cy="996232"/>
          </a:xfrm>
          <a:prstGeom prst="rect">
            <a:avLst/>
          </a:prstGeom>
        </p:spPr>
      </p:pic>
      <p:pic>
        <p:nvPicPr>
          <p:cNvPr id="29" name="28 Imagen" descr="trabajo_en_airbus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995" y="4846984"/>
            <a:ext cx="1492032" cy="1181807"/>
          </a:xfrm>
          <a:prstGeom prst="rect">
            <a:avLst/>
          </a:prstGeom>
        </p:spPr>
      </p:pic>
      <p:pic>
        <p:nvPicPr>
          <p:cNvPr id="22530" name="Picture 2" descr="Schneider Electric: el especialista global en gestión de la energí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9" y="1947763"/>
            <a:ext cx="1538280" cy="6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Navant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16" y="3068307"/>
            <a:ext cx="21526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SOTRO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23" y="5232894"/>
            <a:ext cx="17145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Alestis - Aerospac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8" y="4342979"/>
            <a:ext cx="1762125" cy="342901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2538" name="Picture 10" descr="http://www.mdu-sa.com/Images/cabecera_MDU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46" y="5232894"/>
            <a:ext cx="2316554" cy="5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Team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45" y="3855018"/>
            <a:ext cx="18859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FP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61" y="3789316"/>
            <a:ext cx="1314534" cy="10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3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3831" y="140704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4000" b="1" dirty="0" smtClean="0">
                <a:solidFill>
                  <a:schemeClr val="tx2"/>
                </a:solidFill>
              </a:rPr>
              <a:t>Formación alumnos y titulados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59" y="1152747"/>
            <a:ext cx="2714625" cy="4591050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50 CuadroTexto"/>
          <p:cNvSpPr txBox="1"/>
          <p:nvPr/>
        </p:nvSpPr>
        <p:spPr>
          <a:xfrm>
            <a:off x="5954034" y="3697959"/>
            <a:ext cx="2232247" cy="124649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s-ES" sz="11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sz="11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48" descr="marcacol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0158" y="3894423"/>
            <a:ext cx="780732" cy="72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9" descr="t_es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4404" y="3830934"/>
            <a:ext cx="869988" cy="98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03" y="1769609"/>
            <a:ext cx="1014489" cy="12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3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3831" y="140704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4000" b="1" dirty="0" smtClean="0">
                <a:solidFill>
                  <a:schemeClr val="tx2"/>
                </a:solidFill>
              </a:rPr>
              <a:t>Destacados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642257" y="1163384"/>
            <a:ext cx="7957637" cy="444321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352425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  <a:defRPr sz="2000" cap="small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s-ES" sz="2400" dirty="0" smtClean="0">
                <a:solidFill>
                  <a:schemeClr val="tx2"/>
                </a:solidFill>
              </a:rPr>
              <a:t>AICIA desarrolla proyectos </a:t>
            </a:r>
            <a:r>
              <a:rPr lang="es-ES" sz="2400" dirty="0">
                <a:solidFill>
                  <a:schemeClr val="tx2"/>
                </a:solidFill>
              </a:rPr>
              <a:t>de </a:t>
            </a:r>
            <a:r>
              <a:rPr lang="es-ES" sz="2400" dirty="0" err="1">
                <a:solidFill>
                  <a:schemeClr val="tx2"/>
                </a:solidFill>
              </a:rPr>
              <a:t>I+D+</a:t>
            </a:r>
            <a:r>
              <a:rPr lang="es-ES" sz="2400" cap="none" dirty="0" err="1">
                <a:solidFill>
                  <a:schemeClr val="tx2"/>
                </a:solidFill>
              </a:rPr>
              <a:t>i</a:t>
            </a:r>
            <a:r>
              <a:rPr lang="es-ES" sz="2400" dirty="0">
                <a:solidFill>
                  <a:schemeClr val="tx2"/>
                </a:solidFill>
              </a:rPr>
              <a:t> en </a:t>
            </a:r>
            <a:r>
              <a:rPr lang="es-ES" sz="2400" dirty="0" smtClean="0">
                <a:solidFill>
                  <a:schemeClr val="tx2"/>
                </a:solidFill>
              </a:rPr>
              <a:t>la totalidad de sectores </a:t>
            </a:r>
            <a:r>
              <a:rPr lang="es-ES" sz="2400" dirty="0">
                <a:solidFill>
                  <a:schemeClr val="tx2"/>
                </a:solidFill>
              </a:rPr>
              <a:t>relacionados con la ingeniería</a:t>
            </a:r>
          </a:p>
          <a:p>
            <a:r>
              <a:rPr lang="es-ES" sz="2400" dirty="0">
                <a:solidFill>
                  <a:schemeClr val="tx2"/>
                </a:solidFill>
              </a:rPr>
              <a:t>Proyectos financiados por empresas (</a:t>
            </a:r>
            <a:r>
              <a:rPr lang="es-ES" sz="2400" dirty="0" smtClean="0">
                <a:solidFill>
                  <a:schemeClr val="tx2"/>
                </a:solidFill>
              </a:rPr>
              <a:t>92%) </a:t>
            </a:r>
            <a:r>
              <a:rPr lang="es-ES" sz="2400" dirty="0">
                <a:solidFill>
                  <a:schemeClr val="tx2"/>
                </a:solidFill>
              </a:rPr>
              <a:t>o mediante convocatorias públicas </a:t>
            </a:r>
            <a:r>
              <a:rPr lang="es-ES" sz="2400" dirty="0" smtClean="0">
                <a:solidFill>
                  <a:schemeClr val="tx2"/>
                </a:solidFill>
              </a:rPr>
              <a:t>competitivas 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Fuerte Incremento de la actividad internacional de AICIA </a:t>
            </a:r>
            <a:r>
              <a:rPr lang="es-ES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6% en 2013 (previsión 10% en 2014)</a:t>
            </a:r>
            <a:endParaRPr lang="es-ES" sz="2400" dirty="0">
              <a:solidFill>
                <a:schemeClr val="tx2"/>
              </a:solidFill>
            </a:endParaRPr>
          </a:p>
          <a:p>
            <a:r>
              <a:rPr lang="es-ES" sz="2400" dirty="0">
                <a:solidFill>
                  <a:schemeClr val="tx2"/>
                </a:solidFill>
              </a:rPr>
              <a:t>Formación de becarios  </a:t>
            </a:r>
            <a:r>
              <a:rPr lang="es-ES" sz="2400" i="1" dirty="0" smtClean="0">
                <a:solidFill>
                  <a:schemeClr val="tx2"/>
                </a:solidFill>
              </a:rPr>
              <a:t>1,5 M</a:t>
            </a:r>
            <a:r>
              <a:rPr lang="es-ES" sz="2400" i="1" dirty="0">
                <a:solidFill>
                  <a:schemeClr val="tx2"/>
                </a:solidFill>
              </a:rPr>
              <a:t>€</a:t>
            </a:r>
          </a:p>
          <a:p>
            <a:r>
              <a:rPr lang="es-ES" sz="2400" dirty="0">
                <a:solidFill>
                  <a:schemeClr val="tx2"/>
                </a:solidFill>
              </a:rPr>
              <a:t>2º CIT nacional (1º Andaluz) en cuanto a financiación </a:t>
            </a:r>
            <a:r>
              <a:rPr lang="es-ES" sz="2400" dirty="0" smtClean="0">
                <a:solidFill>
                  <a:schemeClr val="tx2"/>
                </a:solidFill>
              </a:rPr>
              <a:t>privada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7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 descr="Power 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icia Asociacion para la Cooperación Industrial de Andaluc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87" y="2894882"/>
            <a:ext cx="4668156" cy="13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355570" y="5757582"/>
            <a:ext cx="4544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eaLnBrk="1" hangingPunct="1">
              <a:buFont typeface="Monotype Sorts" pitchFamily="2" charset="2"/>
              <a:buNone/>
              <a:defRPr b="1">
                <a:solidFill>
                  <a:schemeClr val="tx2"/>
                </a:solidFill>
                <a:cs typeface="Arial" charset="0"/>
              </a:defRPr>
            </a:lvl1pPr>
          </a:lstStyle>
          <a:p>
            <a:pPr algn="r"/>
            <a:r>
              <a:rPr lang="es-ES" dirty="0"/>
              <a:t>Escuela Técnica Superior de </a:t>
            </a:r>
            <a:r>
              <a:rPr lang="es-ES" dirty="0" smtClean="0"/>
              <a:t>Ingeniería</a:t>
            </a:r>
          </a:p>
          <a:p>
            <a:pPr algn="r"/>
            <a:r>
              <a:rPr lang="es-ES" dirty="0" smtClean="0"/>
              <a:t>Camino de los Descubrimientos s/n</a:t>
            </a:r>
          </a:p>
          <a:p>
            <a:pPr algn="r"/>
            <a:r>
              <a:rPr lang="es-ES_tradnl" dirty="0" smtClean="0"/>
              <a:t>41092 – Sevilla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310" y="252506"/>
            <a:ext cx="4645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Monotype Sorts" pitchFamily="2" charset="2"/>
              <a:buNone/>
            </a:pPr>
            <a:r>
              <a:rPr lang="es-ES_tradnl" b="1" dirty="0" smtClean="0">
                <a:solidFill>
                  <a:schemeClr val="tx2"/>
                </a:solidFill>
                <a:cs typeface="Arial" charset="0"/>
              </a:rPr>
              <a:t>Pablo Cortes </a:t>
            </a:r>
            <a:r>
              <a:rPr lang="es-ES_tradnl" b="1" dirty="0" err="1" smtClean="0">
                <a:solidFill>
                  <a:schemeClr val="tx2"/>
                </a:solidFill>
                <a:cs typeface="Arial" charset="0"/>
              </a:rPr>
              <a:t>Achedad</a:t>
            </a:r>
            <a:endParaRPr lang="es-ES_tradnl" b="1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buFont typeface="Monotype Sorts" pitchFamily="2" charset="2"/>
              <a:buNone/>
            </a:pPr>
            <a:r>
              <a:rPr lang="es-ES_tradnl" b="1" dirty="0" smtClean="0">
                <a:solidFill>
                  <a:schemeClr val="tx2"/>
                </a:solidFill>
                <a:cs typeface="Arial" charset="0"/>
              </a:rPr>
              <a:t>Director Gerente</a:t>
            </a:r>
            <a:endParaRPr lang="es-ES_tradnl" b="1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buFont typeface="Monotype Sorts" pitchFamily="2" charset="2"/>
              <a:buNone/>
            </a:pPr>
            <a:r>
              <a:rPr lang="es-ES_tradnl" b="1" dirty="0" smtClean="0">
                <a:solidFill>
                  <a:schemeClr val="tx2"/>
                </a:solidFill>
                <a:cs typeface="Arial" charset="0"/>
                <a:hlinkClick r:id="rId4"/>
              </a:rPr>
              <a:t>director-aicia@aicia.us.es</a:t>
            </a:r>
            <a:r>
              <a:rPr lang="es-ES_tradnl" b="1" dirty="0" smtClean="0">
                <a:solidFill>
                  <a:schemeClr val="tx2"/>
                </a:solidFill>
                <a:cs typeface="Arial" charset="0"/>
              </a:rPr>
              <a:t> / </a:t>
            </a:r>
            <a:r>
              <a:rPr lang="es-ES_tradnl" b="1" dirty="0" smtClean="0">
                <a:solidFill>
                  <a:schemeClr val="tx2"/>
                </a:solidFill>
                <a:cs typeface="Arial" charset="0"/>
                <a:hlinkClick r:id="rId5"/>
              </a:rPr>
              <a:t>www.aicia.es</a:t>
            </a:r>
            <a:endParaRPr lang="es-ES_tradnl" b="1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8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84717" y="64502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4800" b="1" dirty="0" smtClean="0">
                <a:solidFill>
                  <a:schemeClr val="tx2"/>
                </a:solidFill>
              </a:rPr>
              <a:t>AICIA</a:t>
            </a:r>
            <a:endParaRPr lang="es-ES" sz="5400" b="1" dirty="0" smtClean="0">
              <a:solidFill>
                <a:schemeClr val="tx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2494" y="883086"/>
            <a:ext cx="2446187" cy="116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 l="8386"/>
          <a:stretch>
            <a:fillRect/>
          </a:stretch>
        </p:blipFill>
        <p:spPr bwMode="auto">
          <a:xfrm>
            <a:off x="4751911" y="1314737"/>
            <a:ext cx="2236348" cy="92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3856" y="1046714"/>
            <a:ext cx="4745035" cy="39639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s-ES_tradnl" sz="1600" cap="small" dirty="0" smtClean="0">
                <a:solidFill>
                  <a:schemeClr val="tx2"/>
                </a:solidFill>
                <a:latin typeface="Tahoma" pitchFamily="34" charset="0"/>
              </a:rPr>
              <a:t>Iniciativa grupo de profesores de ETSII de Sevilla</a:t>
            </a:r>
          </a:p>
          <a:p>
            <a:pPr marL="352425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s-ES_tradnl" sz="1600" cap="small" dirty="0" smtClean="0">
                <a:solidFill>
                  <a:schemeClr val="tx2"/>
                </a:solidFill>
                <a:latin typeface="Tahoma" pitchFamily="34" charset="0"/>
              </a:rPr>
              <a:t>Constituida en 1982</a:t>
            </a:r>
          </a:p>
          <a:p>
            <a:pPr marL="35242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s-ES_tradnl" sz="1600" cap="small" dirty="0" smtClean="0">
                <a:solidFill>
                  <a:schemeClr val="tx2"/>
                </a:solidFill>
                <a:latin typeface="Tahoma" pitchFamily="34" charset="0"/>
              </a:rPr>
              <a:t>Entidad privada. Asociación de Investigación sin animo de lucro. Órganos de gobierno participada mayoritariamente por empresas</a:t>
            </a:r>
          </a:p>
          <a:p>
            <a:pPr marL="35242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s-ES_tradnl" sz="1600" cap="small" dirty="0" smtClean="0">
                <a:solidFill>
                  <a:schemeClr val="tx2"/>
                </a:solidFill>
                <a:latin typeface="Tahoma" pitchFamily="34" charset="0"/>
              </a:rPr>
              <a:t>Calificación CIT. Nº 93 del registro del MINECO</a:t>
            </a:r>
          </a:p>
          <a:p>
            <a:pPr marL="35242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s-ES_tradnl" sz="1600" cap="small" dirty="0" smtClean="0">
                <a:solidFill>
                  <a:schemeClr val="tx2"/>
                </a:solidFill>
                <a:latin typeface="Tahoma" pitchFamily="34" charset="0"/>
              </a:rPr>
              <a:t>Medio de la Escuela Técnica Superior de Ingeniería para la </a:t>
            </a:r>
            <a:r>
              <a:rPr lang="es-ES_tradnl" sz="1600" b="1" cap="small" dirty="0" smtClean="0">
                <a:solidFill>
                  <a:schemeClr val="tx2"/>
                </a:solidFill>
                <a:latin typeface="Tahoma" pitchFamily="34" charset="0"/>
              </a:rPr>
              <a:t>Transferencia de Tecnología</a:t>
            </a:r>
          </a:p>
          <a:p>
            <a:pPr marL="35242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s-ES" sz="1600" cap="small" dirty="0" smtClean="0">
                <a:solidFill>
                  <a:schemeClr val="tx2"/>
                </a:solidFill>
                <a:latin typeface="Tahoma" pitchFamily="34" charset="0"/>
              </a:rPr>
              <a:t>Los </a:t>
            </a:r>
            <a:r>
              <a:rPr lang="es-ES" sz="1600" cap="small" dirty="0">
                <a:solidFill>
                  <a:schemeClr val="tx2"/>
                </a:solidFill>
                <a:latin typeface="Tahoma" pitchFamily="34" charset="0"/>
              </a:rPr>
              <a:t>sectores </a:t>
            </a:r>
            <a:r>
              <a:rPr lang="es-ES" sz="1600" cap="small" dirty="0" smtClean="0">
                <a:solidFill>
                  <a:schemeClr val="tx2"/>
                </a:solidFill>
                <a:latin typeface="Tahoma" pitchFamily="34" charset="0"/>
              </a:rPr>
              <a:t>de actividad </a:t>
            </a:r>
            <a:r>
              <a:rPr lang="es-ES" sz="1600" cap="small" dirty="0">
                <a:solidFill>
                  <a:schemeClr val="tx2"/>
                </a:solidFill>
                <a:latin typeface="Tahoma" pitchFamily="34" charset="0"/>
              </a:rPr>
              <a:t>de </a:t>
            </a:r>
            <a:r>
              <a:rPr lang="es-ES" sz="1600" cap="small" dirty="0" smtClean="0">
                <a:solidFill>
                  <a:schemeClr val="tx2"/>
                </a:solidFill>
                <a:latin typeface="Tahoma" pitchFamily="34" charset="0"/>
              </a:rPr>
              <a:t>I+D </a:t>
            </a:r>
            <a:r>
              <a:rPr lang="es-ES" sz="1600" cap="small" dirty="0">
                <a:solidFill>
                  <a:schemeClr val="tx2"/>
                </a:solidFill>
                <a:latin typeface="Tahoma" pitchFamily="34" charset="0"/>
              </a:rPr>
              <a:t>abarcan las principales áreas de la Ingeniería (Industrial, Química, Aeroespacial, Civil, </a:t>
            </a:r>
            <a:r>
              <a:rPr lang="es-ES" sz="1600" cap="small" dirty="0" smtClean="0">
                <a:solidFill>
                  <a:schemeClr val="tx2"/>
                </a:solidFill>
                <a:latin typeface="Tahoma" pitchFamily="34" charset="0"/>
              </a:rPr>
              <a:t>Telecom., </a:t>
            </a:r>
            <a:r>
              <a:rPr lang="es-ES" sz="1600" cap="small" dirty="0">
                <a:solidFill>
                  <a:schemeClr val="tx2"/>
                </a:solidFill>
                <a:latin typeface="Tahoma" pitchFamily="34" charset="0"/>
              </a:rPr>
              <a:t>etc.)</a:t>
            </a:r>
            <a:endParaRPr lang="es-ES_tradnl" sz="1600" cap="small" dirty="0">
              <a:solidFill>
                <a:schemeClr val="tx2"/>
              </a:solidFill>
              <a:latin typeface="Tahoma" pitchFamily="34" charset="0"/>
            </a:endParaRPr>
          </a:p>
          <a:p>
            <a:pPr marL="352425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es-ES_tradnl" sz="1400" dirty="0" smtClean="0">
              <a:solidFill>
                <a:schemeClr val="tx2"/>
              </a:solidFill>
              <a:latin typeface="Tahoma" pitchFamily="34" charset="0"/>
            </a:endParaRPr>
          </a:p>
        </p:txBody>
      </p:sp>
      <p:grpSp>
        <p:nvGrpSpPr>
          <p:cNvPr id="15" name="11 Grupo"/>
          <p:cNvGrpSpPr/>
          <p:nvPr/>
        </p:nvGrpSpPr>
        <p:grpSpPr>
          <a:xfrm>
            <a:off x="5131021" y="5536205"/>
            <a:ext cx="3710204" cy="584559"/>
            <a:chOff x="1114425" y="3228975"/>
            <a:chExt cx="6915150" cy="1096516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425" y="3573016"/>
              <a:ext cx="691515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425" y="3228975"/>
              <a:ext cx="69151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19 Grupo"/>
          <p:cNvGrpSpPr/>
          <p:nvPr/>
        </p:nvGrpSpPr>
        <p:grpSpPr>
          <a:xfrm>
            <a:off x="5127170" y="2351309"/>
            <a:ext cx="3701144" cy="3139804"/>
            <a:chOff x="4932040" y="1700812"/>
            <a:chExt cx="3996000" cy="3278118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24956"/>
            <a:stretch/>
          </p:blipFill>
          <p:spPr bwMode="auto">
            <a:xfrm>
              <a:off x="4932040" y="1700812"/>
              <a:ext cx="3996000" cy="32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731999"/>
              <a:ext cx="1504897" cy="544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2945" y="282222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3200" b="1" dirty="0" smtClean="0">
                <a:solidFill>
                  <a:schemeClr val="tx2"/>
                </a:solidFill>
              </a:rPr>
              <a:t>Convenio AICIA-US: responsabilidad social</a:t>
            </a:r>
            <a:endParaRPr lang="es-ES" sz="3600" b="1" dirty="0" smtClean="0">
              <a:solidFill>
                <a:schemeClr val="tx2"/>
              </a:solidFill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utoShape 53"/>
          <p:cNvSpPr>
            <a:spLocks noChangeArrowheads="1"/>
          </p:cNvSpPr>
          <p:nvPr/>
        </p:nvSpPr>
        <p:spPr bwMode="auto">
          <a:xfrm rot="10800000">
            <a:off x="2990827" y="4505032"/>
            <a:ext cx="2973494" cy="67074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8 w 21600"/>
              <a:gd name="T13" fmla="*/ 4545 h 21600"/>
              <a:gd name="T14" fmla="*/ 17052 w 21600"/>
              <a:gd name="T15" fmla="*/ 170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93" y="21600"/>
                </a:lnTo>
                <a:lnTo>
                  <a:pt x="1610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tx2"/>
              </a:solidFill>
            </a:endParaRPr>
          </a:p>
        </p:txBody>
      </p:sp>
      <p:sp>
        <p:nvSpPr>
          <p:cNvPr id="21" name="AutoShape 46"/>
          <p:cNvSpPr>
            <a:spLocks noChangeArrowheads="1"/>
          </p:cNvSpPr>
          <p:nvPr/>
        </p:nvSpPr>
        <p:spPr bwMode="auto">
          <a:xfrm>
            <a:off x="2957874" y="1831390"/>
            <a:ext cx="2973493" cy="67074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8 w 21600"/>
              <a:gd name="T13" fmla="*/ 4545 h 21600"/>
              <a:gd name="T14" fmla="*/ 17052 w 21600"/>
              <a:gd name="T15" fmla="*/ 170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93" y="21600"/>
                </a:lnTo>
                <a:lnTo>
                  <a:pt x="1610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tx2"/>
              </a:solidFill>
            </a:endParaRPr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0800000">
            <a:off x="4138928" y="3480813"/>
            <a:ext cx="635925" cy="1173801"/>
          </a:xfrm>
          <a:prstGeom prst="upArrow">
            <a:avLst>
              <a:gd name="adj1" fmla="val 50000"/>
              <a:gd name="adj2" fmla="val 4813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s-ES">
              <a:solidFill>
                <a:schemeClr val="tx2"/>
              </a:solidFill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4123503" y="2317765"/>
            <a:ext cx="635925" cy="1173801"/>
          </a:xfrm>
          <a:prstGeom prst="upArrow">
            <a:avLst>
              <a:gd name="adj1" fmla="val 50000"/>
              <a:gd name="adj2" fmla="val 4813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s-ES">
              <a:solidFill>
                <a:schemeClr val="tx2"/>
              </a:solidFill>
            </a:endParaRPr>
          </a:p>
        </p:txBody>
      </p:sp>
      <p:pic>
        <p:nvPicPr>
          <p:cNvPr id="26" name="Picture 5" descr="http://emplea.universia.es/informacion/images/crearempresa/F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3044225"/>
            <a:ext cx="1590163" cy="7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69"/>
          <p:cNvSpPr txBox="1">
            <a:spLocks noChangeArrowheads="1"/>
          </p:cNvSpPr>
          <p:nvPr/>
        </p:nvSpPr>
        <p:spPr bwMode="auto">
          <a:xfrm>
            <a:off x="6538626" y="1318753"/>
            <a:ext cx="1198562" cy="266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9824" tIns="9912" rIns="19824" bIns="9912">
            <a:spAutoFit/>
          </a:bodyPr>
          <a:lstStyle/>
          <a:p>
            <a:pPr defTabSz="909638">
              <a:spcBef>
                <a:spcPct val="50000"/>
              </a:spcBef>
            </a:pPr>
            <a:r>
              <a:rPr lang="es-ES" sz="1600" b="1" u="sng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EMPRESAS</a:t>
            </a: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84739" y="2849301"/>
            <a:ext cx="2176462" cy="266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824" tIns="9912" rIns="19824" bIns="9912">
            <a:spAutoFit/>
          </a:bodyPr>
          <a:lstStyle>
            <a:defPPr>
              <a:defRPr lang="es-ES"/>
            </a:defPPr>
            <a:lvl1pPr defTabSz="909638">
              <a:spcBef>
                <a:spcPct val="50000"/>
              </a:spcBef>
              <a:defRPr sz="1600" b="1" u="sng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ES" dirty="0" smtClean="0">
                <a:solidFill>
                  <a:schemeClr val="tx2"/>
                </a:solidFill>
              </a:rPr>
              <a:t>SOCIEDAD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535325" y="2757909"/>
            <a:ext cx="2232247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1100" dirty="0">
                <a:solidFill>
                  <a:schemeClr val="tx2"/>
                </a:solidFill>
              </a:rPr>
              <a:t>El </a:t>
            </a:r>
            <a:r>
              <a:rPr lang="es-ES" sz="1100" b="1" dirty="0">
                <a:solidFill>
                  <a:schemeClr val="tx2"/>
                </a:solidFill>
              </a:rPr>
              <a:t>convenio AICIA-Universidad de Sevilla </a:t>
            </a:r>
            <a:r>
              <a:rPr lang="es-ES" sz="1100" dirty="0">
                <a:solidFill>
                  <a:schemeClr val="tx2"/>
                </a:solidFill>
              </a:rPr>
              <a:t>es una pieza clave en el funcionamiento  de la Asociación. </a:t>
            </a:r>
            <a:endParaRPr lang="es-ES" sz="11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1100" dirty="0" smtClean="0">
                <a:solidFill>
                  <a:schemeClr val="tx2"/>
                </a:solidFill>
              </a:rPr>
              <a:t>Es ejemplo </a:t>
            </a:r>
            <a:r>
              <a:rPr lang="es-ES" sz="1100" dirty="0">
                <a:solidFill>
                  <a:schemeClr val="tx2"/>
                </a:solidFill>
              </a:rPr>
              <a:t>de colaboración Universidad-Centro </a:t>
            </a:r>
            <a:r>
              <a:rPr lang="es-ES" sz="1100" dirty="0" smtClean="0">
                <a:solidFill>
                  <a:schemeClr val="tx2"/>
                </a:solidFill>
              </a:rPr>
              <a:t>Tecnológico  y </a:t>
            </a:r>
            <a:r>
              <a:rPr lang="es-ES" sz="1100" b="1" dirty="0">
                <a:solidFill>
                  <a:schemeClr val="tx2"/>
                </a:solidFill>
              </a:rPr>
              <a:t>modelo de Transferencia de Tecnología a la Sociedad</a:t>
            </a:r>
            <a:r>
              <a:rPr lang="es-ES" sz="1100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1100" b="1" dirty="0">
                <a:solidFill>
                  <a:schemeClr val="tx2"/>
                </a:solidFill>
              </a:rPr>
              <a:t>Ambas instituciones aportan recursos y la sociedad obtiene importantes beneficios</a:t>
            </a:r>
          </a:p>
        </p:txBody>
      </p:sp>
      <p:sp>
        <p:nvSpPr>
          <p:cNvPr id="30" name="Oval 47"/>
          <p:cNvSpPr>
            <a:spLocks noChangeArrowheads="1"/>
          </p:cNvSpPr>
          <p:nvPr/>
        </p:nvSpPr>
        <p:spPr bwMode="auto">
          <a:xfrm>
            <a:off x="2628343" y="1018269"/>
            <a:ext cx="3665158" cy="10518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tx2"/>
              </a:solidFill>
            </a:endParaRPr>
          </a:p>
        </p:txBody>
      </p:sp>
      <p:pic>
        <p:nvPicPr>
          <p:cNvPr id="31" name="Picture 48" descr="marcacol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6837" y="1273734"/>
            <a:ext cx="502528" cy="46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9" descr="t_es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1436" y="1167224"/>
            <a:ext cx="601865" cy="67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54"/>
          <p:cNvSpPr>
            <a:spLocks noChangeArrowheads="1"/>
          </p:cNvSpPr>
          <p:nvPr/>
        </p:nvSpPr>
        <p:spPr bwMode="auto">
          <a:xfrm rot="10800000">
            <a:off x="2574886" y="4834691"/>
            <a:ext cx="3665159" cy="10518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tx2"/>
              </a:solidFill>
            </a:endParaRPr>
          </a:p>
        </p:txBody>
      </p:sp>
      <p:pic>
        <p:nvPicPr>
          <p:cNvPr id="34" name="Picture 55" descr="logo aic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8163" y="4950406"/>
            <a:ext cx="631162" cy="80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3678286" y="3044225"/>
            <a:ext cx="1590163" cy="754053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es-ES" sz="1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s-ES" sz="1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ES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</a:t>
            </a: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6535325" y="1645393"/>
            <a:ext cx="2403726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824" tIns="9912" rIns="19824" bIns="9912">
            <a:spAutoFit/>
          </a:bodyPr>
          <a:lstStyle>
            <a:defPPr>
              <a:defRPr lang="es-ES"/>
            </a:defPPr>
            <a:lvl1pPr algn="r" defTabSz="909638">
              <a:spcBef>
                <a:spcPts val="300"/>
              </a:spcBef>
              <a:defRPr sz="105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 algn="l"/>
            <a:r>
              <a:rPr lang="es-ES" dirty="0">
                <a:solidFill>
                  <a:schemeClr val="tx2"/>
                </a:solidFill>
              </a:rPr>
              <a:t>I+D AL SERVICIO DE LAS EMPRESAS</a:t>
            </a:r>
          </a:p>
          <a:p>
            <a:pPr algn="l"/>
            <a:r>
              <a:rPr lang="es-ES" dirty="0">
                <a:solidFill>
                  <a:schemeClr val="tx2"/>
                </a:solidFill>
              </a:rPr>
              <a:t>ACCESO A TECNOLOGÍA DE VANGUARDIA </a:t>
            </a:r>
          </a:p>
          <a:p>
            <a:pPr algn="l"/>
            <a:r>
              <a:rPr lang="es-ES" dirty="0">
                <a:solidFill>
                  <a:schemeClr val="tx2"/>
                </a:solidFill>
              </a:rPr>
              <a:t>FACILITAR ACCESO AL CONOCIMIENTO ACADÉMICO</a:t>
            </a:r>
          </a:p>
        </p:txBody>
      </p: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922001" y="1311374"/>
            <a:ext cx="1608338" cy="2662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9824" tIns="9912" rIns="19824" bIns="9912">
            <a:spAutoFit/>
          </a:bodyPr>
          <a:lstStyle/>
          <a:p>
            <a:pPr defTabSz="909638">
              <a:spcBef>
                <a:spcPct val="50000"/>
              </a:spcBef>
            </a:pPr>
            <a:r>
              <a:rPr lang="es-ES" sz="1600" b="1" u="sng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UNIVERSIDAD</a:t>
            </a:r>
            <a:endParaRPr lang="es-ES" sz="1600" b="1" u="sng" dirty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54605" y="1638014"/>
            <a:ext cx="2403726" cy="110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824" tIns="9912" rIns="19824" bIns="9912">
            <a:spAutoFit/>
          </a:bodyPr>
          <a:lstStyle>
            <a:defPPr>
              <a:defRPr lang="es-ES"/>
            </a:defPPr>
            <a:lvl1pPr algn="r" defTabSz="909638">
              <a:spcBef>
                <a:spcPts val="200"/>
              </a:spcBef>
              <a:defRPr sz="1050">
                <a:solidFill>
                  <a:schemeClr val="tx2">
                    <a:lumMod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spcBef>
                <a:spcPts val="300"/>
              </a:spcBef>
            </a:pPr>
            <a:r>
              <a:rPr lang="es-ES" dirty="0" smtClean="0">
                <a:solidFill>
                  <a:schemeClr val="tx2"/>
                </a:solidFill>
              </a:rPr>
              <a:t>AGILIDAD EN EL PROCESO DE TRANSFERENCIA DE TECNOLOGÍA</a:t>
            </a:r>
          </a:p>
          <a:p>
            <a:pPr>
              <a:spcBef>
                <a:spcPts val="300"/>
              </a:spcBef>
            </a:pPr>
            <a:r>
              <a:rPr lang="es-ES" dirty="0" smtClean="0">
                <a:solidFill>
                  <a:schemeClr val="tx2"/>
                </a:solidFill>
              </a:rPr>
              <a:t>CONFIANZA DEL SECTOR EMPRESARIAL</a:t>
            </a:r>
          </a:p>
          <a:p>
            <a:pPr>
              <a:spcBef>
                <a:spcPts val="300"/>
              </a:spcBef>
            </a:pPr>
            <a:r>
              <a:rPr lang="es-ES" dirty="0" smtClean="0">
                <a:solidFill>
                  <a:schemeClr val="tx2"/>
                </a:solidFill>
              </a:rPr>
              <a:t>INFRAESTRUCTURAS Y EQUIPAMIENTO</a:t>
            </a:r>
          </a:p>
          <a:p>
            <a:pPr>
              <a:spcBef>
                <a:spcPts val="300"/>
              </a:spcBef>
            </a:pPr>
            <a:endParaRPr lang="es-ES" dirty="0">
              <a:solidFill>
                <a:schemeClr val="tx2"/>
              </a:solidFill>
            </a:endParaRPr>
          </a:p>
        </p:txBody>
      </p:sp>
      <p:grpSp>
        <p:nvGrpSpPr>
          <p:cNvPr id="39" name="38 Grupo"/>
          <p:cNvGrpSpPr/>
          <p:nvPr/>
        </p:nvGrpSpPr>
        <p:grpSpPr>
          <a:xfrm>
            <a:off x="2574885" y="1366799"/>
            <a:ext cx="969504" cy="1811710"/>
            <a:chOff x="2627784" y="1473274"/>
            <a:chExt cx="969504" cy="1811710"/>
          </a:xfrm>
        </p:grpSpPr>
        <p:cxnSp>
          <p:nvCxnSpPr>
            <p:cNvPr id="40" name="39 Conector recto"/>
            <p:cNvCxnSpPr/>
            <p:nvPr/>
          </p:nvCxnSpPr>
          <p:spPr>
            <a:xfrm>
              <a:off x="2627784" y="2338388"/>
              <a:ext cx="969504" cy="9465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flipV="1">
              <a:off x="2627784" y="1473274"/>
              <a:ext cx="0" cy="1163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41 Grupo"/>
          <p:cNvGrpSpPr/>
          <p:nvPr/>
        </p:nvGrpSpPr>
        <p:grpSpPr>
          <a:xfrm flipH="1">
            <a:off x="5383197" y="1378309"/>
            <a:ext cx="969504" cy="1811710"/>
            <a:chOff x="2627784" y="1473274"/>
            <a:chExt cx="969504" cy="1811710"/>
          </a:xfrm>
        </p:grpSpPr>
        <p:cxnSp>
          <p:nvCxnSpPr>
            <p:cNvPr id="43" name="42 Conector recto"/>
            <p:cNvCxnSpPr/>
            <p:nvPr/>
          </p:nvCxnSpPr>
          <p:spPr>
            <a:xfrm>
              <a:off x="2627784" y="2338388"/>
              <a:ext cx="969504" cy="9465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flipV="1">
              <a:off x="2627784" y="1473274"/>
              <a:ext cx="0" cy="1163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44 Grupo"/>
          <p:cNvGrpSpPr/>
          <p:nvPr/>
        </p:nvGrpSpPr>
        <p:grpSpPr>
          <a:xfrm>
            <a:off x="2574885" y="3250517"/>
            <a:ext cx="969504" cy="1224136"/>
            <a:chOff x="2627784" y="3356992"/>
            <a:chExt cx="969504" cy="1224136"/>
          </a:xfrm>
        </p:grpSpPr>
        <p:cxnSp>
          <p:nvCxnSpPr>
            <p:cNvPr id="46" name="45 Conector recto"/>
            <p:cNvCxnSpPr/>
            <p:nvPr/>
          </p:nvCxnSpPr>
          <p:spPr>
            <a:xfrm flipV="1">
              <a:off x="2627784" y="3356992"/>
              <a:ext cx="969504" cy="9465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>
              <a:off x="2627784" y="3417490"/>
              <a:ext cx="0" cy="1163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54605" y="3184531"/>
            <a:ext cx="2403726" cy="7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824" tIns="9912" rIns="19824" bIns="9912">
            <a:spAutoFit/>
          </a:bodyPr>
          <a:lstStyle>
            <a:defPPr>
              <a:defRPr lang="es-ES"/>
            </a:defPPr>
            <a:lvl1pPr algn="r" defTabSz="909638">
              <a:spcBef>
                <a:spcPts val="300"/>
              </a:spcBef>
              <a:defRPr sz="105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BECAS Y FORMACIÓN EN I+D</a:t>
            </a:r>
          </a:p>
          <a:p>
            <a:r>
              <a:rPr lang="es-ES" dirty="0">
                <a:solidFill>
                  <a:schemeClr val="tx2"/>
                </a:solidFill>
              </a:rPr>
              <a:t>PROMOCIÓN DE LA COLABORACIÓN UNIVERSIDAD-EMPRESA</a:t>
            </a:r>
          </a:p>
          <a:p>
            <a:endParaRPr lang="es-ES" dirty="0">
              <a:solidFill>
                <a:schemeClr val="tx2"/>
              </a:solidFill>
            </a:endParaRPr>
          </a:p>
        </p:txBody>
      </p:sp>
      <p:graphicFrame>
        <p:nvGraphicFramePr>
          <p:cNvPr id="49" name="5 Marcador de conteni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83063"/>
              </p:ext>
            </p:extLst>
          </p:nvPr>
        </p:nvGraphicFramePr>
        <p:xfrm>
          <a:off x="-281686" y="3795897"/>
          <a:ext cx="3373228" cy="2349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0" name="49 CuadroTexto"/>
          <p:cNvSpPr txBox="1"/>
          <p:nvPr/>
        </p:nvSpPr>
        <p:spPr>
          <a:xfrm>
            <a:off x="6538626" y="5148020"/>
            <a:ext cx="2232247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Transferencia Convenio </a:t>
            </a:r>
            <a:r>
              <a:rPr lang="es-ES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s-ES" sz="11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Cash: </a:t>
            </a:r>
            <a:r>
              <a:rPr lang="es-ES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0,63 </a:t>
            </a:r>
            <a:r>
              <a:rPr lang="es-ES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MM €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Total: </a:t>
            </a:r>
            <a:r>
              <a:rPr lang="es-ES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s-ES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0,93 </a:t>
            </a:r>
            <a:r>
              <a:rPr lang="es-ES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MM € </a:t>
            </a:r>
            <a:endParaRPr lang="es-ES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Acumulado</a:t>
            </a:r>
            <a:endParaRPr lang="es-ES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s-ES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16.256.000 </a:t>
            </a:r>
            <a:r>
              <a:rPr lang="es-ES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euros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6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4101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C8D43F-8EB2-4B62-B6FB-5D4DFECB9E38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4 Título"/>
          <p:cNvSpPr txBox="1">
            <a:spLocks/>
          </p:cNvSpPr>
          <p:nvPr/>
        </p:nvSpPr>
        <p:spPr bwMode="auto">
          <a:xfrm>
            <a:off x="825624" y="1146072"/>
            <a:ext cx="1946176" cy="7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1600" b="1" dirty="0" smtClean="0">
                <a:solidFill>
                  <a:schemeClr val="tx2"/>
                </a:solidFill>
                <a:latin typeface="Tahoma" pitchFamily="34" charset="0"/>
              </a:rPr>
              <a:t>AEROESPACIAL</a:t>
            </a:r>
            <a:endParaRPr lang="es-ES" sz="1600" b="1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213" y="1736894"/>
            <a:ext cx="3294866" cy="109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213" y="3019974"/>
            <a:ext cx="1866942" cy="9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-2" r="14254"/>
          <a:stretch/>
        </p:blipFill>
        <p:spPr bwMode="auto">
          <a:xfrm>
            <a:off x="3714744" y="1681542"/>
            <a:ext cx="1500198" cy="110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4 Marcador de contenido" descr="159-5936_IM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681542"/>
            <a:ext cx="1488683" cy="109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4 Título"/>
          <p:cNvSpPr txBox="1">
            <a:spLocks/>
          </p:cNvSpPr>
          <p:nvPr/>
        </p:nvSpPr>
        <p:spPr bwMode="auto">
          <a:xfrm>
            <a:off x="5072066" y="1324352"/>
            <a:ext cx="1946176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eaLnBrk="1" hangingPunct="1">
              <a:defRPr sz="1600" b="1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s-ES" dirty="0">
                <a:solidFill>
                  <a:schemeClr val="tx2"/>
                </a:solidFill>
              </a:rPr>
              <a:t>ENERGÍA</a:t>
            </a:r>
          </a:p>
        </p:txBody>
      </p:sp>
      <p:sp>
        <p:nvSpPr>
          <p:cNvPr id="69" name="68 Rectángulo"/>
          <p:cNvSpPr/>
          <p:nvPr/>
        </p:nvSpPr>
        <p:spPr>
          <a:xfrm>
            <a:off x="2166362" y="4089163"/>
            <a:ext cx="3773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6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MATERIALES Y NANOTECNOLOGIA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4597" y="3019974"/>
            <a:ext cx="2027363" cy="9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9" cstate="print"/>
          <a:srcRect l="55069"/>
          <a:stretch>
            <a:fillRect/>
          </a:stretch>
        </p:blipFill>
        <p:spPr bwMode="auto">
          <a:xfrm>
            <a:off x="4283968" y="3019975"/>
            <a:ext cx="1601049" cy="9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3 Título"/>
          <p:cNvSpPr txBox="1">
            <a:spLocks/>
          </p:cNvSpPr>
          <p:nvPr/>
        </p:nvSpPr>
        <p:spPr bwMode="auto">
          <a:xfrm>
            <a:off x="5541316" y="4042416"/>
            <a:ext cx="38552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ORGANIZACIÓN</a:t>
            </a:r>
            <a:r>
              <a:rPr lang="es-ES" dirty="0" smtClean="0">
                <a:solidFill>
                  <a:schemeClr val="tx2"/>
                </a:solidFill>
              </a:rPr>
              <a:t> INDUSTR.</a:t>
            </a: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3011895"/>
            <a:ext cx="1728192" cy="10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5 Imagen" descr="COMPU.JPG"/>
          <p:cNvPicPr>
            <a:picLocks noChangeAspect="1"/>
          </p:cNvPicPr>
          <p:nvPr/>
        </p:nvPicPr>
        <p:blipFill rotWithShape="1">
          <a:blip r:embed="rId11" cstate="print"/>
          <a:srcRect l="35367" r="2"/>
          <a:stretch/>
        </p:blipFill>
        <p:spPr bwMode="auto">
          <a:xfrm>
            <a:off x="7849932" y="3009034"/>
            <a:ext cx="1068287" cy="10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5 Imagen" descr="IMG_7667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53237" y="4474464"/>
            <a:ext cx="1114907" cy="9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13" cstate="print"/>
          <a:srcRect l="-15680" r="17160"/>
          <a:stretch/>
        </p:blipFill>
        <p:spPr bwMode="auto">
          <a:xfrm>
            <a:off x="2484008" y="4474465"/>
            <a:ext cx="2160000" cy="9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214384"/>
            <a:ext cx="1173350" cy="12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3 Título"/>
          <p:cNvSpPr txBox="1">
            <a:spLocks/>
          </p:cNvSpPr>
          <p:nvPr/>
        </p:nvSpPr>
        <p:spPr bwMode="auto">
          <a:xfrm>
            <a:off x="140716" y="5554584"/>
            <a:ext cx="38552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TECNOLOGÍAS DE FABRICACIÓN </a:t>
            </a:r>
          </a:p>
        </p:txBody>
      </p:sp>
      <p:pic>
        <p:nvPicPr>
          <p:cNvPr id="79" name="5 Imagen" descr="25)figura3.jpg"/>
          <p:cNvPicPr>
            <a:picLocks noChangeAspect="1"/>
          </p:cNvPicPr>
          <p:nvPr/>
        </p:nvPicPr>
        <p:blipFill rotWithShape="1">
          <a:blip r:embed="rId15" cstate="print"/>
          <a:srcRect r="6784"/>
          <a:stretch/>
        </p:blipFill>
        <p:spPr bwMode="auto">
          <a:xfrm>
            <a:off x="6012160" y="4472102"/>
            <a:ext cx="1548000" cy="9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31889" y="4470447"/>
            <a:ext cx="1260591" cy="9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3 Título"/>
          <p:cNvSpPr txBox="1">
            <a:spLocks/>
          </p:cNvSpPr>
          <p:nvPr/>
        </p:nvSpPr>
        <p:spPr bwMode="auto">
          <a:xfrm>
            <a:off x="4860032" y="5525301"/>
            <a:ext cx="4065035" cy="461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TRANSPORTE / INFRAESTRUCTURAS</a:t>
            </a:r>
          </a:p>
        </p:txBody>
      </p:sp>
      <p:sp>
        <p:nvSpPr>
          <p:cNvPr id="82" name="3 Título"/>
          <p:cNvSpPr txBox="1">
            <a:spLocks/>
          </p:cNvSpPr>
          <p:nvPr/>
        </p:nvSpPr>
        <p:spPr bwMode="auto">
          <a:xfrm>
            <a:off x="3923928" y="5554584"/>
            <a:ext cx="117073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chemeClr val="tx2"/>
                </a:solidFill>
              </a:rPr>
              <a:t>TICs</a:t>
            </a: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83" name="Picture 3"/>
          <p:cNvPicPr>
            <a:picLocks noChangeAspect="1" noChangeArrowheads="1"/>
          </p:cNvPicPr>
          <p:nvPr/>
        </p:nvPicPr>
        <p:blipFill rotWithShape="1">
          <a:blip r:embed="rId17" cstate="print"/>
          <a:srcRect l="27997" r="43152"/>
          <a:stretch/>
        </p:blipFill>
        <p:spPr bwMode="auto">
          <a:xfrm>
            <a:off x="1483818" y="4470447"/>
            <a:ext cx="1224000" cy="98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4" name="83 Conector recto"/>
          <p:cNvCxnSpPr/>
          <p:nvPr/>
        </p:nvCxnSpPr>
        <p:spPr>
          <a:xfrm>
            <a:off x="140716" y="1306112"/>
            <a:ext cx="0" cy="278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Rectángulo"/>
          <p:cNvSpPr/>
          <p:nvPr/>
        </p:nvSpPr>
        <p:spPr>
          <a:xfrm>
            <a:off x="140716" y="1306112"/>
            <a:ext cx="8777503" cy="46805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grpSp>
        <p:nvGrpSpPr>
          <p:cNvPr id="86" name="85 Grupo"/>
          <p:cNvGrpSpPr/>
          <p:nvPr/>
        </p:nvGrpSpPr>
        <p:grpSpPr>
          <a:xfrm>
            <a:off x="140716" y="1310585"/>
            <a:ext cx="3469660" cy="2778578"/>
            <a:chOff x="140716" y="1417249"/>
            <a:chExt cx="3469660" cy="2778578"/>
          </a:xfrm>
        </p:grpSpPr>
        <p:cxnSp>
          <p:nvCxnSpPr>
            <p:cNvPr id="87" name="86 Conector recto"/>
            <p:cNvCxnSpPr/>
            <p:nvPr/>
          </p:nvCxnSpPr>
          <p:spPr>
            <a:xfrm>
              <a:off x="140716" y="4195827"/>
              <a:ext cx="2008532" cy="0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>
              <a:off x="2123728" y="3068960"/>
              <a:ext cx="1486648" cy="0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flipV="1">
              <a:off x="3600598" y="1417249"/>
              <a:ext cx="0" cy="1656184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V="1">
              <a:off x="2130912" y="3063577"/>
              <a:ext cx="0" cy="1126867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91" name="90 Conector recto"/>
          <p:cNvCxnSpPr/>
          <p:nvPr/>
        </p:nvCxnSpPr>
        <p:spPr>
          <a:xfrm>
            <a:off x="6070445" y="2962341"/>
            <a:ext cx="2847774" cy="0"/>
          </a:xfrm>
          <a:prstGeom prst="lin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2" name="91 Grupo"/>
          <p:cNvGrpSpPr/>
          <p:nvPr/>
        </p:nvGrpSpPr>
        <p:grpSpPr>
          <a:xfrm>
            <a:off x="3588426" y="2962296"/>
            <a:ext cx="2562412" cy="5130"/>
            <a:chOff x="3593764" y="3068960"/>
            <a:chExt cx="2562412" cy="5130"/>
          </a:xfrm>
        </p:grpSpPr>
        <p:cxnSp>
          <p:nvCxnSpPr>
            <p:cNvPr id="93" name="92 Conector recto"/>
            <p:cNvCxnSpPr/>
            <p:nvPr/>
          </p:nvCxnSpPr>
          <p:spPr>
            <a:xfrm>
              <a:off x="3593764" y="3069005"/>
              <a:ext cx="2562412" cy="0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rot="10800000" flipV="1">
              <a:off x="3786182" y="3068960"/>
              <a:ext cx="2369994" cy="5130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5" name="94 Grupo"/>
          <p:cNvGrpSpPr/>
          <p:nvPr/>
        </p:nvGrpSpPr>
        <p:grpSpPr>
          <a:xfrm>
            <a:off x="2125137" y="2972807"/>
            <a:ext cx="3815015" cy="1429440"/>
            <a:chOff x="2125137" y="3079471"/>
            <a:chExt cx="3815015" cy="1429440"/>
          </a:xfrm>
        </p:grpSpPr>
        <p:cxnSp>
          <p:nvCxnSpPr>
            <p:cNvPr id="96" name="95 Conector recto"/>
            <p:cNvCxnSpPr/>
            <p:nvPr/>
          </p:nvCxnSpPr>
          <p:spPr>
            <a:xfrm>
              <a:off x="2130912" y="4149080"/>
              <a:ext cx="0" cy="343937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>
              <a:off x="2125137" y="4501541"/>
              <a:ext cx="3802292" cy="0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8" name="97 Grupo"/>
            <p:cNvGrpSpPr/>
            <p:nvPr/>
          </p:nvGrpSpPr>
          <p:grpSpPr>
            <a:xfrm>
              <a:off x="5940152" y="3079471"/>
              <a:ext cx="0" cy="1429440"/>
              <a:chOff x="5868144" y="3068960"/>
              <a:chExt cx="0" cy="1429440"/>
            </a:xfrm>
          </p:grpSpPr>
          <p:cxnSp>
            <p:nvCxnSpPr>
              <p:cNvPr id="99" name="98 Conector recto"/>
              <p:cNvCxnSpPr/>
              <p:nvPr/>
            </p:nvCxnSpPr>
            <p:spPr>
              <a:xfrm flipV="1">
                <a:off x="5868144" y="3068960"/>
                <a:ext cx="0" cy="1126867"/>
              </a:xfrm>
              <a:prstGeom prst="line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>
              <a:xfrm>
                <a:off x="5868144" y="4154463"/>
                <a:ext cx="0" cy="343937"/>
              </a:xfrm>
              <a:prstGeom prst="line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cxnSp>
        <p:nvCxnSpPr>
          <p:cNvPr id="101" name="100 Conector recto"/>
          <p:cNvCxnSpPr/>
          <p:nvPr/>
        </p:nvCxnSpPr>
        <p:spPr>
          <a:xfrm flipV="1">
            <a:off x="5947541" y="4394047"/>
            <a:ext cx="2965105" cy="701"/>
          </a:xfrm>
          <a:prstGeom prst="lin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2" name="101 Grupo"/>
          <p:cNvGrpSpPr/>
          <p:nvPr/>
        </p:nvGrpSpPr>
        <p:grpSpPr>
          <a:xfrm>
            <a:off x="2759331" y="4386353"/>
            <a:ext cx="1372055" cy="1591780"/>
            <a:chOff x="2759331" y="4493017"/>
            <a:chExt cx="1372055" cy="1591780"/>
          </a:xfrm>
        </p:grpSpPr>
        <p:cxnSp>
          <p:nvCxnSpPr>
            <p:cNvPr id="103" name="102 Conector recto"/>
            <p:cNvCxnSpPr/>
            <p:nvPr/>
          </p:nvCxnSpPr>
          <p:spPr>
            <a:xfrm flipV="1">
              <a:off x="2771800" y="4493017"/>
              <a:ext cx="0" cy="1126867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>
              <a:off x="2759331" y="5607815"/>
              <a:ext cx="1372055" cy="0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>
              <a:off x="4130925" y="5611385"/>
              <a:ext cx="0" cy="473412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6" name="105 Grupo"/>
          <p:cNvGrpSpPr/>
          <p:nvPr/>
        </p:nvGrpSpPr>
        <p:grpSpPr>
          <a:xfrm>
            <a:off x="4858342" y="4390252"/>
            <a:ext cx="1076477" cy="1596380"/>
            <a:chOff x="4858342" y="4496916"/>
            <a:chExt cx="1076477" cy="1596380"/>
          </a:xfrm>
        </p:grpSpPr>
        <p:cxnSp>
          <p:nvCxnSpPr>
            <p:cNvPr id="107" name="106 Conector recto"/>
            <p:cNvCxnSpPr/>
            <p:nvPr/>
          </p:nvCxnSpPr>
          <p:spPr>
            <a:xfrm>
              <a:off x="4860032" y="5619884"/>
              <a:ext cx="0" cy="473412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4858342" y="5631965"/>
              <a:ext cx="1071300" cy="0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flipV="1">
              <a:off x="5934819" y="4496916"/>
              <a:ext cx="0" cy="1152128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10" name="109 Imagen" descr="planta_potencia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963107" y="1681541"/>
            <a:ext cx="1928793" cy="1088739"/>
          </a:xfrm>
          <a:prstGeom prst="rect">
            <a:avLst/>
          </a:prstGeom>
        </p:spPr>
      </p:pic>
      <p:sp>
        <p:nvSpPr>
          <p:cNvPr id="114" name="113 CuadroTexto"/>
          <p:cNvSpPr txBox="1"/>
          <p:nvPr/>
        </p:nvSpPr>
        <p:spPr>
          <a:xfrm>
            <a:off x="2524293" y="6288406"/>
            <a:ext cx="43949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153 proyectos de </a:t>
            </a:r>
            <a:r>
              <a:rPr lang="es-ES" sz="2400" b="1" dirty="0" err="1" smtClean="0">
                <a:solidFill>
                  <a:schemeClr val="tx2"/>
                </a:solidFill>
              </a:rPr>
              <a:t>I+D+i</a:t>
            </a:r>
            <a:r>
              <a:rPr lang="es-ES" sz="2400" b="1" dirty="0" smtClean="0">
                <a:solidFill>
                  <a:schemeClr val="tx2"/>
                </a:solidFill>
              </a:rPr>
              <a:t> en 2013 </a:t>
            </a:r>
            <a:endParaRPr lang="es-ES" sz="2400" b="1" dirty="0">
              <a:solidFill>
                <a:schemeClr val="tx2"/>
              </a:solidFill>
            </a:endParaRPr>
          </a:p>
        </p:txBody>
      </p:sp>
      <p:sp>
        <p:nvSpPr>
          <p:cNvPr id="115" name="Rectangle 2"/>
          <p:cNvSpPr txBox="1">
            <a:spLocks noChangeArrowheads="1"/>
          </p:cNvSpPr>
          <p:nvPr/>
        </p:nvSpPr>
        <p:spPr>
          <a:xfrm>
            <a:off x="419401" y="182717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3600" b="1" dirty="0" smtClean="0">
                <a:solidFill>
                  <a:schemeClr val="tx2"/>
                </a:solidFill>
              </a:rPr>
              <a:t>Sectores de actividad de AICIA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8" grpId="0"/>
      <p:bldP spid="69" grpId="0"/>
      <p:bldP spid="72" grpId="0"/>
      <p:bldP spid="78" grpId="0"/>
      <p:bldP spid="81" grpId="0" animBg="1"/>
      <p:bldP spid="82" grpId="0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84717" y="64502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4800" b="1" dirty="0" smtClean="0">
                <a:solidFill>
                  <a:schemeClr val="tx2"/>
                </a:solidFill>
              </a:rPr>
              <a:t>AICIA</a:t>
            </a:r>
            <a:endParaRPr lang="es-ES" sz="5400" b="1" dirty="0" smtClean="0">
              <a:solidFill>
                <a:schemeClr val="tx2"/>
              </a:solidFill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3453" y="988606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sz="5400" b="1" dirty="0" smtClean="0">
                <a:solidFill>
                  <a:schemeClr val="tx2"/>
                </a:solidFill>
              </a:rPr>
              <a:t>VIDEO PROMOCIONAL</a:t>
            </a:r>
          </a:p>
          <a:p>
            <a:pPr eaLnBrk="1" hangingPunct="1"/>
            <a:r>
              <a:rPr lang="es-ES" sz="5400" b="1" dirty="0" smtClean="0">
                <a:solidFill>
                  <a:schemeClr val="tx2"/>
                </a:solidFill>
              </a:rPr>
              <a:t>DE AICIA</a:t>
            </a:r>
            <a:endParaRPr lang="es-ES" sz="6000" b="1" dirty="0" smtClean="0">
              <a:solidFill>
                <a:schemeClr val="tx2"/>
              </a:solidFill>
            </a:endParaRPr>
          </a:p>
        </p:txBody>
      </p:sp>
      <p:pic>
        <p:nvPicPr>
          <p:cNvPr id="26" name="Imagen 1" descr="Captura de pantalla 2013-07-15 a las 17.28.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76" y="3282770"/>
            <a:ext cx="6504991" cy="20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3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3831" y="140704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4000" b="1" dirty="0" smtClean="0">
                <a:solidFill>
                  <a:schemeClr val="tx2"/>
                </a:solidFill>
              </a:rPr>
              <a:t>Evolución cifras de AICIA - 2013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891226" y="5143761"/>
            <a:ext cx="55306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Ingresos de Explotación: 11.270 k€  (94%) 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97" y="1613871"/>
            <a:ext cx="6559037" cy="2685986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6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" y="-107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3831" y="140704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3600" b="1" dirty="0" smtClean="0">
                <a:solidFill>
                  <a:schemeClr val="tx2"/>
                </a:solidFill>
              </a:rPr>
              <a:t>Estructura de gasto de un proyecto de AICIA</a:t>
            </a:r>
            <a:endParaRPr lang="es-ES" sz="4000" b="1" dirty="0" smtClean="0">
              <a:solidFill>
                <a:schemeClr val="tx2"/>
              </a:solidFill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95207" y="1799435"/>
            <a:ext cx="7878180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88926" y="5282362"/>
            <a:ext cx="1881699" cy="408079"/>
          </a:xfrm>
          <a:prstGeom prst="rect">
            <a:avLst/>
          </a:prstGeom>
          <a:solidFill>
            <a:srgbClr val="265E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Equipamiento-instrumental</a:t>
            </a:r>
            <a:endParaRPr lang="es-ES" sz="1200" dirty="0"/>
          </a:p>
        </p:txBody>
      </p:sp>
      <p:sp>
        <p:nvSpPr>
          <p:cNvPr id="39" name="38 Rectángulo"/>
          <p:cNvSpPr/>
          <p:nvPr/>
        </p:nvSpPr>
        <p:spPr>
          <a:xfrm>
            <a:off x="2253251" y="5291178"/>
            <a:ext cx="1881699" cy="287167"/>
          </a:xfrm>
          <a:prstGeom prst="rect">
            <a:avLst/>
          </a:prstGeom>
          <a:solidFill>
            <a:srgbClr val="265E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Viajes, desplazamientos</a:t>
            </a:r>
            <a:endParaRPr lang="es-ES" sz="1200" dirty="0"/>
          </a:p>
        </p:txBody>
      </p:sp>
      <p:sp>
        <p:nvSpPr>
          <p:cNvPr id="40" name="39 Rectángulo"/>
          <p:cNvSpPr/>
          <p:nvPr/>
        </p:nvSpPr>
        <p:spPr>
          <a:xfrm>
            <a:off x="5842839" y="5262210"/>
            <a:ext cx="1147407" cy="287167"/>
          </a:xfrm>
          <a:prstGeom prst="rect">
            <a:avLst/>
          </a:prstGeom>
          <a:solidFill>
            <a:srgbClr val="265E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PDI / PAS</a:t>
            </a:r>
            <a:endParaRPr lang="es-ES" sz="1200" dirty="0"/>
          </a:p>
        </p:txBody>
      </p:sp>
      <p:sp>
        <p:nvSpPr>
          <p:cNvPr id="41" name="40 Rectángulo"/>
          <p:cNvSpPr/>
          <p:nvPr/>
        </p:nvSpPr>
        <p:spPr>
          <a:xfrm>
            <a:off x="7181692" y="5274805"/>
            <a:ext cx="1459766" cy="287167"/>
          </a:xfrm>
          <a:prstGeom prst="rect">
            <a:avLst/>
          </a:prstGeom>
          <a:solidFill>
            <a:srgbClr val="265E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US / ETSI - Convenio</a:t>
            </a:r>
            <a:endParaRPr lang="es-ES" sz="1200" dirty="0"/>
          </a:p>
        </p:txBody>
      </p:sp>
      <p:sp>
        <p:nvSpPr>
          <p:cNvPr id="42" name="41 Rectángulo"/>
          <p:cNvSpPr/>
          <p:nvPr/>
        </p:nvSpPr>
        <p:spPr>
          <a:xfrm>
            <a:off x="4189110" y="4844054"/>
            <a:ext cx="1244390" cy="846387"/>
          </a:xfrm>
          <a:prstGeom prst="rect">
            <a:avLst/>
          </a:prstGeom>
          <a:solidFill>
            <a:srgbClr val="265E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Contratación I+D y Becas</a:t>
            </a:r>
          </a:p>
          <a:p>
            <a:pPr algn="ctr"/>
            <a:r>
              <a:rPr lang="es-ES" sz="1200" dirty="0" smtClean="0"/>
              <a:t>&gt; 60% personal </a:t>
            </a:r>
            <a:r>
              <a:rPr lang="es-ES" sz="1200" dirty="0" smtClean="0"/>
              <a:t>&gt;100 </a:t>
            </a:r>
            <a:r>
              <a:rPr lang="es-ES" sz="1200" dirty="0" smtClean="0"/>
              <a:t>empleados</a:t>
            </a:r>
            <a:endParaRPr lang="es-ES" sz="1200" dirty="0"/>
          </a:p>
        </p:txBody>
      </p:sp>
      <p:sp>
        <p:nvSpPr>
          <p:cNvPr id="48" name="47 Rectángulo"/>
          <p:cNvSpPr/>
          <p:nvPr/>
        </p:nvSpPr>
        <p:spPr>
          <a:xfrm>
            <a:off x="1505736" y="4844054"/>
            <a:ext cx="1147407" cy="287167"/>
          </a:xfrm>
          <a:prstGeom prst="rect">
            <a:avLst/>
          </a:prstGeom>
          <a:solidFill>
            <a:srgbClr val="265E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Mat. Fungible</a:t>
            </a:r>
            <a:endParaRPr lang="es-ES" sz="1200" dirty="0"/>
          </a:p>
        </p:txBody>
      </p:sp>
      <p:sp>
        <p:nvSpPr>
          <p:cNvPr id="36" name="35 Rectángulo"/>
          <p:cNvSpPr/>
          <p:nvPr/>
        </p:nvSpPr>
        <p:spPr>
          <a:xfrm>
            <a:off x="751582" y="1847837"/>
            <a:ext cx="838869" cy="36360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1133553" y="2030267"/>
            <a:ext cx="15114" cy="3199195"/>
          </a:xfrm>
          <a:prstGeom prst="straightConnector1">
            <a:avLst/>
          </a:prstGeom>
          <a:ln>
            <a:prstDash val="sysDot"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50 Rectángulo"/>
          <p:cNvSpPr/>
          <p:nvPr/>
        </p:nvSpPr>
        <p:spPr>
          <a:xfrm>
            <a:off x="1674796" y="1849097"/>
            <a:ext cx="838869" cy="3636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2079440" y="2030267"/>
            <a:ext cx="0" cy="2776002"/>
          </a:xfrm>
          <a:prstGeom prst="straightConnector1">
            <a:avLst/>
          </a:prstGeom>
          <a:ln>
            <a:prstDash val="sysDot"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2585763" y="1854134"/>
            <a:ext cx="1381675" cy="36360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4030416" y="1847837"/>
            <a:ext cx="1592010" cy="3636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3236925" y="2037194"/>
            <a:ext cx="15114" cy="3192268"/>
          </a:xfrm>
          <a:prstGeom prst="straightConnector1">
            <a:avLst/>
          </a:prstGeom>
          <a:ln>
            <a:prstDash val="sysDot"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4795868" y="2030267"/>
            <a:ext cx="7557" cy="2776002"/>
          </a:xfrm>
          <a:prstGeom prst="straightConnector1">
            <a:avLst/>
          </a:prstGeom>
          <a:ln>
            <a:prstDash val="sysDot"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5714331" y="1849097"/>
            <a:ext cx="1419500" cy="36360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30 Conector recto de flecha"/>
          <p:cNvCxnSpPr/>
          <p:nvPr/>
        </p:nvCxnSpPr>
        <p:spPr>
          <a:xfrm flipH="1">
            <a:off x="6406774" y="2030267"/>
            <a:ext cx="15114" cy="3199195"/>
          </a:xfrm>
          <a:prstGeom prst="straightConnector1">
            <a:avLst/>
          </a:prstGeom>
          <a:ln>
            <a:prstDash val="sysDot"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54 Rectángulo"/>
          <p:cNvSpPr/>
          <p:nvPr/>
        </p:nvSpPr>
        <p:spPr>
          <a:xfrm>
            <a:off x="7224210" y="1847837"/>
            <a:ext cx="1300114" cy="3636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34 Conector recto de flecha"/>
          <p:cNvCxnSpPr/>
          <p:nvPr/>
        </p:nvCxnSpPr>
        <p:spPr>
          <a:xfrm flipH="1">
            <a:off x="7889211" y="2037194"/>
            <a:ext cx="15114" cy="3199195"/>
          </a:xfrm>
          <a:prstGeom prst="straightConnector1">
            <a:avLst/>
          </a:prstGeom>
          <a:ln>
            <a:prstDash val="sysDot"/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36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3831" y="140704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4000" b="1" dirty="0" smtClean="0">
                <a:solidFill>
                  <a:schemeClr val="tx2"/>
                </a:solidFill>
              </a:rPr>
              <a:t>Actividad por sectores - 2013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036229"/>
              </p:ext>
            </p:extLst>
          </p:nvPr>
        </p:nvGraphicFramePr>
        <p:xfrm>
          <a:off x="142195" y="1120091"/>
          <a:ext cx="5191805" cy="361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1" name="20 Conector recto"/>
          <p:cNvCxnSpPr/>
          <p:nvPr/>
        </p:nvCxnSpPr>
        <p:spPr>
          <a:xfrm>
            <a:off x="885825" y="2863630"/>
            <a:ext cx="4310063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777008"/>
            <a:ext cx="4757058" cy="2270231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78028"/>
            <a:ext cx="1014489" cy="12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1" descr="otro 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145213"/>
            <a:ext cx="9144000" cy="712787"/>
          </a:xfrm>
          <a:prstGeom prst="rect">
            <a:avLst/>
          </a:prstGeom>
          <a:solidFill>
            <a:srgbClr val="4DA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566738" y="804863"/>
            <a:ext cx="8020050" cy="0"/>
          </a:xfrm>
          <a:prstGeom prst="line">
            <a:avLst/>
          </a:prstGeom>
          <a:ln w="19050">
            <a:solidFill>
              <a:srgbClr val="4DAF8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3831" y="140704"/>
            <a:ext cx="8708891" cy="101204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s-ES" sz="4000" b="1" dirty="0" smtClean="0">
                <a:solidFill>
                  <a:schemeClr val="tx2"/>
                </a:solidFill>
              </a:rPr>
              <a:t>Proyectos desarrollados - 2013</a:t>
            </a:r>
            <a:endParaRPr lang="es-ES" b="1" dirty="0" smtClean="0">
              <a:solidFill>
                <a:schemeClr val="tx2"/>
              </a:solidFill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261100"/>
            <a:ext cx="331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Marcador de pie de página 1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1666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ES" sz="1200" smtClean="0">
                <a:solidFill>
                  <a:srgbClr val="FFFFFF"/>
                </a:solidFill>
              </a:rPr>
              <a:t>Informe Anual 2013</a:t>
            </a:r>
          </a:p>
        </p:txBody>
      </p:sp>
      <p:sp>
        <p:nvSpPr>
          <p:cNvPr id="3078" name="Marcador de número de diapositiva 1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182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4B2E24-9C84-4FB7-8D41-D102D86500D1}" type="slidenum">
              <a:rPr lang="es-ES" altLang="es-ES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es-ES" sz="1200">
              <a:solidFill>
                <a:srgbClr val="FFFFFF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8450263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661400" y="6457950"/>
            <a:ext cx="0" cy="11906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1" y="1214438"/>
            <a:ext cx="3017771" cy="2214562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3265713"/>
            <a:ext cx="5054891" cy="2558143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68764" y="4306003"/>
            <a:ext cx="303185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Incremento del 11,5% 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4" y="1214438"/>
            <a:ext cx="1014489" cy="12856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169" y="5662336"/>
            <a:ext cx="1657619" cy="3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8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551</Words>
  <Application>Microsoft Macintosh PowerPoint</Application>
  <PresentationFormat>Presentación en pantalla (4:3)</PresentationFormat>
  <Paragraphs>130</Paragraphs>
  <Slides>13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Artefacto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Vicky Fernández</dc:creator>
  <cp:lastModifiedBy>Pablo Cortés</cp:lastModifiedBy>
  <cp:revision>29</cp:revision>
  <dcterms:created xsi:type="dcterms:W3CDTF">2014-07-02T10:38:53Z</dcterms:created>
  <dcterms:modified xsi:type="dcterms:W3CDTF">2014-11-19T18:01:49Z</dcterms:modified>
</cp:coreProperties>
</file>