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30"/>
  </p:notesMasterIdLst>
  <p:sldIdLst>
    <p:sldId id="398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394" r:id="rId24"/>
    <p:sldId id="397" r:id="rId25"/>
    <p:sldId id="395" r:id="rId26"/>
    <p:sldId id="306" r:id="rId27"/>
    <p:sldId id="396" r:id="rId28"/>
    <p:sldId id="421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300D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0" autoAdjust="0"/>
    <p:restoredTop sz="91103" autoAdjust="0"/>
  </p:normalViewPr>
  <p:slideViewPr>
    <p:cSldViewPr>
      <p:cViewPr>
        <p:scale>
          <a:sx n="60" d="100"/>
          <a:sy n="60" d="100"/>
        </p:scale>
        <p:origin x="-159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s-ES"/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North America</c:v>
                </c:pt>
              </c:strCache>
            </c:strRef>
          </c:tx>
          <c:spPr>
            <a:ln>
              <a:solidFill>
                <a:srgbClr val="2875DD"/>
              </a:solidFill>
            </a:ln>
          </c:spPr>
          <c:marker>
            <c:symbol val="circle"/>
            <c:size val="5"/>
            <c:spPr>
              <a:solidFill>
                <a:srgbClr val="2875DD"/>
              </a:solidFill>
              <a:ln>
                <a:solidFill>
                  <a:srgbClr val="2875DD"/>
                </a:solidFill>
              </a:ln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500</c:v>
                </c:pt>
                <c:pt idx="1">
                  <c:v>1200</c:v>
                </c:pt>
                <c:pt idx="2">
                  <c:v>2696</c:v>
                </c:pt>
                <c:pt idx="3">
                  <c:v>4326</c:v>
                </c:pt>
                <c:pt idx="4">
                  <c:v>5992</c:v>
                </c:pt>
                <c:pt idx="5">
                  <c:v>7653</c:v>
                </c:pt>
                <c:pt idx="6">
                  <c:v>9324</c:v>
                </c:pt>
                <c:pt idx="7">
                  <c:v>10905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Western Europe</c:v>
                </c:pt>
              </c:strCache>
            </c:strRef>
          </c:tx>
          <c:spPr>
            <a:ln>
              <a:solidFill>
                <a:srgbClr val="0F283E"/>
              </a:solidFill>
            </a:ln>
          </c:spPr>
          <c:marker>
            <c:symbol val="circle"/>
            <c:size val="5"/>
            <c:spPr>
              <a:solidFill>
                <a:srgbClr val="0F283E"/>
              </a:solidFill>
              <a:ln>
                <a:solidFill>
                  <a:srgbClr val="0F283E"/>
                </a:solidFill>
              </a:ln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93</c:v>
                </c:pt>
                <c:pt idx="1">
                  <c:v>176</c:v>
                </c:pt>
                <c:pt idx="2">
                  <c:v>324</c:v>
                </c:pt>
                <c:pt idx="3">
                  <c:v>574</c:v>
                </c:pt>
                <c:pt idx="4">
                  <c:v>938</c:v>
                </c:pt>
                <c:pt idx="5">
                  <c:v>1339</c:v>
                </c:pt>
                <c:pt idx="6">
                  <c:v>1816</c:v>
                </c:pt>
                <c:pt idx="7">
                  <c:v>2354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Central &amp; Eastern Europe</c:v>
                </c:pt>
              </c:strCache>
            </c:strRef>
          </c:tx>
          <c:spPr>
            <a:ln>
              <a:solidFill>
                <a:srgbClr val="BABABA"/>
              </a:solidFill>
            </a:ln>
          </c:spPr>
          <c:marker>
            <c:symbol val="circle"/>
            <c:size val="5"/>
            <c:spPr>
              <a:solidFill>
                <a:srgbClr val="BABABA"/>
              </a:solidFill>
              <a:ln>
                <a:solidFill>
                  <a:srgbClr val="BABABA"/>
                </a:solidFill>
              </a:ln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4</c:v>
                </c:pt>
                <c:pt idx="1">
                  <c:v>9</c:v>
                </c:pt>
                <c:pt idx="2">
                  <c:v>12</c:v>
                </c:pt>
                <c:pt idx="3">
                  <c:v>28</c:v>
                </c:pt>
                <c:pt idx="4">
                  <c:v>53</c:v>
                </c:pt>
                <c:pt idx="5">
                  <c:v>77</c:v>
                </c:pt>
                <c:pt idx="6">
                  <c:v>108</c:v>
                </c:pt>
                <c:pt idx="7">
                  <c:v>144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Middle East &amp; Africa</c:v>
                </c:pt>
              </c:strCache>
            </c:strRef>
          </c:tx>
          <c:spPr>
            <a:ln>
              <a:solidFill>
                <a:srgbClr val="A60B0B"/>
              </a:solidFill>
            </a:ln>
          </c:spPr>
          <c:marker>
            <c:symbol val="circle"/>
            <c:size val="5"/>
            <c:spPr>
              <a:solidFill>
                <a:srgbClr val="A60B0B"/>
              </a:solidFill>
              <a:ln>
                <a:solidFill>
                  <a:srgbClr val="A60B0B"/>
                </a:solidFill>
              </a:ln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5</c:v>
                </c:pt>
                <c:pt idx="1">
                  <c:v>9</c:v>
                </c:pt>
                <c:pt idx="2">
                  <c:v>18</c:v>
                </c:pt>
                <c:pt idx="3">
                  <c:v>37</c:v>
                </c:pt>
                <c:pt idx="4">
                  <c:v>57</c:v>
                </c:pt>
                <c:pt idx="5">
                  <c:v>80</c:v>
                </c:pt>
                <c:pt idx="6">
                  <c:v>107</c:v>
                </c:pt>
                <c:pt idx="7">
                  <c:v>137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Asia Pacific</c:v>
                </c:pt>
              </c:strCache>
            </c:strRef>
          </c:tx>
          <c:spPr>
            <a:ln>
              <a:solidFill>
                <a:srgbClr val="87BC24"/>
              </a:solidFill>
            </a:ln>
          </c:spPr>
          <c:marker>
            <c:symbol val="circle"/>
            <c:size val="5"/>
            <c:spPr>
              <a:solidFill>
                <a:srgbClr val="87BC24"/>
              </a:solidFill>
              <a:ln>
                <a:solidFill>
                  <a:srgbClr val="87BC24"/>
                </a:solidFill>
              </a:ln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0">
                  <c:v>817</c:v>
                </c:pt>
                <c:pt idx="1">
                  <c:v>952</c:v>
                </c:pt>
                <c:pt idx="2">
                  <c:v>1088</c:v>
                </c:pt>
                <c:pt idx="3">
                  <c:v>1269</c:v>
                </c:pt>
                <c:pt idx="4">
                  <c:v>1477</c:v>
                </c:pt>
                <c:pt idx="5">
                  <c:v>1748</c:v>
                </c:pt>
                <c:pt idx="6">
                  <c:v>2007</c:v>
                </c:pt>
                <c:pt idx="7">
                  <c:v>2257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 America</c:v>
                </c:pt>
              </c:strCache>
            </c:strRef>
          </c:tx>
          <c:spPr>
            <a:ln>
              <a:solidFill>
                <a:srgbClr val="EBB523"/>
              </a:solidFill>
            </a:ln>
          </c:spPr>
          <c:marker>
            <c:symbol val="circle"/>
            <c:size val="5"/>
            <c:spPr>
              <a:solidFill>
                <a:srgbClr val="EBB523"/>
              </a:solidFill>
              <a:ln>
                <a:solidFill>
                  <a:srgbClr val="EBB523"/>
                </a:solidFill>
              </a:ln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14</c:v>
                </c:pt>
                <c:pt idx="5">
                  <c:v>27</c:v>
                </c:pt>
                <c:pt idx="6">
                  <c:v>46</c:v>
                </c:pt>
                <c:pt idx="7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78144"/>
        <c:axId val="35488512"/>
      </c:lineChart>
      <c:catAx>
        <c:axId val="3547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>
            <a:solidFill>
              <a:srgbClr val="2F2F2F"/>
            </a:solidFill>
          </a:ln>
        </c:spPr>
        <c:txPr>
          <a:bodyPr/>
          <a:lstStyle/>
          <a:p>
            <a:pPr>
              <a:defRPr sz="800" b="0">
                <a:solidFill>
                  <a:srgbClr val="4F4F4F"/>
                </a:solidFill>
                <a:latin typeface="Arial"/>
              </a:defRPr>
            </a:pPr>
            <a:endParaRPr lang="es-ES"/>
          </a:p>
        </c:txPr>
        <c:crossAx val="35488512"/>
        <c:crosses val="autoZero"/>
        <c:auto val="0"/>
        <c:lblAlgn val="ctr"/>
        <c:lblOffset val="100"/>
        <c:noMultiLvlLbl val="0"/>
      </c:catAx>
      <c:valAx>
        <c:axId val="35488512"/>
        <c:scaling>
          <c:orientation val="minMax"/>
        </c:scaling>
        <c:delete val="0"/>
        <c:axPos val="l"/>
        <c:majorGridlines>
          <c:spPr>
            <a:ln>
              <a:solidFill>
                <a:srgbClr val="4F4F4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800" b="0">
                    <a:solidFill>
                      <a:srgbClr val="4F4F4F"/>
                    </a:solidFill>
                    <a:latin typeface="Arial"/>
                  </a:rPr>
                  <a:t>Revenue in million U.S. dollars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800" b="0">
                <a:solidFill>
                  <a:srgbClr val="4F4F4F"/>
                </a:solidFill>
                <a:latin typeface="Arial"/>
              </a:defRPr>
            </a:pPr>
            <a:endParaRPr lang="es-ES"/>
          </a:p>
        </c:txPr>
        <c:crossAx val="354781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E6B05-5606-4458-93BC-B084CD8E88E7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57D6E-9BA8-4F9C-8E7C-063ED83465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43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7D6E-9BA8-4F9C-8E7C-063ED834654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63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7D6E-9BA8-4F9C-8E7C-063ED834654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45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7D6E-9BA8-4F9C-8E7C-063ED834654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12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7D6E-9BA8-4F9C-8E7C-063ED834654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364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7D6E-9BA8-4F9C-8E7C-063ED8346542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13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7D6E-9BA8-4F9C-8E7C-063ED8346542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131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7D6E-9BA8-4F9C-8E7C-063ED8346542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63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30B09CE-53BC-4475-902B-257CE34181D2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D637450-1783-4BE6-BC32-923018BCB667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09CE-53BC-4475-902B-257CE34181D2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7450-1783-4BE6-BC32-923018BCB66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09CE-53BC-4475-902B-257CE34181D2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7450-1783-4BE6-BC32-923018BCB66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09CE-53BC-4475-902B-257CE34181D2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7450-1783-4BE6-BC32-923018BCB66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30B09CE-53BC-4475-902B-257CE34181D2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D637450-1783-4BE6-BC32-923018BCB66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09CE-53BC-4475-902B-257CE34181D2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7450-1783-4BE6-BC32-923018BCB667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09CE-53BC-4475-902B-257CE34181D2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7450-1783-4BE6-BC32-923018BCB667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09CE-53BC-4475-902B-257CE34181D2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7450-1783-4BE6-BC32-923018BCB667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09CE-53BC-4475-902B-257CE34181D2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7450-1783-4BE6-BC32-923018BCB667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09CE-53BC-4475-902B-257CE34181D2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7450-1783-4BE6-BC32-923018BCB66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09CE-53BC-4475-902B-257CE34181D2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7450-1783-4BE6-BC32-923018BCB66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0B09CE-53BC-4475-902B-257CE34181D2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637450-1783-4BE6-BC32-923018BCB667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global.oup.com/" TargetMode="External"/><Relationship Id="rId3" Type="http://schemas.openxmlformats.org/officeDocument/2006/relationships/hyperlink" Target="http://www.sciencedirect.com/science/bookbshsrw" TargetMode="External"/><Relationship Id="rId7" Type="http://schemas.openxmlformats.org/officeDocument/2006/relationships/hyperlink" Target="http://ovid.com/site/index.jsp/" TargetMode="External"/><Relationship Id="rId2" Type="http://schemas.openxmlformats.org/officeDocument/2006/relationships/hyperlink" Target="http://link.spring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raldinsight.com/" TargetMode="External"/><Relationship Id="rId5" Type="http://schemas.openxmlformats.org/officeDocument/2006/relationships/hyperlink" Target="http://www.taylorandfrancis.com/" TargetMode="External"/><Relationship Id="rId4" Type="http://schemas.openxmlformats.org/officeDocument/2006/relationships/hyperlink" Target="http://onlinelibrary.wiley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blib.com/" TargetMode="External"/><Relationship Id="rId3" Type="http://schemas.openxmlformats.org/officeDocument/2006/relationships/hyperlink" Target="https://www.dawsonera.com/" TargetMode="External"/><Relationship Id="rId7" Type="http://schemas.openxmlformats.org/officeDocument/2006/relationships/hyperlink" Target="http://www.ebscohost.com/" TargetMode="External"/><Relationship Id="rId2" Type="http://schemas.openxmlformats.org/officeDocument/2006/relationships/hyperlink" Target="http://www.ebrary.com/cor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123library.org/catalogue/" TargetMode="External"/><Relationship Id="rId5" Type="http://schemas.openxmlformats.org/officeDocument/2006/relationships/hyperlink" Target="http://www.torrossa.it/" TargetMode="External"/><Relationship Id="rId4" Type="http://schemas.openxmlformats.org/officeDocument/2006/relationships/hyperlink" Target="https://www.safaribooksonline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gebook.com/ib/" TargetMode="External"/><Relationship Id="rId13" Type="http://schemas.openxmlformats.org/officeDocument/2006/relationships/hyperlink" Target="https://www.24symbols.com/" TargetMode="External"/><Relationship Id="rId3" Type="http://schemas.openxmlformats.org/officeDocument/2006/relationships/hyperlink" Target="http://www.cga.es/" TargetMode="External"/><Relationship Id="rId7" Type="http://schemas.openxmlformats.org/officeDocument/2006/relationships/hyperlink" Target="http://www.e-libro.net/" TargetMode="External"/><Relationship Id="rId12" Type="http://schemas.openxmlformats.org/officeDocument/2006/relationships/hyperlink" Target="http://www.nubico.es/" TargetMode="External"/><Relationship Id="rId2" Type="http://schemas.openxmlformats.org/officeDocument/2006/relationships/hyperlink" Target="http://www.sintesi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ebook.es/" TargetMode="External"/><Relationship Id="rId11" Type="http://schemas.openxmlformats.org/officeDocument/2006/relationships/hyperlink" Target="http://www.xercode.es/" TargetMode="External"/><Relationship Id="rId5" Type="http://schemas.openxmlformats.org/officeDocument/2006/relationships/hyperlink" Target="https://www.medicapanamericana.com/" TargetMode="External"/><Relationship Id="rId10" Type="http://schemas.openxmlformats.org/officeDocument/2006/relationships/hyperlink" Target="https://odiloplace.odilotk.es/" TargetMode="External"/><Relationship Id="rId4" Type="http://schemas.openxmlformats.org/officeDocument/2006/relationships/hyperlink" Target="http://libros.csic.es/" TargetMode="External"/><Relationship Id="rId9" Type="http://schemas.openxmlformats.org/officeDocument/2006/relationships/hyperlink" Target="http://www.libranda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www.eblib.com/?p=index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hyperlink" Target="http://www.e-libr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hyperlink" Target="http://www.ebscohost.com/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hyperlink" Target="http://0-proquest.safaribooksonline.com.fama.us.es/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ielo.usal.e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.us.es/ingeniero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3717032"/>
            <a:ext cx="6984776" cy="1368152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2">
                    <a:lumMod val="75000"/>
                  </a:schemeClr>
                </a:solidFill>
              </a:rPr>
              <a:t>El libro electrónico en las bibliotecas universitarias</a:t>
            </a:r>
            <a:endParaRPr lang="es-E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575568" y="963789"/>
            <a:ext cx="7848872" cy="936104"/>
          </a:xfrm>
        </p:spPr>
        <p:txBody>
          <a:bodyPr>
            <a:noAutofit/>
          </a:bodyPr>
          <a:lstStyle/>
          <a:p>
            <a:pPr algn="just"/>
            <a:r>
              <a:rPr lang="es-ES" dirty="0" smtClean="0">
                <a:solidFill>
                  <a:srgbClr val="C00000"/>
                </a:solidFill>
              </a:rPr>
              <a:t>IV SESIÓN DE BUENAS PRÁCTICAS. </a:t>
            </a:r>
          </a:p>
          <a:p>
            <a:pPr algn="just"/>
            <a:r>
              <a:rPr lang="es-ES" dirty="0" smtClean="0">
                <a:solidFill>
                  <a:srgbClr val="C00000"/>
                </a:solidFill>
              </a:rPr>
              <a:t>BIBLIOTECA DE INGENIERÍA. UNIVERSIDAD DE SEVILLA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12160" y="6432151"/>
            <a:ext cx="258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noviembre de 2014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3" descr="logoALA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7031"/>
          <a:stretch>
            <a:fillRect/>
          </a:stretch>
        </p:blipFill>
        <p:spPr bwMode="auto">
          <a:xfrm>
            <a:off x="6197710" y="5085184"/>
            <a:ext cx="1511924" cy="57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3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Estado de la cuestión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3" y="2492896"/>
            <a:ext cx="7758671" cy="3872527"/>
          </a:xfrm>
          <a:prstGeom prst="rect">
            <a:avLst/>
          </a:prstGeom>
          <a:noFill/>
          <a:ln w="9525">
            <a:solidFill>
              <a:schemeClr val="bg2">
                <a:alpha val="26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1268760"/>
            <a:ext cx="86409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accent3"/>
                </a:solidFill>
              </a:rPr>
              <a:t>Recurso electrónicos con mayor descarga en la BUS</a:t>
            </a:r>
          </a:p>
          <a:p>
            <a:endParaRPr lang="es-ES" sz="2000" dirty="0">
              <a:solidFill>
                <a:schemeClr val="accent3"/>
              </a:solidFill>
            </a:endParaRPr>
          </a:p>
          <a:p>
            <a:r>
              <a:rPr lang="es-ES" dirty="0" smtClean="0"/>
              <a:t>De los </a:t>
            </a:r>
            <a:r>
              <a:rPr lang="es-ES" dirty="0"/>
              <a:t>diez recursos con más descargas en 2013, cinco </a:t>
            </a:r>
            <a:r>
              <a:rPr lang="es-ES" dirty="0" smtClean="0"/>
              <a:t>son </a:t>
            </a:r>
            <a:r>
              <a:rPr lang="es-ES" dirty="0"/>
              <a:t>plataformas de </a:t>
            </a:r>
            <a:r>
              <a:rPr lang="es-ES" dirty="0" smtClean="0"/>
              <a:t>libros</a:t>
            </a:r>
            <a:endParaRPr lang="es-ES" dirty="0"/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1619672" y="5301208"/>
            <a:ext cx="432048" cy="36004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3599892" y="5301208"/>
            <a:ext cx="1116124" cy="945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3059832" y="5373216"/>
            <a:ext cx="86409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4860032" y="5301208"/>
            <a:ext cx="43204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7020272" y="5373216"/>
            <a:ext cx="86409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0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Comercialización. Modelos de adquisición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8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ES" b="1" dirty="0" smtClean="0">
                <a:solidFill>
                  <a:schemeClr val="accent3"/>
                </a:solidFill>
              </a:rPr>
              <a:t>Compra a perpetuidad</a:t>
            </a:r>
            <a:r>
              <a:rPr lang="es-ES" b="1" dirty="0" smtClean="0"/>
              <a:t>: </a:t>
            </a:r>
            <a:r>
              <a:rPr lang="es-ES" i="1" dirty="0" smtClean="0"/>
              <a:t>se</a:t>
            </a:r>
            <a:r>
              <a:rPr lang="es-ES" dirty="0" smtClean="0"/>
              <a:t> </a:t>
            </a:r>
            <a:r>
              <a:rPr lang="es-ES" dirty="0"/>
              <a:t>adquiere en propiedad el contenido seleccionado, manteniendo los derechos de acceso de forma </a:t>
            </a:r>
            <a:r>
              <a:rPr lang="es-ES" dirty="0" smtClean="0"/>
              <a:t>indefinida:</a:t>
            </a:r>
          </a:p>
          <a:p>
            <a:pPr lvl="1">
              <a:lnSpc>
                <a:spcPct val="120000"/>
              </a:lnSpc>
            </a:pPr>
            <a:r>
              <a:rPr lang="es-ES" sz="2600" i="1" dirty="0">
                <a:solidFill>
                  <a:schemeClr val="tx1"/>
                </a:solidFill>
              </a:rPr>
              <a:t>Por </a:t>
            </a:r>
            <a:r>
              <a:rPr lang="es-ES" sz="2600" i="1" dirty="0" smtClean="0">
                <a:solidFill>
                  <a:schemeClr val="tx1"/>
                </a:solidFill>
              </a:rPr>
              <a:t>colecciones</a:t>
            </a:r>
          </a:p>
          <a:p>
            <a:pPr lvl="1">
              <a:lnSpc>
                <a:spcPct val="120000"/>
              </a:lnSpc>
            </a:pPr>
            <a:r>
              <a:rPr lang="es-ES" sz="2600" i="1" dirty="0" smtClean="0">
                <a:solidFill>
                  <a:schemeClr val="tx1"/>
                </a:solidFill>
              </a:rPr>
              <a:t>Titulo a título (pick &amp; </a:t>
            </a:r>
            <a:r>
              <a:rPr lang="es-ES" sz="2600" i="1" dirty="0" err="1" smtClean="0">
                <a:solidFill>
                  <a:schemeClr val="tx1"/>
                </a:solidFill>
              </a:rPr>
              <a:t>choose</a:t>
            </a:r>
            <a:r>
              <a:rPr lang="es-ES" sz="2600" i="1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es-ES" b="1" dirty="0" smtClean="0">
                <a:solidFill>
                  <a:schemeClr val="accent3"/>
                </a:solidFill>
              </a:rPr>
              <a:t>Suscripción</a:t>
            </a:r>
            <a:r>
              <a:rPr lang="es-ES" b="1" dirty="0" smtClean="0"/>
              <a:t>:</a:t>
            </a:r>
            <a:r>
              <a:rPr lang="es-ES" i="1" dirty="0" smtClean="0"/>
              <a:t> </a:t>
            </a:r>
            <a:r>
              <a:rPr lang="es-ES" dirty="0"/>
              <a:t>durante un periodo concreto de tiempo y mediante una cuota anual se accede al material contratado.</a:t>
            </a:r>
          </a:p>
          <a:p>
            <a:pPr algn="just">
              <a:lnSpc>
                <a:spcPct val="120000"/>
              </a:lnSpc>
            </a:pPr>
            <a:r>
              <a:rPr lang="es-ES" b="1" dirty="0">
                <a:solidFill>
                  <a:schemeClr val="accent3"/>
                </a:solidFill>
              </a:rPr>
              <a:t>Modelo </a:t>
            </a:r>
            <a:r>
              <a:rPr lang="es-ES" b="1" dirty="0" smtClean="0">
                <a:solidFill>
                  <a:schemeClr val="accent3"/>
                </a:solidFill>
              </a:rPr>
              <a:t>híbrido</a:t>
            </a:r>
            <a:r>
              <a:rPr lang="es-ES" b="1" dirty="0" smtClean="0"/>
              <a:t>: </a:t>
            </a:r>
            <a:r>
              <a:rPr lang="es-ES" dirty="0" smtClean="0"/>
              <a:t>permite </a:t>
            </a:r>
            <a:r>
              <a:rPr lang="es-ES" dirty="0"/>
              <a:t>la adquisición en propiedad del contenido contratado después de un período de tiempo de suscripción.</a:t>
            </a:r>
          </a:p>
          <a:p>
            <a:pPr algn="just">
              <a:lnSpc>
                <a:spcPct val="120000"/>
              </a:lnSpc>
            </a:pPr>
            <a:r>
              <a:rPr lang="es-ES" b="1" dirty="0">
                <a:solidFill>
                  <a:schemeClr val="accent3"/>
                </a:solidFill>
              </a:rPr>
              <a:t>Modelo de adquisición orientado a los </a:t>
            </a:r>
            <a:r>
              <a:rPr lang="es-ES" b="1" dirty="0" smtClean="0">
                <a:solidFill>
                  <a:schemeClr val="accent3"/>
                </a:solidFill>
              </a:rPr>
              <a:t>usuarios </a:t>
            </a:r>
            <a:r>
              <a:rPr lang="es-ES" i="1" dirty="0" smtClean="0"/>
              <a:t>(</a:t>
            </a:r>
            <a:r>
              <a:rPr lang="es-ES" i="1" dirty="0" err="1"/>
              <a:t>Patron-Driven</a:t>
            </a:r>
            <a:r>
              <a:rPr lang="es-ES" i="1" dirty="0"/>
              <a:t> Adquisición, PDA)</a:t>
            </a:r>
            <a:r>
              <a:rPr lang="es-ES" dirty="0"/>
              <a:t>: permite el acceso total a los </a:t>
            </a:r>
            <a:r>
              <a:rPr lang="es-ES" dirty="0" smtClean="0"/>
              <a:t>usuarios finales, </a:t>
            </a:r>
            <a:r>
              <a:rPr lang="es-ES" dirty="0"/>
              <a:t>que son los que realizan la selección, creando colecciones de títulos sobre la base del uso</a:t>
            </a:r>
            <a:r>
              <a:rPr lang="es-ES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s-ES" b="1" dirty="0" smtClean="0">
                <a:solidFill>
                  <a:schemeClr val="accent3"/>
                </a:solidFill>
              </a:rPr>
              <a:t>Compra basada en la evidencia</a:t>
            </a:r>
            <a:r>
              <a:rPr lang="es-ES" b="1" dirty="0" smtClean="0"/>
              <a:t>: </a:t>
            </a:r>
            <a:r>
              <a:rPr lang="es-ES" dirty="0" smtClean="0"/>
              <a:t>acceso temporal a una colección y después la biblioteca selecciona los libros según su uso.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74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Comercialización a nivel internacional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sz="2900" b="1" dirty="0">
                <a:solidFill>
                  <a:schemeClr val="accent2"/>
                </a:solidFill>
              </a:rPr>
              <a:t>C</a:t>
            </a:r>
            <a:r>
              <a:rPr lang="es-ES" sz="2900" b="1" dirty="0" smtClean="0">
                <a:solidFill>
                  <a:schemeClr val="accent2"/>
                </a:solidFill>
              </a:rPr>
              <a:t>ompra  a editores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accent2"/>
                </a:solidFill>
              </a:rPr>
              <a:t>Las </a:t>
            </a:r>
            <a:r>
              <a:rPr lang="es-ES" dirty="0">
                <a:solidFill>
                  <a:schemeClr val="accent2"/>
                </a:solidFill>
              </a:rPr>
              <a:t>bibliotecas adquieren directamente las obras a editoras. </a:t>
            </a:r>
            <a:r>
              <a:rPr lang="es-ES" dirty="0" smtClean="0">
                <a:solidFill>
                  <a:schemeClr val="accent2"/>
                </a:solidFill>
              </a:rPr>
              <a:t>La consulta se efectúa en </a:t>
            </a:r>
            <a:r>
              <a:rPr lang="es-ES" dirty="0">
                <a:solidFill>
                  <a:schemeClr val="accent2"/>
                </a:solidFill>
              </a:rPr>
              <a:t>las plataformas de </a:t>
            </a:r>
            <a:r>
              <a:rPr lang="es-ES" dirty="0" smtClean="0">
                <a:solidFill>
                  <a:schemeClr val="accent2"/>
                </a:solidFill>
              </a:rPr>
              <a:t>dichas editoras</a:t>
            </a:r>
            <a:endParaRPr lang="es-E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s-ES" b="1" dirty="0" smtClean="0"/>
              <a:t>1. Editores comerciales:</a:t>
            </a:r>
            <a:endParaRPr lang="es-ES" dirty="0" smtClean="0"/>
          </a:p>
          <a:p>
            <a:pPr lvl="1"/>
            <a:r>
              <a:rPr lang="es-ES" dirty="0" err="1" smtClean="0">
                <a:solidFill>
                  <a:schemeClr val="tx1"/>
                </a:solidFill>
              </a:rPr>
              <a:t>Springer</a:t>
            </a:r>
            <a:r>
              <a:rPr lang="es-ES" dirty="0" smtClean="0"/>
              <a:t> </a:t>
            </a:r>
            <a:r>
              <a:rPr lang="es-ES" dirty="0" smtClean="0">
                <a:hlinkClick r:id="rId2"/>
              </a:rPr>
              <a:t>http://link.springer.com/</a:t>
            </a:r>
            <a:r>
              <a:rPr lang="es-ES" dirty="0" smtClean="0"/>
              <a:t>  </a:t>
            </a:r>
            <a:r>
              <a:rPr lang="es-ES" dirty="0" smtClean="0">
                <a:solidFill>
                  <a:schemeClr val="tx1"/>
                </a:solidFill>
              </a:rPr>
              <a:t>73.000 títulos.  (Plataforma </a:t>
            </a:r>
            <a:r>
              <a:rPr lang="es-ES" dirty="0" err="1" smtClean="0">
                <a:solidFill>
                  <a:schemeClr val="tx1"/>
                </a:solidFill>
              </a:rPr>
              <a:t>Springer</a:t>
            </a:r>
            <a:r>
              <a:rPr lang="es-ES" dirty="0" smtClean="0">
                <a:solidFill>
                  <a:schemeClr val="tx1"/>
                </a:solidFill>
              </a:rPr>
              <a:t> Link)</a:t>
            </a:r>
          </a:p>
          <a:p>
            <a:pPr lvl="1"/>
            <a:r>
              <a:rPr lang="es-ES" dirty="0" err="1" smtClean="0">
                <a:solidFill>
                  <a:schemeClr val="tx1"/>
                </a:solidFill>
              </a:rPr>
              <a:t>Elsevier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hlinkClick r:id="rId3"/>
              </a:rPr>
              <a:t>http</a:t>
            </a:r>
            <a:r>
              <a:rPr lang="es-ES" dirty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www.sciencedirect.com/science/bookbshsrw</a:t>
            </a:r>
            <a:r>
              <a:rPr lang="es-ES" dirty="0" smtClean="0"/>
              <a:t>  </a:t>
            </a:r>
            <a:r>
              <a:rPr lang="es-ES" dirty="0">
                <a:solidFill>
                  <a:schemeClr val="tx1"/>
                </a:solidFill>
              </a:rPr>
              <a:t>22.815 </a:t>
            </a:r>
            <a:r>
              <a:rPr lang="es-ES" dirty="0" smtClean="0">
                <a:solidFill>
                  <a:schemeClr val="tx1"/>
                </a:solidFill>
              </a:rPr>
              <a:t>títulos (Plataforma </a:t>
            </a:r>
            <a:r>
              <a:rPr lang="es-ES" dirty="0" err="1" smtClean="0">
                <a:solidFill>
                  <a:schemeClr val="tx1"/>
                </a:solidFill>
              </a:rPr>
              <a:t>ScienceDirect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s-ES" dirty="0" err="1" smtClean="0">
                <a:solidFill>
                  <a:schemeClr val="tx1"/>
                </a:solidFill>
              </a:rPr>
              <a:t>Wiley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hlinkClick r:id="rId4"/>
              </a:rPr>
              <a:t>http</a:t>
            </a:r>
            <a:r>
              <a:rPr lang="es-ES" dirty="0">
                <a:hlinkClick r:id="rId4"/>
              </a:rPr>
              <a:t>://onlinelibrary.wiley.com</a:t>
            </a:r>
            <a:r>
              <a:rPr lang="es-ES" dirty="0" smtClean="0">
                <a:hlinkClick r:id="rId4"/>
              </a:rPr>
              <a:t>/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1"/>
                </a:solidFill>
              </a:rPr>
              <a:t>16. títulos 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Taylor &amp; Francis </a:t>
            </a:r>
            <a:r>
              <a:rPr lang="es-ES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es-ES" dirty="0">
                <a:solidFill>
                  <a:schemeClr val="tx1"/>
                </a:solidFill>
                <a:hlinkClick r:id="rId5"/>
              </a:rPr>
              <a:t>://www.taylorandfrancis.com</a:t>
            </a:r>
            <a:r>
              <a:rPr lang="es-ES" dirty="0" smtClean="0">
                <a:solidFill>
                  <a:schemeClr val="tx1"/>
                </a:solidFill>
                <a:hlinkClick r:id="rId5"/>
              </a:rPr>
              <a:t>/</a:t>
            </a:r>
            <a:r>
              <a:rPr lang="es-ES" dirty="0" smtClean="0">
                <a:solidFill>
                  <a:schemeClr val="tx1"/>
                </a:solidFill>
              </a:rPr>
              <a:t> que integra Taylor,  </a:t>
            </a:r>
            <a:r>
              <a:rPr lang="es-ES" dirty="0" err="1" smtClean="0">
                <a:solidFill>
                  <a:schemeClr val="tx1"/>
                </a:solidFill>
              </a:rPr>
              <a:t>Routledge</a:t>
            </a:r>
            <a:r>
              <a:rPr lang="es-ES" dirty="0" smtClean="0">
                <a:solidFill>
                  <a:schemeClr val="tx1"/>
                </a:solidFill>
              </a:rPr>
              <a:t>, CRC, </a:t>
            </a:r>
            <a:r>
              <a:rPr lang="es-ES" dirty="0" err="1" smtClean="0">
                <a:solidFill>
                  <a:schemeClr val="tx1"/>
                </a:solidFill>
              </a:rPr>
              <a:t>Psychology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Press</a:t>
            </a:r>
            <a:r>
              <a:rPr lang="es-ES" dirty="0" smtClean="0">
                <a:solidFill>
                  <a:schemeClr val="tx1"/>
                </a:solidFill>
              </a:rPr>
              <a:t> y Garland </a:t>
            </a:r>
            <a:r>
              <a:rPr lang="es-ES" dirty="0" err="1" smtClean="0">
                <a:solidFill>
                  <a:schemeClr val="tx1"/>
                </a:solidFill>
              </a:rPr>
              <a:t>Science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s-ES" dirty="0" err="1" smtClean="0">
                <a:solidFill>
                  <a:schemeClr val="tx1"/>
                </a:solidFill>
              </a:rPr>
              <a:t>Emerald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  <a:hlinkClick r:id="rId6"/>
              </a:rPr>
              <a:t>http</a:t>
            </a:r>
            <a:r>
              <a:rPr lang="es-ES" dirty="0">
                <a:solidFill>
                  <a:schemeClr val="tx1"/>
                </a:solidFill>
                <a:hlinkClick r:id="rId6"/>
              </a:rPr>
              <a:t>://www.emeraldinsight.com</a:t>
            </a:r>
            <a:r>
              <a:rPr lang="es-ES" dirty="0" smtClean="0">
                <a:solidFill>
                  <a:schemeClr val="tx1"/>
                </a:solidFill>
                <a:hlinkClick r:id="rId6"/>
              </a:rPr>
              <a:t>/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s-ES" dirty="0" err="1" smtClean="0">
                <a:solidFill>
                  <a:schemeClr val="tx1"/>
                </a:solidFill>
              </a:rPr>
              <a:t>Ovid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  <a:hlinkClick r:id="rId7"/>
              </a:rPr>
              <a:t>http://</a:t>
            </a:r>
            <a:r>
              <a:rPr lang="es-ES" dirty="0" smtClean="0">
                <a:solidFill>
                  <a:schemeClr val="tx1"/>
                </a:solidFill>
                <a:hlinkClick r:id="rId7"/>
              </a:rPr>
              <a:t>ovid.com/site/index.jsp/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Oxford </a:t>
            </a:r>
            <a:r>
              <a:rPr lang="es-ES" dirty="0" err="1" smtClean="0">
                <a:solidFill>
                  <a:schemeClr val="tx1"/>
                </a:solidFill>
              </a:rPr>
              <a:t>University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Press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  <a:hlinkClick r:id="rId8"/>
              </a:rPr>
              <a:t>http://global.oup.com</a:t>
            </a:r>
            <a:r>
              <a:rPr lang="es-ES" dirty="0" smtClean="0">
                <a:solidFill>
                  <a:schemeClr val="tx1"/>
                </a:solidFill>
                <a:hlinkClick r:id="rId8"/>
              </a:rPr>
              <a:t>/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pPr marL="274320" lvl="1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b="1" dirty="0" smtClean="0"/>
              <a:t>2. Editores no comerciales </a:t>
            </a:r>
            <a:r>
              <a:rPr lang="es-ES" dirty="0" smtClean="0"/>
              <a:t>o sociedades científicas sin ánimo de lucro que publican dentro de su área científica:  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IEEE (IEEE </a:t>
            </a:r>
            <a:r>
              <a:rPr lang="es-ES" i="1" dirty="0" err="1">
                <a:solidFill>
                  <a:schemeClr val="tx1"/>
                </a:solidFill>
              </a:rPr>
              <a:t>Xplore</a:t>
            </a:r>
            <a:r>
              <a:rPr lang="es-ES" dirty="0">
                <a:solidFill>
                  <a:schemeClr val="tx1"/>
                </a:solidFill>
              </a:rPr>
              <a:t> Digital </a:t>
            </a:r>
            <a:r>
              <a:rPr lang="es-ES" dirty="0" smtClean="0">
                <a:solidFill>
                  <a:schemeClr val="tx1"/>
                </a:solidFill>
              </a:rPr>
              <a:t>Library), </a:t>
            </a:r>
            <a:r>
              <a:rPr lang="es-ES" dirty="0" err="1" smtClean="0">
                <a:solidFill>
                  <a:schemeClr val="tx1"/>
                </a:solidFill>
              </a:rPr>
              <a:t>Institute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Phisic</a:t>
            </a:r>
            <a:r>
              <a:rPr lang="es-ES" dirty="0" smtClean="0">
                <a:solidFill>
                  <a:schemeClr val="tx1"/>
                </a:solidFill>
              </a:rPr>
              <a:t> (IOP), Royal </a:t>
            </a:r>
            <a:r>
              <a:rPr lang="es-ES" dirty="0" err="1" smtClean="0">
                <a:solidFill>
                  <a:schemeClr val="tx1"/>
                </a:solidFill>
              </a:rPr>
              <a:t>Society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Chemistry</a:t>
            </a:r>
            <a:r>
              <a:rPr lang="es-ES" dirty="0" smtClean="0">
                <a:solidFill>
                  <a:schemeClr val="tx1"/>
                </a:solidFill>
              </a:rPr>
              <a:t>, American </a:t>
            </a:r>
            <a:r>
              <a:rPr lang="es-ES" dirty="0" err="1" smtClean="0">
                <a:solidFill>
                  <a:schemeClr val="tx1"/>
                </a:solidFill>
              </a:rPr>
              <a:t>Chemistri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Society</a:t>
            </a:r>
            <a:r>
              <a:rPr lang="es-ES" dirty="0" smtClean="0">
                <a:solidFill>
                  <a:schemeClr val="tx1"/>
                </a:solidFill>
              </a:rPr>
              <a:t>,  American </a:t>
            </a:r>
            <a:r>
              <a:rPr lang="es-ES" dirty="0" err="1" smtClean="0">
                <a:solidFill>
                  <a:schemeClr val="tx1"/>
                </a:solidFill>
              </a:rPr>
              <a:t>Mathematical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Society</a:t>
            </a:r>
            <a:r>
              <a:rPr lang="es-ES" dirty="0" smtClean="0">
                <a:solidFill>
                  <a:schemeClr val="tx1"/>
                </a:solidFill>
              </a:rPr>
              <a:t>, etc.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Comercialización a nivel internacional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sz="2900" b="1" dirty="0">
                <a:solidFill>
                  <a:schemeClr val="accent3"/>
                </a:solidFill>
              </a:rPr>
              <a:t>C</a:t>
            </a:r>
            <a:r>
              <a:rPr lang="es-ES" sz="2900" b="1" dirty="0" smtClean="0">
                <a:solidFill>
                  <a:schemeClr val="accent3"/>
                </a:solidFill>
              </a:rPr>
              <a:t>ompra a </a:t>
            </a:r>
            <a:r>
              <a:rPr lang="es-ES" sz="2900" b="1" dirty="0" err="1" smtClean="0">
                <a:solidFill>
                  <a:schemeClr val="accent3"/>
                </a:solidFill>
              </a:rPr>
              <a:t>agregadores</a:t>
            </a:r>
            <a:endParaRPr lang="es-ES" sz="2900" b="1" dirty="0" smtClean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es-ES" dirty="0" smtClean="0">
                <a:solidFill>
                  <a:schemeClr val="accent3"/>
                </a:solidFill>
              </a:rPr>
              <a:t>Son empresas que facilitan el acceso a libros publicados por distintos editores, asumiendo el almacenamiento y la comercialización ante los usuarios finales. Poseen sus propias plataformas de acceso a los libros-e</a:t>
            </a:r>
          </a:p>
          <a:p>
            <a:r>
              <a:rPr lang="es-ES" dirty="0" err="1" smtClean="0"/>
              <a:t>Ebrary</a:t>
            </a:r>
            <a:r>
              <a:rPr lang="es-ES" dirty="0" smtClean="0"/>
              <a:t> (835.000 títulos) </a:t>
            </a:r>
            <a:r>
              <a:rPr lang="es-ES" dirty="0" smtClean="0">
                <a:hlinkClick r:id="rId2"/>
              </a:rPr>
              <a:t>http</a:t>
            </a:r>
            <a:r>
              <a:rPr lang="es-ES" dirty="0">
                <a:hlinkClick r:id="rId2"/>
              </a:rPr>
              <a:t>://www.ebrary.com/corp</a:t>
            </a:r>
            <a:r>
              <a:rPr lang="es-ES" dirty="0" smtClean="0">
                <a:hlinkClick r:id="rId2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r>
              <a:rPr lang="es-ES" dirty="0" err="1" smtClean="0"/>
              <a:t>Dawsonera</a:t>
            </a:r>
            <a:r>
              <a:rPr lang="es-ES" dirty="0" smtClean="0"/>
              <a:t> (270.000 títulos) </a:t>
            </a:r>
            <a:r>
              <a:rPr lang="es-ES" dirty="0" smtClean="0">
                <a:hlinkClick r:id="rId3"/>
              </a:rPr>
              <a:t>https</a:t>
            </a:r>
            <a:r>
              <a:rPr lang="es-ES" dirty="0">
                <a:hlinkClick r:id="rId3"/>
              </a:rPr>
              <a:t>://www.dawsonera.com</a:t>
            </a:r>
            <a:r>
              <a:rPr lang="es-ES" dirty="0" smtClean="0">
                <a:hlinkClick r:id="rId3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r>
              <a:rPr lang="es-ES" dirty="0" smtClean="0"/>
              <a:t>Safari (24.000 títulos) </a:t>
            </a:r>
            <a:r>
              <a:rPr lang="es-ES" dirty="0" smtClean="0">
                <a:hlinkClick r:id="rId4"/>
              </a:rPr>
              <a:t>https</a:t>
            </a:r>
            <a:r>
              <a:rPr lang="es-ES" dirty="0">
                <a:hlinkClick r:id="rId4"/>
              </a:rPr>
              <a:t>://www.safaribooksonline.com</a:t>
            </a:r>
            <a:r>
              <a:rPr lang="es-ES" dirty="0" smtClean="0">
                <a:hlinkClick r:id="rId4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r>
              <a:rPr lang="es-ES" dirty="0" err="1" smtClean="0"/>
              <a:t>Torrosa</a:t>
            </a:r>
            <a:r>
              <a:rPr lang="es-ES" dirty="0" smtClean="0"/>
              <a:t> (20.000 </a:t>
            </a:r>
            <a:r>
              <a:rPr lang="es-ES" dirty="0" err="1"/>
              <a:t>t</a:t>
            </a:r>
            <a:r>
              <a:rPr lang="es-ES" dirty="0" err="1" smtClean="0"/>
              <a:t>itulos</a:t>
            </a:r>
            <a:r>
              <a:rPr lang="es-ES" dirty="0" smtClean="0"/>
              <a:t>) </a:t>
            </a:r>
            <a:r>
              <a:rPr lang="es-ES" dirty="0" smtClean="0">
                <a:hlinkClick r:id="rId5"/>
              </a:rPr>
              <a:t>http</a:t>
            </a:r>
            <a:r>
              <a:rPr lang="es-ES" dirty="0">
                <a:hlinkClick r:id="rId5"/>
              </a:rPr>
              <a:t>://www.torrossa.it</a:t>
            </a:r>
            <a:r>
              <a:rPr lang="es-ES" dirty="0" smtClean="0">
                <a:hlinkClick r:id="rId5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r>
              <a:rPr lang="es-ES" dirty="0" smtClean="0"/>
              <a:t>123Library (105.000 títulos) </a:t>
            </a:r>
            <a:r>
              <a:rPr lang="es-ES" dirty="0" smtClean="0">
                <a:hlinkClick r:id="rId6"/>
              </a:rPr>
              <a:t>https</a:t>
            </a:r>
            <a:r>
              <a:rPr lang="es-ES" dirty="0">
                <a:hlinkClick r:id="rId6"/>
              </a:rPr>
              <a:t>://www.123library.org/catalogue</a:t>
            </a:r>
            <a:r>
              <a:rPr lang="es-ES" dirty="0" smtClean="0">
                <a:hlinkClick r:id="rId6"/>
              </a:rPr>
              <a:t>/</a:t>
            </a:r>
            <a:endParaRPr lang="es-ES" dirty="0"/>
          </a:p>
          <a:p>
            <a:pPr marL="0" indent="0">
              <a:buNone/>
            </a:pPr>
            <a:endParaRPr lang="es-ES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s-ES" sz="2900" b="1" dirty="0">
                <a:solidFill>
                  <a:schemeClr val="accent3"/>
                </a:solidFill>
              </a:rPr>
              <a:t>C</a:t>
            </a:r>
            <a:r>
              <a:rPr lang="es-ES" sz="2900" b="1" dirty="0" smtClean="0">
                <a:solidFill>
                  <a:schemeClr val="accent3"/>
                </a:solidFill>
              </a:rPr>
              <a:t>ompra a distribuidores</a:t>
            </a:r>
            <a:endParaRPr lang="es-ES" sz="2900" dirty="0" smtClean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es-ES" dirty="0" smtClean="0">
                <a:solidFill>
                  <a:schemeClr val="accent2"/>
                </a:solidFill>
              </a:rPr>
              <a:t>Las </a:t>
            </a:r>
            <a:r>
              <a:rPr lang="es-ES" dirty="0">
                <a:solidFill>
                  <a:schemeClr val="accent2"/>
                </a:solidFill>
              </a:rPr>
              <a:t>bibliotecas adquieren sus obras </a:t>
            </a:r>
            <a:r>
              <a:rPr lang="es-ES" dirty="0" smtClean="0">
                <a:solidFill>
                  <a:schemeClr val="accent2"/>
                </a:solidFill>
              </a:rPr>
              <a:t>a través de </a:t>
            </a:r>
            <a:r>
              <a:rPr lang="es-ES" dirty="0">
                <a:solidFill>
                  <a:schemeClr val="accent2"/>
                </a:solidFill>
              </a:rPr>
              <a:t>agencias de suscripción o </a:t>
            </a:r>
            <a:r>
              <a:rPr lang="es-ES" dirty="0" smtClean="0">
                <a:solidFill>
                  <a:schemeClr val="accent2"/>
                </a:solidFill>
              </a:rPr>
              <a:t>distribuidores</a:t>
            </a:r>
            <a:r>
              <a:rPr lang="es-ES" dirty="0" smtClean="0"/>
              <a:t>. </a:t>
            </a:r>
            <a:r>
              <a:rPr lang="es-ES" dirty="0" smtClean="0">
                <a:solidFill>
                  <a:schemeClr val="accent2"/>
                </a:solidFill>
              </a:rPr>
              <a:t>Ofrecen libros de múltiples editoriales y el acceso se efectúa normalmente desde </a:t>
            </a:r>
            <a:r>
              <a:rPr lang="es-ES" dirty="0">
                <a:solidFill>
                  <a:schemeClr val="accent2"/>
                </a:solidFill>
              </a:rPr>
              <a:t>las plataformas del </a:t>
            </a:r>
            <a:r>
              <a:rPr lang="es-ES" dirty="0" smtClean="0">
                <a:solidFill>
                  <a:schemeClr val="accent2"/>
                </a:solidFill>
              </a:rPr>
              <a:t>editor.</a:t>
            </a:r>
            <a:endParaRPr lang="es-ES" dirty="0">
              <a:solidFill>
                <a:schemeClr val="accent2"/>
              </a:solidFill>
            </a:endParaRPr>
          </a:p>
          <a:p>
            <a:r>
              <a:rPr lang="es-ES" dirty="0" err="1" smtClean="0"/>
              <a:t>Ebscohost</a:t>
            </a:r>
            <a:r>
              <a:rPr lang="es-ES" dirty="0" smtClean="0"/>
              <a:t> </a:t>
            </a:r>
            <a:r>
              <a:rPr lang="es-ES" dirty="0" smtClean="0">
                <a:hlinkClick r:id="rId7"/>
              </a:rPr>
              <a:t>http</a:t>
            </a:r>
            <a:r>
              <a:rPr lang="es-ES" dirty="0">
                <a:hlinkClick r:id="rId7"/>
              </a:rPr>
              <a:t>://www.ebscohost.com</a:t>
            </a:r>
            <a:r>
              <a:rPr lang="es-ES" dirty="0" smtClean="0">
                <a:hlinkClick r:id="rId7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r>
              <a:rPr lang="es-ES" dirty="0" err="1" smtClean="0"/>
              <a:t>EbookLibrary</a:t>
            </a:r>
            <a:r>
              <a:rPr lang="es-ES" dirty="0" smtClean="0"/>
              <a:t>  </a:t>
            </a:r>
            <a:r>
              <a:rPr lang="es-ES" dirty="0" smtClean="0">
                <a:hlinkClick r:id="rId8"/>
              </a:rPr>
              <a:t>http</a:t>
            </a:r>
            <a:r>
              <a:rPr lang="es-ES" dirty="0">
                <a:hlinkClick r:id="rId8"/>
              </a:rPr>
              <a:t>://www.eblib.com</a:t>
            </a:r>
            <a:r>
              <a:rPr lang="es-ES" dirty="0" smtClean="0">
                <a:hlinkClick r:id="rId8"/>
              </a:rPr>
              <a:t>/</a:t>
            </a:r>
            <a:endParaRPr lang="es-ES" dirty="0" smtClean="0"/>
          </a:p>
          <a:p>
            <a:r>
              <a:rPr lang="es-ES" dirty="0" smtClean="0"/>
              <a:t>Era también el modelo de </a:t>
            </a:r>
            <a:r>
              <a:rPr lang="es-ES" dirty="0" err="1" smtClean="0"/>
              <a:t>SwetsWise</a:t>
            </a:r>
            <a:r>
              <a:rPr lang="es-ES" dirty="0" smtClean="0"/>
              <a:t> , desaparecida recientemente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libro electrónico en las bibliotecas 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omercialización a nivel nacional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395536" y="1124743"/>
            <a:ext cx="8507288" cy="524067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sz="5600" b="1" dirty="0" smtClean="0"/>
              <a:t>1. Editoriales </a:t>
            </a:r>
          </a:p>
          <a:p>
            <a:pPr lvl="1"/>
            <a:r>
              <a:rPr lang="es-ES" sz="5300" dirty="0" smtClean="0">
                <a:solidFill>
                  <a:schemeClr val="tx1"/>
                </a:solidFill>
              </a:rPr>
              <a:t>Síntesis </a:t>
            </a:r>
            <a:r>
              <a:rPr lang="es-ES" sz="50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s-ES" sz="50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s-ES" sz="5000" dirty="0" smtClean="0">
                <a:solidFill>
                  <a:schemeClr val="tx1"/>
                </a:solidFill>
                <a:hlinkClick r:id="rId2"/>
              </a:rPr>
              <a:t>www.sintesis.com/</a:t>
            </a:r>
            <a:r>
              <a:rPr lang="es-ES" sz="5000" dirty="0" smtClean="0">
                <a:solidFill>
                  <a:schemeClr val="tx1"/>
                </a:solidFill>
              </a:rPr>
              <a:t>1.021títulos </a:t>
            </a:r>
            <a:r>
              <a:rPr lang="es-ES" sz="5000" dirty="0">
                <a:solidFill>
                  <a:schemeClr val="tx1"/>
                </a:solidFill>
              </a:rPr>
              <a:t>de ciencias sociales, </a:t>
            </a:r>
            <a:r>
              <a:rPr lang="es-ES" sz="5000" dirty="0" smtClean="0">
                <a:solidFill>
                  <a:schemeClr val="tx1"/>
                </a:solidFill>
              </a:rPr>
              <a:t>ciencias de </a:t>
            </a:r>
            <a:r>
              <a:rPr lang="es-ES" sz="5000" dirty="0">
                <a:solidFill>
                  <a:schemeClr val="tx1"/>
                </a:solidFill>
              </a:rPr>
              <a:t>la salud</a:t>
            </a:r>
            <a:r>
              <a:rPr lang="es-ES" sz="50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s-ES" sz="5000" dirty="0" smtClean="0">
                <a:solidFill>
                  <a:schemeClr val="tx1"/>
                </a:solidFill>
              </a:rPr>
              <a:t>Grupo Anaya </a:t>
            </a:r>
            <a:r>
              <a:rPr lang="es-ES" sz="50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ES" sz="5000" dirty="0">
                <a:solidFill>
                  <a:schemeClr val="tx1"/>
                </a:solidFill>
                <a:hlinkClick r:id="rId3"/>
              </a:rPr>
              <a:t>://www.cga.es/</a:t>
            </a:r>
            <a:r>
              <a:rPr lang="es-ES" sz="5000" dirty="0">
                <a:solidFill>
                  <a:schemeClr val="tx1"/>
                </a:solidFill>
              </a:rPr>
              <a:t> 300 </a:t>
            </a:r>
            <a:r>
              <a:rPr lang="es-ES" sz="5000" dirty="0" smtClean="0">
                <a:solidFill>
                  <a:schemeClr val="tx1"/>
                </a:solidFill>
              </a:rPr>
              <a:t>títulos</a:t>
            </a:r>
          </a:p>
          <a:p>
            <a:pPr lvl="1"/>
            <a:r>
              <a:rPr lang="es-ES" sz="5000" dirty="0" smtClean="0">
                <a:solidFill>
                  <a:schemeClr val="tx1"/>
                </a:solidFill>
              </a:rPr>
              <a:t>CSIC </a:t>
            </a:r>
            <a:r>
              <a:rPr lang="es-ES" sz="50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ES" sz="50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s-ES" sz="5000" dirty="0" smtClean="0">
                <a:solidFill>
                  <a:schemeClr val="tx1"/>
                </a:solidFill>
                <a:hlinkClick r:id="rId4"/>
              </a:rPr>
              <a:t>libros.csic.es/</a:t>
            </a:r>
            <a:r>
              <a:rPr lang="es-ES" sz="5000" dirty="0" smtClean="0">
                <a:solidFill>
                  <a:schemeClr val="tx1"/>
                </a:solidFill>
              </a:rPr>
              <a:t> 472 títulos</a:t>
            </a:r>
          </a:p>
          <a:p>
            <a:pPr lvl="1"/>
            <a:r>
              <a:rPr lang="es-ES" sz="5000" dirty="0" smtClean="0">
                <a:solidFill>
                  <a:schemeClr val="tx1"/>
                </a:solidFill>
              </a:rPr>
              <a:t>Editorial Médica Panamericana </a:t>
            </a:r>
            <a:r>
              <a:rPr lang="es-ES" sz="5000" dirty="0" smtClean="0">
                <a:solidFill>
                  <a:schemeClr val="tx1"/>
                </a:solidFill>
                <a:hlinkClick r:id="rId5"/>
              </a:rPr>
              <a:t>https</a:t>
            </a:r>
            <a:r>
              <a:rPr lang="es-ES" sz="5000" dirty="0">
                <a:solidFill>
                  <a:schemeClr val="tx1"/>
                </a:solidFill>
                <a:hlinkClick r:id="rId5"/>
              </a:rPr>
              <a:t>://</a:t>
            </a:r>
            <a:r>
              <a:rPr lang="es-ES" sz="5000" dirty="0" smtClean="0">
                <a:solidFill>
                  <a:schemeClr val="tx1"/>
                </a:solidFill>
                <a:hlinkClick r:id="rId5"/>
              </a:rPr>
              <a:t>www.medicapanamericana.com/</a:t>
            </a:r>
            <a:r>
              <a:rPr lang="es-ES" sz="5000" dirty="0" smtClean="0">
                <a:solidFill>
                  <a:schemeClr val="tx1"/>
                </a:solidFill>
              </a:rPr>
              <a:t>150 </a:t>
            </a:r>
            <a:r>
              <a:rPr lang="es-ES" sz="5000" dirty="0">
                <a:solidFill>
                  <a:schemeClr val="tx1"/>
                </a:solidFill>
              </a:rPr>
              <a:t>títulos de </a:t>
            </a:r>
            <a:r>
              <a:rPr lang="es-ES" sz="5000" dirty="0" smtClean="0">
                <a:solidFill>
                  <a:schemeClr val="tx1"/>
                </a:solidFill>
              </a:rPr>
              <a:t>medicina </a:t>
            </a:r>
          </a:p>
          <a:p>
            <a:pPr lvl="1"/>
            <a:r>
              <a:rPr lang="es-ES" sz="5000" dirty="0" smtClean="0">
                <a:solidFill>
                  <a:schemeClr val="tx1"/>
                </a:solidFill>
              </a:rPr>
              <a:t>UNE (Unión de Editoriales Universitarias Españolas) </a:t>
            </a:r>
            <a:r>
              <a:rPr lang="es-ES" sz="5000" dirty="0" smtClean="0">
                <a:solidFill>
                  <a:schemeClr val="tx1"/>
                </a:solidFill>
                <a:hlinkClick r:id="rId6"/>
              </a:rPr>
              <a:t>http://www.unebook.es/</a:t>
            </a:r>
            <a:r>
              <a:rPr lang="es-ES" sz="5000" dirty="0" smtClean="0">
                <a:solidFill>
                  <a:schemeClr val="tx1"/>
                </a:solidFill>
              </a:rPr>
              <a:t> 3.000 títulos </a:t>
            </a:r>
          </a:p>
          <a:p>
            <a:pPr marL="274320" lvl="1" indent="0">
              <a:buNone/>
            </a:pPr>
            <a:endParaRPr lang="es-ES" sz="53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5600" b="1" dirty="0" smtClean="0"/>
              <a:t>2. </a:t>
            </a:r>
            <a:r>
              <a:rPr lang="es-ES" sz="5600" b="1" dirty="0" err="1" smtClean="0"/>
              <a:t>Agregadores</a:t>
            </a:r>
            <a:r>
              <a:rPr lang="es-ES" sz="5600" b="1" dirty="0" smtClean="0"/>
              <a:t>:</a:t>
            </a:r>
          </a:p>
          <a:p>
            <a:pPr lvl="1"/>
            <a:r>
              <a:rPr lang="es-ES" sz="5300" dirty="0" smtClean="0">
                <a:solidFill>
                  <a:schemeClr val="tx1"/>
                </a:solidFill>
              </a:rPr>
              <a:t>E-Libro </a:t>
            </a:r>
            <a:r>
              <a:rPr lang="es-ES" sz="5300" dirty="0">
                <a:solidFill>
                  <a:schemeClr val="tx1"/>
                </a:solidFill>
                <a:hlinkClick r:id="rId7"/>
              </a:rPr>
              <a:t>http://www.e-libro.net</a:t>
            </a:r>
            <a:r>
              <a:rPr lang="es-ES" sz="5300" dirty="0" smtClean="0">
                <a:solidFill>
                  <a:schemeClr val="tx1"/>
                </a:solidFill>
                <a:hlinkClick r:id="rId7"/>
              </a:rPr>
              <a:t>/</a:t>
            </a:r>
            <a:r>
              <a:rPr lang="es-ES" sz="5300" dirty="0" smtClean="0">
                <a:solidFill>
                  <a:schemeClr val="tx1"/>
                </a:solidFill>
              </a:rPr>
              <a:t>  130.000  títulos (</a:t>
            </a:r>
            <a:r>
              <a:rPr lang="es-ES" sz="5300" dirty="0">
                <a:solidFill>
                  <a:schemeClr val="tx1"/>
                </a:solidFill>
              </a:rPr>
              <a:t>fundada en 1998, </a:t>
            </a:r>
            <a:r>
              <a:rPr lang="es-ES" sz="5300" dirty="0" smtClean="0">
                <a:solidFill>
                  <a:schemeClr val="tx1"/>
                </a:solidFill>
              </a:rPr>
              <a:t> se </a:t>
            </a:r>
            <a:r>
              <a:rPr lang="es-ES" sz="5300" dirty="0">
                <a:solidFill>
                  <a:schemeClr val="tx1"/>
                </a:solidFill>
              </a:rPr>
              <a:t>convirtió en el primero en publicar virtualmente en idioma español. En </a:t>
            </a:r>
            <a:r>
              <a:rPr lang="es-ES" sz="5300" dirty="0" smtClean="0">
                <a:solidFill>
                  <a:schemeClr val="tx1"/>
                </a:solidFill>
              </a:rPr>
              <a:t>1999, otorgó a </a:t>
            </a:r>
            <a:r>
              <a:rPr lang="es-ES" sz="5300" dirty="0">
                <a:solidFill>
                  <a:schemeClr val="tx1"/>
                </a:solidFill>
              </a:rPr>
              <a:t>licencia a la tecnología </a:t>
            </a:r>
            <a:r>
              <a:rPr lang="es-ES" sz="5300" dirty="0" err="1">
                <a:solidFill>
                  <a:schemeClr val="tx1"/>
                </a:solidFill>
              </a:rPr>
              <a:t>eBrary</a:t>
            </a:r>
            <a:r>
              <a:rPr lang="es-ES" sz="5300" dirty="0">
                <a:solidFill>
                  <a:schemeClr val="tx1"/>
                </a:solidFill>
              </a:rPr>
              <a:t> para desarrollar su interfaz en idioma español </a:t>
            </a:r>
            <a:endParaRPr lang="es-ES" sz="5300" dirty="0" smtClean="0">
              <a:solidFill>
                <a:schemeClr val="tx1"/>
              </a:solidFill>
            </a:endParaRPr>
          </a:p>
          <a:p>
            <a:pPr lvl="1"/>
            <a:r>
              <a:rPr lang="es-ES" sz="5300" dirty="0" err="1" smtClean="0">
                <a:solidFill>
                  <a:schemeClr val="tx1"/>
                </a:solidFill>
              </a:rPr>
              <a:t>INGeBOOK</a:t>
            </a:r>
            <a:r>
              <a:rPr lang="es-ES" sz="5300" dirty="0" smtClean="0">
                <a:solidFill>
                  <a:schemeClr val="tx1"/>
                </a:solidFill>
              </a:rPr>
              <a:t>  </a:t>
            </a:r>
            <a:r>
              <a:rPr lang="es-ES" sz="5300" dirty="0">
                <a:solidFill>
                  <a:schemeClr val="tx1"/>
                </a:solidFill>
                <a:hlinkClick r:id="rId8"/>
              </a:rPr>
              <a:t>http://www.ingebook.com/ib/</a:t>
            </a:r>
            <a:r>
              <a:rPr lang="es-ES" sz="5300" dirty="0">
                <a:solidFill>
                  <a:schemeClr val="tx1"/>
                </a:solidFill>
              </a:rPr>
              <a:t> 895 </a:t>
            </a:r>
            <a:r>
              <a:rPr lang="es-ES" sz="5300" dirty="0" smtClean="0">
                <a:solidFill>
                  <a:schemeClr val="tx1"/>
                </a:solidFill>
              </a:rPr>
              <a:t>títulos</a:t>
            </a:r>
          </a:p>
          <a:p>
            <a:endParaRPr lang="es-ES" sz="5600" dirty="0" smtClean="0"/>
          </a:p>
          <a:p>
            <a:pPr marL="0" indent="0">
              <a:buNone/>
            </a:pPr>
            <a:r>
              <a:rPr lang="es-ES" sz="5600" b="1" dirty="0"/>
              <a:t>3. Plataformas de préstamo </a:t>
            </a:r>
            <a:r>
              <a:rPr lang="es-ES" sz="5600" b="1" dirty="0" smtClean="0"/>
              <a:t>digital </a:t>
            </a:r>
            <a:r>
              <a:rPr lang="es-ES" sz="5600" b="1" dirty="0"/>
              <a:t>que también venden libros electrónicos</a:t>
            </a:r>
            <a:r>
              <a:rPr lang="es-ES" sz="5600" dirty="0" smtClean="0"/>
              <a:t>. </a:t>
            </a:r>
          </a:p>
          <a:p>
            <a:pPr lvl="1"/>
            <a:r>
              <a:rPr lang="es-ES" sz="5300" dirty="0" err="1" smtClean="0">
                <a:solidFill>
                  <a:schemeClr val="tx1"/>
                </a:solidFill>
              </a:rPr>
              <a:t>Libranda</a:t>
            </a:r>
            <a:r>
              <a:rPr lang="es-ES" sz="5300" dirty="0" smtClean="0">
                <a:solidFill>
                  <a:schemeClr val="tx1"/>
                </a:solidFill>
              </a:rPr>
              <a:t> </a:t>
            </a:r>
            <a:r>
              <a:rPr lang="es-ES" sz="5000" dirty="0" smtClean="0">
                <a:solidFill>
                  <a:schemeClr val="tx1"/>
                </a:solidFill>
                <a:hlinkClick r:id="rId9"/>
              </a:rPr>
              <a:t>http</a:t>
            </a:r>
            <a:r>
              <a:rPr lang="es-ES" sz="5000" dirty="0">
                <a:solidFill>
                  <a:schemeClr val="tx1"/>
                </a:solidFill>
                <a:hlinkClick r:id="rId9"/>
              </a:rPr>
              <a:t>://www.libranda.com/</a:t>
            </a:r>
            <a:r>
              <a:rPr lang="es-ES" sz="5000" dirty="0">
                <a:solidFill>
                  <a:schemeClr val="tx1"/>
                </a:solidFill>
              </a:rPr>
              <a:t> </a:t>
            </a:r>
            <a:r>
              <a:rPr lang="es-ES" sz="5000" dirty="0" smtClean="0">
                <a:solidFill>
                  <a:schemeClr val="tx1"/>
                </a:solidFill>
              </a:rPr>
              <a:t>   </a:t>
            </a:r>
          </a:p>
          <a:p>
            <a:pPr lvl="1"/>
            <a:r>
              <a:rPr lang="es-ES" sz="5000" dirty="0" err="1" smtClean="0">
                <a:solidFill>
                  <a:schemeClr val="tx1"/>
                </a:solidFill>
              </a:rPr>
              <a:t>Odilo</a:t>
            </a:r>
            <a:r>
              <a:rPr lang="es-ES" sz="5000" dirty="0" smtClean="0">
                <a:solidFill>
                  <a:schemeClr val="tx1"/>
                </a:solidFill>
              </a:rPr>
              <a:t>  </a:t>
            </a:r>
            <a:r>
              <a:rPr lang="es-ES" sz="5000" dirty="0" smtClean="0">
                <a:solidFill>
                  <a:schemeClr val="tx1"/>
                </a:solidFill>
                <a:hlinkClick r:id="rId10"/>
              </a:rPr>
              <a:t>https</a:t>
            </a:r>
            <a:r>
              <a:rPr lang="es-ES" sz="5000" dirty="0">
                <a:solidFill>
                  <a:schemeClr val="tx1"/>
                </a:solidFill>
                <a:hlinkClick r:id="rId10"/>
              </a:rPr>
              <a:t>://odiloplace.odilotk.es/</a:t>
            </a:r>
            <a:r>
              <a:rPr lang="es-ES" sz="5000" dirty="0">
                <a:solidFill>
                  <a:schemeClr val="tx1"/>
                </a:solidFill>
              </a:rPr>
              <a:t> </a:t>
            </a:r>
            <a:endParaRPr lang="es-ES" sz="5000" dirty="0" smtClean="0">
              <a:solidFill>
                <a:schemeClr val="tx1"/>
              </a:solidFill>
            </a:endParaRPr>
          </a:p>
          <a:p>
            <a:pPr lvl="1"/>
            <a:r>
              <a:rPr lang="es-ES" sz="5000" dirty="0" err="1" smtClean="0">
                <a:solidFill>
                  <a:schemeClr val="tx1"/>
                </a:solidFill>
              </a:rPr>
              <a:t>Xebook</a:t>
            </a:r>
            <a:r>
              <a:rPr lang="es-ES" sz="5000" dirty="0" smtClean="0">
                <a:solidFill>
                  <a:schemeClr val="tx1"/>
                </a:solidFill>
              </a:rPr>
              <a:t> </a:t>
            </a:r>
            <a:r>
              <a:rPr lang="es-ES" sz="5000" dirty="0" smtClean="0">
                <a:solidFill>
                  <a:schemeClr val="tx1"/>
                </a:solidFill>
                <a:hlinkClick r:id="rId11"/>
              </a:rPr>
              <a:t>http</a:t>
            </a:r>
            <a:r>
              <a:rPr lang="es-ES" sz="5000" dirty="0">
                <a:solidFill>
                  <a:schemeClr val="tx1"/>
                </a:solidFill>
                <a:hlinkClick r:id="rId11"/>
              </a:rPr>
              <a:t>://www.xercode.es/</a:t>
            </a:r>
            <a:endParaRPr lang="es-ES" sz="5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sz="5600" dirty="0"/>
          </a:p>
          <a:p>
            <a:pPr marL="0" indent="0">
              <a:buNone/>
            </a:pPr>
            <a:r>
              <a:rPr lang="es-ES" sz="5600" b="1" dirty="0"/>
              <a:t>4. Servicio de alquiler de libros </a:t>
            </a:r>
            <a:r>
              <a:rPr lang="es-ES" sz="5600" b="1" dirty="0" smtClean="0"/>
              <a:t>electrónicos o de lectura </a:t>
            </a:r>
            <a:r>
              <a:rPr lang="es-ES" sz="5600" b="1" dirty="0"/>
              <a:t>por </a:t>
            </a:r>
            <a:r>
              <a:rPr lang="es-ES" sz="5600" b="1" dirty="0" smtClean="0"/>
              <a:t>suscripción, </a:t>
            </a:r>
            <a:r>
              <a:rPr lang="es-ES" sz="5600" b="1" dirty="0"/>
              <a:t>de reciente aparición en España (a nivel internacional </a:t>
            </a:r>
            <a:r>
              <a:rPr lang="es-ES" sz="5600" b="1" dirty="0" err="1" smtClean="0"/>
              <a:t>Oyster</a:t>
            </a:r>
            <a:r>
              <a:rPr lang="es-ES" sz="5600" b="1" dirty="0" smtClean="0"/>
              <a:t>)</a:t>
            </a:r>
          </a:p>
          <a:p>
            <a:pPr lvl="1"/>
            <a:r>
              <a:rPr lang="es-ES" sz="5300" dirty="0" err="1" smtClean="0">
                <a:solidFill>
                  <a:schemeClr val="tx1"/>
                </a:solidFill>
              </a:rPr>
              <a:t>Nubico</a:t>
            </a:r>
            <a:r>
              <a:rPr lang="es-ES" sz="5300" dirty="0" smtClean="0">
                <a:solidFill>
                  <a:schemeClr val="tx1"/>
                </a:solidFill>
              </a:rPr>
              <a:t> </a:t>
            </a:r>
            <a:r>
              <a:rPr lang="es-ES" sz="5000" u="sng" dirty="0">
                <a:solidFill>
                  <a:schemeClr val="tx1"/>
                </a:solidFill>
                <a:hlinkClick r:id="rId12"/>
              </a:rPr>
              <a:t>http://www.nubico.es/</a:t>
            </a:r>
            <a:r>
              <a:rPr lang="es-ES" sz="5000" u="sng" dirty="0">
                <a:solidFill>
                  <a:schemeClr val="tx1"/>
                </a:solidFill>
              </a:rPr>
              <a:t> </a:t>
            </a:r>
            <a:endParaRPr lang="es-ES" sz="5000" dirty="0">
              <a:solidFill>
                <a:schemeClr val="tx1"/>
              </a:solidFill>
            </a:endParaRPr>
          </a:p>
          <a:p>
            <a:pPr lvl="1"/>
            <a:r>
              <a:rPr lang="es-ES" sz="5300" dirty="0" smtClean="0">
                <a:solidFill>
                  <a:schemeClr val="tx1"/>
                </a:solidFill>
              </a:rPr>
              <a:t>24Symbols </a:t>
            </a:r>
            <a:r>
              <a:rPr lang="es-ES" sz="5000" u="sng" dirty="0" smtClean="0">
                <a:solidFill>
                  <a:schemeClr val="tx1"/>
                </a:solidFill>
                <a:hlinkClick r:id="rId13"/>
              </a:rPr>
              <a:t>https</a:t>
            </a:r>
            <a:r>
              <a:rPr lang="es-ES" sz="5000" u="sng" dirty="0">
                <a:solidFill>
                  <a:schemeClr val="tx1"/>
                </a:solidFill>
                <a:hlinkClick r:id="rId13"/>
              </a:rPr>
              <a:t>://www.24symbols.com/</a:t>
            </a:r>
            <a:r>
              <a:rPr lang="es-ES" sz="5000" u="sng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s-ES" sz="5300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sz="17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1700" dirty="0">
                <a:solidFill>
                  <a:schemeClr val="bg2">
                    <a:lumMod val="75000"/>
                  </a:schemeClr>
                </a:solidFill>
              </a:rPr>
              <a:t>	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7434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omercialización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pic>
        <p:nvPicPr>
          <p:cNvPr id="8196" name="Picture 4" descr="http://www.e-libro.com/top/Finales/e-libro_3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16274"/>
            <a:ext cx="1443453" cy="5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Safari Books Onlin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8" descr="Safari Books Onlin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10" descr="Safari Books Onlin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203" name="Picture 11" descr="C:\Users\ASUS\Desktop\Imagenes e_book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926" y="3144700"/>
            <a:ext cx="1368152" cy="36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ASUS\Desktop\Imagenes e_book\SD_TYPE_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2" y="3753314"/>
            <a:ext cx="2188842" cy="2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ASUS\Desktop\Imagenes e_book\tandfonli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8" y="1946039"/>
            <a:ext cx="717881" cy="9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Users\ASUS\Desktop\Imagenes e_book\t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15" y="2040710"/>
            <a:ext cx="978247" cy="9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ASUS\Desktop\Imagenes e_book\untitl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22" y="2004548"/>
            <a:ext cx="18002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C:\Users\ASUS\Desktop\Imagenes e_book\wolSite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0" y="3192298"/>
            <a:ext cx="2706026" cy="26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EBSCOhost Research Databases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74" y="2096124"/>
            <a:ext cx="1895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53191" y="1299693"/>
            <a:ext cx="1687513" cy="4616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3"/>
                </a:solidFill>
              </a:rPr>
              <a:t>Editoriales</a:t>
            </a:r>
            <a:endParaRPr lang="es-ES" sz="2400" dirty="0">
              <a:solidFill>
                <a:schemeClr val="accent3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98122" y="1290849"/>
            <a:ext cx="1872208" cy="4616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accent3"/>
                </a:solidFill>
              </a:rPr>
              <a:t>Agregadores</a:t>
            </a:r>
            <a:endParaRPr lang="es-ES" sz="2400" dirty="0">
              <a:solidFill>
                <a:schemeClr val="accent3"/>
              </a:solidFill>
            </a:endParaRPr>
          </a:p>
        </p:txBody>
      </p:sp>
      <p:pic>
        <p:nvPicPr>
          <p:cNvPr id="9218" name="Picture 2" descr="http://www.eblib.com/images/logoplusproquest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69" y="2750936"/>
            <a:ext cx="2040704" cy="44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338274" y="1299694"/>
            <a:ext cx="2183094" cy="4616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3"/>
                </a:solidFill>
              </a:rPr>
              <a:t>Distribuidores</a:t>
            </a:r>
            <a:endParaRPr lang="es-ES" sz="2400" dirty="0">
              <a:solidFill>
                <a:schemeClr val="accent3"/>
              </a:solidFill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4286011" y="3664058"/>
            <a:ext cx="484632" cy="978408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2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40011" y="4941168"/>
            <a:ext cx="8779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 smtClean="0">
                <a:solidFill>
                  <a:schemeClr val="accent3"/>
                </a:solidFill>
              </a:rPr>
              <a:t>No </a:t>
            </a:r>
            <a:r>
              <a:rPr lang="es-ES" sz="2200" dirty="0">
                <a:solidFill>
                  <a:schemeClr val="accent3"/>
                </a:solidFill>
              </a:rPr>
              <a:t>existen unas condiciones normalizadas de acceso y uso </a:t>
            </a:r>
            <a:r>
              <a:rPr lang="es-ES" sz="2200" dirty="0" smtClean="0">
                <a:solidFill>
                  <a:schemeClr val="accent3"/>
                </a:solidFill>
              </a:rPr>
              <a:t>de </a:t>
            </a:r>
            <a:r>
              <a:rPr lang="es-ES" sz="2200" dirty="0">
                <a:solidFill>
                  <a:schemeClr val="accent3"/>
                </a:solidFill>
              </a:rPr>
              <a:t>los </a:t>
            </a:r>
            <a:r>
              <a:rPr lang="es-ES" sz="2200" dirty="0" smtClean="0">
                <a:solidFill>
                  <a:schemeClr val="accent3"/>
                </a:solidFill>
              </a:rPr>
              <a:t>libros-e.</a:t>
            </a:r>
          </a:p>
          <a:p>
            <a:pPr>
              <a:spcBef>
                <a:spcPct val="0"/>
              </a:spcBef>
            </a:pPr>
            <a:r>
              <a:rPr lang="es-ES" altLang="es-ES" sz="2200" dirty="0" smtClean="0">
                <a:solidFill>
                  <a:schemeClr val="accent3"/>
                </a:solidFill>
              </a:rPr>
              <a:t>No se cumplen las expectativas de las bibliotecas: compra título a título, en propiedad,  sin restricciones de DMR, con posibilidades de préstamo.</a:t>
            </a:r>
            <a:endParaRPr lang="es-ES" sz="2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omercialización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14622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s-ES" sz="3300" dirty="0" smtClean="0"/>
              <a:t>José Antonio Merlo, Director de la Biblioteca de la Universidad de Salamanca, </a:t>
            </a:r>
            <a:r>
              <a:rPr lang="es-ES" sz="3300" b="1" dirty="0" smtClean="0">
                <a:solidFill>
                  <a:schemeClr val="accent3"/>
                </a:solidFill>
              </a:rPr>
              <a:t>sitúa la cuestión en los siguientes términos :</a:t>
            </a:r>
          </a:p>
          <a:p>
            <a:pPr marL="0" indent="0" algn="just">
              <a:buNone/>
            </a:pPr>
            <a:endParaRPr lang="es-ES" sz="3300" dirty="0" smtClean="0"/>
          </a:p>
          <a:p>
            <a:pPr algn="just"/>
            <a:r>
              <a:rPr lang="es-ES" sz="3300" dirty="0" smtClean="0"/>
              <a:t>Las </a:t>
            </a:r>
            <a:r>
              <a:rPr lang="es-ES" sz="3300" b="1" dirty="0" smtClean="0">
                <a:solidFill>
                  <a:schemeClr val="accent3"/>
                </a:solidFill>
              </a:rPr>
              <a:t>Bibliotecas universitarias están aceptando las condiciones del vendedor </a:t>
            </a:r>
            <a:r>
              <a:rPr lang="es-ES" sz="3300" dirty="0" smtClean="0"/>
              <a:t>de forma “sumisa”. los usuarios pueden disponer de libros-e, basta con que la universidad tenga presupuesto para su compra y dejar que el editor o proveedor se encargue de todo los demás. </a:t>
            </a:r>
          </a:p>
          <a:p>
            <a:pPr marL="0" indent="0" algn="just">
              <a:buNone/>
            </a:pPr>
            <a:endParaRPr lang="es-ES" sz="3300" dirty="0" smtClean="0"/>
          </a:p>
          <a:p>
            <a:pPr algn="just"/>
            <a:r>
              <a:rPr lang="es-ES" sz="3300" dirty="0"/>
              <a:t>En muchos casos se está limitando la capacidad de decisión de las bibliotecas, al ofrecer paquetes o colecciones completas sobre las que </a:t>
            </a:r>
            <a:r>
              <a:rPr lang="es-ES" sz="3300" b="1" dirty="0">
                <a:solidFill>
                  <a:schemeClr val="accent3"/>
                </a:solidFill>
              </a:rPr>
              <a:t>apenas se permite aplicar una política de desarrollo de colecciones</a:t>
            </a:r>
            <a:r>
              <a:rPr lang="es-ES" sz="3300" dirty="0">
                <a:solidFill>
                  <a:schemeClr val="accent3"/>
                </a:solidFill>
              </a:rPr>
              <a:t>. </a:t>
            </a:r>
            <a:endParaRPr lang="es-ES" sz="3300" dirty="0" smtClean="0">
              <a:solidFill>
                <a:schemeClr val="accent3"/>
              </a:solidFill>
            </a:endParaRPr>
          </a:p>
          <a:p>
            <a:pPr algn="just"/>
            <a:endParaRPr lang="es-ES" sz="3300" dirty="0" smtClean="0">
              <a:solidFill>
                <a:schemeClr val="accent3"/>
              </a:solidFill>
            </a:endParaRPr>
          </a:p>
          <a:p>
            <a:pPr algn="just"/>
            <a:r>
              <a:rPr lang="es-ES" sz="3300" dirty="0"/>
              <a:t>La biblioteca </a:t>
            </a:r>
            <a:r>
              <a:rPr lang="es-ES" sz="3300" b="1" dirty="0">
                <a:solidFill>
                  <a:schemeClr val="accent3"/>
                </a:solidFill>
              </a:rPr>
              <a:t>puede pasar de ser propietaria </a:t>
            </a:r>
            <a:r>
              <a:rPr lang="es-ES" sz="3300" dirty="0"/>
              <a:t>de recursos a convertirse en una simple gestora de derechos de acceso, </a:t>
            </a:r>
            <a:r>
              <a:rPr lang="es-ES" sz="3300" b="1" dirty="0">
                <a:solidFill>
                  <a:schemeClr val="accent3"/>
                </a:solidFill>
              </a:rPr>
              <a:t>perdiendo a demás su identidad</a:t>
            </a:r>
            <a:r>
              <a:rPr lang="es-ES" sz="3300" b="1" dirty="0"/>
              <a:t>.</a:t>
            </a:r>
          </a:p>
          <a:p>
            <a:pPr algn="just"/>
            <a:endParaRPr lang="es-ES" sz="3300" dirty="0" smtClean="0">
              <a:solidFill>
                <a:schemeClr val="accent3"/>
              </a:solidFill>
            </a:endParaRPr>
          </a:p>
          <a:p>
            <a:pPr algn="just"/>
            <a:r>
              <a:rPr lang="es-ES" sz="3300" dirty="0" smtClean="0"/>
              <a:t>El </a:t>
            </a:r>
            <a:r>
              <a:rPr lang="es-ES" sz="3300" b="1" dirty="0" smtClean="0">
                <a:solidFill>
                  <a:schemeClr val="accent3"/>
                </a:solidFill>
              </a:rPr>
              <a:t>mercado del libro-e está tratando de ser monopolizado</a:t>
            </a:r>
            <a:r>
              <a:rPr lang="es-ES" sz="3300" b="1" dirty="0" smtClean="0"/>
              <a:t> </a:t>
            </a:r>
            <a:r>
              <a:rPr lang="es-ES" sz="3300" dirty="0" smtClean="0"/>
              <a:t>por grandes empresas que han impuesto comercialmente sus modelos de negocio, tanto de distribución como de lectura. </a:t>
            </a:r>
          </a:p>
          <a:p>
            <a:pPr marL="0" indent="0" algn="just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285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Plataformas </a:t>
            </a: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gestión y préstamo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Nuevo modelo </a:t>
            </a:r>
            <a:r>
              <a:rPr lang="es-ES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gestión de la colección: </a:t>
            </a:r>
            <a:r>
              <a:rPr lang="es-E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plataformas </a:t>
            </a:r>
            <a:r>
              <a:rPr lang="es-E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préstamo</a:t>
            </a:r>
            <a:endParaRPr lang="es-ES" sz="3100" dirty="0" smtClean="0"/>
          </a:p>
          <a:p>
            <a:pPr algn="just"/>
            <a:r>
              <a:rPr lang="es-ES" altLang="es-ES" dirty="0" smtClean="0"/>
              <a:t>Están diseñadas para almacenar </a:t>
            </a:r>
            <a:r>
              <a:rPr lang="es-ES" altLang="es-ES" dirty="0"/>
              <a:t>los libros </a:t>
            </a:r>
            <a:r>
              <a:rPr lang="es-ES" altLang="es-ES" dirty="0" smtClean="0"/>
              <a:t>electrónicos, gestionar su </a:t>
            </a:r>
            <a:r>
              <a:rPr lang="es-ES" altLang="es-ES" dirty="0"/>
              <a:t>acceso </a:t>
            </a:r>
            <a:r>
              <a:rPr lang="es-ES" altLang="es-ES" dirty="0" smtClean="0"/>
              <a:t>y ofertarlos en préstamo.</a:t>
            </a:r>
          </a:p>
          <a:p>
            <a:pPr algn="just"/>
            <a:r>
              <a:rPr lang="es-ES" dirty="0" smtClean="0"/>
              <a:t>Algunas ofrecen también colecciones suministradas por diversos editores.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r>
              <a:rPr lang="es-ES" sz="3200" b="1" dirty="0" smtClean="0">
                <a:solidFill>
                  <a:schemeClr val="accent3"/>
                </a:solidFill>
              </a:rPr>
              <a:t>Requisitos</a:t>
            </a:r>
            <a:r>
              <a:rPr lang="es-ES" sz="3200" dirty="0" smtClean="0">
                <a:solidFill>
                  <a:schemeClr val="accent3"/>
                </a:solidFill>
              </a:rPr>
              <a:t> que deben cumplir una plataforma de préstamo:</a:t>
            </a:r>
          </a:p>
          <a:p>
            <a:r>
              <a:rPr lang="es-ES" altLang="es-ES" dirty="0" smtClean="0"/>
              <a:t>Interconexión </a:t>
            </a:r>
            <a:r>
              <a:rPr lang="es-ES" altLang="es-ES" dirty="0"/>
              <a:t>con el catálogo</a:t>
            </a:r>
          </a:p>
          <a:p>
            <a:r>
              <a:rPr lang="es-ES" altLang="es-ES" dirty="0" smtClean="0"/>
              <a:t>Interfaz fácil, </a:t>
            </a:r>
            <a:r>
              <a:rPr lang="es-ES" altLang="es-ES" dirty="0"/>
              <a:t>con prestaciones 2.0</a:t>
            </a:r>
          </a:p>
          <a:p>
            <a:r>
              <a:rPr lang="es-ES" altLang="es-ES" dirty="0" smtClean="0"/>
              <a:t>Adecuación </a:t>
            </a:r>
            <a:r>
              <a:rPr lang="es-ES" altLang="es-ES" dirty="0"/>
              <a:t>a la infraestructura tecnológica</a:t>
            </a:r>
          </a:p>
          <a:p>
            <a:r>
              <a:rPr lang="es-ES" altLang="es-ES" dirty="0" smtClean="0"/>
              <a:t>Diferentes </a:t>
            </a:r>
            <a:r>
              <a:rPr lang="es-ES" altLang="es-ES" dirty="0"/>
              <a:t>formatos de lectura (</a:t>
            </a:r>
            <a:r>
              <a:rPr lang="es-ES" altLang="es-ES" dirty="0" err="1"/>
              <a:t>pdf</a:t>
            </a:r>
            <a:r>
              <a:rPr lang="es-ES" altLang="es-ES" dirty="0"/>
              <a:t>, </a:t>
            </a:r>
            <a:r>
              <a:rPr lang="es-ES" altLang="es-ES" dirty="0" err="1"/>
              <a:t>epub</a:t>
            </a:r>
            <a:r>
              <a:rPr lang="es-ES" altLang="es-ES" dirty="0"/>
              <a:t>, </a:t>
            </a:r>
            <a:r>
              <a:rPr lang="es-ES" altLang="es-ES" dirty="0" err="1"/>
              <a:t>mobi</a:t>
            </a:r>
            <a:r>
              <a:rPr lang="es-ES" altLang="es-ES" dirty="0"/>
              <a:t>)</a:t>
            </a:r>
          </a:p>
          <a:p>
            <a:r>
              <a:rPr lang="es-ES" altLang="es-ES" dirty="0" smtClean="0"/>
              <a:t>Disponibilidad </a:t>
            </a:r>
            <a:r>
              <a:rPr lang="es-ES" altLang="es-ES" dirty="0"/>
              <a:t>de préstamo y lectura en cualquier dispositivo</a:t>
            </a:r>
          </a:p>
          <a:p>
            <a:r>
              <a:rPr lang="es-ES" altLang="es-ES" dirty="0" smtClean="0"/>
              <a:t>Lectura tanto en tiempo real, como por descarga</a:t>
            </a:r>
          </a:p>
          <a:p>
            <a:r>
              <a:rPr lang="es-ES" altLang="es-ES" dirty="0"/>
              <a:t>P</a:t>
            </a:r>
            <a:r>
              <a:rPr lang="es-ES" altLang="es-ES" dirty="0" smtClean="0"/>
              <a:t>rotección </a:t>
            </a:r>
            <a:r>
              <a:rPr lang="es-ES" altLang="es-ES" dirty="0"/>
              <a:t>de los derechos </a:t>
            </a:r>
            <a:r>
              <a:rPr lang="es-ES" altLang="es-ES" dirty="0" smtClean="0"/>
              <a:t>autor</a:t>
            </a:r>
            <a:endParaRPr lang="es-ES" altLang="es-ES" dirty="0"/>
          </a:p>
          <a:p>
            <a:r>
              <a:rPr lang="es-ES" altLang="es-ES" dirty="0" smtClean="0"/>
              <a:t>Mantenimiento </a:t>
            </a:r>
            <a:r>
              <a:rPr lang="es-ES" altLang="es-ES" dirty="0"/>
              <a:t>y conservación</a:t>
            </a:r>
          </a:p>
          <a:p>
            <a:r>
              <a:rPr lang="es-ES" altLang="es-ES" dirty="0" smtClean="0"/>
              <a:t>Privacidad </a:t>
            </a:r>
            <a:r>
              <a:rPr lang="es-ES" altLang="es-ES" dirty="0"/>
              <a:t>de los usuarios</a:t>
            </a:r>
          </a:p>
          <a:p>
            <a:r>
              <a:rPr lang="es-ES" altLang="es-ES" dirty="0" smtClean="0"/>
              <a:t>Acceso </a:t>
            </a:r>
            <a:r>
              <a:rPr lang="es-ES" altLang="es-ES" dirty="0"/>
              <a:t>a redes sociales</a:t>
            </a:r>
          </a:p>
          <a:p>
            <a:pPr marL="0" indent="0" algn="just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9767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Ejemplos a nivel internacional de plataformas de préstamo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IcV</a:t>
            </a:r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4" name="AutoShape 2" descr="data:image/jpeg;base64,/9j/4AAQSkZJRgABAQAAAQABAAD/2wCEAAkGBxQTEhQUExQWFhQWGSAYGRcXGR0eFxwaIRweFx0aFx8cHSggHBwlHRoYITEhJSksLi4vGh8zODMsNygtLisBCgoKDg0OGxAQGy8mICQtNC0sLCwwNCwsLDcsLCwsLDQ0LCwwLCw0LTQsLCwsLCwsLCwsLCwsLCwsLCwsLCwsLP/AABEIAGoBcQMBIgACEQEDEQH/xAAcAAACAwEBAQEAAAAAAAAAAAAFBgAEBwIDAQj/xABMEAABAgMFAwcJBAYIBgMAAAABAgMABBEFBhIhMQdBURMiYXGBkdEUFSMyUlOSobFCcrLhNFRic4LBCBYkMzXC0vAXY5Oi4vElQ4P/xAAZAQADAQEBAAAAAAAAAAAAAAAAAQIDBAX/xAAxEQACAgEDBAAFAgQHAAAAAAAAAQIRAxIhMQQTQVFhcYHR8BTBBSIysSMzNFKRoeH/2gAMAwEAAhEDEQA/AMutRwqfcKiVELUBU1oMRoBwEdoI4CPswyFOvUKioOL5qUlX2jSpGlY820KrTAvFwoa91KwxFpPUO8R6opwj42yMgSsKP2cBr+ccFSgQChQJ0BBBPUKZwwLbS6GqcjxGR+UavLqxNMHi0nq0jJ0NkA40uI4VQrM8NI1yzf0dgHL0aaHh+UXj5MOoVwPqRHYEegZ/aT3x9wdIjazhUGcUiUjsp6Y+YTvFOArn28ILHpZxSPhEd0j5AScUi8+OdFSLzwzjn6jhHZ0nk8gI+hMdAR0BHKdp4TT6W0KWshKUgqJO4CMwtGaXNP8AKKBFea2j2UV/EdT2DdB69lp8svkkn0TZzPtrH+VPzPVFG7ctjmU8E849kFiHiVl8KUIG4AeMX8MeLCc4tYYoQs3ocIdGZGYGROmEGAT1pJSSkuKBHSqDV7f71P3h+EQJZs7GFZr5ys6UpVNKZ0yjpuonU5aMaaRTVa6PfH4lR0q2G/eL6fSKi6u74IIJXQ/tJ/09EeJuuj9v4h4QtZl336QOetj2Xlj/APRfjFR21Ve/c/6ivGDxuuz7Tny8I4XddmhONzSu7wg1j779IVZq1nhhKX3hnucX4w53ytF0SsqsKONTYqdxKlITUga6mEq0ZQAqAJoilK66jU9sNt9f0ST+4j8bUR1CTgr+H9zdvh/D9jiUu9NE5zQ6g3rxpRwwTau/Mj/7z/0j/rgs0tKXAcTYNf1dQVrT1q7+MHoxfT4nzFHP38n+4TbQsecKKJfzrvZ/84D3TfeROTbTjhUpplwVFQK0bVXDU0IrGlLjObL/AMVtP925+FqDtQjWlDjkk7TfgW5O23sIGNRPXFsWrM8V9/5xSuomrgr7B+ohvTKj2U9wjqx4dSuzgzdUsUtNCwu3HwKlaqdcVTepfvVd5hum5NJTTCnPoED/ADan2E/CPCNF0y9nJP8Aiel7R/7F83oXl6VWemZjymbeeKTz1d5hhVIJ9hPwjwhevMyE0oAKjcKQsnTqEdVl9P8AxDvZFDTRrWzuZU5Z8upaipVCKnWgUQPlDGYV9mP+Gy/Ur8ZhnXpGB6Jxywj55QIEWq6pNKKKeoA/WKInVe8UafsiABhM+3piFeEdeVp6e6Fwzh9s/CInlZ9s9wgAYvLU9PdHqy6FCohallkq9dRHAgU7IN2ZorrgAvRIkSADDbnWsmXnJpS6lJURQAn7aqd384KSlssqtB9xainEzRv1slVqBx/lC/duzGn5ma5VtTgSs0CTQ5rXn06Qw3bui0/aZZDPog2FFKlE4c6Enu0iIxufJlo0y12MtiWSqbnJZ1muFtpQdc51MSjkKq1yB0hum0yUvyan1l51qpSokZE69EAb83vZs5nyeWASlPNonUnh1cYzi7F1p621qdW5yMsk0LigcPSEJqMRHXQRWlXZrzuzS53aZIDmFttQBrRTg1+Ex6Su0eQcACmgBpVCgqn0MA3riWDKJAfU66TQYysihz0wYR310ilbWxhl1sPWZMqJKcQbdIzG7CoAFPaD1iK3RNqS9mgsybEyguSboWBqn7QPAjUHrgWtBBoRQxhNnW7OWdMmhU0+0cKkqGtNUrG9J/MR+gLGthq1JNM00MLiea62NUq39m8HeI0jk9nPl6e94ngnIV37vGOTHSga6RA2eEVrj7M3gyeEecQx2WzHKkkRSnFurM5YciVtHMEHRnA+CSxnGPUcI36TycAQDvPaZQnkkGjixmRqlGles5gd+6DxyzOgjPJ6YxrWv2zXs0HyAjkbO5A96gFBoIYrky/NW5xOEfWFiYVD9YcvybDad5FT2/lSCImGJVORMXJVnEoJ4x4MJyEXrLHpU9caElO2k2elZD+LGkiuW+g/lFFMxZQ3r+cZZtomVpn5gBRAxJ0P7Agpd7ZF5TJMzRtBTZeRiCVIyBOgxcoK90aWO3VGhpVZjmQeKCfaJH/qPs1dvCOUZUHUEapNRTopl2xmlrbJbRl0FyWmEzIGZSkkL7ASQT0VhYu5f2bkXapJBSr0jSqhKqZFK07lZUrqIBGtrSRkdYo2gzyjak4gKjd/PPMQxJm2bQlET0torJaN6VDVKukfMEHfAJ0GhyAyhCM6nGynGkUoAK7j6wOkNF9v0ST+4j8bcLdpHnOUFa0zHWP99sNN8EVlpIEGmFAP/Uah5/6V9P7nZ4j8v2H6zrGLiOUW640jcS4nCc9R0QQbs1OA8k6l3AKEhQJ/ipvhF20W4/KJlgyk8gpspCvshY3Hpp/OFDYpOzT9rpWCot4F8vT1cOBWHF08php29MByGpuzzQyLiMv2x4xn9jrBtS0iCCC25mNPVahzte6kqt1asKs1VyWQISLvyyW7StFCa4UtOAVNT6rcPIoUtLZOF5LepLgBXLFXh+7V9UxojMuMIoCVV7KeMZ9cQf2gfu1fVMOyrXQhVAo5ZEAZg6V7BE5NXaqLfPgw0Rl1H89VXksToSAAUkKr8uqPFplJBqCSM6D2fGtYFWpeBoKBJVwrp8s+mPH+s7LSgeeuuVBziDroBwHTHAsvUxyKKe18eefsekuh6fR3aXH0Drsg0prlEY8wSBUEVHHKtNO+M/vsihR1GHNN8pVbPJFSkrKhmptScsWIDryAhS2gpopH3T9Y9TXJwaZ5k8UI54uKS54NG2Y/4bL9SvxmGdekLGzH/DZfqV+Mwzq0jM6gBbuggQEH/ZEF7f0EBsUAHfJno7xH3kz0d4jgDLUfOPuH9ofPwgAt2ekhX5wwWborrhes719QeqGGzBkrrgAuxIkSAD85WfJlyamKOFshatElRVz1aAZxrOz2TElJzs2V43CAlKqUoeFDnUEiMjlpN1c0+WUOLUlxROAAihUdakdMatKIWi70wFpUlaXKqCgKgVTmabqQvJW1fEzIy67StJmWCjRawivBOq1dYSCeyNN2p2kqVErISpDTAFObrzeNPn0mEXY88kW0zi+1jCevCT9AYu7UfKhaeJ1KynEUskgUIrWiM6bwc4ZIGtVpQSCp0Looigr36xrl35pSGZZSTSjSfpGQWzMv4EpdQ4hOLEMaQMzvGZMabZTtW5dNdGEGnWIUm6tmmKKukVduFgomZVq0WhRxBDbtPtJOQJ6Un5KPAQs7AbWLVoqlyeZMIKSOKk1UPljjU7yMjzO+k/apTrqIxnZQj/52WoMgpderkliBESVM3m3rdlJNwNutmpTjScqKGhpU7j9RxinZFtS1oMvOSwKVMKwrSaV0qFZE5HP4TA3bBYqZ+RdWgenkyVpp6xTTnjjQgVpxSIx/ZDejyGfRjPoX6NOV0FTzVHqOvQTBs0CkzdbDQhwLdcybbFT00zgbae0CRacbZ5Bxx1xQQlCMJUSo4QM1DeY62nWqiSlSyjLFVas86bh2n6Qg7CbC8omnrQeFUsZIJ05Ujd0pSf8AuEKKaW4Sk5cmuTdhYnqIyTSp6Iq2zeeSkgcRSojeSAK9fhHjtFvL5JLgA0W4Co8cI8a074xu4ljM2tNLdn5lDbSCKNlxKVr34UgmoTTUjPPIjdcnfJnCCjbXk0f/AItySuaWkEHI0XmeqqR9Y9RJSVpIWqSXheQKqZOSu7huqMo7vDs6seYYLbJYYcCeY4hxNQd2MYueONc+kRhjUzM2XOIWlY5RleqVVQpIOYqNUqH1iWky7NKuzYvKzyGXQRhNVDqh9tS9MlLqUhTRJQcGWHdlvMW7Pl2nZqXnW9H2sXeK/wA4wLaqsiemMz/eqiYRobZuFrX+kZdIIwKqAc1Abq0GtTFrZ7elNptuvJl+SS05yaVYsWPmhRPqilKjLpjOdn+yiXdlUTdoqWoupqhtKqAJI5pURzirfSoA31jULsyEvJtNysqDyYUVVUaqJJqanf8AkIoRhe2z9PmPvJ/AI06x6ixLPIpk2Mzu6YzHbZ+nzH3k/gEafYrYNiSFdzYhgeNm2s80sELSRXMUPdr1wsbc7tIcbatNlISVkNvAaEnJK+v7JO/mwdEsj2Rlnp8+uCt6WQbFdSv7Sk4a8QtKvoDAJGe/0fbXKZp6SUfRvoKgP208OtNfhEa1aDMrJISXUYiuudRuz3mMM2ONE27L4RUJ5UnoHIrTXvIHbGm7fD6CX+8r8MAy7LW1ZK0rdLKUlJAoojnb660oKamKcttBlZucYkW5RDodOHEFghCQCskDBnQJrSo0jJNmlzVWo+pC3FNy7QxOqBzpuCa5VNDma0pGuMWLZdkK8qlkOLe5IpQMRUDoCoV3no4nKFKSStlLVJ0h3tqbZlmQHxyjalUAUEkcQM8sqQLudeuUm3X5eVaLfJAKWQlASakjLCczlCttMnS7ZMs4QoFbhNDkftaws/0d1UdnzwaSenVUOyTUbdvFKyjhadbViwhQOXOHEVO41EArNElPNzU5KJKHQlbbqTSpNBQmhOoSIE7TrP8AOVlmZQ2sPyiiaEUUW60X2AUV/CYzzYxefySfDbh9BM+iXXQKPqK+Lm9SjwELZqx7oddkV304HJx8ejbSUgHfoT9IYJu91mpmG2Eyq3HnVhISgJJqTSp52QibT7SakZQS7QCU+uR25Dvz7BChsGsDlHnrSeFQ3VLRO9xQ5xHGiTT+I8IaJaXLNBtC4zTr5ThTyYzJIGVc6RTnpiyLPGTLRUPtGgFeiv8AIRb2k3k8kYCQaLcBWrjTh2n6Rkmz2wWLUmXH7QmUJbQcmS6lK1ngATUIHEa8RCrey9TrT4HwbTLOUaeTNEV3KFa9AKRn2xxeCwpS12lOSLlH2hVTJyVQ9HTTI6GCN5tnFkTDBQwpiXdSnmOIcTqBlygxc4HedemMQs20Ziy51DgVz2VEHCqqVJrRSajJSSP5GGRS5Nt2eSym5BlCxRScQIPHGqGJekWnyhbbbzVMDyQ4KaEKGKvbWsB7SnggoQPWWoDqFf8AYhN0UlYMvAfVgJWDN4TkmAcMR6ViAxyldOBjrH1d0AFyyzz4ZLNGSuuFqy11Xu7IKSNp4X+SVTCtIKVftVPNPWB8oVjSsOx9iRIYj88WdagYmJvnFJUskGopkpWSswaZ7o0jZ7arc8mds9ayeWaoFKpXFQ1pQ6CoPZCnIWSwpS1OtBZUpdDpmFHInpgtdqRbZmkuIa5LCaVrkkjOpUN26FGSctC5MJdRCMnHyZlV+SmwSCiYl3BkdyknfxBp2g9MblbjCbbYlp6SIL0uoKclycwrIlJHZkd4j7tCuQ1a6fKJRSBOITRSajC6N2e5Q3K7DupkNj2vN2XMHElxh0ZEEEEjgoHJQ+UVutjZNPdDDtEtRx/k2/J3G8Cyo46FVTuFNEiH+yrsPzDckttRbo2hLppqihOVdFA/UxQs7bCw4B5S0ypXGhSfmFRUvFtmSUFDAGlKIBA7z/KJpVQ3fgLbWLwtMS6ZZtVQjpqVK0+Wfb1Qvf0fLCUp5+fcFEISW0E6KWrNVOoU+KAF2bmztsvB17E1LA851QoKcGgfWNN+g38I3JZYk2G5dkBDSBhAGpPE8SdSYfAFhmbCXMStFGh6iaZx+btpN2vN9ouNAeiUeVa+4o6DqIKeyNnvPaBS2kAGhIJPbkO0xQ2qWGZ6ykzAAL8oCo01LdOeOwAK/hMZxmnNxCnb2MgvDeh+fLbZqpRwoAGpOSUj6R+hbGslMhJMSSM1pAW4RvUo1Ue/5ARkewm7gdmlzjo9FKCqa6F0+rTpSM+spjS3pt5TqnVFKa15oqTh3Z8YqU9LWw9DkthR/pBPFLrAzotg04VCs/xJhZ2b7Pn59hT8vOIZKVlCkFJKgaBQOR0IPyPCNPv5ds2tZ4DdDNS9VNg0BVlzkVOmKg6KgVjGri3pfsmZVkUVIS6y4kgGntDIpUKmh+R0i2qJi01aNETsjnzUC00E76JV4xSe2DzKySqebUelCq/WGh3a/JJaK0BKXCMxWufYKntpCNYV4bStK0UKkcTdFVW4RVARXPldxHBOp3QhmzXZsjyWXlJZawtxhNMSRkRmBrplH542r/p0x+9VH6T5UGZSKgkChI4x+ZdqUyFWhNJFapdVWEB+gmCfIJOlP7pGv3REshxfLIBSKV1Cvyjllf8AYJP9yj8Ijuxj6VHXCfIGK7bP0+Y+8n8AjWLsSi3LFkAhJJ5NOkZBtomkm05lG8KTX4ExcuztZelZZtipKW04UgJTkB00rFAa/Z12Vk4naIQMzWE/bBe5tDQYaIonIDidK9QhRtHaZPTQwMtuKJ0oCruCYs3Z2XzMyryq1VGXYGZSs0dUNaU+wN2efRvgALbA7DLaH7SdBAILTVftZgrUOIxAJrxCumDW3BzFKSp4lR/7YE31vUleCWlfRSzVEpCMhQZd0d7YZsJs2zyanECP+3fDaouUJRVso7CDSUtP7g/CqCtvn0cp+6P+WBOwo/2O0/uD8KoKW+fRSf7o/wCWOTrf9PI6Oj/zY/P9i3tC/wAGlPv/AOqAH9HMVen/AN2n8SoObUn0tWNJ13qGnEpUYA/0dT6WfP8Ayk/VUbQ2gvkc895v5mnWYAy4UnNpwlKgd1cu6PzvfywDZ1ouM0OAKDjR4oVzkkdRqnrSY3yVmSpOYJqSmo7qmFPanZwtCy0zaBV6TJS5TUt1wqPZkrqxRGDSorTw90VkUnbfgy+3bwzFputt+stakpHSckjs0jekst2bKSskipwUxkalZ5yiesknqpGabBbthb6590eilgQiuhcIpX+FJPaocIcrTdLzjiicyuo6ejKN3tFy9GP8rlGMuGxc/pAvkPtDctgU6aKNfqICbO9nL89LeUS84hrnFCkYSVAjjQ7xQxoF/LtG1bPbLNDNywqlOhWmnORmMjkKdIodYyi4F737KmFg1SkmjrLgIBI4jVCxx7wYUXatFSVOjQE7Ip81paaDxolXjFF3YNMrJKp1pR31Qqv1hnf2vSSGipoJS4rMitc+oa9sJl1LftK0LSSuTq2gH0rhFUYN/K7iTuTr84YjXZCRMtJS0spYWtlAQVDQ4RT6Qg3lnqv5e2Eg9Ccz86xoNpTCV4i2QdRUaYhkfmIzF9rEtH7IqevT+cZZXsb4FvZ6yk1jDo3BYIG4VG7uj1CqcO2PC7EvjdmElRSQoEU4Up9awx+a/wDmHuHjFx4M8n9TAuM8B3R8x9A7hBk2SPeK/wB9sfTZ/wDzD3fnFEAltzJRy04QEZmPSPU1TRxI4EE+ENb8oEpUoqJypTr03wrpQEuOHin6E+MYZHudOH+ljl/Wtj2hEjN+UTwiQ+4xdpA03nLRW2WgoJWvfT7RjpF9lJ9VoAdCv50iWjca0eWdpKOkFaiCKUIKiQRnwisbiWj+pvdw8Y2SV2cuiN3RdldozjK8SEBJr7X5Qzp2tS0ykItCRQ6niQDTvEKQuHPFBrJvA8KDo6Ypm4NpfqT3cPGG3Y0kuB0M3dhXOMstJO4OOgdwcpDrY9iWOylt1iTQSpIWkrqsiuYPPJzjE1bP7S/U3u4eMbZZ1kOoYYQUKqhtKTlvAzEVFJvczyylGNxKNsXlfmHFS7dEBIJwpyGEbz0UikxKqU0l5bqypAKwgEqGmhGpyhh81uVryRqcq0zjyTY7oVUJVT2SMh1eEYPpUm5ar+pPTZal/iJ/MqWVNNTLANQpJzB/3vju7drusvOszDeJojJSc0qQcqUNTUbxHTV3FIBDbakEkmqRvOZqNItN2Y8BmlRPGkaLFvuzefV2nUX/AMHOGUYlfJZFJZQpWM0JJKssyVEk6AZ7gIrJazBKiad0XvNzvu1d0Tzc77Cu6NowiuTjyZ8slSTR5yk0ptQUk0Me9uiz5pRTOyyFrApjpRVKe0mih3xx5ud9hXdA21rKmFOqKWlkZZ06IjPLZNF9JF7qRy3dGwUkKEqSRuLjpHaCuhg0m22mW+SlWkMt8EAD6QpTl25pZCkocQoaZZdo3xGbEnxTE3Xjzfzjl1yO3ShglrVwLCxqItTF6WK1UwyVHUlIqT3QETY8z7o/D4mPCYsyaB5rCz04RD1NCUbL7ttrfeCuaG0poEpyAG6PdNrYFAhOY6YEytnTeLnMLA6vzi8bKf8AdL7onVLwVpXkuXgvi2y4kLlWlqXSqikV9UHOKX9fWKfobVfupp9IGXxsGZdebLbK1AAVIGnNAgOq685+rud35x1pKjeEMbirGV7aQQAlhhttRyyTxP5wNtW2nn8nDj6N3/uA39V50EESzmRroPGDTVhTKhUsOpNM+bFrSWljjxQqWpJhJStIqkmpT1Z5Q02dtLS2hDTkshxCBROIAkdVYF2xd6eXRKJZ2g307OMB1XOn/wBUd7h4wOmD0S5Yet/aaXGlssS7bIcyUUgAkcMovW4fQyX7k/RMJi7lWhUf2R3XgPGNBtixJhTMolLKyUNFKgBoaJyPcY4+tjeFqI8eiOSNMKXMvKhbSZd5KFKR6oWAajorvEMD08gAobQ20VChwpAUR2dsZk1dqbBryDnd+cHJWTnwKFLtOmOCHVTjDTODfyRWbp4OeqEkFLanky7Bw+tSiR0nefrC1s7tkJefZdGNlbK1LTxoUg94UYu2vYsytugaWpVeGcDbp3amkTDinGFoSphaAojLESig+R7orBknkyJ6WkvgEoY4YZK02z1evpKssIlLMZwtVJIUVGpOepUSe08IHJvHMDRhPcr/AFR62zcJ1bDbzDK0vBKQ6zpVQ5pWjOlcq0Bz69aTViWkAB5Ks03kZ9ucele1HmpK7L0he2ZZXjSykccldtc4u21e6y5nCbRkgSoUDqQQT/ECFfOAyrEtIggyiqHo/wDKKFpXPnnkBCpRYANRhGdd+phJJcFN2FEz92GziTKrURuK3VDtCnCD2x52vtRCmFMWeymWZGXNFD8tIWv+Gk5+rPfKO07Pp5CSEyrprxp4wyTUNm6yqzWSTUnFU/xqgMg69EMVw7MeYs9lt1pSHEhVUkZ+sSIFeZJkJPoV1NcqRllT2N8LSuwddeXcM0taUkowkKVuxVBA+sOhZVwMD7lWa+2h0OtKRVdQCM9IZOQV7J7o0itjObuTBXIq9kxwWFeyYMcgr2T3ROQV7J7oogVrabUlsVBAKhXuMLFoKwgw/wB4JFxbCglBUqoIA118IT7Ru7MrTkwutOEYZE7OnE1pELlYkFv6mz36s73DxiQUwtGb+Xu+9c+I+MTy933rnxHxitEjc5iz5wd9658R8Ynl7vvXPiPjFaJABZ84O+9c+I+MTzg771z4j4xWiQAWfODvvXPiPjE84O+9c+I+MVokAFnzg771z4j4xPODvvXPiPjFaJABZ84O+9c+I+MTzg771z4j4xWiQAWfODvvXPiPjE84O+9c+I+MVokAFnzg771z4j4xPODvvXPiPjFaJABfZemFAlKnlAbwVEfKPEz7vvHPiPjDfdufmGbNWqVKg4ZoDmpxEjAMiKGoi3eWwm3HVvvVawS7S5hDSaq5ZZUmgGgyCSa8Y27VxtHP36k0/wA+n1EXzg771z4j4xPODvvXPiPjDYi46VuqZbdJXRt1AUAmrKzRSlAmoUjUjhHqLjNocDTr5C1BxwYQFehQOas9Ks8uiF2Zj/U4/YoJm3iCQt0gZkhSsuvhHPl7vvXPiPjDvJ2MlliaDaypD8o24kqFCMTuGiqZbvnFGeuahIeQ28ovy4QXApFGziIHMV0V367oHhlQLqI3+fD7it5wd9658R8Y6ROPGtHHDQVNFKyHE56QzT11GECaQl1wvSyU4qpAbKlKSnI1rQV36xfk7Jalkz7SXFqdTKnlKpoipormmtcqjXWsCxO9/wA/KB9RGtvzj7iR5e771z4j4x0uceGq3BvzUoZcdYZ3rpsJ5dsuuF9iXL6uYOTJwheEHXeM4vW7ZDcy6hAWsPiUQtNUjkqJRXCTWoJFc9IOzKg/URv4CUuceFKrcFRUVUrMcRnpHPnB33rnxHxh8mrvCaEupaylDMgySAUhRJKwACtQSNNSYULx2P5M+WkrC0kBSVAjQ7lUJAINRrCnjcd/A8eaM3XkpeXu+9c+I+Mej0w+mmJTqa6VKhXqrDRbNyEsMLVy1XW0JWoEoCVV1SgBWOoFDmkA7obL8S5flltpWSpDjFcaCAgLSlsBpVKKBUoKOeVTFrA6dmb6qNrTw/8Az7mT+Xu+9c+I+MdInHiQA44SdAFKJ7M4aXrlIUXEMvKLjLqGnOURhSStQRVB3gKOhzpnBC793Gm5pl1l1auRmUtOBaMPOO9HRXcc4lYZWU+pglaEUzzo1ccr95XjHzy933rnxHxh1nroseWBlx5YccCnSQkcmSTVKEKOVc81GgqKamkLAsZXlvkyPW5XAOUFN/2hWFLHJFQzRlx6squTL6aFS3QDmKlQr1cY8/ODvvXPiPjGn3+l1zMqVNUKJdSi4XBgKClITgaBSCUqzI6YQrp2H5W8WyvAlCC4o5VoKCgqQK1I1NIc8TUtKJx51KDnLauQb5wd9658R8Y+qnnhkXHAfvK8YcJC5qRPS6Eq5RpSeWUKoxJCdUrKVFOasIqDTnRevFdPlp1K1AspmGlOKSMKsLiEVUmoJSa0B13mH2JVfxD9TDVXwsQPODvvXPiPjHS5x4UJW6K5iqlZjozzhjZuk3yaHluLDfk/lDgCQV+thCUD51MHJmWbUwgBKVoRZy3EFxHOFFilM+arnaiEsL8hLqIp7GfecHfeufEfGOnJx5JopbgPAqUD9YZZ66DaEvIDqjMMNB5wFFGimgJCFa1oodecEL42U0/NThStYfaaS6oKA5MpS2gEA61oQc8s4O1Kvz4/Yf6iLaS/OPuJHnB33rnxHxj6meeOQccqf2leMNEzcxA5VpLqjMsth1YKKNEGlQlXEYhmdc4sMXVbbeIbdWp6VcaLoUiiCCtI5h1yrv13QdmQfqIUKC514EguOAjUFSq9ucc+cHfeufEfGH69V12fLauvKSqZdcXUJq2lAqaFXt1pXcM6wmXkssS0wtoFRCaUKgASCK7iQR0jIwp43EePNGdV6sqecHfeufEfGJFaJGZsSJEiQASJEiQASJEiQASJEiQASJEiQASJEiQASJEiQASJEiQAFbJvFMyyShh5TaVGpApmaUrmOAjylbbmG3FOodWFr9ZVa4vvVyPbA+JFan7J0R325Ly7XfLqnS6vlFApK65kEYSOqmUfW7YfC8YcVjwcnXU4KYcOe6mUUIkLUw0x9BBVtvlGAuHDyYapl/dg4gnTSsek3eGZcb5Jby1IyyO+mlTqadMC4kPU/YaI+gtMXlmltqbW8pSFAJUDTMChFTSppQR9cvLNKQWy8ooUnAoGmaeBNKmBESDXL2Ltw9ILm801yZb5ZRQUcmQaZopTCTSpFOmPjt5JpSMBeVhw4KUFcHs1ArTogTEg1y9h24ekFGLwzKFJUl5QKWw0NKcmNEkUoQKnWKc9OreWXHVFS1ak9GQ+UV4kJyb2GoxTtIKTF4JlbXIreUpugGE00GYBNKkDrjq0byTT6Ah19akJoQmtBUaaU0gTEh6pexduPpBWcvFNOpSlx5akpIUM940JIzJHEx29eibUUKU+sltWJOmStMRyzPSawHiQa5ew7cPSDDN55pOGjyuZiCdDQKNVDMaE50gc5OLU4XStRcKsWOvOxa1rHhEhOTfLGoRXCDr18J1XrTCyKFNDShB1BFKGBchPOMrDjSyhY3jgdQeI6IrRIbk3u2ChFKkgpMXimV48TyjjSEK0HNBqEigyFeEcy1vTDYSEPLAQrGnPRRGEkV4g0ppA2JBql7DRGqoKG8UzyvLcsrlMOCuXqezSlKdFI+v3imVklTyjVstHIf3ZIJTppUDugVEg1S9i7cfSCj94JlbXIqeWW6AYegaAnUjoJjqdvJNOpUlx5SkqACtBUDQEgVp0QJiQa5ew7cfSCj94JlbXIqeWW6AYeIGgJ1I6CY6evJNLSlCn1lKSkgHin1STSqqbq1gTEg1y9h24+kF03nmga8uquMubvXVUKOm+pqNIoT06t5ZcdUVrVqT3Ds6IrxITk3yxqEVukSJEiQi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3" name="Picture 3" descr="C:\Users\ASUS\Desktop\Imagenes e_book\OverDri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2" y="1844824"/>
            <a:ext cx="351472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448050" y="1491749"/>
            <a:ext cx="43884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ES" altLang="es-ES" b="1" dirty="0" smtClean="0"/>
              <a:t>E</a:t>
            </a:r>
            <a:r>
              <a:rPr lang="es-ES" altLang="es-ES" dirty="0" smtClean="0"/>
              <a:t>mpresa </a:t>
            </a:r>
            <a:r>
              <a:rPr lang="es-ES" altLang="es-ES" b="1" dirty="0" smtClean="0">
                <a:solidFill>
                  <a:schemeClr val="accent3"/>
                </a:solidFill>
              </a:rPr>
              <a:t>líder. Posee</a:t>
            </a:r>
            <a:r>
              <a:rPr lang="es-ES" b="1" dirty="0" smtClean="0">
                <a:solidFill>
                  <a:schemeClr val="accent3"/>
                </a:solidFill>
              </a:rPr>
              <a:t> </a:t>
            </a:r>
            <a:r>
              <a:rPr lang="es-ES" b="1" dirty="0">
                <a:solidFill>
                  <a:schemeClr val="accent3"/>
                </a:solidFill>
              </a:rPr>
              <a:t>un catálogo de más de 1.000.000</a:t>
            </a:r>
            <a:r>
              <a:rPr lang="es-ES" dirty="0">
                <a:solidFill>
                  <a:schemeClr val="accent3"/>
                </a:solidFill>
              </a:rPr>
              <a:t> </a:t>
            </a:r>
            <a:r>
              <a:rPr lang="es-ES" dirty="0"/>
              <a:t>libros electrónicos, juegos y </a:t>
            </a:r>
            <a:r>
              <a:rPr lang="es-ES" dirty="0" smtClean="0"/>
              <a:t>audiolibros. Ofrece </a:t>
            </a:r>
            <a:r>
              <a:rPr lang="es-ES" dirty="0"/>
              <a:t>servicios de distribución digital para </a:t>
            </a:r>
            <a:r>
              <a:rPr lang="es-ES" b="1" dirty="0">
                <a:solidFill>
                  <a:schemeClr val="accent3"/>
                </a:solidFill>
              </a:rPr>
              <a:t>más de 22.000 </a:t>
            </a:r>
            <a:r>
              <a:rPr lang="es-ES" b="1" dirty="0" smtClean="0">
                <a:solidFill>
                  <a:schemeClr val="accent3"/>
                </a:solidFill>
              </a:rPr>
              <a:t>bibliotecas </a:t>
            </a:r>
            <a:r>
              <a:rPr lang="es-ES" dirty="0" smtClean="0"/>
              <a:t>y </a:t>
            </a:r>
            <a:r>
              <a:rPr lang="es-ES" dirty="0"/>
              <a:t>minoristas de todo el </a:t>
            </a:r>
            <a:r>
              <a:rPr lang="es-ES" dirty="0" smtClean="0"/>
              <a:t>mundo.</a:t>
            </a:r>
            <a:r>
              <a:rPr lang="es-ES" altLang="es-ES" dirty="0"/>
              <a:t> Algunas  bibliotecas han entrado en litigios con </a:t>
            </a:r>
            <a:r>
              <a:rPr lang="es-ES" altLang="es-ES" dirty="0" err="1"/>
              <a:t>OverDriver</a:t>
            </a:r>
            <a:r>
              <a:rPr lang="es-ES" altLang="es-ES" dirty="0"/>
              <a:t> por la propiedad de los contenidos y están cambiando de plataforma. </a:t>
            </a:r>
          </a:p>
          <a:p>
            <a:pPr>
              <a:spcBef>
                <a:spcPct val="0"/>
              </a:spcBef>
            </a:pPr>
            <a:endParaRPr lang="es-ES" altLang="es-ES" dirty="0"/>
          </a:p>
        </p:txBody>
      </p:sp>
      <p:pic>
        <p:nvPicPr>
          <p:cNvPr id="11" name="3 Marcador de contenido" descr="3m_cloud-library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753" y="4070107"/>
            <a:ext cx="3023691" cy="1368623"/>
          </a:xfrm>
        </p:spPr>
      </p:pic>
      <p:sp>
        <p:nvSpPr>
          <p:cNvPr id="12" name="11 CuadroTexto"/>
          <p:cNvSpPr txBox="1"/>
          <p:nvPr/>
        </p:nvSpPr>
        <p:spPr>
          <a:xfrm>
            <a:off x="4572000" y="4086641"/>
            <a:ext cx="4264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s-ES" dirty="0" smtClean="0"/>
              <a:t>Tras </a:t>
            </a:r>
            <a:r>
              <a:rPr lang="es-ES" altLang="es-ES" dirty="0"/>
              <a:t>40 años trabajando </a:t>
            </a:r>
            <a:r>
              <a:rPr lang="es-ES" altLang="es-ES" dirty="0" smtClean="0"/>
              <a:t>para </a:t>
            </a:r>
            <a:r>
              <a:rPr lang="es-ES" altLang="es-ES" dirty="0"/>
              <a:t>las </a:t>
            </a:r>
            <a:r>
              <a:rPr lang="es-ES" altLang="es-ES" dirty="0" smtClean="0"/>
              <a:t>bibliotecas, </a:t>
            </a:r>
            <a:r>
              <a:rPr lang="es-ES" dirty="0" smtClean="0"/>
              <a:t>3M </a:t>
            </a:r>
            <a:r>
              <a:rPr lang="es-ES" dirty="0"/>
              <a:t>lanzó su biblioteca en la nube «3M Cloud» en junio de 2011. </a:t>
            </a:r>
            <a:r>
              <a:rPr lang="es-ES" dirty="0" smtClean="0"/>
              <a:t> Actualmente </a:t>
            </a:r>
            <a:r>
              <a:rPr lang="es-ES" dirty="0"/>
              <a:t>cuenta </a:t>
            </a:r>
            <a:r>
              <a:rPr lang="es-ES" b="1" dirty="0" smtClean="0">
                <a:solidFill>
                  <a:schemeClr val="accent3"/>
                </a:solidFill>
              </a:rPr>
              <a:t>con más de 100.000 títulos</a:t>
            </a:r>
            <a:r>
              <a:rPr lang="es-ES" b="1" dirty="0" smtClean="0"/>
              <a:t>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763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Plataformas para el préstamo </a:t>
            </a: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331255" y="1268760"/>
            <a:ext cx="8229600" cy="49377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Situación en las bibliotecas españolas:</a:t>
            </a:r>
          </a:p>
          <a:p>
            <a:pPr marL="0" indent="0" algn="just">
              <a:buNone/>
            </a:pPr>
            <a:endParaRPr lang="es-E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es-ES" sz="2200" dirty="0" smtClean="0">
                <a:solidFill>
                  <a:schemeClr val="tx1"/>
                </a:solidFill>
              </a:rPr>
              <a:t>En </a:t>
            </a:r>
            <a:r>
              <a:rPr lang="es-ES" sz="2200" dirty="0">
                <a:solidFill>
                  <a:schemeClr val="tx1"/>
                </a:solidFill>
              </a:rPr>
              <a:t>España las </a:t>
            </a:r>
            <a:r>
              <a:rPr lang="es-ES" sz="2200" b="1" dirty="0">
                <a:solidFill>
                  <a:schemeClr val="accent3"/>
                </a:solidFill>
              </a:rPr>
              <a:t>principales </a:t>
            </a:r>
            <a:r>
              <a:rPr lang="es-ES" sz="2200" b="1" dirty="0" smtClean="0">
                <a:solidFill>
                  <a:schemeClr val="accent3"/>
                </a:solidFill>
              </a:rPr>
              <a:t>plataformas</a:t>
            </a:r>
            <a:r>
              <a:rPr lang="es-ES" sz="2200" dirty="0" smtClean="0">
                <a:solidFill>
                  <a:schemeClr val="accent3"/>
                </a:solidFill>
              </a:rPr>
              <a:t> </a:t>
            </a:r>
            <a:r>
              <a:rPr lang="es-ES" sz="2200" dirty="0" smtClean="0">
                <a:solidFill>
                  <a:schemeClr val="tx1"/>
                </a:solidFill>
              </a:rPr>
              <a:t>de gestión de libros </a:t>
            </a:r>
            <a:r>
              <a:rPr lang="es-ES" sz="2200" dirty="0">
                <a:solidFill>
                  <a:schemeClr val="tx1"/>
                </a:solidFill>
              </a:rPr>
              <a:t>electrónicos para bibliotecas </a:t>
            </a:r>
            <a:r>
              <a:rPr lang="es-ES" sz="2200" dirty="0" smtClean="0">
                <a:solidFill>
                  <a:schemeClr val="tx1"/>
                </a:solidFill>
              </a:rPr>
              <a:t>son tres: </a:t>
            </a:r>
            <a:r>
              <a:rPr lang="es-ES" sz="2200" b="1" dirty="0" err="1" smtClean="0">
                <a:solidFill>
                  <a:schemeClr val="tx1"/>
                </a:solidFill>
              </a:rPr>
              <a:t>Xebook</a:t>
            </a:r>
            <a:r>
              <a:rPr lang="es-ES" sz="2200" b="1" dirty="0" smtClean="0">
                <a:solidFill>
                  <a:schemeClr val="tx1"/>
                </a:solidFill>
              </a:rPr>
              <a:t> </a:t>
            </a:r>
            <a:r>
              <a:rPr lang="es-ES" sz="2200" dirty="0" smtClean="0">
                <a:solidFill>
                  <a:schemeClr val="tx1"/>
                </a:solidFill>
              </a:rPr>
              <a:t>–de </a:t>
            </a:r>
            <a:r>
              <a:rPr lang="es-ES" sz="2200" dirty="0" err="1" smtClean="0">
                <a:solidFill>
                  <a:schemeClr val="tx1"/>
                </a:solidFill>
              </a:rPr>
              <a:t>Xercode</a:t>
            </a:r>
            <a:r>
              <a:rPr lang="es-ES" sz="2200" dirty="0" smtClean="0">
                <a:solidFill>
                  <a:schemeClr val="tx1"/>
                </a:solidFill>
              </a:rPr>
              <a:t>-, </a:t>
            </a:r>
            <a:r>
              <a:rPr lang="es-ES" sz="2200" b="1" dirty="0" err="1" smtClean="0">
                <a:solidFill>
                  <a:schemeClr val="tx1"/>
                </a:solidFill>
              </a:rPr>
              <a:t>Odilo</a:t>
            </a:r>
            <a:r>
              <a:rPr lang="es-ES" sz="2200" dirty="0" smtClean="0">
                <a:solidFill>
                  <a:schemeClr val="tx1"/>
                </a:solidFill>
              </a:rPr>
              <a:t> y </a:t>
            </a:r>
            <a:r>
              <a:rPr lang="es-ES" sz="2200" b="1" dirty="0" err="1" smtClean="0">
                <a:solidFill>
                  <a:schemeClr val="tx1"/>
                </a:solidFill>
              </a:rPr>
              <a:t>eBiblio</a:t>
            </a:r>
            <a:r>
              <a:rPr lang="es-ES" sz="2200" dirty="0" smtClean="0">
                <a:solidFill>
                  <a:schemeClr val="tx1"/>
                </a:solidFill>
              </a:rPr>
              <a:t> –de </a:t>
            </a:r>
            <a:r>
              <a:rPr lang="es-ES" sz="2200" dirty="0" err="1" smtClean="0">
                <a:solidFill>
                  <a:schemeClr val="tx1"/>
                </a:solidFill>
              </a:rPr>
              <a:t>Libranda</a:t>
            </a:r>
            <a:r>
              <a:rPr lang="es-ES" sz="2200" dirty="0" smtClean="0">
                <a:solidFill>
                  <a:schemeClr val="tx1"/>
                </a:solidFill>
              </a:rPr>
              <a:t>-.</a:t>
            </a:r>
          </a:p>
          <a:p>
            <a:pPr lvl="1" algn="just"/>
            <a:endParaRPr lang="es-ES" sz="2200" dirty="0" smtClean="0">
              <a:solidFill>
                <a:schemeClr val="tx1"/>
              </a:solidFill>
            </a:endParaRPr>
          </a:p>
          <a:p>
            <a:pPr lvl="1" algn="just"/>
            <a:r>
              <a:rPr lang="es-ES" sz="2200" dirty="0">
                <a:solidFill>
                  <a:schemeClr val="tx1"/>
                </a:solidFill>
              </a:rPr>
              <a:t>En la actualidad, </a:t>
            </a:r>
            <a:r>
              <a:rPr lang="es-ES" sz="2200" b="1" dirty="0">
                <a:solidFill>
                  <a:schemeClr val="accent3"/>
                </a:solidFill>
              </a:rPr>
              <a:t>trece universidades españolas </a:t>
            </a:r>
            <a:r>
              <a:rPr lang="es-ES" sz="2200" dirty="0">
                <a:solidFill>
                  <a:schemeClr val="tx1"/>
                </a:solidFill>
              </a:rPr>
              <a:t>poseen </a:t>
            </a:r>
            <a:r>
              <a:rPr lang="es-ES" sz="2200" dirty="0" smtClean="0">
                <a:solidFill>
                  <a:schemeClr val="tx1"/>
                </a:solidFill>
              </a:rPr>
              <a:t>plataformas para el préstamo </a:t>
            </a:r>
            <a:r>
              <a:rPr lang="es-ES" sz="2200" dirty="0">
                <a:solidFill>
                  <a:schemeClr val="tx1"/>
                </a:solidFill>
              </a:rPr>
              <a:t>de libros electrónicos, aunque </a:t>
            </a:r>
            <a:r>
              <a:rPr lang="es-ES" sz="2200" dirty="0" smtClean="0">
                <a:solidFill>
                  <a:schemeClr val="tx1"/>
                </a:solidFill>
              </a:rPr>
              <a:t>muchas más las están desarrollando o estudian la posibilidad de implantación. Si </a:t>
            </a:r>
            <a:r>
              <a:rPr lang="es-ES" sz="2200" dirty="0">
                <a:solidFill>
                  <a:schemeClr val="tx1"/>
                </a:solidFill>
              </a:rPr>
              <a:t>se superan todos los obstáculos </a:t>
            </a:r>
            <a:r>
              <a:rPr lang="es-ES" sz="2200" dirty="0" smtClean="0">
                <a:solidFill>
                  <a:schemeClr val="tx1"/>
                </a:solidFill>
              </a:rPr>
              <a:t>–y </a:t>
            </a:r>
            <a:r>
              <a:rPr lang="es-ES" sz="2200" dirty="0">
                <a:solidFill>
                  <a:schemeClr val="tx1"/>
                </a:solidFill>
              </a:rPr>
              <a:t>una piedra angular es el presupuesto que tengan las universidades-, </a:t>
            </a:r>
            <a:r>
              <a:rPr lang="es-ES" sz="2200" b="1" dirty="0" smtClean="0">
                <a:solidFill>
                  <a:schemeClr val="accent3"/>
                </a:solidFill>
              </a:rPr>
              <a:t>el desarrollo del sistema será visible en </a:t>
            </a:r>
            <a:r>
              <a:rPr lang="es-ES" sz="2200" b="1" dirty="0">
                <a:solidFill>
                  <a:schemeClr val="accent3"/>
                </a:solidFill>
              </a:rPr>
              <a:t>los próximos </a:t>
            </a:r>
            <a:r>
              <a:rPr lang="es-ES" sz="2200" b="1" dirty="0" smtClean="0">
                <a:solidFill>
                  <a:schemeClr val="accent3"/>
                </a:solidFill>
              </a:rPr>
              <a:t>meses</a:t>
            </a:r>
            <a:r>
              <a:rPr lang="es-ES" sz="2200" dirty="0" smtClean="0">
                <a:solidFill>
                  <a:schemeClr val="tx1"/>
                </a:solidFill>
              </a:rPr>
              <a:t>.</a:t>
            </a:r>
          </a:p>
          <a:p>
            <a:pPr marL="274320" lvl="1" indent="0" algn="just">
              <a:buNone/>
            </a:pPr>
            <a:endParaRPr lang="es-ES" sz="2200" dirty="0" smtClean="0">
              <a:solidFill>
                <a:schemeClr val="tx1"/>
              </a:solidFill>
            </a:endParaRPr>
          </a:p>
          <a:p>
            <a:pPr lvl="1" algn="just"/>
            <a:r>
              <a:rPr lang="es-ES" sz="2200" dirty="0" smtClean="0">
                <a:solidFill>
                  <a:schemeClr val="tx1"/>
                </a:solidFill>
              </a:rPr>
              <a:t>Los principales problemas que se plantean son la </a:t>
            </a:r>
            <a:r>
              <a:rPr lang="es-ES" sz="2200" b="1" dirty="0" smtClean="0">
                <a:solidFill>
                  <a:schemeClr val="accent3"/>
                </a:solidFill>
              </a:rPr>
              <a:t>escasez en la  oferta de títulos</a:t>
            </a:r>
            <a:r>
              <a:rPr lang="es-ES" sz="2200" b="1" dirty="0" smtClean="0">
                <a:solidFill>
                  <a:schemeClr val="tx1"/>
                </a:solidFill>
              </a:rPr>
              <a:t> </a:t>
            </a:r>
            <a:r>
              <a:rPr lang="es-ES" sz="2200" dirty="0" smtClean="0">
                <a:solidFill>
                  <a:schemeClr val="tx1"/>
                </a:solidFill>
              </a:rPr>
              <a:t>y el desconocimiento de esta tipología de </a:t>
            </a:r>
            <a:r>
              <a:rPr lang="es-ES" sz="2200" dirty="0">
                <a:solidFill>
                  <a:schemeClr val="tx1"/>
                </a:solidFill>
              </a:rPr>
              <a:t>préstamo </a:t>
            </a:r>
            <a:r>
              <a:rPr lang="es-ES" sz="2200" dirty="0" smtClean="0">
                <a:solidFill>
                  <a:schemeClr val="tx1"/>
                </a:solidFill>
              </a:rPr>
              <a:t>por parte de los usuarios.</a:t>
            </a:r>
          </a:p>
        </p:txBody>
      </p:sp>
    </p:spTree>
    <p:extLst>
      <p:ext uri="{BB962C8B-B14F-4D97-AF65-F5344CB8AC3E}">
        <p14:creationId xmlns:p14="http://schemas.microsoft.com/office/powerpoint/2010/main" val="39564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599" y="332656"/>
            <a:ext cx="7650619" cy="549188"/>
          </a:xfrm>
        </p:spPr>
        <p:txBody>
          <a:bodyPr>
            <a:normAutofit/>
          </a:bodyPr>
          <a:lstStyle/>
          <a:p>
            <a:r>
              <a:rPr lang="es-ES" sz="1400" dirty="0"/>
              <a:t>IV SESIÓN DE BUENAS PRÁCTICAS. </a:t>
            </a:r>
            <a:br>
              <a:rPr lang="es-ES" sz="1400" dirty="0"/>
            </a:br>
            <a:r>
              <a:rPr lang="es-ES" sz="1400" dirty="0"/>
              <a:t>BIBLIOTECA DE INGENIERÍA. UNIVERSIDAD DE </a:t>
            </a:r>
            <a:r>
              <a:rPr lang="es-ES" sz="1400" dirty="0" smtClean="0"/>
              <a:t>SEVILLA </a:t>
            </a:r>
            <a:endParaRPr lang="es-ES" sz="1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229600" cy="4937760"/>
          </a:xfrm>
        </p:spPr>
        <p:txBody>
          <a:bodyPr/>
          <a:lstStyle/>
          <a:p>
            <a:pPr marL="0" indent="0">
              <a:buNone/>
            </a:pPr>
            <a:endParaRPr lang="es-ES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800" dirty="0" smtClean="0">
                <a:solidFill>
                  <a:schemeClr val="bg2">
                    <a:lumMod val="75000"/>
                  </a:schemeClr>
                </a:solidFill>
              </a:rPr>
              <a:t>El </a:t>
            </a:r>
            <a:r>
              <a:rPr lang="es-ES" sz="2800" dirty="0">
                <a:solidFill>
                  <a:schemeClr val="bg2">
                    <a:lumMod val="75000"/>
                  </a:schemeClr>
                </a:solidFill>
              </a:rPr>
              <a:t>libro electrónico en las bibliotecas </a:t>
            </a:r>
            <a:r>
              <a:rPr lang="es-ES" sz="2800" dirty="0" smtClean="0">
                <a:solidFill>
                  <a:schemeClr val="bg2">
                    <a:lumMod val="75000"/>
                  </a:schemeClr>
                </a:solidFill>
              </a:rPr>
              <a:t>universitarias: </a:t>
            </a:r>
          </a:p>
          <a:p>
            <a:pPr marL="0" indent="0">
              <a:buNone/>
            </a:pPr>
            <a:endParaRPr lang="es-ES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2"/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</a:rPr>
              <a:t>Estado de la cuestión</a:t>
            </a:r>
          </a:p>
          <a:p>
            <a:pPr lvl="2"/>
            <a:r>
              <a:rPr lang="es-ES" sz="2400" dirty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</a:rPr>
              <a:t>istribución comercial </a:t>
            </a:r>
          </a:p>
          <a:p>
            <a:pPr lvl="2"/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</a:rPr>
              <a:t>Plataformas para la gestión y el préstamo</a:t>
            </a:r>
          </a:p>
          <a:p>
            <a:pPr marL="0" indent="0">
              <a:buNone/>
            </a:pPr>
            <a:endParaRPr lang="es-E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 descr="logoALA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7031"/>
          <a:stretch>
            <a:fillRect/>
          </a:stretch>
        </p:blipFill>
        <p:spPr bwMode="auto">
          <a:xfrm>
            <a:off x="6732240" y="332656"/>
            <a:ext cx="1511924" cy="57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971600" y="332656"/>
            <a:ext cx="7650619" cy="549188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dirty="0" smtClean="0">
                <a:solidFill>
                  <a:schemeClr val="accent2"/>
                </a:solidFill>
              </a:rPr>
              <a:t>IV SESIÓN DE BUENAS PRÁCTICAS. </a:t>
            </a:r>
            <a:br>
              <a:rPr lang="es-ES" sz="1400" dirty="0" smtClean="0">
                <a:solidFill>
                  <a:schemeClr val="accent2"/>
                </a:solidFill>
              </a:rPr>
            </a:br>
            <a:r>
              <a:rPr lang="es-ES" sz="1400" dirty="0" smtClean="0">
                <a:solidFill>
                  <a:schemeClr val="accent2"/>
                </a:solidFill>
              </a:rPr>
              <a:t>BIBLIOTECA DE INGENIERÍA. UNIVERSIDAD DE SEVILLA </a:t>
            </a:r>
            <a:endParaRPr lang="es-E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Plataformas para el préstamo 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1276279"/>
            <a:ext cx="8406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accent3"/>
                </a:solidFill>
              </a:rPr>
              <a:t>La </a:t>
            </a:r>
            <a:r>
              <a:rPr lang="es-ES" sz="2200" dirty="0">
                <a:solidFill>
                  <a:schemeClr val="accent3"/>
                </a:solidFill>
              </a:rPr>
              <a:t>oferta </a:t>
            </a:r>
            <a:r>
              <a:rPr lang="es-ES" sz="2200" dirty="0" smtClean="0">
                <a:solidFill>
                  <a:schemeClr val="accent3"/>
                </a:solidFill>
              </a:rPr>
              <a:t>en España:</a:t>
            </a:r>
            <a:endParaRPr lang="es-ES" dirty="0"/>
          </a:p>
        </p:txBody>
      </p:sp>
      <p:pic>
        <p:nvPicPr>
          <p:cNvPr id="10" name="3 Imagen" descr="LIBRAnda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26" y="5006954"/>
            <a:ext cx="1929137" cy="47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" descr="data:image/jpeg;base64,/9j/4AAQSkZJRgABAQAAAQABAAD/2wCEAAkGBwgHBhUUBxQVFRUXGR8bGBUYGRwgHBwhHB0eIBweHxwkICwsHR4lIBocJTElJikrLjIuFx83ODYtNygtLisBCgoKDg0OGhAQGjcmICQ3NywsKywuNzc0LCwsNzctLCw1LisuLis3MissLiwsKy8rLCwsLCwsLCwsLywsLCwsLP/AABEIAMwAzAMBEQACEQEDEQH/xAAcAAEAAwEBAQEBAAAAAAAAAAAABQYHAwQIAgH/xABFEAABAgUABQcJBQUIAwAAAAABAAIDBAUGEQcSITFBNlFhcoGxwRMiMlJxgpGhshU0QpLRCCM3U7MUFhckMzV08GJz4f/EABoBAQADAQEBAAAAAAAAAAAAAAABBQYEAgP/xAAxEQEAAQIDBgMIAgMBAAAAAAAAAQIDBAU0ESEyQXHwM1GhEhUiMVJhgZET0bHB4SP/2gAMAwEAAhEDEQA/AMNQSlvUCp3JURBo8Mved/M0c7jwCDdbR0H0mnsD7jeZiJv1G5bDb0b8v9pwOhBo9Ot+jUxgFPl4MMD1WNB+OMoJIAAbEH9QEBAQEBAQEBAQEBAQEBAQco8tAmG4mGNcOZwB70FWr2jW064w/wBolmMcfxwvMcPhsPaEGKX5ogq1tQnRqY4zMAZJIbh7B/5N4gcXD4BBmqAgk7boU7clZhy9OGXvO/g0cXHmACD6ys21KbaFHEGmjbsMSIR50R3OfAcEE8gICAgICAgICAg8VSqsjTIeZ14bzDifYF8bt+3ajbXOx97OGu3p2URtViJpAlxM4ZBcWetrAH8uPFV05tT7W6nd5/8AFpGSV+ztmvf5bP8Aa3SczCnJVsSXOWuGQVaUVxXTFVPylT3LdVuqaKvnDsvbwICAgICAgICDA9NmjeFT2meoLMQyf38Jo2NJ/G0cGniOG/nwGMIPon9ny2GU+gOnJgfvI5wzI9FjTw6xyfY1qDWkBAQEBAQEBAQRdWuCnUof5l4LvUbtd8OHaua9i7Vninf5OvD4K9f4Y3ec/JS6te89N5EiPJN597vjwVRezO5Xuo3R6rzD5Rao33Pin0VeJEfFiF0Ukk7yTkntVbMzM7Z+a1piKY2R8n5RLVLG5Mwve+srSZdp6fz/AJZLNNVV+P8ACeXcrxAQEBAQEBAQcpmXhTUu5ky0OY4FrmncQdhCD49vWgPti540s7JDHeY48Wna0/A7ekFB9aWzItplvS8JgxqQmNx0hoz88oJNAQEBAQEBBG1ysy1GldaY2k+i0byf+8Vz4jE0WKfaq/TpwuFrxFfs0/mfJn9Wu+p1DIhnyTOZu/td+mFR3swu3N0bo+39tHh8ss2t8/FP3/pXztO1cKxEBAQWWjXfHpVObChwmuDc7S4jeSebpVhh8wqs24oinbsVeJyum/cm5NWzb9nu/wAQZn+Sz8x/Rfb3tX9Pq+HuSj65/R/iDM/yWfmP6J72r+n1PclH1z+gaQZgHzoDcccOP6J73q50eqJySjlX6L7CeIkMEcRn4q7idsbWfqjZOx+lKBAQEBAQZdpNsZtwXC2M1o/0mtJxxDneBCDURs3ICAgICAgICDLL3m3zNwvDtzMNA7Mn5lZrMLk1X5jy3NZlduKMPE+e9ALiWIgICAgvNpW5TKnRREnGEuLnDOsRuOzcVcYLB2btqKq439VBmGOvWb00UTu3ckz/AHNof8s/nd+q7PduH8vWXF71xP1ekH9zaH/LP53fqnu3D+XrJ71xP1ekM/uaTgyFaiQ5UYa3GBnO9oPiqLF26bd2qin5R/TRYK7VdsU11fOf7a3KfdWdUdy1NHDDH3OOXVengQEBAQEH8LWneg/q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zC+5B8rXC/HmxACD07iPl81nMytTRe9rlLVZVeiuxFPOlXFwLMQEBAQafYHJxvWd3rRZZ4EdZZXNtTPSFjVgrBBk96cpY3u/SFl8fqK++UNflmmo75tTlPurOqO5aajhhk7nHLqvTwICAgICAgICAgICAgICDyVOnStTlSycbkfMHnB4FfK7Zou0+zXD7WL9dmr2qJ3qHWbJnJTLqefKN9X8Q/VUmIyyujfb3x6tBhs2t17rm6fRVnsdDeREBBG8Heq2YmJ2StomJjbD8okQEEnTpWtR5fNOEUsz+AnGePFdFqi/VT/wCe3Z9nLeuYamrZc2bfu9X2fc/qzH5j+q+n8OL8p/b4/wA+C86T7Puf1Zj8x/VP4cX5T+z+fBedLg+gVyPEzEgxCTxd4kleJwmIqnfTL6RjcLTG6uNjWJdpZAaHbwAPktRTGyIhkK521TLopeRAQEBAQEBAQEBAQEBAQEBBG1ahU+rM/wA0wa3B42OHb+q57+FtXo+KPy6sPjLtifgnd5clFrNmT8jl0n+9Z0ekOzj2Klv5bct76N8eq+w2a2rm6v4Z9FacC12HbCOCr1pE7X8RLStHf+wn/wBjvBaDK/A/MsvnGo/ELQrJVCAgICAgICAgICAgICAgICAgICAgICCJrFvU6rDMduH+u3Y7/wC9q5b+EtXuKN/m7MPjr1jhnd5Sp01YlSZMYlnMc3g4kgj2jHcqmvK7sVbKZiYXVGcWZp21RMSu1ApbaPTGwwcnaXHnJ39iuMNYizbihRYvETiLs1/pIrocwgICAgICAgICAgICAgICCEum6aXa0oH1Rxy44ZDYNZ7zzNbxQQMlpNpj6gyFVZealDEIEN8eGAxxO4awccH2oJm/avNUO0JiYkNXykNoLdYZG1wG7tQYvSbu0l3NEd9jRHP1ca2pDhANzu3hSlIR6lpepTdeYEVzRtP7uE4fBoz8EE7Y+mAVCebAuVghvcdVsZmxueAc0+jk7M7dvMoQ1pzg1uXbkELbN1Um52xDR3l3knarstI284zvB50E2gII64K3I29SnTFUJbDZjJAJPnENGwdJCD0U6fl6lTocaVOYcRge0kY2OGQSDu2FAkahJ1GGXSERkQAlpLSDgjeNnFB6UBAQEBAQEBAQEBAQEGM1epTj9McWJBlHzjpaEGw4TXNGpkZLxrdLj8VI9l7z9x3Xbz5d9HjsccFkQvYdUg5z/wB50EveInG6GHipgtiiAwPB3ggtzlQK3+ztum/c8UGzoPnLTlTpWnXprSYDfKwmxHhuzzsuGt0Eho+ClLebZixo9tS7pseeYLC4Hn1RlQhA6OKxSasya+x5VstqRi1+qG+e71tgHzQWqFPSkaZdDhRGF7fSYCMj2jgg9CCjaa/4cTHWhf1WKYITFktY+wpQRdxlYefZ5MZUCN0Yy9rwKdG/uiXlnlT5Qv1s6wG4awGwBBc0BAQEBAQEBAQEBAQEGc3lb1cp12sqdqtEV+pqR5cnGuBxb04x8B0oO8K/LhmCGwKPMh+7LnNDR055kHv0rknRzN62zzBs95qDItFN70yzhH+02xXeU1dXybWndnOcuHOpSutR05UhkE/ZsvHe/hr6jW9uHE/JQhWrWtaqaSLhM9XnMEEuBc0EFzg30YbW/hb0np51KW9BjYcLDBgAYAUIZjoM/wBOof8AKPig5WU5sPTHVi8gANbkncPRQaJJ1+jzsyYcpMQnvH4WvBPwygrGmv8AhxMdaF/VYpghL2VyBlP+LD/phQKloG/2Sa/5Lu4IP5Ua1XL0vKLI27GdKy8tsjzDPTcc41WnhtyPdJ9sjzXJIXPo8lhN06djzkBrgI0GYdrHBOMg8NuzZuzxQaZRalArNIhR5X0IrA8Z3jWGcHpG7sUD2oCAgICDlKRmzMqx7Nzmhw7RlB1QEBAQEBBUdLX8O5vqD62oMy0I27R68Jn7Ygsi6mpq6w3ZznClLSp3RhZ81BIEq1mfxQyWkfNQhj12UGq6MLkZEpEZ2o7bDfuzj0mRBud4jmIUpbtZ1fh3RbMKYhDVLwQ5vM5pLXD4j4YUIQOiy3KnbrJv7VaG+Vjl7MOBy055tyClSFBFxaYKhCmXOEAEOjMaceUADNRhI/DnaeqgsGkLRzRJe2oke34Ql48BvlGuh5GdXaQdu/GcHnwpHmrlQnrs0GiIGOiRnCGHBjSS4sjNDiAOfVyiV6s+DFg2PKtjNLXCWYC0jBBDBkEcCoQquhGSm5KjTInYb4ZMw4gPaWkjA2jPBBGaLIzKNflSk5/zYr4piMJ/GNZx2c+x7T2nmUiyaY6rK02xI7ZgjWjDybG8STvOOgAnsUCU0dSEem2PKQ5sYeIQJHNredj2jOEFjQEBAQRFXrstTJkMjkAlufmR4IIjRVWm1yxZd+cuY3yb+gs2d2D2oLcgICAgICCo6Wv4dzfUH1tQUb9nbdN+54oNnQYz+0LUpZ0OWl2kGIHGIRzNxgZ5snuUizaDZSLLWAwxdnlIkR7fYTgHt1c9qgaAgxCn3BDtvS5UY040/wBnLhDixAM+TLg3Uc4eqSCO1BYdIOkKjTVvPlreiCZmJgeTYyHtxrbCT2ZwOdSLbo/okW3rQl4Ez6bW5fjg5xLiOwnHYoFhQEFauuyKNdD2vnmuZFb6MaG7VeO0b+1BHUjRnRpKoNjT7483EZ6LpiIX6vNgbtiC7ICAgICD5r0z3VGj31EZIu82C1sM+0ZLvm7HYg56Eb0h23XDAqDsQJggZJ2MeNjXdAOcE9XmQfTCAgICAgIKtpPlZicsOaZKMc95YMNaMk+c3cOKDDbTrF22a6J9nSsX95jWD4EQ7t2MDpUpWJ9+aSqo3UkpZ7CeLZdwPYXbAgW5oor1cqfl7ueWNJ1nhztaK/ozuaPDcEG6SsvBlJZrJZoaxoDWtG4AbgoQ6oPMKfJB7yIUPMT0zqNy/rbPO7UHnkKDSKdH15CXgw3esxjQfiAgkUBAQEBAQEBAQVXSPd8vZ1uuiuIMV2WwWc7ufHqt3ns50HyTGixI8YujEuc4kucTkknaSTxJQfhBs+ivS6KfBZKXS4mGMNhzG8tG4NfztHB3DjzgN3lpiDNQA+WcHscMhzTkEdBQdUBAQEBAQEBAQEBAQEBAQEBAQEBBVb3v2jWdKkzzteKR5kBp8482fVb0n5oPmG7roqV21cx6odu5jB6LG8GtHjxQQiAgIJy2rtrtsRCaNGcwE5czex3tadmdm/eg3XR7pCrNwQwKg2DnG9rXA/Vj5INQhuLoYJ4hB+kBAQEBAQEBAQEBAQEBAQEEPcVUj0uVLpcNJAz5wPgQgwK8NLF2R5h0KXiMgt54TcO/MSSOxBmkWJEjRS6MS5xOS4nJJO8k8Sg/CAg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7" name="Picture 3" descr="C:\Users\ASUS\Desktop\Imagenes e_book\imagesTPSI0E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138872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Marcador de contenido"/>
          <p:cNvSpPr>
            <a:spLocks noGrp="1"/>
          </p:cNvSpPr>
          <p:nvPr>
            <p:ph sz="quarter" idx="1"/>
          </p:nvPr>
        </p:nvSpPr>
        <p:spPr>
          <a:xfrm>
            <a:off x="3419872" y="1484203"/>
            <a:ext cx="5007631" cy="4448591"/>
          </a:xfrm>
        </p:spPr>
        <p:txBody>
          <a:bodyPr>
            <a:noAutofit/>
          </a:bodyPr>
          <a:lstStyle/>
          <a:p>
            <a:pPr lvl="1" algn="just"/>
            <a:r>
              <a:rPr lang="es-ES" sz="1800" dirty="0" smtClean="0">
                <a:solidFill>
                  <a:schemeClr val="tx1"/>
                </a:solidFill>
              </a:rPr>
              <a:t>En </a:t>
            </a:r>
            <a:r>
              <a:rPr lang="es-ES" sz="1800" dirty="0">
                <a:solidFill>
                  <a:schemeClr val="tx1"/>
                </a:solidFill>
              </a:rPr>
              <a:t>septiembre </a:t>
            </a:r>
            <a:r>
              <a:rPr lang="es-ES" sz="1800" dirty="0" smtClean="0">
                <a:solidFill>
                  <a:schemeClr val="tx1"/>
                </a:solidFill>
              </a:rPr>
              <a:t>cristalizó el </a:t>
            </a:r>
            <a:r>
              <a:rPr lang="es-ES" sz="1800" b="1" dirty="0" smtClean="0">
                <a:solidFill>
                  <a:schemeClr val="accent3"/>
                </a:solidFill>
              </a:rPr>
              <a:t>proyecto</a:t>
            </a:r>
            <a:r>
              <a:rPr lang="es-ES" sz="1800" dirty="0" smtClean="0">
                <a:solidFill>
                  <a:schemeClr val="accent3"/>
                </a:solidFill>
              </a:rPr>
              <a:t> </a:t>
            </a:r>
            <a:r>
              <a:rPr lang="es-ES" sz="1800" b="1" i="1" dirty="0" err="1" smtClean="0">
                <a:solidFill>
                  <a:schemeClr val="accent3"/>
                </a:solidFill>
              </a:rPr>
              <a:t>eBiblio</a:t>
            </a:r>
            <a:r>
              <a:rPr lang="es-ES" sz="1800" b="1" i="1" dirty="0" smtClean="0">
                <a:solidFill>
                  <a:schemeClr val="tx1"/>
                </a:solidFill>
              </a:rPr>
              <a:t>, </a:t>
            </a:r>
            <a:r>
              <a:rPr lang="es-ES" sz="1800" dirty="0" smtClean="0">
                <a:solidFill>
                  <a:schemeClr val="tx1"/>
                </a:solidFill>
              </a:rPr>
              <a:t>montado </a:t>
            </a:r>
            <a:r>
              <a:rPr lang="es-ES" sz="1800" dirty="0">
                <a:solidFill>
                  <a:schemeClr val="tx1"/>
                </a:solidFill>
              </a:rPr>
              <a:t>sobre </a:t>
            </a:r>
            <a:r>
              <a:rPr lang="es-ES" sz="1800" dirty="0" smtClean="0">
                <a:solidFill>
                  <a:schemeClr val="tx1"/>
                </a:solidFill>
              </a:rPr>
              <a:t>la </a:t>
            </a:r>
            <a:r>
              <a:rPr lang="es-ES" sz="1800" dirty="0">
                <a:solidFill>
                  <a:schemeClr val="tx1"/>
                </a:solidFill>
              </a:rPr>
              <a:t>plataforma </a:t>
            </a:r>
            <a:r>
              <a:rPr lang="es-ES" sz="1800" i="1" dirty="0" err="1" smtClean="0">
                <a:solidFill>
                  <a:schemeClr val="tx1"/>
                </a:solidFill>
              </a:rPr>
              <a:t>Libranda</a:t>
            </a:r>
            <a:r>
              <a:rPr lang="es-ES" sz="1800" dirty="0" smtClean="0">
                <a:solidFill>
                  <a:schemeClr val="tx1"/>
                </a:solidFill>
              </a:rPr>
              <a:t> y </a:t>
            </a:r>
            <a:r>
              <a:rPr lang="es-ES" sz="1800" dirty="0">
                <a:solidFill>
                  <a:schemeClr val="tx1"/>
                </a:solidFill>
              </a:rPr>
              <a:t>destinado al préstamo de libros electrónicos para todas las </a:t>
            </a:r>
            <a:r>
              <a:rPr lang="es-ES" sz="1800" b="1" dirty="0">
                <a:solidFill>
                  <a:schemeClr val="accent3"/>
                </a:solidFill>
              </a:rPr>
              <a:t>B</a:t>
            </a:r>
            <a:r>
              <a:rPr lang="es-ES" sz="1800" b="1" dirty="0" smtClean="0">
                <a:solidFill>
                  <a:schemeClr val="accent3"/>
                </a:solidFill>
              </a:rPr>
              <a:t>ibliotecas </a:t>
            </a:r>
            <a:r>
              <a:rPr lang="es-ES" sz="1800" b="1" dirty="0">
                <a:solidFill>
                  <a:schemeClr val="accent3"/>
                </a:solidFill>
              </a:rPr>
              <a:t>P</a:t>
            </a:r>
            <a:r>
              <a:rPr lang="es-ES" sz="1800" b="1" dirty="0" smtClean="0">
                <a:solidFill>
                  <a:schemeClr val="accent3"/>
                </a:solidFill>
              </a:rPr>
              <a:t>úblicas </a:t>
            </a:r>
            <a:r>
              <a:rPr lang="es-ES" sz="1800" b="1" dirty="0">
                <a:solidFill>
                  <a:schemeClr val="accent3"/>
                </a:solidFill>
              </a:rPr>
              <a:t>del </a:t>
            </a:r>
            <a:r>
              <a:rPr lang="es-ES" sz="1800" b="1" dirty="0" smtClean="0">
                <a:solidFill>
                  <a:schemeClr val="accent3"/>
                </a:solidFill>
              </a:rPr>
              <a:t>Estado </a:t>
            </a:r>
            <a:r>
              <a:rPr lang="es-ES" sz="1800" dirty="0">
                <a:solidFill>
                  <a:schemeClr val="tx1"/>
                </a:solidFill>
              </a:rPr>
              <a:t>(excepto el País Vasco, que ha montado su propia plataforma, </a:t>
            </a:r>
            <a:r>
              <a:rPr lang="es-ES" sz="1800" i="1" dirty="0" err="1">
                <a:solidFill>
                  <a:schemeClr val="tx1"/>
                </a:solidFill>
              </a:rPr>
              <a:t>eLiburutegia</a:t>
            </a:r>
            <a:r>
              <a:rPr lang="es-ES" sz="1800" i="1" dirty="0">
                <a:solidFill>
                  <a:schemeClr val="tx1"/>
                </a:solidFill>
              </a:rPr>
              <a:t>, </a:t>
            </a:r>
            <a:r>
              <a:rPr lang="es-ES" sz="1800" dirty="0">
                <a:solidFill>
                  <a:schemeClr val="tx1"/>
                </a:solidFill>
              </a:rPr>
              <a:t>de código abierto, donde pueden ir entrando nuevas colecciones).  </a:t>
            </a:r>
            <a:endParaRPr lang="es-ES" sz="1800" dirty="0" smtClean="0">
              <a:solidFill>
                <a:schemeClr val="tx1"/>
              </a:solidFill>
            </a:endParaRPr>
          </a:p>
          <a:p>
            <a:pPr marL="274320" lvl="1" indent="0" algn="just">
              <a:buNone/>
            </a:pPr>
            <a:endParaRPr lang="es-ES" sz="1800" dirty="0" smtClean="0">
              <a:solidFill>
                <a:schemeClr val="tx1"/>
              </a:solidFill>
            </a:endParaRPr>
          </a:p>
          <a:p>
            <a:pPr lvl="1" algn="just"/>
            <a:r>
              <a:rPr lang="es-ES" sz="1800" dirty="0" smtClean="0">
                <a:solidFill>
                  <a:schemeClr val="tx1"/>
                </a:solidFill>
              </a:rPr>
              <a:t> A </a:t>
            </a:r>
            <a:r>
              <a:rPr lang="es-ES" sz="1800" dirty="0">
                <a:solidFill>
                  <a:schemeClr val="tx1"/>
                </a:solidFill>
              </a:rPr>
              <a:t>pesar de algunas sombras como la escasez de títulos y </a:t>
            </a:r>
            <a:r>
              <a:rPr lang="es-ES" sz="1800" dirty="0" smtClean="0">
                <a:solidFill>
                  <a:schemeClr val="tx1"/>
                </a:solidFill>
              </a:rPr>
              <a:t>licencias (</a:t>
            </a:r>
            <a:r>
              <a:rPr lang="es-ES" sz="1800" dirty="0">
                <a:solidFill>
                  <a:schemeClr val="tx1"/>
                </a:solidFill>
              </a:rPr>
              <a:t>200.000 licencias de </a:t>
            </a:r>
            <a:r>
              <a:rPr lang="es-ES" sz="1800" b="1" dirty="0" smtClean="0">
                <a:solidFill>
                  <a:schemeClr val="accent3"/>
                </a:solidFill>
              </a:rPr>
              <a:t>1.500 títulos</a:t>
            </a:r>
            <a:r>
              <a:rPr lang="es-ES" sz="1800" dirty="0" smtClean="0">
                <a:solidFill>
                  <a:schemeClr val="tx1"/>
                </a:solidFill>
              </a:rPr>
              <a:t>),</a:t>
            </a:r>
            <a:r>
              <a:rPr lang="es-ES" sz="1800" dirty="0">
                <a:solidFill>
                  <a:schemeClr val="tx1"/>
                </a:solidFill>
              </a:rPr>
              <a:t> en estos meses se han </a:t>
            </a:r>
            <a:r>
              <a:rPr lang="es-ES" sz="1800" dirty="0" smtClean="0">
                <a:solidFill>
                  <a:schemeClr val="tx1"/>
                </a:solidFill>
              </a:rPr>
              <a:t>producido en </a:t>
            </a:r>
            <a:r>
              <a:rPr lang="es-ES" sz="1800" dirty="0" err="1" smtClean="0">
                <a:solidFill>
                  <a:schemeClr val="tx1"/>
                </a:solidFill>
              </a:rPr>
              <a:t>eBiblio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b="1" dirty="0">
                <a:solidFill>
                  <a:schemeClr val="accent3"/>
                </a:solidFill>
              </a:rPr>
              <a:t>20.000 préstamos </a:t>
            </a:r>
            <a:r>
              <a:rPr lang="es-ES" sz="1800" dirty="0">
                <a:solidFill>
                  <a:schemeClr val="tx1"/>
                </a:solidFill>
              </a:rPr>
              <a:t>y han usado el servicio </a:t>
            </a:r>
            <a:r>
              <a:rPr lang="es-ES" sz="1800" b="1" dirty="0" smtClean="0">
                <a:solidFill>
                  <a:schemeClr val="accent3"/>
                </a:solidFill>
              </a:rPr>
              <a:t>8.000 personas</a:t>
            </a:r>
            <a:r>
              <a:rPr lang="es-ES" sz="1800" b="1" dirty="0" smtClean="0">
                <a:solidFill>
                  <a:schemeClr val="tx1"/>
                </a:solidFill>
              </a:rPr>
              <a:t>. </a:t>
            </a:r>
            <a:endParaRPr lang="es-ES" altLang="es-ES" sz="1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25280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lataformas para el préstamo 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12" name="AutoShape 2" descr="data:image/jpeg;base64,/9j/4AAQSkZJRgABAQAAAQABAAD/2wCEAAkGBwgHBhUUBxQVFRUXGR8bGBUYGRwgHBwhHB0eIBweHxwkICwsHR4lIBocJTElJikrLjIuFx83ODYtNygtLisBCgoKDg0OGhAQGjcmICQ3NywsKywuNzc0LCwsNzctLCw1LisuLis3MissLiwsKy8rLCwsLCwsLCwsLywsLCwsLP/AABEIAMwAzAMBEQACEQEDEQH/xAAcAAEAAwEBAQEBAAAAAAAAAAAABQYHAwQIAgH/xABFEAABAgUABQcJBQUIAwAAAAABAAIDBAUGEQcSITFBNlFhcoGxwRMiMlJxgpGhshU0QpLRCCM3U7MUFhckMzV08GJz4f/EABoBAQADAQEBAAAAAAAAAAAAAAABBQYEAgP/xAAxEQEAAQIDBgMIAgMBAAAAAAAAAQIDBAU0ESEyQXHwM1GhEhUiMVJhgZET0bHB4SP/2gAMAwEAAhEDEQA/AMNQSlvUCp3JURBo8Mved/M0c7jwCDdbR0H0mnsD7jeZiJv1G5bDb0b8v9pwOhBo9Ot+jUxgFPl4MMD1WNB+OMoJIAAbEH9QEBAQEBAQEBAQEBAQEBAQco8tAmG4mGNcOZwB70FWr2jW064w/wBolmMcfxwvMcPhsPaEGKX5ogq1tQnRqY4zMAZJIbh7B/5N4gcXD4BBmqAgk7boU7clZhy9OGXvO/g0cXHmACD6ys21KbaFHEGmjbsMSIR50R3OfAcEE8gICAgICAgICAg8VSqsjTIeZ14bzDifYF8bt+3ajbXOx97OGu3p2URtViJpAlxM4ZBcWetrAH8uPFV05tT7W6nd5/8AFpGSV+ztmvf5bP8Aa3SczCnJVsSXOWuGQVaUVxXTFVPylT3LdVuqaKvnDsvbwICAgICAgICDA9NmjeFT2meoLMQyf38Jo2NJ/G0cGniOG/nwGMIPon9ny2GU+gOnJgfvI5wzI9FjTw6xyfY1qDWkBAQEBAQEBAQRdWuCnUof5l4LvUbtd8OHaua9i7Vninf5OvD4K9f4Y3ec/JS6te89N5EiPJN597vjwVRezO5Xuo3R6rzD5Rao33Pin0VeJEfFiF0Ukk7yTkntVbMzM7Z+a1piKY2R8n5RLVLG5Mwve+srSZdp6fz/AJZLNNVV+P8ACeXcrxAQEBAQEBAQcpmXhTUu5ky0OY4FrmncQdhCD49vWgPti540s7JDHeY48Wna0/A7ekFB9aWzItplvS8JgxqQmNx0hoz88oJNAQEBAQEBBG1ysy1GldaY2k+i0byf+8Vz4jE0WKfaq/TpwuFrxFfs0/mfJn9Wu+p1DIhnyTOZu/td+mFR3swu3N0bo+39tHh8ss2t8/FP3/pXztO1cKxEBAQWWjXfHpVObChwmuDc7S4jeSebpVhh8wqs24oinbsVeJyum/cm5NWzb9nu/wAQZn+Sz8x/Rfb3tX9Pq+HuSj65/R/iDM/yWfmP6J72r+n1PclH1z+gaQZgHzoDcccOP6J73q50eqJySjlX6L7CeIkMEcRn4q7idsbWfqjZOx+lKBAQEBAQZdpNsZtwXC2M1o/0mtJxxDneBCDURs3ICAgICAgICDLL3m3zNwvDtzMNA7Mn5lZrMLk1X5jy3NZlduKMPE+e9ALiWIgICAgvNpW5TKnRREnGEuLnDOsRuOzcVcYLB2btqKq439VBmGOvWb00UTu3ckz/AHNof8s/nd+q7PduH8vWXF71xP1ekH9zaH/LP53fqnu3D+XrJ71xP1ekM/uaTgyFaiQ5UYa3GBnO9oPiqLF26bd2qin5R/TRYK7VdsU11fOf7a3KfdWdUdy1NHDDH3OOXVengQEBAQEH8LWneg/q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zC+5B8rXC/HmxACD07iPl81nMytTRe9rlLVZVeiuxFPOlXFwLMQEBAQafYHJxvWd3rRZZ4EdZZXNtTPSFjVgrBBk96cpY3u/SFl8fqK++UNflmmo75tTlPurOqO5aajhhk7nHLqvTwICAgICAgICAgICAgICDyVOnStTlSycbkfMHnB4FfK7Zou0+zXD7WL9dmr2qJ3qHWbJnJTLqefKN9X8Q/VUmIyyujfb3x6tBhs2t17rm6fRVnsdDeREBBG8Heq2YmJ2StomJjbD8okQEEnTpWtR5fNOEUsz+AnGePFdFqi/VT/wCe3Z9nLeuYamrZc2bfu9X2fc/qzH5j+q+n8OL8p/b4/wA+C86T7Puf1Zj8x/VP4cX5T+z+fBedLg+gVyPEzEgxCTxd4kleJwmIqnfTL6RjcLTG6uNjWJdpZAaHbwAPktRTGyIhkK521TLopeRAQEBAQEBAQEBAQEBAQEBBG1ahU+rM/wA0wa3B42OHb+q57+FtXo+KPy6sPjLtifgnd5clFrNmT8jl0n+9Z0ekOzj2Klv5bct76N8eq+w2a2rm6v4Z9FacC12HbCOCr1pE7X8RLStHf+wn/wBjvBaDK/A/MsvnGo/ELQrJVCAgICAgICAgICAgICAgICAgICAgICCJrFvU6rDMduH+u3Y7/wC9q5b+EtXuKN/m7MPjr1jhnd5Sp01YlSZMYlnMc3g4kgj2jHcqmvK7sVbKZiYXVGcWZp21RMSu1ApbaPTGwwcnaXHnJ39iuMNYizbihRYvETiLs1/pIrocwgICAgICAgICAgICAgICCEum6aXa0oH1Rxy44ZDYNZ7zzNbxQQMlpNpj6gyFVZealDEIEN8eGAxxO4awccH2oJm/avNUO0JiYkNXykNoLdYZG1wG7tQYvSbu0l3NEd9jRHP1ca2pDhANzu3hSlIR6lpepTdeYEVzRtP7uE4fBoz8EE7Y+mAVCebAuVghvcdVsZmxueAc0+jk7M7dvMoQ1pzg1uXbkELbN1Um52xDR3l3knarstI284zvB50E2gII64K3I29SnTFUJbDZjJAJPnENGwdJCD0U6fl6lTocaVOYcRge0kY2OGQSDu2FAkahJ1GGXSERkQAlpLSDgjeNnFB6UBAQEBAQEBAQEBAQEGM1epTj9McWJBlHzjpaEGw4TXNGpkZLxrdLj8VI9l7z9x3Xbz5d9HjsccFkQvYdUg5z/wB50EveInG6GHipgtiiAwPB3ggtzlQK3+ztum/c8UGzoPnLTlTpWnXprSYDfKwmxHhuzzsuGt0Eho+ClLebZixo9tS7pseeYLC4Hn1RlQhA6OKxSasya+x5VstqRi1+qG+e71tgHzQWqFPSkaZdDhRGF7fSYCMj2jgg9CCjaa/4cTHWhf1WKYITFktY+wpQRdxlYefZ5MZUCN0Yy9rwKdG/uiXlnlT5Qv1s6wG4awGwBBc0BAQEBAQEBAQEBAQEGc3lb1cp12sqdqtEV+pqR5cnGuBxb04x8B0oO8K/LhmCGwKPMh+7LnNDR055kHv0rknRzN62zzBs95qDItFN70yzhH+02xXeU1dXybWndnOcuHOpSutR05UhkE/ZsvHe/hr6jW9uHE/JQhWrWtaqaSLhM9XnMEEuBc0EFzg30YbW/hb0np51KW9BjYcLDBgAYAUIZjoM/wBOof8AKPig5WU5sPTHVi8gANbkncPRQaJJ1+jzsyYcpMQnvH4WvBPwygrGmv8AhxMdaF/VYpghL2VyBlP+LD/phQKloG/2Sa/5Lu4IP5Ua1XL0vKLI27GdKy8tsjzDPTcc41WnhtyPdJ9sjzXJIXPo8lhN06djzkBrgI0GYdrHBOMg8NuzZuzxQaZRalArNIhR5X0IrA8Z3jWGcHpG7sUD2oCAgICDlKRmzMqx7Nzmhw7RlB1QEBAQEBBUdLX8O5vqD62oMy0I27R68Jn7Ygsi6mpq6w3ZznClLSp3RhZ81BIEq1mfxQyWkfNQhj12UGq6MLkZEpEZ2o7bDfuzj0mRBud4jmIUpbtZ1fh3RbMKYhDVLwQ5vM5pLXD4j4YUIQOiy3KnbrJv7VaG+Vjl7MOBy055tyClSFBFxaYKhCmXOEAEOjMaceUADNRhI/DnaeqgsGkLRzRJe2oke34Ql48BvlGuh5GdXaQdu/GcHnwpHmrlQnrs0GiIGOiRnCGHBjSS4sjNDiAOfVyiV6s+DFg2PKtjNLXCWYC0jBBDBkEcCoQquhGSm5KjTInYb4ZMw4gPaWkjA2jPBBGaLIzKNflSk5/zYr4piMJ/GNZx2c+x7T2nmUiyaY6rK02xI7ZgjWjDybG8STvOOgAnsUCU0dSEem2PKQ5sYeIQJHNredj2jOEFjQEBAQRFXrstTJkMjkAlufmR4IIjRVWm1yxZd+cuY3yb+gs2d2D2oLcgICAgICCo6Wv4dzfUH1tQUb9nbdN+54oNnQYz+0LUpZ0OWl2kGIHGIRzNxgZ5snuUizaDZSLLWAwxdnlIkR7fYTgHt1c9qgaAgxCn3BDtvS5UY040/wBnLhDixAM+TLg3Uc4eqSCO1BYdIOkKjTVvPlreiCZmJgeTYyHtxrbCT2ZwOdSLbo/okW3rQl4Ez6bW5fjg5xLiOwnHYoFhQEFauuyKNdD2vnmuZFb6MaG7VeO0b+1BHUjRnRpKoNjT7483EZ6LpiIX6vNgbtiC7ICAgICD5r0z3VGj31EZIu82C1sM+0ZLvm7HYg56Eb0h23XDAqDsQJggZJ2MeNjXdAOcE9XmQfTCAgICAgIKtpPlZicsOaZKMc95YMNaMk+c3cOKDDbTrF22a6J9nSsX95jWD4EQ7t2MDpUpWJ9+aSqo3UkpZ7CeLZdwPYXbAgW5oor1cqfl7ueWNJ1nhztaK/ozuaPDcEG6SsvBlJZrJZoaxoDWtG4AbgoQ6oPMKfJB7yIUPMT0zqNy/rbPO7UHnkKDSKdH15CXgw3esxjQfiAgkUBAQEBAQEBAQVXSPd8vZ1uuiuIMV2WwWc7ufHqt3ns50HyTGixI8YujEuc4kucTkknaSTxJQfhBs+ivS6KfBZKXS4mGMNhzG8tG4NfztHB3DjzgN3lpiDNQA+WcHscMhzTkEdBQdUBAQEBAQEBAQEBAQEBAQEBAQEBBVb3v2jWdKkzzteKR5kBp8482fVb0n5oPmG7roqV21cx6odu5jB6LG8GtHjxQQiAgIJy2rtrtsRCaNGcwE5czex3tadmdm/eg3XR7pCrNwQwKg2DnG9rXA/Vj5INQhuLoYJ4hB+kBAQEBAQEBAQEBAQEBAQEEPcVUj0uVLpcNJAz5wPgQgwK8NLF2R5h0KXiMgt54TcO/MSSOxBmkWJEjRS6MS5xOS4nJJO8k8Sg/CAg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0" name="Picture 2" descr="C:\Users\ASUS\Desktop\Imagenes e_book\Odi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8218"/>
            <a:ext cx="3475112" cy="83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2 Marcador de contenido"/>
          <p:cNvSpPr>
            <a:spLocks noGrp="1"/>
          </p:cNvSpPr>
          <p:nvPr>
            <p:ph sz="quarter" idx="1"/>
          </p:nvPr>
        </p:nvSpPr>
        <p:spPr>
          <a:xfrm>
            <a:off x="174634" y="2088050"/>
            <a:ext cx="8501821" cy="4277373"/>
          </a:xfrm>
        </p:spPr>
        <p:txBody>
          <a:bodyPr>
            <a:normAutofit fontScale="70000" lnSpcReduction="20000"/>
          </a:bodyPr>
          <a:lstStyle/>
          <a:p>
            <a:pPr lvl="1" algn="just"/>
            <a:r>
              <a:rPr lang="es-ES" sz="2600" dirty="0" smtClean="0">
                <a:solidFill>
                  <a:schemeClr val="tx1"/>
                </a:solidFill>
              </a:rPr>
              <a:t>Es una </a:t>
            </a:r>
            <a:r>
              <a:rPr lang="es-ES" sz="2600" b="1" dirty="0" smtClean="0">
                <a:solidFill>
                  <a:schemeClr val="accent3"/>
                </a:solidFill>
              </a:rPr>
              <a:t>plataforma de </a:t>
            </a:r>
            <a:r>
              <a:rPr lang="es-ES" sz="2600" b="1" dirty="0">
                <a:solidFill>
                  <a:schemeClr val="accent3"/>
                </a:solidFill>
              </a:rPr>
              <a:t>proyección </a:t>
            </a:r>
            <a:r>
              <a:rPr lang="es-ES" sz="2600" b="1" dirty="0" smtClean="0">
                <a:solidFill>
                  <a:schemeClr val="accent3"/>
                </a:solidFill>
              </a:rPr>
              <a:t>internacional</a:t>
            </a:r>
            <a:r>
              <a:rPr lang="es-ES" sz="2600" b="1" dirty="0">
                <a:solidFill>
                  <a:schemeClr val="accent3"/>
                </a:solidFill>
              </a:rPr>
              <a:t> </a:t>
            </a:r>
            <a:r>
              <a:rPr lang="es-ES" sz="2600" dirty="0">
                <a:solidFill>
                  <a:schemeClr val="tx1"/>
                </a:solidFill>
              </a:rPr>
              <a:t>nacida en </a:t>
            </a:r>
            <a:r>
              <a:rPr lang="es-ES" sz="2600" dirty="0" smtClean="0">
                <a:solidFill>
                  <a:schemeClr val="tx1"/>
                </a:solidFill>
              </a:rPr>
              <a:t>2011. Pone </a:t>
            </a:r>
            <a:r>
              <a:rPr lang="es-ES" sz="2600" dirty="0">
                <a:solidFill>
                  <a:schemeClr val="tx1"/>
                </a:solidFill>
              </a:rPr>
              <a:t>a disposición de las bibliotecas </a:t>
            </a:r>
            <a:r>
              <a:rPr lang="es-ES" sz="2600" b="1" dirty="0" smtClean="0">
                <a:solidFill>
                  <a:schemeClr val="accent3"/>
                </a:solidFill>
              </a:rPr>
              <a:t>tecnología de </a:t>
            </a:r>
            <a:r>
              <a:rPr lang="es-ES" sz="2600" b="1" dirty="0">
                <a:solidFill>
                  <a:schemeClr val="accent3"/>
                </a:solidFill>
              </a:rPr>
              <a:t>última generación</a:t>
            </a:r>
            <a:r>
              <a:rPr lang="es-ES" sz="2600" dirty="0">
                <a:solidFill>
                  <a:schemeClr val="accent3"/>
                </a:solidFill>
              </a:rPr>
              <a:t> </a:t>
            </a:r>
            <a:r>
              <a:rPr lang="es-ES" sz="2600" dirty="0" smtClean="0">
                <a:solidFill>
                  <a:schemeClr val="tx1"/>
                </a:solidFill>
              </a:rPr>
              <a:t>para la gestión y el préstamo </a:t>
            </a:r>
            <a:r>
              <a:rPr lang="es-ES" sz="2600" dirty="0">
                <a:solidFill>
                  <a:schemeClr val="tx1"/>
                </a:solidFill>
              </a:rPr>
              <a:t>de libros </a:t>
            </a:r>
            <a:r>
              <a:rPr lang="es-ES" sz="2600" dirty="0" smtClean="0">
                <a:solidFill>
                  <a:schemeClr val="tx1"/>
                </a:solidFill>
              </a:rPr>
              <a:t>electrónicos. </a:t>
            </a:r>
            <a:r>
              <a:rPr lang="es-ES" sz="2600" dirty="0" err="1" smtClean="0">
                <a:solidFill>
                  <a:schemeClr val="tx1"/>
                </a:solidFill>
              </a:rPr>
              <a:t>Odilo</a:t>
            </a:r>
            <a:r>
              <a:rPr lang="es-ES" sz="2600" dirty="0" smtClean="0">
                <a:solidFill>
                  <a:schemeClr val="tx1"/>
                </a:solidFill>
              </a:rPr>
              <a:t> cuenta con </a:t>
            </a:r>
            <a:r>
              <a:rPr lang="es-ES" sz="2600" dirty="0">
                <a:solidFill>
                  <a:schemeClr val="tx1"/>
                </a:solidFill>
              </a:rPr>
              <a:t>un catálogo de obras a la </a:t>
            </a:r>
            <a:r>
              <a:rPr lang="es-ES" sz="2600" dirty="0" smtClean="0">
                <a:solidFill>
                  <a:schemeClr val="tx1"/>
                </a:solidFill>
              </a:rPr>
              <a:t>venta, aunque su negocio está centrado en facilitar tecnología. </a:t>
            </a:r>
          </a:p>
          <a:p>
            <a:pPr lvl="1" algn="just"/>
            <a:endParaRPr lang="es-ES" sz="2600" dirty="0" smtClean="0">
              <a:solidFill>
                <a:schemeClr val="tx1"/>
              </a:solidFill>
            </a:endParaRPr>
          </a:p>
          <a:p>
            <a:pPr lvl="1" algn="just"/>
            <a:r>
              <a:rPr lang="es-ES" sz="2600" dirty="0" smtClean="0">
                <a:solidFill>
                  <a:schemeClr val="tx1"/>
                </a:solidFill>
              </a:rPr>
              <a:t>Pretenden </a:t>
            </a:r>
            <a:r>
              <a:rPr lang="es-ES" sz="2600" dirty="0">
                <a:solidFill>
                  <a:schemeClr val="tx1"/>
                </a:solidFill>
              </a:rPr>
              <a:t>además </a:t>
            </a:r>
            <a:r>
              <a:rPr lang="es-ES" sz="2600" b="1" dirty="0">
                <a:solidFill>
                  <a:schemeClr val="accent3"/>
                </a:solidFill>
              </a:rPr>
              <a:t>ofrecer métricas y alertas </a:t>
            </a:r>
            <a:r>
              <a:rPr lang="es-ES" sz="2600" dirty="0">
                <a:solidFill>
                  <a:schemeClr val="tx1"/>
                </a:solidFill>
              </a:rPr>
              <a:t>para ayudar a la biblioteca a decidir sobre la gestión de su colección. </a:t>
            </a:r>
            <a:endParaRPr lang="es-ES" sz="2600" dirty="0" smtClean="0">
              <a:solidFill>
                <a:schemeClr val="tx1"/>
              </a:solidFill>
            </a:endParaRPr>
          </a:p>
          <a:p>
            <a:pPr lvl="1" algn="just"/>
            <a:endParaRPr lang="es-ES" sz="2600" dirty="0" smtClean="0">
              <a:solidFill>
                <a:schemeClr val="tx1"/>
              </a:solidFill>
            </a:endParaRPr>
          </a:p>
          <a:p>
            <a:pPr lvl="1" algn="just"/>
            <a:r>
              <a:rPr lang="es-ES" sz="2600" dirty="0">
                <a:solidFill>
                  <a:schemeClr val="tx1"/>
                </a:solidFill>
              </a:rPr>
              <a:t>Trabaja con </a:t>
            </a:r>
            <a:r>
              <a:rPr lang="es-ES" sz="2600" b="1" dirty="0">
                <a:solidFill>
                  <a:schemeClr val="accent3"/>
                </a:solidFill>
              </a:rPr>
              <a:t>más de un millar de instituciones </a:t>
            </a:r>
            <a:r>
              <a:rPr lang="es-ES" sz="2600" dirty="0">
                <a:solidFill>
                  <a:schemeClr val="tx1"/>
                </a:solidFill>
              </a:rPr>
              <a:t>en el sector público y privado de Europa, </a:t>
            </a:r>
            <a:r>
              <a:rPr lang="es-ES" sz="2600" dirty="0" smtClean="0">
                <a:solidFill>
                  <a:schemeClr val="tx1"/>
                </a:solidFill>
              </a:rPr>
              <a:t> </a:t>
            </a:r>
            <a:r>
              <a:rPr lang="es-ES" sz="2600" dirty="0" err="1" smtClean="0">
                <a:solidFill>
                  <a:schemeClr val="tx1"/>
                </a:solidFill>
              </a:rPr>
              <a:t>America</a:t>
            </a:r>
            <a:r>
              <a:rPr lang="es-ES" sz="2600" dirty="0" smtClean="0">
                <a:solidFill>
                  <a:schemeClr val="tx1"/>
                </a:solidFill>
              </a:rPr>
              <a:t> </a:t>
            </a:r>
            <a:r>
              <a:rPr lang="es-ES" sz="2600" dirty="0">
                <a:solidFill>
                  <a:schemeClr val="tx1"/>
                </a:solidFill>
              </a:rPr>
              <a:t>Latina y Estados Unidos.</a:t>
            </a:r>
          </a:p>
          <a:p>
            <a:pPr marL="274320" lvl="1" indent="0" algn="just">
              <a:buNone/>
            </a:pPr>
            <a:endParaRPr lang="es-ES" sz="2600" dirty="0">
              <a:solidFill>
                <a:schemeClr val="tx1"/>
              </a:solidFill>
            </a:endParaRPr>
          </a:p>
          <a:p>
            <a:pPr lvl="1" algn="just"/>
            <a:r>
              <a:rPr lang="es-ES" sz="2600" b="1" dirty="0" smtClean="0">
                <a:solidFill>
                  <a:schemeClr val="accent3"/>
                </a:solidFill>
              </a:rPr>
              <a:t>En </a:t>
            </a:r>
            <a:r>
              <a:rPr lang="es-ES" sz="2600" b="1" dirty="0">
                <a:solidFill>
                  <a:schemeClr val="accent3"/>
                </a:solidFill>
              </a:rPr>
              <a:t>España su implantación es cada vez mayor </a:t>
            </a:r>
            <a:r>
              <a:rPr lang="es-ES" sz="2600" dirty="0">
                <a:solidFill>
                  <a:schemeClr val="tx1"/>
                </a:solidFill>
              </a:rPr>
              <a:t>(</a:t>
            </a:r>
            <a:r>
              <a:rPr lang="es-ES" altLang="es-ES" sz="2600" dirty="0">
                <a:solidFill>
                  <a:schemeClr val="tx1"/>
                </a:solidFill>
              </a:rPr>
              <a:t>Biblioteca del Instituto Cervantes, Bibliotecas  de la Comunidad Madrid, Bibliotecas de la Generalitat de Catalunya, Red de Bibliotecas de Cartagena, Ministerio de Hacienda y Administraciones Públicas) y está incorporándose a la biblioteca universitaria.</a:t>
            </a:r>
          </a:p>
          <a:p>
            <a:pPr lvl="1" algn="just"/>
            <a:endParaRPr lang="es-E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lataformas para el préstamo 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12" name="AutoShape 2" descr="data:image/jpeg;base64,/9j/4AAQSkZJRgABAQAAAQABAAD/2wCEAAkGBwgHBhUUBxQVFRUXGR8bGBUYGRwgHBwhHB0eIBweHxwkICwsHR4lIBocJTElJikrLjIuFx83ODYtNygtLisBCgoKDg0OGhAQGjcmICQ3NywsKywuNzc0LCwsNzctLCw1LisuLis3MissLiwsKy8rLCwsLCwsLCwsLywsLCwsLP/AABEIAMwAzAMBEQACEQEDEQH/xAAcAAEAAwEBAQEBAAAAAAAAAAAABQYHAwQIAgH/xABFEAABAgUABQcJBQUIAwAAAAABAAIDBAUGEQcSITFBNlFhcoGxwRMiMlJxgpGhshU0QpLRCCM3U7MUFhckMzV08GJz4f/EABoBAQADAQEBAAAAAAAAAAAAAAABBQYEAgP/xAAxEQEAAQIDBgMIAgMBAAAAAAAAAQIDBAU0ESEyQXHwM1GhEhUiMVJhgZET0bHB4SP/2gAMAwEAAhEDEQA/AMNQSlvUCp3JURBo8Mved/M0c7jwCDdbR0H0mnsD7jeZiJv1G5bDb0b8v9pwOhBo9Ot+jUxgFPl4MMD1WNB+OMoJIAAbEH9QEBAQEBAQEBAQEBAQEBAQco8tAmG4mGNcOZwB70FWr2jW064w/wBolmMcfxwvMcPhsPaEGKX5ogq1tQnRqY4zMAZJIbh7B/5N4gcXD4BBmqAgk7boU7clZhy9OGXvO/g0cXHmACD6ys21KbaFHEGmjbsMSIR50R3OfAcEE8gICAgICAgICAg8VSqsjTIeZ14bzDifYF8bt+3ajbXOx97OGu3p2URtViJpAlxM4ZBcWetrAH8uPFV05tT7W6nd5/8AFpGSV+ztmvf5bP8Aa3SczCnJVsSXOWuGQVaUVxXTFVPylT3LdVuqaKvnDsvbwICAgICAgICDA9NmjeFT2meoLMQyf38Jo2NJ/G0cGniOG/nwGMIPon9ny2GU+gOnJgfvI5wzI9FjTw6xyfY1qDWkBAQEBAQEBAQRdWuCnUof5l4LvUbtd8OHaua9i7Vninf5OvD4K9f4Y3ec/JS6te89N5EiPJN597vjwVRezO5Xuo3R6rzD5Rao33Pin0VeJEfFiF0Ukk7yTkntVbMzM7Z+a1piKY2R8n5RLVLG5Mwve+srSZdp6fz/AJZLNNVV+P8ACeXcrxAQEBAQEBAQcpmXhTUu5ky0OY4FrmncQdhCD49vWgPti540s7JDHeY48Wna0/A7ekFB9aWzItplvS8JgxqQmNx0hoz88oJNAQEBAQEBBG1ysy1GldaY2k+i0byf+8Vz4jE0WKfaq/TpwuFrxFfs0/mfJn9Wu+p1DIhnyTOZu/td+mFR3swu3N0bo+39tHh8ss2t8/FP3/pXztO1cKxEBAQWWjXfHpVObChwmuDc7S4jeSebpVhh8wqs24oinbsVeJyum/cm5NWzb9nu/wAQZn+Sz8x/Rfb3tX9Pq+HuSj65/R/iDM/yWfmP6J72r+n1PclH1z+gaQZgHzoDcccOP6J73q50eqJySjlX6L7CeIkMEcRn4q7idsbWfqjZOx+lKBAQEBAQZdpNsZtwXC2M1o/0mtJxxDneBCDURs3ICAgICAgICDLL3m3zNwvDtzMNA7Mn5lZrMLk1X5jy3NZlduKMPE+e9ALiWIgICAgvNpW5TKnRREnGEuLnDOsRuOzcVcYLB2btqKq439VBmGOvWb00UTu3ckz/AHNof8s/nd+q7PduH8vWXF71xP1ekH9zaH/LP53fqnu3D+XrJ71xP1ekM/uaTgyFaiQ5UYa3GBnO9oPiqLF26bd2qin5R/TRYK7VdsU11fOf7a3KfdWdUdy1NHDDH3OOXVengQEBAQEH8LWneg/q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zC+5B8rXC/HmxACD07iPl81nMytTRe9rlLVZVeiuxFPOlXFwLMQEBAQafYHJxvWd3rRZZ4EdZZXNtTPSFjVgrBBk96cpY3u/SFl8fqK++UNflmmo75tTlPurOqO5aajhhk7nHLqvTwICAgICAgICAgICAgICDyVOnStTlSycbkfMHnB4FfK7Zou0+zXD7WL9dmr2qJ3qHWbJnJTLqefKN9X8Q/VUmIyyujfb3x6tBhs2t17rm6fRVnsdDeREBBG8Heq2YmJ2StomJjbD8okQEEnTpWtR5fNOEUsz+AnGePFdFqi/VT/wCe3Z9nLeuYamrZc2bfu9X2fc/qzH5j+q+n8OL8p/b4/wA+C86T7Puf1Zj8x/VP4cX5T+z+fBedLg+gVyPEzEgxCTxd4kleJwmIqnfTL6RjcLTG6uNjWJdpZAaHbwAPktRTGyIhkK521TLopeRAQEBAQEBAQEBAQEBAQEBBG1ahU+rM/wA0wa3B42OHb+q57+FtXo+KPy6sPjLtifgnd5clFrNmT8jl0n+9Z0ekOzj2Klv5bct76N8eq+w2a2rm6v4Z9FacC12HbCOCr1pE7X8RLStHf+wn/wBjvBaDK/A/MsvnGo/ELQrJVCAgICAgICAgICAgICAgICAgICAgICCJrFvU6rDMduH+u3Y7/wC9q5b+EtXuKN/m7MPjr1jhnd5Sp01YlSZMYlnMc3g4kgj2jHcqmvK7sVbKZiYXVGcWZp21RMSu1ApbaPTGwwcnaXHnJ39iuMNYizbihRYvETiLs1/pIrocwgICAgICAgICAgICAgICCEum6aXa0oH1Rxy44ZDYNZ7zzNbxQQMlpNpj6gyFVZealDEIEN8eGAxxO4awccH2oJm/avNUO0JiYkNXykNoLdYZG1wG7tQYvSbu0l3NEd9jRHP1ca2pDhANzu3hSlIR6lpepTdeYEVzRtP7uE4fBoz8EE7Y+mAVCebAuVghvcdVsZmxueAc0+jk7M7dvMoQ1pzg1uXbkELbN1Um52xDR3l3knarstI284zvB50E2gII64K3I29SnTFUJbDZjJAJPnENGwdJCD0U6fl6lTocaVOYcRge0kY2OGQSDu2FAkahJ1GGXSERkQAlpLSDgjeNnFB6UBAQEBAQEBAQEBAQEGM1epTj9McWJBlHzjpaEGw4TXNGpkZLxrdLj8VI9l7z9x3Xbz5d9HjsccFkQvYdUg5z/wB50EveInG6GHipgtiiAwPB3ggtzlQK3+ztum/c8UGzoPnLTlTpWnXprSYDfKwmxHhuzzsuGt0Eho+ClLebZixo9tS7pseeYLC4Hn1RlQhA6OKxSasya+x5VstqRi1+qG+e71tgHzQWqFPSkaZdDhRGF7fSYCMj2jgg9CCjaa/4cTHWhf1WKYITFktY+wpQRdxlYefZ5MZUCN0Yy9rwKdG/uiXlnlT5Qv1s6wG4awGwBBc0BAQEBAQEBAQEBAQEGc3lb1cp12sqdqtEV+pqR5cnGuBxb04x8B0oO8K/LhmCGwKPMh+7LnNDR055kHv0rknRzN62zzBs95qDItFN70yzhH+02xXeU1dXybWndnOcuHOpSutR05UhkE/ZsvHe/hr6jW9uHE/JQhWrWtaqaSLhM9XnMEEuBc0EFzg30YbW/hb0np51KW9BjYcLDBgAYAUIZjoM/wBOof8AKPig5WU5sPTHVi8gANbkncPRQaJJ1+jzsyYcpMQnvH4WvBPwygrGmv8AhxMdaF/VYpghL2VyBlP+LD/phQKloG/2Sa/5Lu4IP5Ua1XL0vKLI27GdKy8tsjzDPTcc41WnhtyPdJ9sjzXJIXPo8lhN06djzkBrgI0GYdrHBOMg8NuzZuzxQaZRalArNIhR5X0IrA8Z3jWGcHpG7sUD2oCAgICDlKRmzMqx7Nzmhw7RlB1QEBAQEBBUdLX8O5vqD62oMy0I27R68Jn7Ygsi6mpq6w3ZznClLSp3RhZ81BIEq1mfxQyWkfNQhj12UGq6MLkZEpEZ2o7bDfuzj0mRBud4jmIUpbtZ1fh3RbMKYhDVLwQ5vM5pLXD4j4YUIQOiy3KnbrJv7VaG+Vjl7MOBy055tyClSFBFxaYKhCmXOEAEOjMaceUADNRhI/DnaeqgsGkLRzRJe2oke34Ql48BvlGuh5GdXaQdu/GcHnwpHmrlQnrs0GiIGOiRnCGHBjSS4sjNDiAOfVyiV6s+DFg2PKtjNLXCWYC0jBBDBkEcCoQquhGSm5KjTInYb4ZMw4gPaWkjA2jPBBGaLIzKNflSk5/zYr4piMJ/GNZx2c+x7T2nmUiyaY6rK02xI7ZgjWjDybG8STvOOgAnsUCU0dSEem2PKQ5sYeIQJHNredj2jOEFjQEBAQRFXrstTJkMjkAlufmR4IIjRVWm1yxZd+cuY3yb+gs2d2D2oLcgICAgICCo6Wv4dzfUH1tQUb9nbdN+54oNnQYz+0LUpZ0OWl2kGIHGIRzNxgZ5snuUizaDZSLLWAwxdnlIkR7fYTgHt1c9qgaAgxCn3BDtvS5UY040/wBnLhDixAM+TLg3Uc4eqSCO1BYdIOkKjTVvPlreiCZmJgeTYyHtxrbCT2ZwOdSLbo/okW3rQl4Ez6bW5fjg5xLiOwnHYoFhQEFauuyKNdD2vnmuZFb6MaG7VeO0b+1BHUjRnRpKoNjT7483EZ6LpiIX6vNgbtiC7ICAgICD5r0z3VGj31EZIu82C1sM+0ZLvm7HYg56Eb0h23XDAqDsQJggZJ2MeNjXdAOcE9XmQfTCAgICAgIKtpPlZicsOaZKMc95YMNaMk+c3cOKDDbTrF22a6J9nSsX95jWD4EQ7t2MDpUpWJ9+aSqo3UkpZ7CeLZdwPYXbAgW5oor1cqfl7ueWNJ1nhztaK/ozuaPDcEG6SsvBlJZrJZoaxoDWtG4AbgoQ6oPMKfJB7yIUPMT0zqNy/rbPO7UHnkKDSKdH15CXgw3esxjQfiAgkUBAQEBAQEBAQVXSPd8vZ1uuiuIMV2WwWc7ufHqt3ns50HyTGixI8YujEuc4kucTkknaSTxJQfhBs+ivS6KfBZKXS4mGMNhzG8tG4NfztHB3DjzgN3lpiDNQA+WcHscMhzTkEdBQdUBAQEBAQEBAQEBAQEBAQEBAQEBBVb3v2jWdKkzzteKR5kBp8482fVb0n5oPmG7roqV21cx6odu5jB6LG8GtHjxQQiAgIJy2rtrtsRCaNGcwE5czex3tadmdm/eg3XR7pCrNwQwKg2DnG9rXA/Vj5INQhuLoYJ4hB+kBAQEBAQEBAQEBAQEBAQEEPcVUj0uVLpcNJAz5wPgQgwK8NLF2R5h0KXiMgt54TcO/MSSOxBmkWJEjRS6MS5xOS4nJJO8k8Sg/CAg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2 Marcador de contenido"/>
          <p:cNvSpPr>
            <a:spLocks noGrp="1"/>
          </p:cNvSpPr>
          <p:nvPr>
            <p:ph sz="quarter" idx="1"/>
          </p:nvPr>
        </p:nvSpPr>
        <p:spPr>
          <a:xfrm>
            <a:off x="304800" y="2408504"/>
            <a:ext cx="8501821" cy="423151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S" sz="2900" dirty="0" smtClean="0"/>
              <a:t>Plataforma</a:t>
            </a:r>
            <a:r>
              <a:rPr lang="es-ES" sz="2900" b="1" dirty="0" smtClean="0">
                <a:solidFill>
                  <a:schemeClr val="accent3"/>
                </a:solidFill>
              </a:rPr>
              <a:t> desarrollada en 2009 </a:t>
            </a:r>
            <a:r>
              <a:rPr lang="es-ES" sz="2900" dirty="0" smtClean="0"/>
              <a:t>por la empresa gallega </a:t>
            </a:r>
            <a:r>
              <a:rPr lang="es-ES" sz="2900" dirty="0" err="1" smtClean="0"/>
              <a:t>Xercode</a:t>
            </a:r>
            <a:r>
              <a:rPr lang="es-ES" sz="2900" dirty="0" smtClean="0"/>
              <a:t> para facilitar </a:t>
            </a:r>
            <a:r>
              <a:rPr lang="es-ES" sz="2900" dirty="0"/>
              <a:t>la </a:t>
            </a:r>
            <a:r>
              <a:rPr lang="es-ES" sz="2900" dirty="0" smtClean="0"/>
              <a:t>adquisición, gestión y préstamo de colecciones de libros electrónicos.</a:t>
            </a:r>
          </a:p>
          <a:p>
            <a:pPr algn="just"/>
            <a:endParaRPr lang="es-ES" sz="2900" dirty="0"/>
          </a:p>
          <a:p>
            <a:pPr algn="just"/>
            <a:r>
              <a:rPr lang="es-ES" sz="2900" dirty="0" smtClean="0"/>
              <a:t>Los </a:t>
            </a:r>
            <a:r>
              <a:rPr lang="es-ES" sz="2900" b="1" dirty="0">
                <a:solidFill>
                  <a:schemeClr val="accent3"/>
                </a:solidFill>
              </a:rPr>
              <a:t>contenidos no van asociados al </a:t>
            </a:r>
            <a:r>
              <a:rPr lang="es-ES" sz="2900" b="1" dirty="0" smtClean="0">
                <a:solidFill>
                  <a:schemeClr val="accent3"/>
                </a:solidFill>
              </a:rPr>
              <a:t>servicio</a:t>
            </a:r>
            <a:r>
              <a:rPr lang="es-ES" sz="2900" dirty="0" smtClean="0"/>
              <a:t>. Las </a:t>
            </a:r>
            <a:r>
              <a:rPr lang="es-ES" sz="2900" dirty="0"/>
              <a:t>bibliotecas disponen de funcionalidad para adquirir colecciones a proveedores o para subir sus </a:t>
            </a:r>
            <a:r>
              <a:rPr lang="es-ES" sz="2900" dirty="0" smtClean="0"/>
              <a:t>propios contenidos. La </a:t>
            </a:r>
            <a:r>
              <a:rPr lang="es-ES" sz="2900" dirty="0"/>
              <a:t>plataforma no establece las condiciones </a:t>
            </a:r>
            <a:r>
              <a:rPr lang="es-ES" sz="2900" dirty="0" smtClean="0"/>
              <a:t>de acceso y uso, sino </a:t>
            </a:r>
            <a:r>
              <a:rPr lang="es-ES" sz="2900" dirty="0"/>
              <a:t>que asegura </a:t>
            </a:r>
            <a:r>
              <a:rPr lang="es-ES" sz="2900" dirty="0" smtClean="0"/>
              <a:t>el cumplimiento de lo acordado entre las partes.</a:t>
            </a:r>
          </a:p>
          <a:p>
            <a:pPr marL="0" indent="0" algn="just">
              <a:buNone/>
            </a:pPr>
            <a:endParaRPr lang="es-ES" sz="2900" dirty="0" smtClean="0"/>
          </a:p>
          <a:p>
            <a:pPr algn="just"/>
            <a:r>
              <a:rPr lang="es-ES" sz="2900" dirty="0" smtClean="0"/>
              <a:t>Ofrece </a:t>
            </a:r>
            <a:r>
              <a:rPr lang="es-ES" sz="2900" b="1" dirty="0" smtClean="0">
                <a:solidFill>
                  <a:schemeClr val="accent3"/>
                </a:solidFill>
              </a:rPr>
              <a:t>servicios añadidos:</a:t>
            </a:r>
            <a:r>
              <a:rPr lang="es-ES" sz="2900" b="1" dirty="0" smtClean="0"/>
              <a:t> </a:t>
            </a:r>
          </a:p>
          <a:p>
            <a:pPr lvl="1" algn="just"/>
            <a:r>
              <a:rPr lang="es-ES" sz="2900" dirty="0" smtClean="0">
                <a:solidFill>
                  <a:schemeClr val="tx1"/>
                </a:solidFill>
              </a:rPr>
              <a:t>La </a:t>
            </a:r>
            <a:r>
              <a:rPr lang="es-ES" sz="2900" dirty="0">
                <a:solidFill>
                  <a:schemeClr val="tx1"/>
                </a:solidFill>
              </a:rPr>
              <a:t>«biblioteca híbrida», </a:t>
            </a:r>
            <a:r>
              <a:rPr lang="es-ES" sz="2900" dirty="0" smtClean="0">
                <a:solidFill>
                  <a:schemeClr val="tx1"/>
                </a:solidFill>
              </a:rPr>
              <a:t> para descubrir </a:t>
            </a:r>
            <a:r>
              <a:rPr lang="es-ES" sz="2900" dirty="0">
                <a:solidFill>
                  <a:schemeClr val="tx1"/>
                </a:solidFill>
              </a:rPr>
              <a:t>la colección </a:t>
            </a:r>
            <a:r>
              <a:rPr lang="es-ES" sz="2900" dirty="0" smtClean="0">
                <a:solidFill>
                  <a:schemeClr val="tx1"/>
                </a:solidFill>
              </a:rPr>
              <a:t>con </a:t>
            </a:r>
            <a:r>
              <a:rPr lang="es-ES" sz="2900" dirty="0">
                <a:solidFill>
                  <a:schemeClr val="tx1"/>
                </a:solidFill>
              </a:rPr>
              <a:t>independencia del </a:t>
            </a:r>
            <a:r>
              <a:rPr lang="es-ES" sz="2900" dirty="0" smtClean="0">
                <a:solidFill>
                  <a:schemeClr val="tx1"/>
                </a:solidFill>
              </a:rPr>
              <a:t>formato</a:t>
            </a:r>
          </a:p>
          <a:p>
            <a:pPr lvl="1" algn="just"/>
            <a:r>
              <a:rPr lang="es-ES" sz="2900" dirty="0" smtClean="0">
                <a:solidFill>
                  <a:schemeClr val="tx1"/>
                </a:solidFill>
              </a:rPr>
              <a:t>Enriquecimiento </a:t>
            </a:r>
            <a:r>
              <a:rPr lang="es-ES" sz="2900" dirty="0">
                <a:solidFill>
                  <a:schemeClr val="tx1"/>
                </a:solidFill>
              </a:rPr>
              <a:t>del </a:t>
            </a:r>
            <a:r>
              <a:rPr lang="es-ES" sz="2900" dirty="0" smtClean="0">
                <a:solidFill>
                  <a:schemeClr val="tx1"/>
                </a:solidFill>
              </a:rPr>
              <a:t>catálogo con la </a:t>
            </a:r>
            <a:r>
              <a:rPr lang="es-ES" sz="2900" dirty="0">
                <a:solidFill>
                  <a:schemeClr val="tx1"/>
                </a:solidFill>
              </a:rPr>
              <a:t>inclusión de portadas, resúmenes, </a:t>
            </a:r>
            <a:r>
              <a:rPr lang="es-ES" sz="2900" dirty="0" smtClean="0">
                <a:solidFill>
                  <a:schemeClr val="tx1"/>
                </a:solidFill>
              </a:rPr>
              <a:t>etc.</a:t>
            </a:r>
          </a:p>
          <a:p>
            <a:pPr lvl="1" algn="just"/>
            <a:endParaRPr lang="es-ES" sz="2900" dirty="0" smtClean="0"/>
          </a:p>
          <a:p>
            <a:pPr algn="just"/>
            <a:r>
              <a:rPr lang="es-ES" sz="2900" dirty="0" smtClean="0"/>
              <a:t>Tiene el gran atractivo de que los c</a:t>
            </a:r>
            <a:r>
              <a:rPr lang="es-ES" altLang="es-ES" sz="2900" dirty="0" smtClean="0"/>
              <a:t>ostes están asociados al tamaño y uso, </a:t>
            </a:r>
            <a:r>
              <a:rPr lang="es-ES" altLang="es-ES" sz="2900" b="1" dirty="0">
                <a:solidFill>
                  <a:schemeClr val="accent3"/>
                </a:solidFill>
              </a:rPr>
              <a:t>sin inversión inicial</a:t>
            </a:r>
            <a:r>
              <a:rPr lang="es-ES" altLang="es-ES" sz="2900" dirty="0" smtClean="0">
                <a:solidFill>
                  <a:schemeClr val="accent3"/>
                </a:solidFill>
              </a:rPr>
              <a:t>. </a:t>
            </a:r>
            <a:endParaRPr lang="es-ES" altLang="es-ES" sz="2900" dirty="0">
              <a:solidFill>
                <a:schemeClr val="accent3"/>
              </a:solidFill>
            </a:endParaRPr>
          </a:p>
          <a:p>
            <a:pPr algn="just"/>
            <a:endParaRPr lang="es-ES" sz="2900" dirty="0"/>
          </a:p>
          <a:p>
            <a:pPr lvl="1" algn="just"/>
            <a:endParaRPr lang="es-ES" altLang="es-ES" sz="2600" dirty="0">
              <a:solidFill>
                <a:schemeClr val="tx1"/>
              </a:solidFill>
            </a:endParaRPr>
          </a:p>
          <a:p>
            <a:pPr lvl="1" algn="just"/>
            <a:endParaRPr lang="es-ES" sz="2500" dirty="0">
              <a:solidFill>
                <a:schemeClr val="tx1"/>
              </a:solidFill>
            </a:endParaRPr>
          </a:p>
        </p:txBody>
      </p:sp>
      <p:sp>
        <p:nvSpPr>
          <p:cNvPr id="3" name="AutoShape 2" descr="data:image/jpeg;base64,/9j/4AAQSkZJRgABAQAAAQABAAD/2wCEAAkGBw8PDxAUDRQQDxAQDw8VFRQXFBUPFBQXFBQWFhUaFBQYHCggGBolGxQUIjEhJSkrLi4uFx8zODQsNygtLiwBCgoKDg0OGxAQGi0kICYvLC8wLywsLCwvNCwsLCwsLyw0LCw3LCwsLywsLCwsLCwsLCwsLDQsLCwsLCwsLCwsLP/AABEIAGEA8AMBEQACEQEDEQH/xAAcAAEAAQUBAQAAAAAAAAAAAAAABAIDBQYHAQj/xAA/EAABAwIEBAMDCAcJAAAAAAABAAIDBBEFEiExBhNBUSJhcSMy0QcUM1JigZGhNEJyksHC8RUkQ1NzdLGys//EABsBAQACAwEBAAAAAAAAAAAAAAADBAIFBgEH/8QAMREAAgEDAgMFBgcBAAAAAAAAAAECAwQREjETIUEFIlFhkRQycYGx0TNCQ1KhwfCC/9oADAMBAAIRAxEAPwDuKAIAgCAIAgCAIDwhGsghysyla6rT0MsRllFCjMjV+K8K/wAaMftj+b4rU9oW36sfn9za2Fz+nL5fY1dag2wQBAEAQBAEAQBAEAQBAEAQBAEAQBAdgX0I4oIAgCAIAgCAIAgKJGZgsJwU1hnsXhkMi261zTTwywnkpc0EWOoK8azuep45miY9hZp5PD9G+5ae3cFaC5s5U593ZnQWlxxY891uYuyrcCfgWgvHRmlnACjPQgCAIAgCAIAgCAIAgCAIAgCA7AvoRxQQBAEAQBAEAQBAEBZnjvqNwoK9PUsrczhLHIiqiTkfEKNs8bmP2Ox7HoQsJwU1hklKq6UlJHPqumdE9zHizmn8exC1couLwzo6dSNSKlEsrEzPFQrU9D5bAKI9CAIAgCAIAgCAIAgCAIAgCA7AvoRxQQBAEAQBAEAQHiA9QBARZ47ajYqlXp4epE0JZ5FlVyQxHEWFc9mZg9owG32h2VevS1rK3Llnc8KWHszR1rzfBYyipLDBj5q9zHEFu3moFaJ9SxGipLKZR/an2fzXvsnmZez+ZJpKsSX6EdFBWoun8CKpTcCSoSMIAgCAIAgCAIAgCAIDr6+hHFHqA8QHqAIAgCAIAgCAIDwi+68aTWGCHIzKVrqkHB4LEXlFCwMjU+KcKynmxjwuPjHY9/QqjcUsPUjb2FzqXDlv0NcVU2ZFr6bO3T3ht5+S9TwS0qml+RhSsy6VxSFpBbuFjKKksM8lFSWGZyCUPaCP6LVTg4PDKMouLwy4sTEIAgCAIAgCAIAgCA7AvoRxQQBAEAQBAEAQBAEAQBAUSszBR1IKawZRlhkMha9pp4ZOUSMDgQ4XBFiO4WLWVhmSbTyjQsaw008ltSx2rD3Hb1C1lWnolg6C2rqtDPXqY9RlkxmJ0v67fv8Aisoss0Kn5WY5ZFks1rp+W4UzzHJuLWsbdDdZ0lSc1xY5RWuqUqlPuPD6GnO4pxAEgzPBGhBDQR+S3a7MtHtBHMu6rLk5BvFleCDzibEaENsfXRH2XaP8g9rrfuOlYHirKuFsjNDs5vVruoK5K8tZW1Vwl8n4o3FGsqsdSMgqpMEAQBAEAQBAdgX0I4oIAgCAIAgCAIDxAeoAgCAICxUR31Cr16eVqRJCWORGVImImKUDaiMsdod2nsVHUpqccE1Cs6U9SOf1ELo3Oa8Wc02IWskmnhnRQmpxUlsWyL77LwyMHW03Ld9k7LNPJepz1Ijr0kNX4rwm/tohr+uP5vitv2fdfpS+X2NH2pZ/rQXx+5qq25ozMcL426jmzG5ifYSN8uhHmFRv7NXVLT1W3+8yxb13Slnp1OuwjmNa6O7mOAIcASCDsQVxUqNSLw4s3inF9Svkv+q78CvOHPwZ7rj4lLmEbgj1Fli4tbo9TT2PF4ehAEAQHYF9COKCAIAgCAIAgCAIDxAeoAgCAICJPHY6bFUa1PS8rYnhLJaUBmYPibCea3mRj2jBqPrN+IVa4palqW5fsrnhy0S2Zpi15uy3UQh7SD/RepmUJOLyjAyRlpIduFImX4tNZRQQCLHUFep45o9aTWGaHxBhXzeTwg8p98vl3aV0Vnc8aHPdb/c5W+tPZ58vde32MUrZROq/I3xpyniiq3ezefYOP6jjuwnsenn6qrXpZ7yMWjtapmJBxfDm1Edtni5aex+BVa6tlXhjr0LFtXdGeenU0SSMtcWuFnA2I7LmJRcXh7nQxkpLKKV4ZBAEB0SqxmaKvigkgeaeoYeXUMu8CRty5krQPALWIdsdV9COKHEWNTU8lNFSwPqZqmW3VsUbGkcx8klrCwOg3KAlYpj1FSECrqKenLthJIyMn0zFAe4VjtHV5hR1EFQW2zcuRslvXKdEBbosche0mR8cbg97cpeAfC4gHX0VGlf0ZLvyUXlrGfBlurZ1IvuptYXQyMM7Hi8bmvHcEEfkrcKkZrMXleRWlCUXiSwR34pTg2MsQI6Z2/FRSu6EXhzXqiRW1VrKi/QkiVuXNcZbXvfS3qptSxqzyItLzjHMjNxSmJsJYif22/FQq7oN4U16oldtWSy4v0MDx3jZw9jagN5nJhqX5L5Q4gMtc9tVFWk/aaS8pf0S0kuBU/5/stfJ7xmMUpYXyM5czmuzCxDC5h8WS/SxBHkVO6yVXhvdrK/sh4TdPWuj5m3qYiCAIDxzbixXkoqSwz1PBCe2xstdODi8MsJ5RSsD007ifCuU7mRj2bzqPqu+BWvuKWl6lsbqxuda0S3RgVXNgQ8Qpc4u33h+YXqeCalU0vD2MOsy4R6+jZPG5j9j16g9CFLRqypTUokNehGtBwkc7raV8MjmSCxafuI6EeS6WnUjUipRORq0pUpuEt0WWkggi4INwRoR6KQjPoj5LeMxiVPy53f3una0PvpzG7B477a+fqtfWp6Hy2MGjeFCeGA4mwrO3mxjxNHiH1h39QtX2ja61xI7rc2Njc6Xw5bdDU1ojdBAEB0nFsYgZLFSukLamqbIIw1pe5oDdXut7rfM9V39SLlFxTxk42nJRkm1kgUVZFhroKesmJkq5HiIkO5d2geHOdA430B31VWxtp0KbjOWeZYu68a09UY4NNkNR/bmLcmHD53BlCP73IYi1uST6HwOu0m99tmq6VTN4Jw/XnFIauogoKWOKmniIp3ueZM5aW5gY2iwsfxQ8NhwBsRidnEeYTTXva/vne61tiqfDerGdUvqy/eOetYzjC+hbiDRJiHKsByYvd2zZJL2t12WMcKdfR4LbxwzKWXCjr8Xv4ZRLwiOn+bw6RfRMv7u9tbqe1jR4MeS2XgRXMqvFlvu/ExBt8xd/l/PCPs5Od/1sqHL2R/t1/LGr6Fzn7SvHT/On6mYxWOn+by6RfRPto3tpZX7mNHgy5LZ+BSt5VeLHfdeJhsYw5tXFRwzDO2SmkDmk2zWZGbE+dlWerXRxvpl9Ik604rZ21L6syGAUVK5jHRsyyRGxBJDmOGhFhoB5AWspbSnRqJVMd5b5bymR3M6tNuGe69sLk0Z1bEohAEAQFuWPMPNRVaetGUZYZDWv2LBRPC2Rpa8Xa4WIXjSawzKMnF6luc/xXD3U8ha7UbtPcLV1KbhLDOhoVlVhqRDWBOYrEqXKczdjv5FZRZbo1M91kBZE5iOI8J+cR5mD2rAbfaHUK9ZXPClh7M13aFnx4ao+8v9g0QhdAcwT8CxeahqI56c5Xxuv5OHVru4IWMoqSwwfTvDeOQ4hTRzwHwvGrerHD3mu8wtbKLi8MjMosQaZxFhfJfmYPZvP7p7ei56/tOFLVH3X/BvbK54kdMt0Yda8vBAdWbh8AndOI2CdzGsMmUZywG4bm3tcr6EcUMQw+CoaG1EbJmB7XAOaHAOabtIv1BQELGeGaCtcHVlNBO5osHPYC4Dtm3t5IDKxsDQA0ABoAAGgAGwCAiz4XTyOLnxRucdyWi59T1VedpQm9UoJv4E0LmrBYjJ4+Jep6aOMWia1jezQGj8lJTpQprEEkvIwnUlN5k8kd2D0pNzDFc/ZChdlbt5cF6Equ6yWNb9SSKdmTJlbktbLYZbdrbKfhw06MLHh0IdctWrPPxIrcGpQbiGL90KBWVunnQvQmd3X/e/UluhaXNcQC5l8p6i+9vwVhwi2pNc1sQqckmk+TKW00YeXhrQ8ixcBYn17rFUoKWtLmeupJx0t8i8pDAIAgCAICPUR9R96q16f5kSwl0I6qEpBxjDW1EZboHjVp7H4FRVaanHBPbV3Rnnp1NBljc1xa4Wc02I7FaxrDwzooyUllFtzQQQdQUPU8czB1dOY3W6HYrNPJfpz1LJYXpmalxXhOU86IeE++Ox7rddn3WpcOW/Q0HadnpfFguXX7mtLaGmNw+TXjE4XU2lJNLOWiUb5T0eB3F9e49Aoa1PWvM8aPo6N4cAWkOa4AgjUEHYgrXmBRU07ZWOa8Xa4LCpTjUi4y2ZnTm4SUomhYhROgkLHdNj3HQrl69CVGbizoqNaNWGpEZQkx2BfQjiggCAIAgCAIAgCAIAgCAIAgCAIAgIc0eU+RVCtT0PlsTwlktqEzNe4owrO3mxjxNHiH1h39QqtxSz3kbGxudL4ctnsaiqJuSzVQCRtjv0PYongzhNxeTBPaQSDoQpC+mmsooewOBDgCCCCD1C9TcXlHkoqSw9jQMcww00lt2OuWHy7HzC6S1uFWhnr1OTvLV29THR7GOVkqHYfkZ40vahqnaj9HcT06xn/kfeFTuKf5kYtHX1VMTHY3hoqI9Lcxty0/wPkVUu7ZV4ea2LNrcOjPye5ozmkEgixBsR2XNNNPDOhTTWUdeX0E4s9QBAEAQBAEAQBAEAQBAEAQBAEAQFqp9371Bce4Z09yIqJOeHY+iM9OYrTHUhegw2J/SH0CzjsXaPuERekpr3Gv0Mf+r/AClbPsv8SXwNR2x+FH4mnLdnPGR4b/TaT/dU/wD6NWM/dYPq8rVkYQGh49+ky/tfwC5i9/HkdFafgxP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 descr="C:\Users\ASUS\Desktop\Imagenes e_book\Xe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2" y="1196752"/>
            <a:ext cx="3436806" cy="10081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lataformas para el préstamo 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12" name="AutoShape 2" descr="data:image/jpeg;base64,/9j/4AAQSkZJRgABAQAAAQABAAD/2wCEAAkGBwgHBhUUBxQVFRUXGR8bGBUYGRwgHBwhHB0eIBweHxwkICwsHR4lIBocJTElJikrLjIuFx83ODYtNygtLisBCgoKDg0OGhAQGjcmICQ3NywsKywuNzc0LCwsNzctLCw1LisuLis3MissLiwsKy8rLCwsLCwsLCwsLywsLCwsLP/AABEIAMwAzAMBEQACEQEDEQH/xAAcAAEAAwEBAQEBAAAAAAAAAAAABQYHAwQIAgH/xABFEAABAgUABQcJBQUIAwAAAAABAAIDBAUGEQcSITFBNlFhcoGxwRMiMlJxgpGhshU0QpLRCCM3U7MUFhckMzV08GJz4f/EABoBAQADAQEBAAAAAAAAAAAAAAABBQYEAgP/xAAxEQEAAQIDBgMIAgMBAAAAAAAAAQIDBAU0ESEyQXHwM1GhEhUiMVJhgZET0bHB4SP/2gAMAwEAAhEDEQA/AMNQSlvUCp3JURBo8Mved/M0c7jwCDdbR0H0mnsD7jeZiJv1G5bDb0b8v9pwOhBo9Ot+jUxgFPl4MMD1WNB+OMoJIAAbEH9QEBAQEBAQEBAQEBAQEBAQco8tAmG4mGNcOZwB70FWr2jW064w/wBolmMcfxwvMcPhsPaEGKX5ogq1tQnRqY4zMAZJIbh7B/5N4gcXD4BBmqAgk7boU7clZhy9OGXvO/g0cXHmACD6ys21KbaFHEGmjbsMSIR50R3OfAcEE8gICAgICAgICAg8VSqsjTIeZ14bzDifYF8bt+3ajbXOx97OGu3p2URtViJpAlxM4ZBcWetrAH8uPFV05tT7W6nd5/8AFpGSV+ztmvf5bP8Aa3SczCnJVsSXOWuGQVaUVxXTFVPylT3LdVuqaKvnDsvbwICAgICAgICDA9NmjeFT2meoLMQyf38Jo2NJ/G0cGniOG/nwGMIPon9ny2GU+gOnJgfvI5wzI9FjTw6xyfY1qDWkBAQEBAQEBAQRdWuCnUof5l4LvUbtd8OHaua9i7Vninf5OvD4K9f4Y3ec/JS6te89N5EiPJN597vjwVRezO5Xuo3R6rzD5Rao33Pin0VeJEfFiF0Ukk7yTkntVbMzM7Z+a1piKY2R8n5RLVLG5Mwve+srSZdp6fz/AJZLNNVV+P8ACeXcrxAQEBAQEBAQcpmXhTUu5ky0OY4FrmncQdhCD49vWgPti540s7JDHeY48Wna0/A7ekFB9aWzItplvS8JgxqQmNx0hoz88oJNAQEBAQEBBG1ysy1GldaY2k+i0byf+8Vz4jE0WKfaq/TpwuFrxFfs0/mfJn9Wu+p1DIhnyTOZu/td+mFR3swu3N0bo+39tHh8ss2t8/FP3/pXztO1cKxEBAQWWjXfHpVObChwmuDc7S4jeSebpVhh8wqs24oinbsVeJyum/cm5NWzb9nu/wAQZn+Sz8x/Rfb3tX9Pq+HuSj65/R/iDM/yWfmP6J72r+n1PclH1z+gaQZgHzoDcccOP6J73q50eqJySjlX6L7CeIkMEcRn4q7idsbWfqjZOx+lKBAQEBAQZdpNsZtwXC2M1o/0mtJxxDneBCDURs3ICAgICAgICDLL3m3zNwvDtzMNA7Mn5lZrMLk1X5jy3NZlduKMPE+e9ALiWIgICAgvNpW5TKnRREnGEuLnDOsRuOzcVcYLB2btqKq439VBmGOvWb00UTu3ckz/AHNof8s/nd+q7PduH8vWXF71xP1ekH9zaH/LP53fqnu3D+XrJ71xP1ekM/uaTgyFaiQ5UYa3GBnO9oPiqLF26bd2qin5R/TRYK7VdsU11fOf7a3KfdWdUdy1NHDDH3OOXVengQEBAQEH8LWneg/q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zC+5B8rXC/HmxACD07iPl81nMytTRe9rlLVZVeiuxFPOlXFwLMQEBAQafYHJxvWd3rRZZ4EdZZXNtTPSFjVgrBBk96cpY3u/SFl8fqK++UNflmmo75tTlPurOqO5aajhhk7nHLqvTwICAgICAgICAgICAgICDyVOnStTlSycbkfMHnB4FfK7Zou0+zXD7WL9dmr2qJ3qHWbJnJTLqefKN9X8Q/VUmIyyujfb3x6tBhs2t17rm6fRVnsdDeREBBG8Heq2YmJ2StomJjbD8okQEEnTpWtR5fNOEUsz+AnGePFdFqi/VT/wCe3Z9nLeuYamrZc2bfu9X2fc/qzH5j+q+n8OL8p/b4/wA+C86T7Puf1Zj8x/VP4cX5T+z+fBedLg+gVyPEzEgxCTxd4kleJwmIqnfTL6RjcLTG6uNjWJdpZAaHbwAPktRTGyIhkK521TLopeRAQEBAQEBAQEBAQEBAQEBBG1ahU+rM/wA0wa3B42OHb+q57+FtXo+KPy6sPjLtifgnd5clFrNmT8jl0n+9Z0ekOzj2Klv5bct76N8eq+w2a2rm6v4Z9FacC12HbCOCr1pE7X8RLStHf+wn/wBjvBaDK/A/MsvnGo/ELQrJVCAgICAgICAgICAgICAgICAgICAgICCJrFvU6rDMduH+u3Y7/wC9q5b+EtXuKN/m7MPjr1jhnd5Sp01YlSZMYlnMc3g4kgj2jHcqmvK7sVbKZiYXVGcWZp21RMSu1ApbaPTGwwcnaXHnJ39iuMNYizbihRYvETiLs1/pIrocwgICAgICAgICAgICAgICCEum6aXa0oH1Rxy44ZDYNZ7zzNbxQQMlpNpj6gyFVZealDEIEN8eGAxxO4awccH2oJm/avNUO0JiYkNXykNoLdYZG1wG7tQYvSbu0l3NEd9jRHP1ca2pDhANzu3hSlIR6lpepTdeYEVzRtP7uE4fBoz8EE7Y+mAVCebAuVghvcdVsZmxueAc0+jk7M7dvMoQ1pzg1uXbkELbN1Um52xDR3l3knarstI284zvB50E2gII64K3I29SnTFUJbDZjJAJPnENGwdJCD0U6fl6lTocaVOYcRge0kY2OGQSDu2FAkahJ1GGXSERkQAlpLSDgjeNnFB6UBAQEBAQEBAQEBAQEGM1epTj9McWJBlHzjpaEGw4TXNGpkZLxrdLj8VI9l7z9x3Xbz5d9HjsccFkQvYdUg5z/wB50EveInG6GHipgtiiAwPB3ggtzlQK3+ztum/c8UGzoPnLTlTpWnXprSYDfKwmxHhuzzsuGt0Eho+ClLebZixo9tS7pseeYLC4Hn1RlQhA6OKxSasya+x5VstqRi1+qG+e71tgHzQWqFPSkaZdDhRGF7fSYCMj2jgg9CCjaa/4cTHWhf1WKYITFktY+wpQRdxlYefZ5MZUCN0Yy9rwKdG/uiXlnlT5Qv1s6wG4awGwBBc0BAQEBAQEBAQEBAQEGc3lb1cp12sqdqtEV+pqR5cnGuBxb04x8B0oO8K/LhmCGwKPMh+7LnNDR055kHv0rknRzN62zzBs95qDItFN70yzhH+02xXeU1dXybWndnOcuHOpSutR05UhkE/ZsvHe/hr6jW9uHE/JQhWrWtaqaSLhM9XnMEEuBc0EFzg30YbW/hb0np51KW9BjYcLDBgAYAUIZjoM/wBOof8AKPig5WU5sPTHVi8gANbkncPRQaJJ1+jzsyYcpMQnvH4WvBPwygrGmv8AhxMdaF/VYpghL2VyBlP+LD/phQKloG/2Sa/5Lu4IP5Ua1XL0vKLI27GdKy8tsjzDPTcc41WnhtyPdJ9sjzXJIXPo8lhN06djzkBrgI0GYdrHBOMg8NuzZuzxQaZRalArNIhR5X0IrA8Z3jWGcHpG7sUD2oCAgICDlKRmzMqx7Nzmhw7RlB1QEBAQEBBUdLX8O5vqD62oMy0I27R68Jn7Ygsi6mpq6w3ZznClLSp3RhZ81BIEq1mfxQyWkfNQhj12UGq6MLkZEpEZ2o7bDfuzj0mRBud4jmIUpbtZ1fh3RbMKYhDVLwQ5vM5pLXD4j4YUIQOiy3KnbrJv7VaG+Vjl7MOBy055tyClSFBFxaYKhCmXOEAEOjMaceUADNRhI/DnaeqgsGkLRzRJe2oke34Ql48BvlGuh5GdXaQdu/GcHnwpHmrlQnrs0GiIGOiRnCGHBjSS4sjNDiAOfVyiV6s+DFg2PKtjNLXCWYC0jBBDBkEcCoQquhGSm5KjTInYb4ZMw4gPaWkjA2jPBBGaLIzKNflSk5/zYr4piMJ/GNZx2c+x7T2nmUiyaY6rK02xI7ZgjWjDybG8STvOOgAnsUCU0dSEem2PKQ5sYeIQJHNredj2jOEFjQEBAQRFXrstTJkMjkAlufmR4IIjRVWm1yxZd+cuY3yb+gs2d2D2oLcgICAgICCo6Wv4dzfUH1tQUb9nbdN+54oNnQYz+0LUpZ0OWl2kGIHGIRzNxgZ5snuUizaDZSLLWAwxdnlIkR7fYTgHt1c9qgaAgxCn3BDtvS5UY040/wBnLhDixAM+TLg3Uc4eqSCO1BYdIOkKjTVvPlreiCZmJgeTYyHtxrbCT2ZwOdSLbo/okW3rQl4Ez6bW5fjg5xLiOwnHYoFhQEFauuyKNdD2vnmuZFb6MaG7VeO0b+1BHUjRnRpKoNjT7483EZ6LpiIX6vNgbtiC7ICAgICD5r0z3VGj31EZIu82C1sM+0ZLvm7HYg56Eb0h23XDAqDsQJggZJ2MeNjXdAOcE9XmQfTCAgICAgIKtpPlZicsOaZKMc95YMNaMk+c3cOKDDbTrF22a6J9nSsX95jWD4EQ7t2MDpUpWJ9+aSqo3UkpZ7CeLZdwPYXbAgW5oor1cqfl7ueWNJ1nhztaK/ozuaPDcEG6SsvBlJZrJZoaxoDWtG4AbgoQ6oPMKfJB7yIUPMT0zqNy/rbPO7UHnkKDSKdH15CXgw3esxjQfiAgkUBAQEBAQEBAQVXSPd8vZ1uuiuIMV2WwWc7ufHqt3ns50HyTGixI8YujEuc4kucTkknaSTxJQfhBs+ivS6KfBZKXS4mGMNhzG8tG4NfztHB3DjzgN3lpiDNQA+WcHscMhzTkEdBQdUBAQEBAQEBAQEBAQEBAQEBAQEBBVb3v2jWdKkzzteKR5kBp8482fVb0n5oPmG7roqV21cx6odu5jB6LG8GtHjxQQiAgIJy2rtrtsRCaNGcwE5czex3tadmdm/eg3XR7pCrNwQwKg2DnG9rXA/Vj5INQhuLoYJ4hB+kBAQEBAQEBAQEBAQEBAQEEPcVUj0uVLpcNJAz5wPgQgwK8NLF2R5h0KXiMgt54TcO/MSSOxBmkWJEjRS6MS5xOS4nJJO8k8Sg/CAg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501821" cy="544326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" sz="8800" dirty="0" smtClean="0">
                <a:solidFill>
                  <a:schemeClr val="accent3"/>
                </a:solidFill>
              </a:rPr>
              <a:t>La experiencia de la Biblioteca de la Universidad de Salamanca</a:t>
            </a:r>
          </a:p>
          <a:p>
            <a:pPr marL="0" indent="0" algn="just">
              <a:buNone/>
            </a:pPr>
            <a:endParaRPr lang="es-ES" sz="6800" dirty="0" smtClean="0">
              <a:solidFill>
                <a:schemeClr val="accent3"/>
              </a:solidFill>
            </a:endParaRPr>
          </a:p>
          <a:p>
            <a:pPr algn="just"/>
            <a:r>
              <a:rPr lang="es-ES" sz="6400" b="1" dirty="0" smtClean="0">
                <a:solidFill>
                  <a:schemeClr val="accent3"/>
                </a:solidFill>
              </a:rPr>
              <a:t>Pionera</a:t>
            </a:r>
            <a:r>
              <a:rPr lang="es-ES" sz="6400" dirty="0" smtClean="0"/>
              <a:t> </a:t>
            </a:r>
            <a:r>
              <a:rPr lang="es-ES" sz="6400" dirty="0"/>
              <a:t>en </a:t>
            </a:r>
            <a:r>
              <a:rPr lang="es-ES" sz="6400" dirty="0" smtClean="0"/>
              <a:t>utilizare este </a:t>
            </a:r>
            <a:r>
              <a:rPr lang="es-ES" sz="6400" dirty="0"/>
              <a:t>nuevo </a:t>
            </a:r>
            <a:r>
              <a:rPr lang="es-ES" sz="6400" dirty="0" smtClean="0"/>
              <a:t>sistema, implantó su plataforma de préstamo de libros-e, </a:t>
            </a:r>
            <a:r>
              <a:rPr lang="es-ES" sz="6400" b="1" i="1" dirty="0" smtClean="0">
                <a:solidFill>
                  <a:schemeClr val="accent3"/>
                </a:solidFill>
              </a:rPr>
              <a:t>CIELO</a:t>
            </a:r>
            <a:r>
              <a:rPr lang="es-ES" sz="6400" b="1" dirty="0" smtClean="0"/>
              <a:t> </a:t>
            </a:r>
            <a:r>
              <a:rPr lang="es-ES" sz="6400" dirty="0" smtClean="0"/>
              <a:t>(</a:t>
            </a:r>
            <a:r>
              <a:rPr lang="es-ES" sz="6400" dirty="0" smtClean="0">
                <a:hlinkClick r:id="rId2"/>
              </a:rPr>
              <a:t>http</a:t>
            </a:r>
            <a:r>
              <a:rPr lang="es-ES" sz="6400" dirty="0">
                <a:hlinkClick r:id="rId2"/>
              </a:rPr>
              <a:t>://cielo.usal.es</a:t>
            </a:r>
            <a:r>
              <a:rPr lang="es-ES" sz="6400" dirty="0" smtClean="0">
                <a:hlinkClick r:id="rId2"/>
              </a:rPr>
              <a:t>/</a:t>
            </a:r>
            <a:r>
              <a:rPr lang="es-ES" sz="6400" dirty="0" smtClean="0"/>
              <a:t>), en </a:t>
            </a:r>
            <a:r>
              <a:rPr lang="es-ES" sz="6400" dirty="0"/>
              <a:t>febrero de </a:t>
            </a:r>
            <a:r>
              <a:rPr lang="es-ES" sz="6400" dirty="0" smtClean="0"/>
              <a:t>2013</a:t>
            </a:r>
            <a:r>
              <a:rPr lang="es-ES" sz="6400" dirty="0"/>
              <a:t>. La aplicación en la que se asienta es </a:t>
            </a:r>
            <a:r>
              <a:rPr lang="es-ES" sz="6400" dirty="0" err="1" smtClean="0"/>
              <a:t>XeBook</a:t>
            </a:r>
            <a:r>
              <a:rPr lang="es-ES" sz="6400" dirty="0"/>
              <a:t>.</a:t>
            </a:r>
            <a:r>
              <a:rPr lang="es-ES" sz="6400" dirty="0" smtClean="0"/>
              <a:t> </a:t>
            </a:r>
            <a:endParaRPr lang="es-ES" sz="6400" dirty="0"/>
          </a:p>
          <a:p>
            <a:pPr marL="0" indent="0" algn="just">
              <a:buNone/>
            </a:pPr>
            <a:endParaRPr lang="es-ES" sz="6400" dirty="0" smtClean="0"/>
          </a:p>
          <a:p>
            <a:pPr algn="just"/>
            <a:r>
              <a:rPr lang="es-ES" sz="6400" dirty="0" smtClean="0"/>
              <a:t>CIELO es </a:t>
            </a:r>
            <a:r>
              <a:rPr lang="es-ES" sz="6400" b="1" dirty="0" smtClean="0">
                <a:solidFill>
                  <a:schemeClr val="accent3"/>
                </a:solidFill>
              </a:rPr>
              <a:t>un portal único </a:t>
            </a:r>
            <a:r>
              <a:rPr lang="es-ES" sz="6400" dirty="0" smtClean="0"/>
              <a:t>desde el que, los miembros de la comunidad universitaria pueden consultar el catálogo, seleccionar obras, identificarse y obtener en préstamo por un plazo determinado los títulos elegidos </a:t>
            </a:r>
          </a:p>
          <a:p>
            <a:pPr algn="just"/>
            <a:endParaRPr lang="es-ES" sz="6400" dirty="0"/>
          </a:p>
          <a:p>
            <a:pPr algn="just"/>
            <a:r>
              <a:rPr lang="es-ES" sz="6400" dirty="0" smtClean="0"/>
              <a:t>El sistema se resume en:  </a:t>
            </a:r>
            <a:r>
              <a:rPr lang="es-ES" sz="6400" b="1" dirty="0" smtClean="0">
                <a:solidFill>
                  <a:schemeClr val="accent3"/>
                </a:solidFill>
              </a:rPr>
              <a:t>un usuario </a:t>
            </a:r>
            <a:r>
              <a:rPr lang="es-ES" sz="6400" b="1" dirty="0" smtClean="0"/>
              <a:t>/</a:t>
            </a:r>
            <a:r>
              <a:rPr lang="es-ES" sz="6400" b="1" dirty="0" smtClean="0">
                <a:solidFill>
                  <a:schemeClr val="accent3"/>
                </a:solidFill>
              </a:rPr>
              <a:t> un libro, o mejor dicho, una licencia de uso </a:t>
            </a:r>
            <a:r>
              <a:rPr lang="es-ES" sz="6400" b="1" dirty="0" smtClean="0"/>
              <a:t>/</a:t>
            </a:r>
            <a:r>
              <a:rPr lang="es-ES" sz="6400" b="1" dirty="0" smtClean="0">
                <a:solidFill>
                  <a:schemeClr val="accent3"/>
                </a:solidFill>
              </a:rPr>
              <a:t> un préstamo</a:t>
            </a:r>
          </a:p>
          <a:p>
            <a:pPr algn="just"/>
            <a:endParaRPr lang="es-ES" sz="6400" dirty="0"/>
          </a:p>
          <a:p>
            <a:pPr algn="just"/>
            <a:r>
              <a:rPr lang="es-ES" sz="6400" dirty="0" smtClean="0"/>
              <a:t>Todos </a:t>
            </a:r>
            <a:r>
              <a:rPr lang="es-ES" sz="6400" b="1" dirty="0" smtClean="0">
                <a:solidFill>
                  <a:schemeClr val="accent3"/>
                </a:solidFill>
              </a:rPr>
              <a:t>los libros-e </a:t>
            </a:r>
            <a:r>
              <a:rPr lang="es-ES" sz="6400" dirty="0" smtClean="0"/>
              <a:t>están </a:t>
            </a:r>
            <a:r>
              <a:rPr lang="es-ES" sz="6400" dirty="0"/>
              <a:t>disponibles en la misma ubicación, aunque </a:t>
            </a:r>
            <a:r>
              <a:rPr lang="es-ES" sz="6400" dirty="0" smtClean="0"/>
              <a:t>las </a:t>
            </a:r>
            <a:r>
              <a:rPr lang="es-ES" sz="6400" dirty="0"/>
              <a:t>obras </a:t>
            </a:r>
            <a:r>
              <a:rPr lang="es-ES" sz="6400" b="1" dirty="0">
                <a:solidFill>
                  <a:schemeClr val="accent3"/>
                </a:solidFill>
              </a:rPr>
              <a:t>pueden estar en </a:t>
            </a:r>
            <a:r>
              <a:rPr lang="es-ES" sz="6400" b="1" dirty="0" smtClean="0">
                <a:solidFill>
                  <a:schemeClr val="accent3"/>
                </a:solidFill>
              </a:rPr>
              <a:t>ubicaciones </a:t>
            </a:r>
            <a:r>
              <a:rPr lang="es-ES" sz="6400" b="1" dirty="0">
                <a:solidFill>
                  <a:schemeClr val="accent3"/>
                </a:solidFill>
              </a:rPr>
              <a:t>diferentes</a:t>
            </a:r>
            <a:r>
              <a:rPr lang="es-ES" sz="6400" dirty="0">
                <a:solidFill>
                  <a:schemeClr val="accent3"/>
                </a:solidFill>
              </a:rPr>
              <a:t>: </a:t>
            </a:r>
            <a:endParaRPr lang="es-ES" sz="6400" dirty="0" smtClean="0">
              <a:solidFill>
                <a:schemeClr val="accent3"/>
              </a:solidFill>
            </a:endParaRPr>
          </a:p>
          <a:p>
            <a:pPr lvl="1" algn="just"/>
            <a:r>
              <a:rPr lang="es-ES" sz="6400" dirty="0">
                <a:solidFill>
                  <a:schemeClr val="tx1"/>
                </a:solidFill>
              </a:rPr>
              <a:t>E</a:t>
            </a:r>
            <a:r>
              <a:rPr lang="es-ES" sz="6400" dirty="0" smtClean="0">
                <a:solidFill>
                  <a:schemeClr val="tx1"/>
                </a:solidFill>
              </a:rPr>
              <a:t>spacio-almacén </a:t>
            </a:r>
            <a:r>
              <a:rPr lang="es-ES" sz="6400" dirty="0">
                <a:solidFill>
                  <a:schemeClr val="tx1"/>
                </a:solidFill>
              </a:rPr>
              <a:t>de la propia universidad (para editores que no disponen de plataforma o que venden sin </a:t>
            </a:r>
            <a:r>
              <a:rPr lang="es-ES" sz="6400" dirty="0" smtClean="0">
                <a:solidFill>
                  <a:schemeClr val="tx1"/>
                </a:solidFill>
              </a:rPr>
              <a:t>intermediarios)</a:t>
            </a:r>
          </a:p>
          <a:p>
            <a:pPr lvl="1" algn="just"/>
            <a:r>
              <a:rPr lang="es-ES" sz="6400" dirty="0" smtClean="0">
                <a:solidFill>
                  <a:schemeClr val="tx1"/>
                </a:solidFill>
              </a:rPr>
              <a:t>Plataformas externas, a las que CIELO se conecta través de pasarelas</a:t>
            </a:r>
          </a:p>
          <a:p>
            <a:pPr marL="274320" lvl="1" indent="0" algn="just">
              <a:buNone/>
            </a:pPr>
            <a:endParaRPr lang="es-ES" sz="6400" dirty="0" smtClean="0"/>
          </a:p>
          <a:p>
            <a:pPr algn="just"/>
            <a:r>
              <a:rPr lang="es-ES" sz="6400" dirty="0" smtClean="0"/>
              <a:t>En </a:t>
            </a:r>
            <a:r>
              <a:rPr lang="es-ES" sz="6400" dirty="0"/>
              <a:t>la actualidad </a:t>
            </a:r>
            <a:r>
              <a:rPr lang="es-ES" sz="6400" dirty="0" smtClean="0"/>
              <a:t>CIELO cuenta </a:t>
            </a:r>
            <a:r>
              <a:rPr lang="es-ES" sz="6400" dirty="0"/>
              <a:t>con </a:t>
            </a:r>
            <a:r>
              <a:rPr lang="es-ES" sz="6400" b="1" dirty="0">
                <a:solidFill>
                  <a:schemeClr val="accent3"/>
                </a:solidFill>
              </a:rPr>
              <a:t>2.500 títulos</a:t>
            </a:r>
            <a:r>
              <a:rPr lang="es-ES" sz="6400" dirty="0">
                <a:solidFill>
                  <a:schemeClr val="accent3"/>
                </a:solidFill>
              </a:rPr>
              <a:t> </a:t>
            </a:r>
            <a:r>
              <a:rPr lang="es-ES" sz="6400" dirty="0"/>
              <a:t>en formato PDF y EPUB. Se pueden leer en </a:t>
            </a:r>
            <a:r>
              <a:rPr lang="es-ES" sz="6400" dirty="0" smtClean="0"/>
              <a:t>línea o </a:t>
            </a:r>
            <a:r>
              <a:rPr lang="es-ES" sz="6400" dirty="0"/>
              <a:t>mediante descarga, aunque </a:t>
            </a:r>
            <a:r>
              <a:rPr lang="es-ES" sz="6400" dirty="0" smtClean="0"/>
              <a:t>están </a:t>
            </a:r>
            <a:r>
              <a:rPr lang="es-ES" sz="6400" b="1" dirty="0" smtClean="0">
                <a:solidFill>
                  <a:schemeClr val="accent3"/>
                </a:solidFill>
              </a:rPr>
              <a:t>sometidos a DRM</a:t>
            </a:r>
            <a:r>
              <a:rPr lang="es-ES" sz="6400" dirty="0" smtClean="0"/>
              <a:t>. </a:t>
            </a:r>
            <a:r>
              <a:rPr lang="es-ES" sz="6400" dirty="0"/>
              <a:t> </a:t>
            </a:r>
            <a:endParaRPr lang="es-ES" sz="6400" dirty="0" smtClean="0"/>
          </a:p>
          <a:p>
            <a:pPr algn="just"/>
            <a:endParaRPr lang="es-ES" sz="6400" dirty="0">
              <a:solidFill>
                <a:schemeClr val="tx1"/>
              </a:solidFill>
            </a:endParaRPr>
          </a:p>
        </p:txBody>
      </p:sp>
      <p:sp>
        <p:nvSpPr>
          <p:cNvPr id="3" name="AutoShape 2" descr="data:image/jpeg;base64,/9j/4AAQSkZJRgABAQAAAQABAAD/2wCEAAkGBw8PDxAUDRQQDxAQDw8VFRQXFBUPFBQXFBQWFhUaFBQYHCggGBolGxQUIjEhJSkrLi4uFx8zODQsNygtLiwBCgoKDg0OGxAQGi0kICYvLC8wLywsLCwvNCwsLCwsLyw0LCw3LCwsLywsLCwsLCwsLCwsLDQsLCwsLCwsLCwsLP/AABEIAGEA8AMBEQACEQEDEQH/xAAcAAEAAQUBAQAAAAAAAAAAAAAABAIDBQYHAQj/xAA/EAABAwIEBAMDCAcJAAAAAAABAAIDBBEFEiExBhNBUSJhcSMy0QcUM1JigZGhNEJyksHC8RUkQ1NzdLGys//EABsBAQACAwEBAAAAAAAAAAAAAAADBAIFBgEH/8QAMREAAgEDAgMFBgcBAAAAAAAAAAECAwQREjETIUEFIlFhkRQycYGx0TNCQ1KhwfCC/9oADAMBAAIRAxEAPwDuKAIAgCAIAgCAIDwhGsghysyla6rT0MsRllFCjMjV+K8K/wAaMftj+b4rU9oW36sfn9za2Fz+nL5fY1dag2wQBAEAQBAEAQBAEAQBAEAQBAEAQBAdgX0I4oIAgCAIAgCAIAgKJGZgsJwU1hnsXhkMi261zTTwywnkpc0EWOoK8azuep45miY9hZp5PD9G+5ae3cFaC5s5U593ZnQWlxxY891uYuyrcCfgWgvHRmlnACjPQgCAIAgCAIAgCAIAgCAIAgCA7AvoRxQQBAEAQBAEAQBAEBZnjvqNwoK9PUsrczhLHIiqiTkfEKNs8bmP2Ox7HoQsJwU1hklKq6UlJHPqumdE9zHizmn8exC1couLwzo6dSNSKlEsrEzPFQrU9D5bAKI9CAIAgCAIAgCAIAgCAIAgCA7AvoRxQQBAEAQBAEAQHiA9QBARZ47ajYqlXp4epE0JZ5FlVyQxHEWFc9mZg9owG32h2VevS1rK3Llnc8KWHszR1rzfBYyipLDBj5q9zHEFu3moFaJ9SxGipLKZR/an2fzXvsnmZez+ZJpKsSX6EdFBWoun8CKpTcCSoSMIAgCAIAgCAIAgCAIDr6+hHFHqA8QHqAIAgCAIAgCAIDwi+68aTWGCHIzKVrqkHB4LEXlFCwMjU+KcKynmxjwuPjHY9/QqjcUsPUjb2FzqXDlv0NcVU2ZFr6bO3T3ht5+S9TwS0qml+RhSsy6VxSFpBbuFjKKksM8lFSWGZyCUPaCP6LVTg4PDKMouLwy4sTEIAgCAIAgCAIAgCA7AvoRxQQBAEAQBAEAQBAEAQBAUSszBR1IKawZRlhkMha9pp4ZOUSMDgQ4XBFiO4WLWVhmSbTyjQsaw008ltSx2rD3Hb1C1lWnolg6C2rqtDPXqY9RlkxmJ0v67fv8Aisoss0Kn5WY5ZFks1rp+W4UzzHJuLWsbdDdZ0lSc1xY5RWuqUqlPuPD6GnO4pxAEgzPBGhBDQR+S3a7MtHtBHMu6rLk5BvFleCDzibEaENsfXRH2XaP8g9rrfuOlYHirKuFsjNDs5vVruoK5K8tZW1Vwl8n4o3FGsqsdSMgqpMEAQBAEAQBAdgX0I4oIAgCAIAgCAIDxAeoAgCAICxUR31Cr16eVqRJCWORGVImImKUDaiMsdod2nsVHUpqccE1Cs6U9SOf1ELo3Oa8Wc02IWskmnhnRQmpxUlsWyL77LwyMHW03Ld9k7LNPJepz1Ijr0kNX4rwm/tohr+uP5vitv2fdfpS+X2NH2pZ/rQXx+5qq25ozMcL426jmzG5ifYSN8uhHmFRv7NXVLT1W3+8yxb13Slnp1OuwjmNa6O7mOAIcASCDsQVxUqNSLw4s3inF9Svkv+q78CvOHPwZ7rj4lLmEbgj1Fli4tbo9TT2PF4ehAEAQHYF9COKCAIAgCAIAgCAIDxAeoAgCAICJPHY6bFUa1PS8rYnhLJaUBmYPibCea3mRj2jBqPrN+IVa4palqW5fsrnhy0S2Zpi15uy3UQh7SD/RepmUJOLyjAyRlpIduFImX4tNZRQQCLHUFep45o9aTWGaHxBhXzeTwg8p98vl3aV0Vnc8aHPdb/c5W+tPZ58vde32MUrZROq/I3xpyniiq3ezefYOP6jjuwnsenn6qrXpZ7yMWjtapmJBxfDm1Edtni5aex+BVa6tlXhjr0LFtXdGeenU0SSMtcWuFnA2I7LmJRcXh7nQxkpLKKV4ZBAEB0SqxmaKvigkgeaeoYeXUMu8CRty5krQPALWIdsdV9COKHEWNTU8lNFSwPqZqmW3VsUbGkcx8klrCwOg3KAlYpj1FSECrqKenLthJIyMn0zFAe4VjtHV5hR1EFQW2zcuRslvXKdEBbosche0mR8cbg97cpeAfC4gHX0VGlf0ZLvyUXlrGfBlurZ1IvuptYXQyMM7Hi8bmvHcEEfkrcKkZrMXleRWlCUXiSwR34pTg2MsQI6Z2/FRSu6EXhzXqiRW1VrKi/QkiVuXNcZbXvfS3qptSxqzyItLzjHMjNxSmJsJYif22/FQq7oN4U16oldtWSy4v0MDx3jZw9jagN5nJhqX5L5Q4gMtc9tVFWk/aaS8pf0S0kuBU/5/stfJ7xmMUpYXyM5czmuzCxDC5h8WS/SxBHkVO6yVXhvdrK/sh4TdPWuj5m3qYiCAIDxzbixXkoqSwz1PBCe2xstdODi8MsJ5RSsD007ifCuU7mRj2bzqPqu+BWvuKWl6lsbqxuda0S3RgVXNgQ8Qpc4u33h+YXqeCalU0vD2MOsy4R6+jZPG5j9j16g9CFLRqypTUokNehGtBwkc7raV8MjmSCxafuI6EeS6WnUjUipRORq0pUpuEt0WWkggi4INwRoR6KQjPoj5LeMxiVPy53f3una0PvpzG7B477a+fqtfWp6Hy2MGjeFCeGA4mwrO3mxjxNHiH1h39QtX2ja61xI7rc2Njc6Xw5bdDU1ojdBAEB0nFsYgZLFSukLamqbIIw1pe5oDdXut7rfM9V39SLlFxTxk42nJRkm1kgUVZFhroKesmJkq5HiIkO5d2geHOdA430B31VWxtp0KbjOWeZYu68a09UY4NNkNR/bmLcmHD53BlCP73IYi1uST6HwOu0m99tmq6VTN4Jw/XnFIauogoKWOKmniIp3ueZM5aW5gY2iwsfxQ8NhwBsRidnEeYTTXva/vne61tiqfDerGdUvqy/eOetYzjC+hbiDRJiHKsByYvd2zZJL2t12WMcKdfR4LbxwzKWXCjr8Xv4ZRLwiOn+bw6RfRMv7u9tbqe1jR4MeS2XgRXMqvFlvu/ExBt8xd/l/PCPs5Od/1sqHL2R/t1/LGr6Fzn7SvHT/On6mYxWOn+by6RfRPto3tpZX7mNHgy5LZ+BSt5VeLHfdeJhsYw5tXFRwzDO2SmkDmk2zWZGbE+dlWerXRxvpl9Ik604rZ21L6syGAUVK5jHRsyyRGxBJDmOGhFhoB5AWspbSnRqJVMd5b5bymR3M6tNuGe69sLk0Z1bEohAEAQFuWPMPNRVaetGUZYZDWv2LBRPC2Rpa8Xa4WIXjSawzKMnF6luc/xXD3U8ha7UbtPcLV1KbhLDOhoVlVhqRDWBOYrEqXKczdjv5FZRZbo1M91kBZE5iOI8J+cR5mD2rAbfaHUK9ZXPClh7M13aFnx4ao+8v9g0QhdAcwT8CxeahqI56c5Xxuv5OHVru4IWMoqSwwfTvDeOQ4hTRzwHwvGrerHD3mu8wtbKLi8MjMosQaZxFhfJfmYPZvP7p7ei56/tOFLVH3X/BvbK54kdMt0Yda8vBAdWbh8AndOI2CdzGsMmUZywG4bm3tcr6EcUMQw+CoaG1EbJmB7XAOaHAOabtIv1BQELGeGaCtcHVlNBO5osHPYC4Dtm3t5IDKxsDQA0ABoAAGgAGwCAiz4XTyOLnxRucdyWi59T1VedpQm9UoJv4E0LmrBYjJ4+Jep6aOMWia1jezQGj8lJTpQprEEkvIwnUlN5k8kd2D0pNzDFc/ZChdlbt5cF6Equ6yWNb9SSKdmTJlbktbLYZbdrbKfhw06MLHh0IdctWrPPxIrcGpQbiGL90KBWVunnQvQmd3X/e/UluhaXNcQC5l8p6i+9vwVhwi2pNc1sQqckmk+TKW00YeXhrQ8ixcBYn17rFUoKWtLmeupJx0t8i8pDAIAgCAICPUR9R96q16f5kSwl0I6qEpBxjDW1EZboHjVp7H4FRVaanHBPbV3Rnnp1NBljc1xa4Wc02I7FaxrDwzooyUllFtzQQQdQUPU8czB1dOY3W6HYrNPJfpz1LJYXpmalxXhOU86IeE++Ox7rddn3WpcOW/Q0HadnpfFguXX7mtLaGmNw+TXjE4XU2lJNLOWiUb5T0eB3F9e49Aoa1PWvM8aPo6N4cAWkOa4AgjUEHYgrXmBRU07ZWOa8Xa4LCpTjUi4y2ZnTm4SUomhYhROgkLHdNj3HQrl69CVGbizoqNaNWGpEZQkx2BfQjiggCAIAgCAIAgCAIAgCAIAgCAIAgIc0eU+RVCtT0PlsTwlktqEzNe4owrO3mxjxNHiH1h39QqtxSz3kbGxudL4ctnsaiqJuSzVQCRtjv0PYongzhNxeTBPaQSDoQpC+mmsooewOBDgCCCCD1C9TcXlHkoqSw9jQMcww00lt2OuWHy7HzC6S1uFWhnr1OTvLV29THR7GOVkqHYfkZ40vahqnaj9HcT06xn/kfeFTuKf5kYtHX1VMTHY3hoqI9Lcxty0/wPkVUu7ZV4ea2LNrcOjPye5ozmkEgixBsR2XNNNPDOhTTWUdeX0E4s9QBAEAQBAEAQBAEAQBAEAQBAEAQFqp9371Bce4Z09yIqJOeHY+iM9OYrTHUhegw2J/SH0CzjsXaPuERekpr3Gv0Mf+r/AClbPsv8SXwNR2x+FH4mnLdnPGR4b/TaT/dU/wD6NWM/dYPq8rVkYQGh49+ky/tfwC5i9/HkdFafgxP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9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lataformas para el préstamo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12" name="AutoShape 2" descr="data:image/jpeg;base64,/9j/4AAQSkZJRgABAQAAAQABAAD/2wCEAAkGBwgHBhUUBxQVFRUXGR8bGBUYGRwgHBwhHB0eIBweHxwkICwsHR4lIBocJTElJikrLjIuFx83ODYtNygtLisBCgoKDg0OGhAQGjcmICQ3NywsKywuNzc0LCwsNzctLCw1LisuLis3MissLiwsKy8rLCwsLCwsLCwsLywsLCwsLP/AABEIAMwAzAMBEQACEQEDEQH/xAAcAAEAAwEBAQEBAAAAAAAAAAAABQYHAwQIAgH/xABFEAABAgUABQcJBQUIAwAAAAABAAIDBAUGEQcSITFBNlFhcoGxwRMiMlJxgpGhshU0QpLRCCM3U7MUFhckMzV08GJz4f/EABoBAQADAQEBAAAAAAAAAAAAAAABBQYEAgP/xAAxEQEAAQIDBgMIAgMBAAAAAAAAAQIDBAU0ESEyQXHwM1GhEhUiMVJhgZET0bHB4SP/2gAMAwEAAhEDEQA/AMNQSlvUCp3JURBo8Mved/M0c7jwCDdbR0H0mnsD7jeZiJv1G5bDb0b8v9pwOhBo9Ot+jUxgFPl4MMD1WNB+OMoJIAAbEH9QEBAQEBAQEBAQEBAQEBAQco8tAmG4mGNcOZwB70FWr2jW064w/wBolmMcfxwvMcPhsPaEGKX5ogq1tQnRqY4zMAZJIbh7B/5N4gcXD4BBmqAgk7boU7clZhy9OGXvO/g0cXHmACD6ys21KbaFHEGmjbsMSIR50R3OfAcEE8gICAgICAgICAg8VSqsjTIeZ14bzDifYF8bt+3ajbXOx97OGu3p2URtViJpAlxM4ZBcWetrAH8uPFV05tT7W6nd5/8AFpGSV+ztmvf5bP8Aa3SczCnJVsSXOWuGQVaUVxXTFVPylT3LdVuqaKvnDsvbwICAgICAgICDA9NmjeFT2meoLMQyf38Jo2NJ/G0cGniOG/nwGMIPon9ny2GU+gOnJgfvI5wzI9FjTw6xyfY1qDWkBAQEBAQEBAQRdWuCnUof5l4LvUbtd8OHaua9i7Vninf5OvD4K9f4Y3ec/JS6te89N5EiPJN597vjwVRezO5Xuo3R6rzD5Rao33Pin0VeJEfFiF0Ukk7yTkntVbMzM7Z+a1piKY2R8n5RLVLG5Mwve+srSZdp6fz/AJZLNNVV+P8ACeXcrxAQEBAQEBAQcpmXhTUu5ky0OY4FrmncQdhCD49vWgPti540s7JDHeY48Wna0/A7ekFB9aWzItplvS8JgxqQmNx0hoz88oJNAQEBAQEBBG1ysy1GldaY2k+i0byf+8Vz4jE0WKfaq/TpwuFrxFfs0/mfJn9Wu+p1DIhnyTOZu/td+mFR3swu3N0bo+39tHh8ss2t8/FP3/pXztO1cKxEBAQWWjXfHpVObChwmuDc7S4jeSebpVhh8wqs24oinbsVeJyum/cm5NWzb9nu/wAQZn+Sz8x/Rfb3tX9Pq+HuSj65/R/iDM/yWfmP6J72r+n1PclH1z+gaQZgHzoDcccOP6J73q50eqJySjlX6L7CeIkMEcRn4q7idsbWfqjZOx+lKBAQEBAQZdpNsZtwXC2M1o/0mtJxxDneBCDURs3ICAgICAgICDLL3m3zNwvDtzMNA7Mn5lZrMLk1X5jy3NZlduKMPE+e9ALiWIgICAgvNpW5TKnRREnGEuLnDOsRuOzcVcYLB2btqKq439VBmGOvWb00UTu3ckz/AHNof8s/nd+q7PduH8vWXF71xP1ekH9zaH/LP53fqnu3D+XrJ71xP1ekM/uaTgyFaiQ5UYa3GBnO9oPiqLF26bd2qin5R/TRYK7VdsU11fOf7a3KfdWdUdy1NHDDH3OOXVengQEBAQEH8LWneg/q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zC+5B8rXC/HmxACD07iPl81nMytTRe9rlLVZVeiuxFPOlXFwLMQEBAQafYHJxvWd3rRZZ4EdZZXNtTPSFjVgrBBk96cpY3u/SFl8fqK++UNflmmo75tTlPurOqO5aajhhk7nHLqvTwICAgICAgICAgICAgICDyVOnStTlSycbkfMHnB4FfK7Zou0+zXD7WL9dmr2qJ3qHWbJnJTLqefKN9X8Q/VUmIyyujfb3x6tBhs2t17rm6fRVnsdDeREBBG8Heq2YmJ2StomJjbD8okQEEnTpWtR5fNOEUsz+AnGePFdFqi/VT/wCe3Z9nLeuYamrZc2bfu9X2fc/qzH5j+q+n8OL8p/b4/wA+C86T7Puf1Zj8x/VP4cX5T+z+fBedLg+gVyPEzEgxCTxd4kleJwmIqnfTL6RjcLTG6uNjWJdpZAaHbwAPktRTGyIhkK521TLopeRAQEBAQEBAQEBAQEBAQEBBG1ahU+rM/wA0wa3B42OHb+q57+FtXo+KPy6sPjLtifgnd5clFrNmT8jl0n+9Z0ekOzj2Klv5bct76N8eq+w2a2rm6v4Z9FacC12HbCOCr1pE7X8RLStHf+wn/wBjvBaDK/A/MsvnGo/ELQrJVCAgICAgICAgICAgICAgICAgICAgICCJrFvU6rDMduH+u3Y7/wC9q5b+EtXuKN/m7MPjr1jhnd5Sp01YlSZMYlnMc3g4kgj2jHcqmvK7sVbKZiYXVGcWZp21RMSu1ApbaPTGwwcnaXHnJ39iuMNYizbihRYvETiLs1/pIrocwgICAgICAgICAgICAgICCEum6aXa0oH1Rxy44ZDYNZ7zzNbxQQMlpNpj6gyFVZealDEIEN8eGAxxO4awccH2oJm/avNUO0JiYkNXykNoLdYZG1wG7tQYvSbu0l3NEd9jRHP1ca2pDhANzu3hSlIR6lpepTdeYEVzRtP7uE4fBoz8EE7Y+mAVCebAuVghvcdVsZmxueAc0+jk7M7dvMoQ1pzg1uXbkELbN1Um52xDR3l3knarstI284zvB50E2gII64K3I29SnTFUJbDZjJAJPnENGwdJCD0U6fl6lTocaVOYcRge0kY2OGQSDu2FAkahJ1GGXSERkQAlpLSDgjeNnFB6UBAQEBAQEBAQEBAQEGM1epTj9McWJBlHzjpaEGw4TXNGpkZLxrdLj8VI9l7z9x3Xbz5d9HjsccFkQvYdUg5z/wB50EveInG6GHipgtiiAwPB3ggtzlQK3+ztum/c8UGzoPnLTlTpWnXprSYDfKwmxHhuzzsuGt0Eho+ClLebZixo9tS7pseeYLC4Hn1RlQhA6OKxSasya+x5VstqRi1+qG+e71tgHzQWqFPSkaZdDhRGF7fSYCMj2jgg9CCjaa/4cTHWhf1WKYITFktY+wpQRdxlYefZ5MZUCN0Yy9rwKdG/uiXlnlT5Qv1s6wG4awGwBBc0BAQEBAQEBAQEBAQEGc3lb1cp12sqdqtEV+pqR5cnGuBxb04x8B0oO8K/LhmCGwKPMh+7LnNDR055kHv0rknRzN62zzBs95qDItFN70yzhH+02xXeU1dXybWndnOcuHOpSutR05UhkE/ZsvHe/hr6jW9uHE/JQhWrWtaqaSLhM9XnMEEuBc0EFzg30YbW/hb0np51KW9BjYcLDBgAYAUIZjoM/wBOof8AKPig5WU5sPTHVi8gANbkncPRQaJJ1+jzsyYcpMQnvH4WvBPwygrGmv8AhxMdaF/VYpghL2VyBlP+LD/phQKloG/2Sa/5Lu4IP5Ua1XL0vKLI27GdKy8tsjzDPTcc41WnhtyPdJ9sjzXJIXPo8lhN06djzkBrgI0GYdrHBOMg8NuzZuzxQaZRalArNIhR5X0IrA8Z3jWGcHpG7sUD2oCAgICDlKRmzMqx7Nzmhw7RlB1QEBAQEBBUdLX8O5vqD62oMy0I27R68Jn7Ygsi6mpq6w3ZznClLSp3RhZ81BIEq1mfxQyWkfNQhj12UGq6MLkZEpEZ2o7bDfuzj0mRBud4jmIUpbtZ1fh3RbMKYhDVLwQ5vM5pLXD4j4YUIQOiy3KnbrJv7VaG+Vjl7MOBy055tyClSFBFxaYKhCmXOEAEOjMaceUADNRhI/DnaeqgsGkLRzRJe2oke34Ql48BvlGuh5GdXaQdu/GcHnwpHmrlQnrs0GiIGOiRnCGHBjSS4sjNDiAOfVyiV6s+DFg2PKtjNLXCWYC0jBBDBkEcCoQquhGSm5KjTInYb4ZMw4gPaWkjA2jPBBGaLIzKNflSk5/zYr4piMJ/GNZx2c+x7T2nmUiyaY6rK02xI7ZgjWjDybG8STvOOgAnsUCU0dSEem2PKQ5sYeIQJHNredj2jOEFjQEBAQRFXrstTJkMjkAlufmR4IIjRVWm1yxZd+cuY3yb+gs2d2D2oLcgICAgICCo6Wv4dzfUH1tQUb9nbdN+54oNnQYz+0LUpZ0OWl2kGIHGIRzNxgZ5snuUizaDZSLLWAwxdnlIkR7fYTgHt1c9qgaAgxCn3BDtvS5UY040/wBnLhDixAM+TLg3Uc4eqSCO1BYdIOkKjTVvPlreiCZmJgeTYyHtxrbCT2ZwOdSLbo/okW3rQl4Ez6bW5fjg5xLiOwnHYoFhQEFauuyKNdD2vnmuZFb6MaG7VeO0b+1BHUjRnRpKoNjT7483EZ6LpiIX6vNgbtiC7ICAgICD5r0z3VGj31EZIu82C1sM+0ZLvm7HYg56Eb0h23XDAqDsQJggZJ2MeNjXdAOcE9XmQfTCAgICAgIKtpPlZicsOaZKMc95YMNaMk+c3cOKDDbTrF22a6J9nSsX95jWD4EQ7t2MDpUpWJ9+aSqo3UkpZ7CeLZdwPYXbAgW5oor1cqfl7ueWNJ1nhztaK/ozuaPDcEG6SsvBlJZrJZoaxoDWtG4AbgoQ6oPMKfJB7yIUPMT0zqNy/rbPO7UHnkKDSKdH15CXgw3esxjQfiAgkUBAQEBAQEBAQVXSPd8vZ1uuiuIMV2WwWc7ufHqt3ns50HyTGixI8YujEuc4kucTkknaSTxJQfhBs+ivS6KfBZKXS4mGMNhzG8tG4NfztHB3DjzgN3lpiDNQA+WcHscMhzTkEdBQdUBAQEBAQEBAQEBAQEBAQEBAQEBBVb3v2jWdKkzzteKR5kBp8482fVb0n5oPmG7roqV21cx6odu5jB6LG8GtHjxQQiAgIJy2rtrtsRCaNGcwE5czex3tadmdm/eg3XR7pCrNwQwKg2DnG9rXA/Vj5INQhuLoYJ4hB+kBAQEBAQEBAQEBAQEBAQEEPcVUj0uVLpcNJAz5wPgQgwK8NLF2R5h0KXiMgt54TcO/MSSOxBmkWJEjRS6MS5xOS4nJJO8k8Sg/CAg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501821" cy="504056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ES" sz="3500" dirty="0">
                <a:solidFill>
                  <a:schemeClr val="accent3"/>
                </a:solidFill>
              </a:rPr>
              <a:t>La experiencia de la Biblioteca de la Universidad de Salamanca</a:t>
            </a:r>
          </a:p>
          <a:p>
            <a:pPr marL="0" indent="0" algn="just">
              <a:buNone/>
            </a:pPr>
            <a:endParaRPr lang="es-ES" dirty="0" smtClean="0">
              <a:solidFill>
                <a:schemeClr val="accent3"/>
              </a:solidFill>
            </a:endParaRPr>
          </a:p>
          <a:p>
            <a:pPr algn="just"/>
            <a:r>
              <a:rPr lang="es-ES" dirty="0" smtClean="0"/>
              <a:t>Según </a:t>
            </a:r>
            <a:r>
              <a:rPr lang="es-ES" dirty="0"/>
              <a:t>José Antonio Merlo, Director de la Biblioteca, </a:t>
            </a:r>
            <a:r>
              <a:rPr lang="es-ES" b="1" dirty="0">
                <a:solidFill>
                  <a:schemeClr val="accent3"/>
                </a:solidFill>
              </a:rPr>
              <a:t>al principio </a:t>
            </a:r>
            <a:r>
              <a:rPr lang="es-ES" b="1" dirty="0" smtClean="0">
                <a:solidFill>
                  <a:schemeClr val="accent3"/>
                </a:solidFill>
              </a:rPr>
              <a:t>encontraron reticencias de </a:t>
            </a:r>
            <a:r>
              <a:rPr lang="es-ES" b="1" dirty="0">
                <a:solidFill>
                  <a:schemeClr val="accent3"/>
                </a:solidFill>
              </a:rPr>
              <a:t>las editoriales </a:t>
            </a:r>
            <a:r>
              <a:rPr lang="es-ES" b="1" dirty="0" smtClean="0">
                <a:solidFill>
                  <a:schemeClr val="accent3"/>
                </a:solidFill>
              </a:rPr>
              <a:t>españolas</a:t>
            </a:r>
            <a:r>
              <a:rPr lang="es-ES" dirty="0" smtClean="0">
                <a:solidFill>
                  <a:schemeClr val="accent3"/>
                </a:solidFill>
              </a:rPr>
              <a:t>, </a:t>
            </a:r>
            <a:r>
              <a:rPr lang="es-ES" dirty="0" smtClean="0"/>
              <a:t>que </a:t>
            </a:r>
            <a:r>
              <a:rPr lang="es-ES" dirty="0"/>
              <a:t>no querían vender libros-e. </a:t>
            </a:r>
            <a:r>
              <a:rPr lang="es-ES" dirty="0" smtClean="0"/>
              <a:t>Ahora </a:t>
            </a:r>
            <a:r>
              <a:rPr lang="es-ES" dirty="0"/>
              <a:t>han empezado a comprender que este sistema les </a:t>
            </a:r>
            <a:r>
              <a:rPr lang="es-ES" dirty="0" smtClean="0"/>
              <a:t>favorece. Pretende </a:t>
            </a:r>
            <a:r>
              <a:rPr lang="es-ES" dirty="0"/>
              <a:t>acabar el año con más de 7.000 </a:t>
            </a:r>
            <a:r>
              <a:rPr lang="es-ES" dirty="0" smtClean="0"/>
              <a:t>títulos en su plataforma.</a:t>
            </a:r>
          </a:p>
          <a:p>
            <a:pPr algn="just"/>
            <a:endParaRPr lang="es-ES" dirty="0" smtClean="0"/>
          </a:p>
          <a:p>
            <a:pPr algn="just"/>
            <a:r>
              <a:rPr lang="es-ES" b="1" dirty="0" smtClean="0">
                <a:solidFill>
                  <a:schemeClr val="accent3"/>
                </a:solidFill>
              </a:rPr>
              <a:t>La biblioteca mantiene su identidad </a:t>
            </a:r>
            <a:r>
              <a:rPr lang="es-ES" dirty="0" smtClean="0"/>
              <a:t>en el entorno digital.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Supone un </a:t>
            </a:r>
            <a:r>
              <a:rPr lang="es-ES" b="1" dirty="0">
                <a:solidFill>
                  <a:schemeClr val="accent3"/>
                </a:solidFill>
              </a:rPr>
              <a:t>ahorro </a:t>
            </a:r>
            <a:r>
              <a:rPr lang="es-ES" b="1" dirty="0" smtClean="0">
                <a:solidFill>
                  <a:schemeClr val="accent3"/>
                </a:solidFill>
              </a:rPr>
              <a:t>económico</a:t>
            </a:r>
            <a:r>
              <a:rPr lang="es-ES" dirty="0" smtClean="0"/>
              <a:t>: </a:t>
            </a:r>
            <a:r>
              <a:rPr lang="es-ES" dirty="0"/>
              <a:t>la biblioteca paga por </a:t>
            </a:r>
            <a:r>
              <a:rPr lang="es-ES" dirty="0" smtClean="0"/>
              <a:t>copia-licencia y </a:t>
            </a:r>
            <a:r>
              <a:rPr lang="es-ES" dirty="0"/>
              <a:t>adquiere tantas licencias como necesite según el uso del documento en cuestión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Han</a:t>
            </a:r>
            <a:r>
              <a:rPr lang="es-ES" b="1" dirty="0" smtClean="0"/>
              <a:t> </a:t>
            </a:r>
            <a:r>
              <a:rPr lang="es-ES" b="1" dirty="0" smtClean="0">
                <a:solidFill>
                  <a:schemeClr val="accent3"/>
                </a:solidFill>
              </a:rPr>
              <a:t>incrementado las </a:t>
            </a:r>
            <a:r>
              <a:rPr lang="es-ES" b="1" dirty="0">
                <a:solidFill>
                  <a:schemeClr val="accent3"/>
                </a:solidFill>
              </a:rPr>
              <a:t>colecciones para estudiantes </a:t>
            </a:r>
            <a:r>
              <a:rPr lang="es-ES" dirty="0"/>
              <a:t>de Grado con colecciones que no están disponibles por otros medios (Alianza, Cátedra, Morata, Síntesis, </a:t>
            </a:r>
            <a:r>
              <a:rPr lang="es-ES" dirty="0" err="1"/>
              <a:t>Tecnos</a:t>
            </a:r>
            <a:r>
              <a:rPr lang="es-ES" dirty="0"/>
              <a:t>, Pirámide…)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Incorpora las publicaciones de la editorial USAL y facilita </a:t>
            </a:r>
            <a:r>
              <a:rPr lang="es-ES" b="1" dirty="0" smtClean="0">
                <a:solidFill>
                  <a:schemeClr val="accent3"/>
                </a:solidFill>
              </a:rPr>
              <a:t>intercambio científico </a:t>
            </a:r>
            <a:r>
              <a:rPr lang="es-ES" dirty="0" smtClean="0"/>
              <a:t>con otras editoriales universitarias.  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dirty="0"/>
              <a:t>Están </a:t>
            </a:r>
            <a:r>
              <a:rPr lang="es-ES" b="1" dirty="0">
                <a:solidFill>
                  <a:schemeClr val="accent3"/>
                </a:solidFill>
              </a:rPr>
              <a:t>estudiando la mejora de la descarga de libros protegidos por DRM</a:t>
            </a:r>
            <a:r>
              <a:rPr lang="es-ES" dirty="0"/>
              <a:t>, que en la actualidad requieren la intermediación de Adobe.</a:t>
            </a:r>
          </a:p>
          <a:p>
            <a:pPr marL="0" indent="0" algn="just">
              <a:buNone/>
            </a:pPr>
            <a:endParaRPr lang="es-ES" sz="2400" b="1" dirty="0"/>
          </a:p>
        </p:txBody>
      </p:sp>
      <p:sp>
        <p:nvSpPr>
          <p:cNvPr id="3" name="AutoShape 2" descr="data:image/jpeg;base64,/9j/4AAQSkZJRgABAQAAAQABAAD/2wCEAAkGBw8PDxAUDRQQDxAQDw8VFRQXFBUPFBQXFBQWFhUaFBQYHCggGBolGxQUIjEhJSkrLi4uFx8zODQsNygtLiwBCgoKDg0OGxAQGi0kICYvLC8wLywsLCwvNCwsLCwsLyw0LCw3LCwsLywsLCwsLCwsLCwsLDQsLCwsLCwsLCwsLP/AABEIAGEA8AMBEQACEQEDEQH/xAAcAAEAAQUBAQAAAAAAAAAAAAAABAIDBQYHAQj/xAA/EAABAwIEBAMDCAcJAAAAAAABAAIDBBEFEiExBhNBUSJhcSMy0QcUM1JigZGhNEJyksHC8RUkQ1NzdLGys//EABsBAQACAwEBAAAAAAAAAAAAAAADBAIFBgEH/8QAMREAAgEDAgMFBgcBAAAAAAAAAAECAwQREjETIUEFIlFhkRQycYGx0TNCQ1KhwfCC/9oADAMBAAIRAxEAPwDuKAIAgCAIAgCAIDwhGsghysyla6rT0MsRllFCjMjV+K8K/wAaMftj+b4rU9oW36sfn9za2Fz+nL5fY1dag2wQBAEAQBAEAQBAEAQBAEAQBAEAQBAdgX0I4oIAgCAIAgCAIAgKJGZgsJwU1hnsXhkMi261zTTwywnkpc0EWOoK8azuep45miY9hZp5PD9G+5ae3cFaC5s5U593ZnQWlxxY891uYuyrcCfgWgvHRmlnACjPQgCAIAgCAIAgCAIAgCAIAgCA7AvoRxQQBAEAQBAEAQBAEBZnjvqNwoK9PUsrczhLHIiqiTkfEKNs8bmP2Ox7HoQsJwU1hklKq6UlJHPqumdE9zHizmn8exC1couLwzo6dSNSKlEsrEzPFQrU9D5bAKI9CAIAgCAIAgCAIAgCAIAgCA7AvoRxQQBAEAQBAEAQHiA9QBARZ47ajYqlXp4epE0JZ5FlVyQxHEWFc9mZg9owG32h2VevS1rK3Llnc8KWHszR1rzfBYyipLDBj5q9zHEFu3moFaJ9SxGipLKZR/an2fzXvsnmZez+ZJpKsSX6EdFBWoun8CKpTcCSoSMIAgCAIAgCAIAgCAIDr6+hHFHqA8QHqAIAgCAIAgCAIDwi+68aTWGCHIzKVrqkHB4LEXlFCwMjU+KcKynmxjwuPjHY9/QqjcUsPUjb2FzqXDlv0NcVU2ZFr6bO3T3ht5+S9TwS0qml+RhSsy6VxSFpBbuFjKKksM8lFSWGZyCUPaCP6LVTg4PDKMouLwy4sTEIAgCAIAgCAIAgCA7AvoRxQQBAEAQBAEAQBAEAQBAUSszBR1IKawZRlhkMha9pp4ZOUSMDgQ4XBFiO4WLWVhmSbTyjQsaw008ltSx2rD3Hb1C1lWnolg6C2rqtDPXqY9RlkxmJ0v67fv8Aisoss0Kn5WY5ZFks1rp+W4UzzHJuLWsbdDdZ0lSc1xY5RWuqUqlPuPD6GnO4pxAEgzPBGhBDQR+S3a7MtHtBHMu6rLk5BvFleCDzibEaENsfXRH2XaP8g9rrfuOlYHirKuFsjNDs5vVruoK5K8tZW1Vwl8n4o3FGsqsdSMgqpMEAQBAEAQBAdgX0I4oIAgCAIAgCAIDxAeoAgCAICxUR31Cr16eVqRJCWORGVImImKUDaiMsdod2nsVHUpqccE1Cs6U9SOf1ELo3Oa8Wc02IWskmnhnRQmpxUlsWyL77LwyMHW03Ld9k7LNPJepz1Ijr0kNX4rwm/tohr+uP5vitv2fdfpS+X2NH2pZ/rQXx+5qq25ozMcL426jmzG5ifYSN8uhHmFRv7NXVLT1W3+8yxb13Slnp1OuwjmNa6O7mOAIcASCDsQVxUqNSLw4s3inF9Svkv+q78CvOHPwZ7rj4lLmEbgj1Fli4tbo9TT2PF4ehAEAQHYF9COKCAIAgCAIAgCAIDxAeoAgCAICJPHY6bFUa1PS8rYnhLJaUBmYPibCea3mRj2jBqPrN+IVa4palqW5fsrnhy0S2Zpi15uy3UQh7SD/RepmUJOLyjAyRlpIduFImX4tNZRQQCLHUFep45o9aTWGaHxBhXzeTwg8p98vl3aV0Vnc8aHPdb/c5W+tPZ58vde32MUrZROq/I3xpyniiq3ezefYOP6jjuwnsenn6qrXpZ7yMWjtapmJBxfDm1Edtni5aex+BVa6tlXhjr0LFtXdGeenU0SSMtcWuFnA2I7LmJRcXh7nQxkpLKKV4ZBAEB0SqxmaKvigkgeaeoYeXUMu8CRty5krQPALWIdsdV9COKHEWNTU8lNFSwPqZqmW3VsUbGkcx8klrCwOg3KAlYpj1FSECrqKenLthJIyMn0zFAe4VjtHV5hR1EFQW2zcuRslvXKdEBbosche0mR8cbg97cpeAfC4gHX0VGlf0ZLvyUXlrGfBlurZ1IvuptYXQyMM7Hi8bmvHcEEfkrcKkZrMXleRWlCUXiSwR34pTg2MsQI6Z2/FRSu6EXhzXqiRW1VrKi/QkiVuXNcZbXvfS3qptSxqzyItLzjHMjNxSmJsJYif22/FQq7oN4U16oldtWSy4v0MDx3jZw9jagN5nJhqX5L5Q4gMtc9tVFWk/aaS8pf0S0kuBU/5/stfJ7xmMUpYXyM5czmuzCxDC5h8WS/SxBHkVO6yVXhvdrK/sh4TdPWuj5m3qYiCAIDxzbixXkoqSwz1PBCe2xstdODi8MsJ5RSsD007ifCuU7mRj2bzqPqu+BWvuKWl6lsbqxuda0S3RgVXNgQ8Qpc4u33h+YXqeCalU0vD2MOsy4R6+jZPG5j9j16g9CFLRqypTUokNehGtBwkc7raV8MjmSCxafuI6EeS6WnUjUipRORq0pUpuEt0WWkggi4INwRoR6KQjPoj5LeMxiVPy53f3una0PvpzG7B477a+fqtfWp6Hy2MGjeFCeGA4mwrO3mxjxNHiH1h39QtX2ja61xI7rc2Njc6Xw5bdDU1ojdBAEB0nFsYgZLFSukLamqbIIw1pe5oDdXut7rfM9V39SLlFxTxk42nJRkm1kgUVZFhroKesmJkq5HiIkO5d2geHOdA430B31VWxtp0KbjOWeZYu68a09UY4NNkNR/bmLcmHD53BlCP73IYi1uST6HwOu0m99tmq6VTN4Jw/XnFIauogoKWOKmniIp3ueZM5aW5gY2iwsfxQ8NhwBsRidnEeYTTXva/vne61tiqfDerGdUvqy/eOetYzjC+hbiDRJiHKsByYvd2zZJL2t12WMcKdfR4LbxwzKWXCjr8Xv4ZRLwiOn+bw6RfRMv7u9tbqe1jR4MeS2XgRXMqvFlvu/ExBt8xd/l/PCPs5Od/1sqHL2R/t1/LGr6Fzn7SvHT/On6mYxWOn+by6RfRPto3tpZX7mNHgy5LZ+BSt5VeLHfdeJhsYw5tXFRwzDO2SmkDmk2zWZGbE+dlWerXRxvpl9Ik604rZ21L6syGAUVK5jHRsyyRGxBJDmOGhFhoB5AWspbSnRqJVMd5b5bymR3M6tNuGe69sLk0Z1bEohAEAQFuWPMPNRVaetGUZYZDWv2LBRPC2Rpa8Xa4WIXjSawzKMnF6luc/xXD3U8ha7UbtPcLV1KbhLDOhoVlVhqRDWBOYrEqXKczdjv5FZRZbo1M91kBZE5iOI8J+cR5mD2rAbfaHUK9ZXPClh7M13aFnx4ao+8v9g0QhdAcwT8CxeahqI56c5Xxuv5OHVru4IWMoqSwwfTvDeOQ4hTRzwHwvGrerHD3mu8wtbKLi8MjMosQaZxFhfJfmYPZvP7p7ei56/tOFLVH3X/BvbK54kdMt0Yda8vBAdWbh8AndOI2CdzGsMmUZywG4bm3tcr6EcUMQw+CoaG1EbJmB7XAOaHAOabtIv1BQELGeGaCtcHVlNBO5osHPYC4Dtm3t5IDKxsDQA0ABoAAGgAGwCAiz4XTyOLnxRucdyWi59T1VedpQm9UoJv4E0LmrBYjJ4+Jep6aOMWia1jezQGj8lJTpQprEEkvIwnUlN5k8kd2D0pNzDFc/ZChdlbt5cF6Equ6yWNb9SSKdmTJlbktbLYZbdrbKfhw06MLHh0IdctWrPPxIrcGpQbiGL90KBWVunnQvQmd3X/e/UluhaXNcQC5l8p6i+9vwVhwi2pNc1sQqckmk+TKW00YeXhrQ8ixcBYn17rFUoKWtLmeupJx0t8i8pDAIAgCAICPUR9R96q16f5kSwl0I6qEpBxjDW1EZboHjVp7H4FRVaanHBPbV3Rnnp1NBljc1xa4Wc02I7FaxrDwzooyUllFtzQQQdQUPU8czB1dOY3W6HYrNPJfpz1LJYXpmalxXhOU86IeE++Ox7rddn3WpcOW/Q0HadnpfFguXX7mtLaGmNw+TXjE4XU2lJNLOWiUb5T0eB3F9e49Aoa1PWvM8aPo6N4cAWkOa4AgjUEHYgrXmBRU07ZWOa8Xa4LCpTjUi4y2ZnTm4SUomhYhROgkLHdNj3HQrl69CVGbizoqNaNWGpEZQkx2BfQjiggCAIAgCAIAgCAIAgCAIAgCAIAgIc0eU+RVCtT0PlsTwlktqEzNe4owrO3mxjxNHiH1h39QqtxSz3kbGxudL4ctnsaiqJuSzVQCRtjv0PYongzhNxeTBPaQSDoQpC+mmsooewOBDgCCCCD1C9TcXlHkoqSw9jQMcww00lt2OuWHy7HzC6S1uFWhnr1OTvLV29THR7GOVkqHYfkZ40vahqnaj9HcT06xn/kfeFTuKf5kYtHX1VMTHY3hoqI9Lcxty0/wPkVUu7ZV4ea2LNrcOjPye5ozmkEgixBsR2XNNNPDOhTTWUdeX0E4s9QBAEAQBAEAQBAEAQBAEAQBAEAQFqp9371Bce4Z09yIqJOeHY+iM9OYrTHUhegw2J/SH0CzjsXaPuERekpr3Gv0Mf+r/AClbPsv8SXwNR2x+FH4mnLdnPGR4b/TaT/dU/wD6NWM/dYPq8rVkYQGh49+ky/tfwC5i9/HkdFafgxP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0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8785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lataformas para el préstamo 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12" name="AutoShape 2" descr="data:image/jpeg;base64,/9j/4AAQSkZJRgABAQAAAQABAAD/2wCEAAkGBwgHBhUUBxQVFRUXGR8bGBUYGRwgHBwhHB0eIBweHxwkICwsHR4lIBocJTElJikrLjIuFx83ODYtNygtLisBCgoKDg0OGhAQGjcmICQ3NywsKywuNzc0LCwsNzctLCw1LisuLis3MissLiwsKy8rLCwsLCwsLCwsLywsLCwsLP/AABEIAMwAzAMBEQACEQEDEQH/xAAcAAEAAwEBAQEBAAAAAAAAAAAABQYHAwQIAgH/xABFEAABAgUABQcJBQUIAwAAAAABAAIDBAUGEQcSITFBNlFhcoGxwRMiMlJxgpGhshU0QpLRCCM3U7MUFhckMzV08GJz4f/EABoBAQADAQEBAAAAAAAAAAAAAAABBQYEAgP/xAAxEQEAAQIDBgMIAgMBAAAAAAAAAQIDBAU0ESEyQXHwM1GhEhUiMVJhgZET0bHB4SP/2gAMAwEAAhEDEQA/AMNQSlvUCp3JURBo8Mved/M0c7jwCDdbR0H0mnsD7jeZiJv1G5bDb0b8v9pwOhBo9Ot+jUxgFPl4MMD1WNB+OMoJIAAbEH9QEBAQEBAQEBAQEBAQEBAQco8tAmG4mGNcOZwB70FWr2jW064w/wBolmMcfxwvMcPhsPaEGKX5ogq1tQnRqY4zMAZJIbh7B/5N4gcXD4BBmqAgk7boU7clZhy9OGXvO/g0cXHmACD6ys21KbaFHEGmjbsMSIR50R3OfAcEE8gICAgICAgICAg8VSqsjTIeZ14bzDifYF8bt+3ajbXOx97OGu3p2URtViJpAlxM4ZBcWetrAH8uPFV05tT7W6nd5/8AFpGSV+ztmvf5bP8Aa3SczCnJVsSXOWuGQVaUVxXTFVPylT3LdVuqaKvnDsvbwICAgICAgICDA9NmjeFT2meoLMQyf38Jo2NJ/G0cGniOG/nwGMIPon9ny2GU+gOnJgfvI5wzI9FjTw6xyfY1qDWkBAQEBAQEBAQRdWuCnUof5l4LvUbtd8OHaua9i7Vninf5OvD4K9f4Y3ec/JS6te89N5EiPJN597vjwVRezO5Xuo3R6rzD5Rao33Pin0VeJEfFiF0Ukk7yTkntVbMzM7Z+a1piKY2R8n5RLVLG5Mwve+srSZdp6fz/AJZLNNVV+P8ACeXcrxAQEBAQEBAQcpmXhTUu5ky0OY4FrmncQdhCD49vWgPti540s7JDHeY48Wna0/A7ekFB9aWzItplvS8JgxqQmNx0hoz88oJNAQEBAQEBBG1ysy1GldaY2k+i0byf+8Vz4jE0WKfaq/TpwuFrxFfs0/mfJn9Wu+p1DIhnyTOZu/td+mFR3swu3N0bo+39tHh8ss2t8/FP3/pXztO1cKxEBAQWWjXfHpVObChwmuDc7S4jeSebpVhh8wqs24oinbsVeJyum/cm5NWzb9nu/wAQZn+Sz8x/Rfb3tX9Pq+HuSj65/R/iDM/yWfmP6J72r+n1PclH1z+gaQZgHzoDcccOP6J73q50eqJySjlX6L7CeIkMEcRn4q7idsbWfqjZOx+lKBAQEBAQZdpNsZtwXC2M1o/0mtJxxDneBCDURs3ICAgICAgICDLL3m3zNwvDtzMNA7Mn5lZrMLk1X5jy3NZlduKMPE+e9ALiWIgICAgvNpW5TKnRREnGEuLnDOsRuOzcVcYLB2btqKq439VBmGOvWb00UTu3ckz/AHNof8s/nd+q7PduH8vWXF71xP1ekH9zaH/LP53fqnu3D+XrJ71xP1ekM/uaTgyFaiQ5UYa3GBnO9oPiqLF26bd2qin5R/TRYK7VdsU11fOf7a3KfdWdUdy1NHDDH3OOXVengQEBAQEH8LWneg/q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yO6+UcbreAWWxvj19WxwGmo6IlczsEBAQEGn2Bycb1nd60WWeBHWWVzbUz0hY1YKwQZPenKWN7v0hZfH6ivvlDX5ZpqO+bU5T7qzqjuWmo4YZO5xy6r08CAgICAgICAgICAgICAgzC+5B8rXC/HmxACD07iPl81nMytTRe9rlLVZVeiuxFPOlXFwLMQEBAQafYHJxvWd3rRZZ4EdZZXNtTPSFjVgrBBk96cpY3u/SFl8fqK++UNflmmo75tTlPurOqO5aajhhk7nHLqvTwICAgICAgICAgICAgICDyVOnStTlSycbkfMHnB4FfK7Zou0+zXD7WL9dmr2qJ3qHWbJnJTLqefKN9X8Q/VUmIyyujfb3x6tBhs2t17rm6fRVnsdDeREBBG8Heq2YmJ2StomJjbD8okQEEnTpWtR5fNOEUsz+AnGePFdFqi/VT/wCe3Z9nLeuYamrZc2bfu9X2fc/qzH5j+q+n8OL8p/b4/wA+C86T7Puf1Zj8x/VP4cX5T+z+fBedLg+gVyPEzEgxCTxd4kleJwmIqnfTL6RjcLTG6uNjWJdpZAaHbwAPktRTGyIhkK521TLopeRAQEBAQEBAQEBAQEBAQEBBG1ahU+rM/wA0wa3B42OHb+q57+FtXo+KPy6sPjLtifgnd5clFrNmT8jl0n+9Z0ekOzj2Klv5bct76N8eq+w2a2rm6v4Z9FacC12HbCOCr1pE7X8RLStHf+wn/wBjvBaDK/A/MsvnGo/ELQrJVCAgICAgICAgICAgICAgICAgICAgICCJrFvU6rDMduH+u3Y7/wC9q5b+EtXuKN/m7MPjr1jhnd5Sp01YlSZMYlnMc3g4kgj2jHcqmvK7sVbKZiYXVGcWZp21RMSu1ApbaPTGwwcnaXHnJ39iuMNYizbihRYvETiLs1/pIrocwgICAgICAgICAgICAgICCEum6aXa0oH1Rxy44ZDYNZ7zzNbxQQMlpNpj6gyFVZealDEIEN8eGAxxO4awccH2oJm/avNUO0JiYkNXykNoLdYZG1wG7tQYvSbu0l3NEd9jRHP1ca2pDhANzu3hSlIR6lpepTdeYEVzRtP7uE4fBoz8EE7Y+mAVCebAuVghvcdVsZmxueAc0+jk7M7dvMoQ1pzg1uXbkELbN1Um52xDR3l3knarstI284zvB50E2gII64K3I29SnTFUJbDZjJAJPnENGwdJCD0U6fl6lTocaVOYcRge0kY2OGQSDu2FAkahJ1GGXSERkQAlpLSDgjeNnFB6UBAQEBAQEBAQEBAQEGM1epTj9McWJBlHzjpaEGw4TXNGpkZLxrdLj8VI9l7z9x3Xbz5d9HjsccFkQvYdUg5z/wB50EveInG6GHipgtiiAwPB3ggtzlQK3+ztum/c8UGzoPnLTlTpWnXprSYDfKwmxHhuzzsuGt0Eho+ClLebZixo9tS7pseeYLC4Hn1RlQhA6OKxSasya+x5VstqRi1+qG+e71tgHzQWqFPSkaZdDhRGF7fSYCMj2jgg9CCjaa/4cTHWhf1WKYITFktY+wpQRdxlYefZ5MZUCN0Yy9rwKdG/uiXlnlT5Qv1s6wG4awGwBBc0BAQEBAQEBAQEBAQEGc3lb1cp12sqdqtEV+pqR5cnGuBxb04x8B0oO8K/LhmCGwKPMh+7LnNDR055kHv0rknRzN62zzBs95qDItFN70yzhH+02xXeU1dXybWndnOcuHOpSutR05UhkE/ZsvHe/hr6jW9uHE/JQhWrWtaqaSLhM9XnMEEuBc0EFzg30YbW/hb0np51KW9BjYcLDBgAYAUIZjoM/wBOof8AKPig5WU5sPTHVi8gANbkncPRQaJJ1+jzsyYcpMQnvH4WvBPwygrGmv8AhxMdaF/VYpghL2VyBlP+LD/phQKloG/2Sa/5Lu4IP5Ua1XL0vKLI27GdKy8tsjzDPTcc41WnhtyPdJ9sjzXJIXPo8lhN06djzkBrgI0GYdrHBOMg8NuzZuzxQaZRalArNIhR5X0IrA8Z3jWGcHpG7sUD2oCAgICDlKRmzMqx7Nzmhw7RlB1QEBAQEBBUdLX8O5vqD62oMy0I27R68Jn7Ygsi6mpq6w3ZznClLSp3RhZ81BIEq1mfxQyWkfNQhj12UGq6MLkZEpEZ2o7bDfuzj0mRBud4jmIUpbtZ1fh3RbMKYhDVLwQ5vM5pLXD4j4YUIQOiy3KnbrJv7VaG+Vjl7MOBy055tyClSFBFxaYKhCmXOEAEOjMaceUADNRhI/DnaeqgsGkLRzRJe2oke34Ql48BvlGuh5GdXaQdu/GcHnwpHmrlQnrs0GiIGOiRnCGHBjSS4sjNDiAOfVyiV6s+DFg2PKtjNLXCWYC0jBBDBkEcCoQquhGSm5KjTInYb4ZMw4gPaWkjA2jPBBGaLIzKNflSk5/zYr4piMJ/GNZx2c+x7T2nmUiyaY6rK02xI7ZgjWjDybG8STvOOgAnsUCU0dSEem2PKQ5sYeIQJHNredj2jOEFjQEBAQRFXrstTJkMjkAlufmR4IIjRVWm1yxZd+cuY3yb+gs2d2D2oLcgICAgICCo6Wv4dzfUH1tQUb9nbdN+54oNnQYz+0LUpZ0OWl2kGIHGIRzNxgZ5snuUizaDZSLLWAwxdnlIkR7fYTgHt1c9qgaAgxCn3BDtvS5UY040/wBnLhDixAM+TLg3Uc4eqSCO1BYdIOkKjTVvPlreiCZmJgeTYyHtxrbCT2ZwOdSLbo/okW3rQl4Ez6bW5fjg5xLiOwnHYoFhQEFauuyKNdD2vnmuZFb6MaG7VeO0b+1BHUjRnRpKoNjT7483EZ6LpiIX6vNgbtiC7ICAgICD5r0z3VGj31EZIu82C1sM+0ZLvm7HYg56Eb0h23XDAqDsQJggZJ2MeNjXdAOcE9XmQfTCAgICAgIKtpPlZicsOaZKMc95YMNaMk+c3cOKDDbTrF22a6J9nSsX95jWD4EQ7t2MDpUpWJ9+aSqo3UkpZ7CeLZdwPYXbAgW5oor1cqfl7ueWNJ1nhztaK/ozuaPDcEG6SsvBlJZrJZoaxoDWtG4AbgoQ6oPMKfJB7yIUPMT0zqNy/rbPO7UHnkKDSKdH15CXgw3esxjQfiAgkUBAQEBAQEBAQVXSPd8vZ1uuiuIMV2WwWc7ufHqt3ns50HyTGixI8YujEuc4kucTkknaSTxJQfhBs+ivS6KfBZKXS4mGMNhzG8tG4NfztHB3DjzgN3lpiDNQA+WcHscMhzTkEdBQdUBAQEBAQEBAQEBAQEBAQEBAQEBBVb3v2jWdKkzzteKR5kBp8482fVb0n5oPmG7roqV21cx6odu5jB6LG8GtHjxQQiAgIJy2rtrtsRCaNGcwE5czex3tadmdm/eg3XR7pCrNwQwKg2DnG9rXA/Vj5INQhuLoYJ4hB+kBAQEBAQEBAQEBAQEBAQEEPcVUj0uVLpcNJAz5wPgQgwK8NLF2R5h0KXiMgt54TcO/MSSOxBmkWJEjRS6MS5xOS4nJJO8k8Sg/CAg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data:image/jpeg;base64,/9j/4AAQSkZJRgABAQAAAQABAAD/2wCEAAkGBw8PDxAUDRQQDxAQDw8VFRQXFBUPFBQXFBQWFhUaFBQYHCggGBolGxQUIjEhJSkrLi4uFx8zODQsNygtLiwBCgoKDg0OGxAQGi0kICYvLC8wLywsLCwvNCwsLCwsLyw0LCw3LCwsLywsLCwsLCwsLCwsLDQsLCwsLCwsLCwsLP/AABEIAGEA8AMBEQACEQEDEQH/xAAcAAEAAQUBAQAAAAAAAAAAAAAABAIDBQYHAQj/xAA/EAABAwIEBAMDCAcJAAAAAAABAAIDBBEFEiExBhNBUSJhcSMy0QcUM1JigZGhNEJyksHC8RUkQ1NzdLGys//EABsBAQACAwEBAAAAAAAAAAAAAAADBAIFBgEH/8QAMREAAgEDAgMFBgcBAAAAAAAAAAECAwQREjETIUEFIlFhkRQycYGx0TNCQ1KhwfCC/9oADAMBAAIRAxEAPwDuKAIAgCAIAgCAIDwhGsghysyla6rT0MsRllFCjMjV+K8K/wAaMftj+b4rU9oW36sfn9za2Fz+nL5fY1dag2wQBAEAQBAEAQBAEAQBAEAQBAEAQBAdgX0I4oIAgCAIAgCAIAgKJGZgsJwU1hnsXhkMi261zTTwywnkpc0EWOoK8azuep45miY9hZp5PD9G+5ae3cFaC5s5U593ZnQWlxxY891uYuyrcCfgWgvHRmlnACjPQgCAIAgCAIAgCAIAgCAIAgCA7AvoRxQQBAEAQBAEAQBAEBZnjvqNwoK9PUsrczhLHIiqiTkfEKNs8bmP2Ox7HoQsJwU1hklKq6UlJHPqumdE9zHizmn8exC1couLwzo6dSNSKlEsrEzPFQrU9D5bAKI9CAIAgCAIAgCAIAgCAIAgCA7AvoRxQQBAEAQBAEAQHiA9QBARZ47ajYqlXp4epE0JZ5FlVyQxHEWFc9mZg9owG32h2VevS1rK3Llnc8KWHszR1rzfBYyipLDBj5q9zHEFu3moFaJ9SxGipLKZR/an2fzXvsnmZez+ZJpKsSX6EdFBWoun8CKpTcCSoSMIAgCAIAgCAIAgCAIDr6+hHFHqA8QHqAIAgCAIAgCAIDwi+68aTWGCHIzKVrqkHB4LEXlFCwMjU+KcKynmxjwuPjHY9/QqjcUsPUjb2FzqXDlv0NcVU2ZFr6bO3T3ht5+S9TwS0qml+RhSsy6VxSFpBbuFjKKksM8lFSWGZyCUPaCP6LVTg4PDKMouLwy4sTEIAgCAIAgCAIAgCA7AvoRxQQBAEAQBAEAQBAEAQBAUSszBR1IKawZRlhkMha9pp4ZOUSMDgQ4XBFiO4WLWVhmSbTyjQsaw008ltSx2rD3Hb1C1lWnolg6C2rqtDPXqY9RlkxmJ0v67fv8Aisoss0Kn5WY5ZFks1rp+W4UzzHJuLWsbdDdZ0lSc1xY5RWuqUqlPuPD6GnO4pxAEgzPBGhBDQR+S3a7MtHtBHMu6rLk5BvFleCDzibEaENsfXRH2XaP8g9rrfuOlYHirKuFsjNDs5vVruoK5K8tZW1Vwl8n4o3FGsqsdSMgqpMEAQBAEAQBAdgX0I4oIAgCAIAgCAIDxAeoAgCAICxUR31Cr16eVqRJCWORGVImImKUDaiMsdod2nsVHUpqccE1Cs6U9SOf1ELo3Oa8Wc02IWskmnhnRQmpxUlsWyL77LwyMHW03Ld9k7LNPJepz1Ijr0kNX4rwm/tohr+uP5vitv2fdfpS+X2NH2pZ/rQXx+5qq25ozMcL426jmzG5ifYSN8uhHmFRv7NXVLT1W3+8yxb13Slnp1OuwjmNa6O7mOAIcASCDsQVxUqNSLw4s3inF9Svkv+q78CvOHPwZ7rj4lLmEbgj1Fli4tbo9TT2PF4ehAEAQHYF9COKCAIAgCAIAgCAIDxAeoAgCAICJPHY6bFUa1PS8rYnhLJaUBmYPibCea3mRj2jBqPrN+IVa4palqW5fsrnhy0S2Zpi15uy3UQh7SD/RepmUJOLyjAyRlpIduFImX4tNZRQQCLHUFep45o9aTWGaHxBhXzeTwg8p98vl3aV0Vnc8aHPdb/c5W+tPZ58vde32MUrZROq/I3xpyniiq3ezefYOP6jjuwnsenn6qrXpZ7yMWjtapmJBxfDm1Edtni5aex+BVa6tlXhjr0LFtXdGeenU0SSMtcWuFnA2I7LmJRcXh7nQxkpLKKV4ZBAEB0SqxmaKvigkgeaeoYeXUMu8CRty5krQPALWIdsdV9COKHEWNTU8lNFSwPqZqmW3VsUbGkcx8klrCwOg3KAlYpj1FSECrqKenLthJIyMn0zFAe4VjtHV5hR1EFQW2zcuRslvXKdEBbosche0mR8cbg97cpeAfC4gHX0VGlf0ZLvyUXlrGfBlurZ1IvuptYXQyMM7Hi8bmvHcEEfkrcKkZrMXleRWlCUXiSwR34pTg2MsQI6Z2/FRSu6EXhzXqiRW1VrKi/QkiVuXNcZbXvfS3qptSxqzyItLzjHMjNxSmJsJYif22/FQq7oN4U16oldtWSy4v0MDx3jZw9jagN5nJhqX5L5Q4gMtc9tVFWk/aaS8pf0S0kuBU/5/stfJ7xmMUpYXyM5czmuzCxDC5h8WS/SxBHkVO6yVXhvdrK/sh4TdPWuj5m3qYiCAIDxzbixXkoqSwz1PBCe2xstdODi8MsJ5RSsD007ifCuU7mRj2bzqPqu+BWvuKWl6lsbqxuda0S3RgVXNgQ8Qpc4u33h+YXqeCalU0vD2MOsy4R6+jZPG5j9j16g9CFLRqypTUokNehGtBwkc7raV8MjmSCxafuI6EeS6WnUjUipRORq0pUpuEt0WWkggi4INwRoR6KQjPoj5LeMxiVPy53f3una0PvpzG7B477a+fqtfWp6Hy2MGjeFCeGA4mwrO3mxjxNHiH1h39QtX2ja61xI7rc2Njc6Xw5bdDU1ojdBAEB0nFsYgZLFSukLamqbIIw1pe5oDdXut7rfM9V39SLlFxTxk42nJRkm1kgUVZFhroKesmJkq5HiIkO5d2geHOdA430B31VWxtp0KbjOWeZYu68a09UY4NNkNR/bmLcmHD53BlCP73IYi1uST6HwOu0m99tmq6VTN4Jw/XnFIauogoKWOKmniIp3ueZM5aW5gY2iwsfxQ8NhwBsRidnEeYTTXva/vne61tiqfDerGdUvqy/eOetYzjC+hbiDRJiHKsByYvd2zZJL2t12WMcKdfR4LbxwzKWXCjr8Xv4ZRLwiOn+bw6RfRMv7u9tbqe1jR4MeS2XgRXMqvFlvu/ExBt8xd/l/PCPs5Od/1sqHL2R/t1/LGr6Fzn7SvHT/On6mYxWOn+by6RfRPto3tpZX7mNHgy5LZ+BSt5VeLHfdeJhsYw5tXFRwzDO2SmkDmk2zWZGbE+dlWerXRxvpl9Ik604rZ21L6syGAUVK5jHRsyyRGxBJDmOGhFhoB5AWspbSnRqJVMd5b5bymR3M6tNuGe69sLk0Z1bEohAEAQFuWPMPNRVaetGUZYZDWv2LBRPC2Rpa8Xa4WIXjSawzKMnF6luc/xXD3U8ha7UbtPcLV1KbhLDOhoVlVhqRDWBOYrEqXKczdjv5FZRZbo1M91kBZE5iOI8J+cR5mD2rAbfaHUK9ZXPClh7M13aFnx4ao+8v9g0QhdAcwT8CxeahqI56c5Xxuv5OHVru4IWMoqSwwfTvDeOQ4hTRzwHwvGrerHD3mu8wtbKLi8MjMosQaZxFhfJfmYPZvP7p7ei56/tOFLVH3X/BvbK54kdMt0Yda8vBAdWbh8AndOI2CdzGsMmUZywG4bm3tcr6EcUMQw+CoaG1EbJmB7XAOaHAOabtIv1BQELGeGaCtcHVlNBO5osHPYC4Dtm3t5IDKxsDQA0ABoAAGgAGwCAiz4XTyOLnxRucdyWi59T1VedpQm9UoJv4E0LmrBYjJ4+Jep6aOMWia1jezQGj8lJTpQprEEkvIwnUlN5k8kd2D0pNzDFc/ZChdlbt5cF6Equ6yWNb9SSKdmTJlbktbLYZbdrbKfhw06MLHh0IdctWrPPxIrcGpQbiGL90KBWVunnQvQmd3X/e/UluhaXNcQC5l8p6i+9vwVhwi2pNc1sQqckmk+TKW00YeXhrQ8ixcBYn17rFUoKWtLmeupJx0t8i8pDAIAgCAICPUR9R96q16f5kSwl0I6qEpBxjDW1EZboHjVp7H4FRVaanHBPbV3Rnnp1NBljc1xa4Wc02I7FaxrDwzooyUllFtzQQQdQUPU8czB1dOY3W6HYrNPJfpz1LJYXpmalxXhOU86IeE++Ox7rddn3WpcOW/Q0HadnpfFguXX7mtLaGmNw+TXjE4XU2lJNLOWiUb5T0eB3F9e49Aoa1PWvM8aPo6N4cAWkOa4AgjUEHYgrXmBRU07ZWOa8Xa4LCpTjUi4y2ZnTm4SUomhYhROgkLHdNj3HQrl69CVGbizoqNaNWGpEZQkx2BfQjiggCAIAgCAIAgCAIAgCAIAgCAIAgIc0eU+RVCtT0PlsTwlktqEzNe4owrO3mxjxNHiH1h39QqtxSz3kbGxudL4ctnsaiqJuSzVQCRtjv0PYongzhNxeTBPaQSDoQpC+mmsooewOBDgCCCCD1C9TcXlHkoqSw9jQMcww00lt2OuWHy7HzC6S1uFWhnr1OTvLV29THR7GOVkqHYfkZ40vahqnaj9HcT06xn/kfeFTuKf5kYtHX1VMTHY3hoqI9Lcxty0/wPkVUu7ZV4ea2LNrcOjPye5ozmkEgixBsR2XNNNPDOhTTWUdeX0E4s9QBAEAQBAEAQBAEAQBAEAQBAEAQFqp9371Bce4Z09yIqJOeHY+iM9OYrTHUhegw2J/SH0CzjsXaPuERekpr3Gv0Mf+r/AClbPsv8SXwNR2x+FH4mnLdnPGR4b/TaT/dU/wD6NWM/dYPq8rVkYQGh49+ky/tfwC5i9/HkdFafgxP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2" y="1268760"/>
            <a:ext cx="8229600" cy="2761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1008"/>
            <a:ext cx="1816100" cy="2560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004698" y="2564904"/>
            <a:ext cx="1973617" cy="36933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3"/>
                </a:solidFill>
              </a:rPr>
              <a:t>búsqueda simple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64088" y="2380238"/>
            <a:ext cx="1770036" cy="36933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3"/>
                </a:solidFill>
              </a:rPr>
              <a:t>autentificación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779845" y="4774455"/>
            <a:ext cx="2214709" cy="36933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3"/>
                </a:solidFill>
              </a:rPr>
              <a:t>filtros de búsqueda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542832" y="4411994"/>
            <a:ext cx="2254015" cy="36933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3"/>
                </a:solidFill>
              </a:rPr>
              <a:t>búsqueda avanzada</a:t>
            </a:r>
          </a:p>
        </p:txBody>
      </p:sp>
      <p:cxnSp>
        <p:nvCxnSpPr>
          <p:cNvPr id="13" name="12 Conector recto de flecha"/>
          <p:cNvCxnSpPr>
            <a:stCxn id="6" idx="2"/>
          </p:cNvCxnSpPr>
          <p:nvPr/>
        </p:nvCxnSpPr>
        <p:spPr>
          <a:xfrm flipH="1">
            <a:off x="3864068" y="2934236"/>
            <a:ext cx="127439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7137794" y="3933056"/>
            <a:ext cx="0" cy="478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2273300" y="4879929"/>
            <a:ext cx="4755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7" idx="3"/>
          </p:cNvCxnSpPr>
          <p:nvPr/>
        </p:nvCxnSpPr>
        <p:spPr>
          <a:xfrm>
            <a:off x="7134124" y="2564904"/>
            <a:ext cx="246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8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8" y="1283938"/>
            <a:ext cx="8420243" cy="4896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78785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lataformas para el préstamo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2" y="6350731"/>
            <a:ext cx="7632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78785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lataformas para el préstamo 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2" y="6350731"/>
            <a:ext cx="7632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9693"/>
            <a:ext cx="26574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99" y="1177293"/>
            <a:ext cx="29241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3621"/>
            <a:ext cx="5971552" cy="3418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186631" y="2526072"/>
            <a:ext cx="3307509" cy="36933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3"/>
                </a:solidFill>
              </a:rPr>
              <a:t>Lectura en línea (</a:t>
            </a:r>
            <a:r>
              <a:rPr lang="es-ES" b="1" dirty="0" err="1" smtClean="0">
                <a:solidFill>
                  <a:schemeClr val="accent3"/>
                </a:solidFill>
              </a:rPr>
              <a:t>streaming</a:t>
            </a:r>
            <a:r>
              <a:rPr lang="es-ES" b="1" dirty="0" smtClean="0">
                <a:solidFill>
                  <a:schemeClr val="accent3"/>
                </a:solidFill>
              </a:rPr>
              <a:t>) </a:t>
            </a:r>
            <a:endParaRPr lang="es-ES" b="1" dirty="0">
              <a:solidFill>
                <a:schemeClr val="accent3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5606224" y="2895404"/>
            <a:ext cx="1118680" cy="677612"/>
          </a:xfrm>
          <a:prstGeom prst="straightConnector1">
            <a:avLst/>
          </a:prstGeom>
          <a:ln>
            <a:solidFill>
              <a:srgbClr val="DD30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5528320" y="2121585"/>
            <a:ext cx="3615679" cy="36933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3"/>
                </a:solidFill>
              </a:rPr>
              <a:t>Lectura offline (Adobe DRM</a:t>
            </a:r>
            <a:r>
              <a:rPr lang="es-ES" b="1" dirty="0">
                <a:solidFill>
                  <a:schemeClr val="accent3"/>
                </a:solidFill>
              </a:rPr>
              <a:t>)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7956376" y="2481791"/>
            <a:ext cx="144016" cy="894470"/>
          </a:xfrm>
          <a:prstGeom prst="straightConnector1">
            <a:avLst/>
          </a:prstGeom>
          <a:ln>
            <a:solidFill>
              <a:srgbClr val="DD30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16723" y="2497522"/>
            <a:ext cx="2893648" cy="36933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3"/>
                </a:solidFill>
              </a:rPr>
              <a:t>Gestión de préstamos</a:t>
            </a:r>
            <a:endParaRPr lang="es-ES" b="1" dirty="0">
              <a:solidFill>
                <a:schemeClr val="accent3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1" y="3552117"/>
            <a:ext cx="2009775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15 Conector recto de flecha"/>
          <p:cNvCxnSpPr/>
          <p:nvPr/>
        </p:nvCxnSpPr>
        <p:spPr>
          <a:xfrm>
            <a:off x="1015161" y="2929026"/>
            <a:ext cx="0" cy="522640"/>
          </a:xfrm>
          <a:prstGeom prst="straightConnector1">
            <a:avLst/>
          </a:prstGeom>
          <a:ln>
            <a:solidFill>
              <a:srgbClr val="DD30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599" y="332656"/>
            <a:ext cx="7650619" cy="549188"/>
          </a:xfrm>
        </p:spPr>
        <p:txBody>
          <a:bodyPr>
            <a:normAutofit/>
          </a:bodyPr>
          <a:lstStyle/>
          <a:p>
            <a:r>
              <a:rPr lang="es-ES" sz="1400" dirty="0"/>
              <a:t>IV SESIÓN DE BUENAS PRÁCTICAS. </a:t>
            </a:r>
            <a:br>
              <a:rPr lang="es-ES" sz="1400" dirty="0"/>
            </a:br>
            <a:r>
              <a:rPr lang="es-ES" sz="1400" dirty="0"/>
              <a:t>BIBLIOTECA DE INGENIERÍA. UNIVERSIDAD DE </a:t>
            </a:r>
            <a:r>
              <a:rPr lang="es-ES" sz="1400" dirty="0" smtClean="0"/>
              <a:t>SEVILLA </a:t>
            </a:r>
            <a:endParaRPr lang="es-ES" sz="1400" dirty="0"/>
          </a:p>
        </p:txBody>
      </p:sp>
      <p:pic>
        <p:nvPicPr>
          <p:cNvPr id="4" name="Picture 3" descr="logoALA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7031"/>
          <a:stretch>
            <a:fillRect/>
          </a:stretch>
        </p:blipFill>
        <p:spPr bwMode="auto">
          <a:xfrm>
            <a:off x="6732240" y="332656"/>
            <a:ext cx="1511924" cy="57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971600" y="332656"/>
            <a:ext cx="7650619" cy="549188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dirty="0" smtClean="0">
                <a:solidFill>
                  <a:schemeClr val="accent2"/>
                </a:solidFill>
              </a:rPr>
              <a:t>IV SESIÓN DE BUENAS PRÁCTICAS. </a:t>
            </a:r>
            <a:br>
              <a:rPr lang="es-ES" sz="1400" dirty="0" smtClean="0">
                <a:solidFill>
                  <a:schemeClr val="accent2"/>
                </a:solidFill>
              </a:rPr>
            </a:br>
            <a:r>
              <a:rPr lang="es-ES" sz="1400" dirty="0" smtClean="0">
                <a:solidFill>
                  <a:schemeClr val="accent2"/>
                </a:solidFill>
              </a:rPr>
              <a:t>BIBLIOTECA DE INGENIERÍA. UNIVERSIDAD DE SEVILLA </a:t>
            </a:r>
            <a:endParaRPr lang="es-ES" sz="1400" dirty="0">
              <a:solidFill>
                <a:schemeClr val="accent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91909" y="272808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C00000"/>
                </a:solidFill>
              </a:rPr>
              <a:t>MUCHAS GRACIAS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796909" y="3789040"/>
            <a:ext cx="4361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C00000"/>
                </a:solidFill>
              </a:rPr>
              <a:t>Mercedes Aguilar</a:t>
            </a:r>
          </a:p>
          <a:p>
            <a:r>
              <a:rPr lang="es-ES" sz="2400" dirty="0" smtClean="0">
                <a:hlinkClick r:id="rId4"/>
              </a:rPr>
              <a:t>http://bib.us.es/ingenieros/</a:t>
            </a:r>
            <a:r>
              <a:rPr lang="es-ES" sz="2400" dirty="0" smtClean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329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libro electrónico en las bibliotecas 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Estado de la cuestión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67544" y="1180847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" sz="8000" dirty="0" smtClean="0">
                <a:solidFill>
                  <a:schemeClr val="accent2"/>
                </a:solidFill>
              </a:rPr>
              <a:t>El mercado del libro electrónico a nivel global</a:t>
            </a:r>
          </a:p>
          <a:p>
            <a:pPr marL="0" indent="0" algn="just">
              <a:buNone/>
            </a:pPr>
            <a:endParaRPr lang="es-ES" sz="8000" dirty="0" smtClean="0">
              <a:solidFill>
                <a:schemeClr val="accent2"/>
              </a:solidFill>
            </a:endParaRPr>
          </a:p>
          <a:p>
            <a:pPr algn="just"/>
            <a:r>
              <a:rPr lang="es-ES" sz="6400" dirty="0" smtClean="0"/>
              <a:t>Estudios realizados en 2014 por la empresa </a:t>
            </a:r>
            <a:r>
              <a:rPr lang="es-ES" sz="6400" i="1" dirty="0" err="1" smtClean="0"/>
              <a:t>PricewaterhousCoopers</a:t>
            </a:r>
            <a:r>
              <a:rPr lang="es-ES" sz="6400" i="1" dirty="0" smtClean="0"/>
              <a:t> y </a:t>
            </a:r>
            <a:r>
              <a:rPr lang="es-ES" sz="6400" dirty="0" smtClean="0"/>
              <a:t>por el informe </a:t>
            </a:r>
            <a:r>
              <a:rPr lang="es-ES" sz="6400" i="1" dirty="0" err="1" smtClean="0"/>
              <a:t>The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Globlal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eBook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Market</a:t>
            </a:r>
            <a:r>
              <a:rPr lang="es-ES" sz="6400" i="1" dirty="0" smtClean="0"/>
              <a:t> </a:t>
            </a:r>
            <a:r>
              <a:rPr lang="es-ES" sz="6400" dirty="0" smtClean="0"/>
              <a:t>señalan que el </a:t>
            </a:r>
            <a:r>
              <a:rPr lang="es-ES" sz="6400" dirty="0"/>
              <a:t>crecimiento </a:t>
            </a:r>
            <a:r>
              <a:rPr lang="es-ES" sz="6400" dirty="0" smtClean="0"/>
              <a:t>del </a:t>
            </a:r>
            <a:r>
              <a:rPr lang="es-ES" sz="6400" b="1" dirty="0" smtClean="0">
                <a:solidFill>
                  <a:schemeClr val="accent3"/>
                </a:solidFill>
              </a:rPr>
              <a:t>mercado</a:t>
            </a:r>
            <a:r>
              <a:rPr lang="es-ES" sz="6400" dirty="0" smtClean="0"/>
              <a:t> del libro electrónico ha sido importante en los últimos años, pero que está </a:t>
            </a:r>
            <a:r>
              <a:rPr lang="es-ES" sz="6400" b="1" dirty="0" smtClean="0">
                <a:solidFill>
                  <a:schemeClr val="accent3"/>
                </a:solidFill>
              </a:rPr>
              <a:t>en desaceleración</a:t>
            </a:r>
            <a:r>
              <a:rPr lang="es-ES" sz="6400" dirty="0" smtClean="0"/>
              <a:t>. Se aprecian, además, enormes </a:t>
            </a:r>
            <a:r>
              <a:rPr lang="es-ES" sz="6400" dirty="0"/>
              <a:t>diferencias </a:t>
            </a:r>
            <a:r>
              <a:rPr lang="es-ES" sz="6400" dirty="0" smtClean="0"/>
              <a:t>entre países en </a:t>
            </a:r>
            <a:r>
              <a:rPr lang="es-ES" sz="6400" dirty="0"/>
              <a:t>la cuota de </a:t>
            </a:r>
            <a:r>
              <a:rPr lang="es-ES" sz="6400" dirty="0" smtClean="0"/>
              <a:t>mercado:</a:t>
            </a:r>
          </a:p>
          <a:p>
            <a:pPr lvl="1" algn="just"/>
            <a:r>
              <a:rPr lang="es-ES" sz="6400" dirty="0" smtClean="0">
                <a:solidFill>
                  <a:schemeClr val="tx1"/>
                </a:solidFill>
              </a:rPr>
              <a:t>En </a:t>
            </a:r>
            <a:r>
              <a:rPr lang="es-ES" sz="6400" b="1" dirty="0">
                <a:solidFill>
                  <a:schemeClr val="accent3"/>
                </a:solidFill>
              </a:rPr>
              <a:t>Estados Unidos</a:t>
            </a:r>
            <a:r>
              <a:rPr lang="es-ES" sz="6400" b="1" dirty="0" smtClean="0">
                <a:solidFill>
                  <a:schemeClr val="tx1"/>
                </a:solidFill>
              </a:rPr>
              <a:t>,</a:t>
            </a:r>
            <a:r>
              <a:rPr lang="es-ES" sz="6400" dirty="0" smtClean="0">
                <a:solidFill>
                  <a:schemeClr val="tx1"/>
                </a:solidFill>
              </a:rPr>
              <a:t> el </a:t>
            </a:r>
            <a:r>
              <a:rPr lang="es-ES" sz="6400" dirty="0">
                <a:solidFill>
                  <a:schemeClr val="tx1"/>
                </a:solidFill>
              </a:rPr>
              <a:t>libro electrónico cuenta con un </a:t>
            </a:r>
            <a:r>
              <a:rPr lang="es-ES" sz="6400" b="1" dirty="0">
                <a:solidFill>
                  <a:schemeClr val="accent3"/>
                </a:solidFill>
              </a:rPr>
              <a:t>20% del mercado </a:t>
            </a:r>
            <a:r>
              <a:rPr lang="es-ES" sz="6400" b="1" dirty="0" smtClean="0">
                <a:solidFill>
                  <a:schemeClr val="accent3"/>
                </a:solidFill>
              </a:rPr>
              <a:t>editorial</a:t>
            </a:r>
            <a:r>
              <a:rPr lang="es-ES" sz="6400" b="1" dirty="0" smtClean="0">
                <a:solidFill>
                  <a:schemeClr val="tx1"/>
                </a:solidFill>
              </a:rPr>
              <a:t>, </a:t>
            </a:r>
            <a:r>
              <a:rPr lang="es-ES" sz="6400" dirty="0" smtClean="0">
                <a:solidFill>
                  <a:schemeClr val="tx1"/>
                </a:solidFill>
              </a:rPr>
              <a:t> porcentaje bastante </a:t>
            </a:r>
            <a:r>
              <a:rPr lang="es-ES" sz="6400" dirty="0">
                <a:solidFill>
                  <a:schemeClr val="tx1"/>
                </a:solidFill>
              </a:rPr>
              <a:t>más alto que </a:t>
            </a:r>
            <a:r>
              <a:rPr lang="es-ES" sz="6400" dirty="0" smtClean="0">
                <a:solidFill>
                  <a:schemeClr val="tx1"/>
                </a:solidFill>
              </a:rPr>
              <a:t>el de Europa.</a:t>
            </a:r>
            <a:endParaRPr lang="es-ES" sz="6400" dirty="0">
              <a:solidFill>
                <a:schemeClr val="tx1"/>
              </a:solidFill>
            </a:endParaRPr>
          </a:p>
          <a:p>
            <a:pPr lvl="1" algn="just"/>
            <a:r>
              <a:rPr lang="es-ES" sz="6400" dirty="0" smtClean="0">
                <a:solidFill>
                  <a:schemeClr val="tx1"/>
                </a:solidFill>
              </a:rPr>
              <a:t>En Europa destaca el </a:t>
            </a:r>
            <a:r>
              <a:rPr lang="es-ES" sz="6400" b="1" dirty="0" smtClean="0">
                <a:solidFill>
                  <a:schemeClr val="accent3"/>
                </a:solidFill>
              </a:rPr>
              <a:t>Reino </a:t>
            </a:r>
            <a:r>
              <a:rPr lang="es-ES" sz="6400" b="1" dirty="0">
                <a:solidFill>
                  <a:schemeClr val="accent3"/>
                </a:solidFill>
              </a:rPr>
              <a:t>Unido</a:t>
            </a:r>
            <a:r>
              <a:rPr lang="es-ES" sz="6400" dirty="0">
                <a:solidFill>
                  <a:schemeClr val="tx1"/>
                </a:solidFill>
              </a:rPr>
              <a:t>, </a:t>
            </a:r>
            <a:r>
              <a:rPr lang="es-ES" sz="6400" dirty="0" smtClean="0">
                <a:solidFill>
                  <a:schemeClr val="tx1"/>
                </a:solidFill>
              </a:rPr>
              <a:t>donde el </a:t>
            </a:r>
            <a:r>
              <a:rPr lang="es-ES" sz="6400" dirty="0">
                <a:solidFill>
                  <a:schemeClr val="tx1"/>
                </a:solidFill>
              </a:rPr>
              <a:t>comercio </a:t>
            </a:r>
            <a:r>
              <a:rPr lang="es-ES" sz="6400" dirty="0" smtClean="0">
                <a:solidFill>
                  <a:schemeClr val="tx1"/>
                </a:solidFill>
              </a:rPr>
              <a:t>del libro electrónico </a:t>
            </a:r>
            <a:r>
              <a:rPr lang="es-ES" sz="6400" dirty="0">
                <a:solidFill>
                  <a:schemeClr val="tx1"/>
                </a:solidFill>
              </a:rPr>
              <a:t>llega al </a:t>
            </a:r>
            <a:r>
              <a:rPr lang="es-ES" sz="6400" b="1" dirty="0">
                <a:solidFill>
                  <a:schemeClr val="accent3"/>
                </a:solidFill>
              </a:rPr>
              <a:t>12,9%</a:t>
            </a:r>
            <a:r>
              <a:rPr lang="es-ES" sz="6400" dirty="0">
                <a:solidFill>
                  <a:schemeClr val="tx1"/>
                </a:solidFill>
              </a:rPr>
              <a:t> del total de </a:t>
            </a:r>
            <a:r>
              <a:rPr lang="es-ES" sz="6400" dirty="0" smtClean="0">
                <a:solidFill>
                  <a:schemeClr val="tx1"/>
                </a:solidFill>
              </a:rPr>
              <a:t>la facturación del </a:t>
            </a:r>
            <a:r>
              <a:rPr lang="es-ES" sz="6400" dirty="0">
                <a:solidFill>
                  <a:schemeClr val="tx1"/>
                </a:solidFill>
              </a:rPr>
              <a:t>sector</a:t>
            </a:r>
            <a:r>
              <a:rPr lang="es-ES" sz="6400" dirty="0" smtClean="0">
                <a:solidFill>
                  <a:schemeClr val="tx1"/>
                </a:solidFill>
              </a:rPr>
              <a:t>, </a:t>
            </a:r>
            <a:r>
              <a:rPr lang="es-ES" sz="6400" dirty="0">
                <a:solidFill>
                  <a:schemeClr val="tx1"/>
                </a:solidFill>
              </a:rPr>
              <a:t>cifra muy superior a la que recaudan países como </a:t>
            </a:r>
            <a:r>
              <a:rPr lang="es-ES" sz="6400" b="1" dirty="0" smtClean="0">
                <a:solidFill>
                  <a:schemeClr val="accent3"/>
                </a:solidFill>
              </a:rPr>
              <a:t>Alemania (5%), Francia (3%) o España (3%).</a:t>
            </a:r>
          </a:p>
          <a:p>
            <a:pPr marL="274320" lvl="1" indent="0" algn="just">
              <a:buNone/>
            </a:pPr>
            <a:endParaRPr lang="es-ES" sz="6400" dirty="0" smtClean="0">
              <a:solidFill>
                <a:schemeClr val="tx1"/>
              </a:solidFill>
            </a:endParaRPr>
          </a:p>
          <a:p>
            <a:pPr marL="274320" lvl="1" algn="just">
              <a:spcBef>
                <a:spcPts val="600"/>
              </a:spcBef>
              <a:buClr>
                <a:schemeClr val="accent1"/>
              </a:buClr>
            </a:pPr>
            <a:r>
              <a:rPr lang="es-ES" sz="6400" dirty="0">
                <a:solidFill>
                  <a:schemeClr val="tx1"/>
                </a:solidFill>
              </a:rPr>
              <a:t>L</a:t>
            </a:r>
            <a:r>
              <a:rPr lang="es-ES" sz="6400" dirty="0" smtClean="0">
                <a:solidFill>
                  <a:schemeClr val="tx1"/>
                </a:solidFill>
              </a:rPr>
              <a:t>a </a:t>
            </a:r>
            <a:r>
              <a:rPr lang="es-ES" sz="6400" dirty="0">
                <a:solidFill>
                  <a:schemeClr val="tx1"/>
                </a:solidFill>
              </a:rPr>
              <a:t>venta de libros electrónicos superará a la de libros impresos antes de 2018,  pero sólo en </a:t>
            </a:r>
            <a:r>
              <a:rPr lang="es-ES" sz="6400" dirty="0" smtClean="0">
                <a:solidFill>
                  <a:schemeClr val="tx1"/>
                </a:solidFill>
              </a:rPr>
              <a:t>EEUU y </a:t>
            </a:r>
            <a:r>
              <a:rPr lang="es-ES" sz="6400" dirty="0">
                <a:solidFill>
                  <a:schemeClr val="tx1"/>
                </a:solidFill>
              </a:rPr>
              <a:t>Reino Unido</a:t>
            </a:r>
            <a:r>
              <a:rPr lang="es-ES" sz="6400" dirty="0" smtClean="0">
                <a:solidFill>
                  <a:schemeClr val="tx1"/>
                </a:solidFill>
              </a:rPr>
              <a:t>. </a:t>
            </a:r>
            <a:r>
              <a:rPr lang="es-ES" sz="6400" dirty="0">
                <a:solidFill>
                  <a:schemeClr val="tx1"/>
                </a:solidFill>
              </a:rPr>
              <a:t>De hecho, </a:t>
            </a:r>
            <a:r>
              <a:rPr lang="es-ES" sz="6400" b="1" dirty="0">
                <a:solidFill>
                  <a:schemeClr val="accent3"/>
                </a:solidFill>
              </a:rPr>
              <a:t>en países desarrollados como Alemania, la industria impresa va a seguir siendo dominante</a:t>
            </a:r>
            <a:r>
              <a:rPr lang="es-ES" sz="6400" b="1" dirty="0" smtClean="0">
                <a:solidFill>
                  <a:schemeClr val="tx1"/>
                </a:solidFill>
              </a:rPr>
              <a:t>.</a:t>
            </a:r>
            <a:r>
              <a:rPr lang="es-ES" sz="6400" dirty="0" smtClean="0">
                <a:solidFill>
                  <a:schemeClr val="tx1"/>
                </a:solidFill>
              </a:rPr>
              <a:t> Por otro lado, el </a:t>
            </a:r>
            <a:r>
              <a:rPr lang="es-ES" sz="6400" dirty="0">
                <a:solidFill>
                  <a:schemeClr val="tx1"/>
                </a:solidFill>
              </a:rPr>
              <a:t>libro-e alcanzará importantes desarrollos en países como China, Brasil o Corea del </a:t>
            </a:r>
            <a:r>
              <a:rPr lang="es-ES" sz="6400" dirty="0" smtClean="0">
                <a:solidFill>
                  <a:schemeClr val="tx1"/>
                </a:solidFill>
              </a:rPr>
              <a:t>Sur.</a:t>
            </a:r>
          </a:p>
          <a:p>
            <a:pPr marL="0" lvl="1" indent="0" algn="just">
              <a:spcBef>
                <a:spcPts val="600"/>
              </a:spcBef>
              <a:buClr>
                <a:schemeClr val="accent1"/>
              </a:buClr>
              <a:buNone/>
            </a:pPr>
            <a:endParaRPr lang="es-ES" sz="6400" dirty="0">
              <a:solidFill>
                <a:schemeClr val="tx1"/>
              </a:solidFill>
            </a:endParaRPr>
          </a:p>
          <a:p>
            <a:pPr algn="just"/>
            <a:r>
              <a:rPr lang="es-ES" sz="6400" dirty="0" smtClean="0"/>
              <a:t>En el </a:t>
            </a:r>
            <a:r>
              <a:rPr lang="es-ES" sz="6400" b="1" dirty="0" smtClean="0">
                <a:solidFill>
                  <a:schemeClr val="accent3"/>
                </a:solidFill>
              </a:rPr>
              <a:t>campo educativo</a:t>
            </a:r>
            <a:r>
              <a:rPr lang="es-ES" sz="6400" dirty="0" smtClean="0"/>
              <a:t>, los libros </a:t>
            </a:r>
            <a:r>
              <a:rPr lang="es-ES" sz="6400" dirty="0"/>
              <a:t>digitales </a:t>
            </a:r>
            <a:r>
              <a:rPr lang="es-ES" sz="6400" dirty="0" smtClean="0"/>
              <a:t>aún </a:t>
            </a:r>
            <a:r>
              <a:rPr lang="es-ES" sz="6400" b="1" dirty="0">
                <a:solidFill>
                  <a:schemeClr val="accent3"/>
                </a:solidFill>
              </a:rPr>
              <a:t>tienen que ganar mercado para tener un impacto </a:t>
            </a:r>
            <a:r>
              <a:rPr lang="es-ES" sz="6400" b="1" dirty="0" smtClean="0">
                <a:solidFill>
                  <a:schemeClr val="accent3"/>
                </a:solidFill>
              </a:rPr>
              <a:t>importante</a:t>
            </a:r>
            <a:r>
              <a:rPr lang="es-ES" sz="6400" dirty="0" smtClean="0">
                <a:solidFill>
                  <a:schemeClr val="accent3"/>
                </a:solidFill>
              </a:rPr>
              <a:t>.</a:t>
            </a:r>
            <a:r>
              <a:rPr lang="es-ES" sz="6400" dirty="0" smtClean="0"/>
              <a:t> En 2013 el 7% de los ingresos por libros, provenía de los electrónicos, calculándose que esta cifra aumentará hasta el 14% en 2018,  </a:t>
            </a:r>
            <a:r>
              <a:rPr lang="es-ES" sz="6400" dirty="0"/>
              <a:t>muy por </a:t>
            </a:r>
            <a:r>
              <a:rPr lang="es-ES" sz="6400" dirty="0" smtClean="0"/>
              <a:t>detrás, por ejemplo, del consumo de </a:t>
            </a:r>
            <a:r>
              <a:rPr lang="es-ES" sz="6400" dirty="0"/>
              <a:t>libros profesionales</a:t>
            </a:r>
            <a:r>
              <a:rPr lang="es-ES" sz="6400" dirty="0" smtClean="0"/>
              <a:t>.</a:t>
            </a:r>
            <a:endParaRPr lang="es-ES" sz="6400" dirty="0"/>
          </a:p>
        </p:txBody>
      </p:sp>
    </p:spTree>
    <p:extLst>
      <p:ext uri="{BB962C8B-B14F-4D97-AF65-F5344CB8AC3E}">
        <p14:creationId xmlns:p14="http://schemas.microsoft.com/office/powerpoint/2010/main" val="31891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Estado de la cuestión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graphicFrame>
        <p:nvGraphicFramePr>
          <p:cNvPr id="6" name="ChartObject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20769231"/>
              </p:ext>
            </p:extLst>
          </p:nvPr>
        </p:nvGraphicFramePr>
        <p:xfrm>
          <a:off x="264419" y="1729979"/>
          <a:ext cx="8363272" cy="409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467544" y="1103970"/>
            <a:ext cx="7794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accent2"/>
                </a:solidFill>
              </a:rPr>
              <a:t>El mercado del libro electrónico a </a:t>
            </a:r>
            <a:r>
              <a:rPr lang="es-ES" sz="2400" dirty="0" smtClean="0">
                <a:solidFill>
                  <a:schemeClr val="accent2"/>
                </a:solidFill>
              </a:rPr>
              <a:t>nivel global</a:t>
            </a:r>
            <a:endParaRPr lang="es-ES" sz="2400" dirty="0">
              <a:solidFill>
                <a:schemeClr val="accent2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2188" y="5899834"/>
            <a:ext cx="8226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4F4F4F"/>
                </a:solidFill>
                <a:latin typeface="Arial"/>
              </a:rPr>
              <a:t>Global e-book revenue from 2009 to 2016*, by region (in million U.S. dollars</a:t>
            </a:r>
            <a:r>
              <a:rPr lang="en-US" sz="1600" dirty="0" smtClean="0">
                <a:solidFill>
                  <a:srgbClr val="4F4F4F"/>
                </a:solidFill>
                <a:latin typeface="Arial"/>
              </a:rPr>
              <a:t>). </a:t>
            </a:r>
            <a:endParaRPr lang="en-US" dirty="0">
              <a:solidFill>
                <a:srgbClr val="4F4F4F"/>
              </a:solidFill>
              <a:latin typeface="Arial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-6350" y="6223000"/>
            <a:ext cx="9169400" cy="647700"/>
          </a:xfrm>
          <a:prstGeom prst="rect">
            <a:avLst/>
          </a:prstGeom>
          <a:blipFill dpi="0">
            <a:blip r:embed="rId3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310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Estado de la cuestión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435280" cy="51462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>
                <a:solidFill>
                  <a:schemeClr val="accent2"/>
                </a:solidFill>
              </a:rPr>
              <a:t>El mercado del libro electrónico </a:t>
            </a:r>
            <a:r>
              <a:rPr lang="es-ES" sz="2400" dirty="0" smtClean="0">
                <a:solidFill>
                  <a:schemeClr val="accent2"/>
                </a:solidFill>
              </a:rPr>
              <a:t>en España</a:t>
            </a:r>
          </a:p>
          <a:p>
            <a:pPr marL="0" indent="0">
              <a:buNone/>
            </a:pPr>
            <a:endParaRPr lang="es-ES" sz="2400" dirty="0" smtClean="0">
              <a:solidFill>
                <a:schemeClr val="accent2"/>
              </a:solidFill>
            </a:endParaRPr>
          </a:p>
          <a:p>
            <a:pPr algn="just"/>
            <a:r>
              <a:rPr lang="es-ES" sz="2000" dirty="0" smtClean="0"/>
              <a:t>Según </a:t>
            </a:r>
            <a:r>
              <a:rPr lang="es-ES" sz="2000" dirty="0"/>
              <a:t>el </a:t>
            </a:r>
            <a:r>
              <a:rPr lang="es-ES" sz="2000" i="1" dirty="0"/>
              <a:t>informe sobre el sector del libro en España 2012-2014</a:t>
            </a:r>
            <a:r>
              <a:rPr lang="es-ES" sz="2000" dirty="0"/>
              <a:t>, publicado en abril 2014 por el Observatorio de la lectura y el libro del </a:t>
            </a:r>
            <a:r>
              <a:rPr lang="es-ES" sz="2000" dirty="0" smtClean="0"/>
              <a:t>MECD</a:t>
            </a:r>
            <a:r>
              <a:rPr lang="es-ES" sz="2000" dirty="0" smtClean="0">
                <a:solidFill>
                  <a:schemeClr val="accent3"/>
                </a:solidFill>
              </a:rPr>
              <a:t>, </a:t>
            </a:r>
            <a:r>
              <a:rPr lang="es-ES" sz="2000" b="1" dirty="0" smtClean="0">
                <a:solidFill>
                  <a:schemeClr val="accent3"/>
                </a:solidFill>
              </a:rPr>
              <a:t>por cada 100 libros publicados en España 23 son digitales</a:t>
            </a:r>
            <a:r>
              <a:rPr lang="es-ES" sz="2000" dirty="0" smtClean="0"/>
              <a:t>, siendo la novela y los libros de derecho y económicas son los que tienen mayor peso.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La facturación por libros digitales alcanzó en 2012 los 74,2 millones de euros, representando el </a:t>
            </a:r>
            <a:r>
              <a:rPr lang="es-ES" sz="2000" b="1" dirty="0" smtClean="0">
                <a:solidFill>
                  <a:schemeClr val="accent3"/>
                </a:solidFill>
              </a:rPr>
              <a:t>3% de la facturación total del sector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En </a:t>
            </a:r>
            <a:r>
              <a:rPr lang="es-ES" sz="2000" b="1" dirty="0" smtClean="0">
                <a:solidFill>
                  <a:schemeClr val="accent3"/>
                </a:solidFill>
              </a:rPr>
              <a:t>2013</a:t>
            </a:r>
            <a:r>
              <a:rPr lang="es-ES" sz="2000" dirty="0" smtClean="0"/>
              <a:t> la facturación sufrió un retroceso del 0.2%,  aunque no se puede hablar de una menor apuesta editorial hacia este formato sino más bien de un </a:t>
            </a:r>
            <a:r>
              <a:rPr lang="es-ES" sz="2000" b="1" dirty="0" smtClean="0">
                <a:solidFill>
                  <a:schemeClr val="accent3"/>
                </a:solidFill>
              </a:rPr>
              <a:t>reflejo del retroceso en las cifras globales de edición</a:t>
            </a:r>
            <a:r>
              <a:rPr lang="es-ES" sz="2000" dirty="0" smtClean="0"/>
              <a:t>. De hecho, en el último año, el peso del libro digital sobre el total de la edición se ha incrementado, pasando del 19,8% en 2012 al 23,2% en 2013.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98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Estado de la cuestión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3" name="2 Rectángulo"/>
          <p:cNvSpPr/>
          <p:nvPr/>
        </p:nvSpPr>
        <p:spPr>
          <a:xfrm>
            <a:off x="391368" y="1268760"/>
            <a:ext cx="5513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accent2"/>
                </a:solidFill>
              </a:rPr>
              <a:t>El mercado del libro electrónico en España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3" y="1730797"/>
            <a:ext cx="8229848" cy="460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30106" y="1704582"/>
            <a:ext cx="8431895" cy="5619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0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Estado de la cuestión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331255" y="1238231"/>
            <a:ext cx="8229600" cy="542081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s-ES" sz="4600" dirty="0" smtClean="0">
                <a:solidFill>
                  <a:schemeClr val="accent2"/>
                </a:solidFill>
              </a:rPr>
              <a:t>Situación del libro electrónico en las universidades españolas</a:t>
            </a:r>
          </a:p>
          <a:p>
            <a:pPr marL="0" indent="0" algn="just">
              <a:buNone/>
            </a:pPr>
            <a:endParaRPr lang="es-ES" sz="3500" dirty="0" smtClean="0">
              <a:solidFill>
                <a:schemeClr val="accent2"/>
              </a:solidFill>
            </a:endParaRPr>
          </a:p>
          <a:p>
            <a:pPr algn="just"/>
            <a:r>
              <a:rPr lang="es-ES_tradnl" altLang="es-ES" sz="3800" dirty="0" smtClean="0"/>
              <a:t>Según los últimos datos facilitados por </a:t>
            </a:r>
            <a:r>
              <a:rPr lang="es-ES_tradnl" altLang="es-ES" sz="3800" dirty="0" err="1" smtClean="0"/>
              <a:t>Rebiun</a:t>
            </a:r>
            <a:r>
              <a:rPr lang="es-ES_tradnl" altLang="es-ES" sz="3800" dirty="0" smtClean="0"/>
              <a:t> (2012), </a:t>
            </a:r>
            <a:r>
              <a:rPr lang="es-ES_tradnl" altLang="es-ES" sz="3800" dirty="0"/>
              <a:t>las Universidades </a:t>
            </a:r>
            <a:r>
              <a:rPr lang="es-ES_tradnl" altLang="es-ES" sz="3800" dirty="0" smtClean="0"/>
              <a:t>disponen de casi </a:t>
            </a:r>
            <a:r>
              <a:rPr lang="es-ES_tradnl" altLang="es-ES" sz="3800" b="1" dirty="0" smtClean="0">
                <a:solidFill>
                  <a:schemeClr val="accent3"/>
                </a:solidFill>
              </a:rPr>
              <a:t>7.000.000 de títulos</a:t>
            </a:r>
            <a:r>
              <a:rPr lang="es-ES_tradnl" altLang="es-ES" sz="3800" dirty="0" smtClean="0"/>
              <a:t>, para lo que invierten casi 3.000.000 € anuales.</a:t>
            </a:r>
          </a:p>
          <a:p>
            <a:pPr algn="just"/>
            <a:endParaRPr lang="es-ES_tradnl" altLang="es-ES" sz="3800" dirty="0"/>
          </a:p>
          <a:p>
            <a:pPr algn="just"/>
            <a:r>
              <a:rPr lang="es-ES" sz="3800" dirty="0" smtClean="0"/>
              <a:t>Actualmente </a:t>
            </a:r>
            <a:r>
              <a:rPr lang="es-ES" sz="3800" dirty="0"/>
              <a:t>el libro electrónico en la universidad suele estar ligado a </a:t>
            </a:r>
            <a:r>
              <a:rPr lang="es-ES" sz="3800" dirty="0" smtClean="0"/>
              <a:t>la investigación. El </a:t>
            </a:r>
            <a:r>
              <a:rPr lang="es-ES" sz="3800" b="1" dirty="0">
                <a:solidFill>
                  <a:schemeClr val="accent3"/>
                </a:solidFill>
              </a:rPr>
              <a:t>manual docente clásico</a:t>
            </a:r>
            <a:r>
              <a:rPr lang="es-ES" sz="3800" b="1" dirty="0"/>
              <a:t> </a:t>
            </a:r>
            <a:r>
              <a:rPr lang="es-ES" sz="3800" dirty="0"/>
              <a:t>tiene </a:t>
            </a:r>
            <a:r>
              <a:rPr lang="es-ES" sz="3800" b="1" dirty="0">
                <a:solidFill>
                  <a:schemeClr val="accent3"/>
                </a:solidFill>
              </a:rPr>
              <a:t>poca </a:t>
            </a:r>
            <a:r>
              <a:rPr lang="es-ES" sz="3800" b="1" dirty="0" smtClean="0">
                <a:solidFill>
                  <a:schemeClr val="accent3"/>
                </a:solidFill>
              </a:rPr>
              <a:t>presencia</a:t>
            </a:r>
            <a:r>
              <a:rPr lang="es-ES" sz="3800" dirty="0" smtClean="0"/>
              <a:t>.</a:t>
            </a:r>
          </a:p>
          <a:p>
            <a:pPr marL="0" indent="0" algn="just">
              <a:buNone/>
            </a:pPr>
            <a:endParaRPr lang="es-ES" sz="3800" dirty="0"/>
          </a:p>
          <a:p>
            <a:pPr algn="just"/>
            <a:r>
              <a:rPr lang="es-ES" sz="3800" dirty="0" smtClean="0"/>
              <a:t>Las </a:t>
            </a:r>
            <a:r>
              <a:rPr lang="es-ES" sz="3800" b="1" dirty="0">
                <a:solidFill>
                  <a:schemeClr val="accent3"/>
                </a:solidFill>
              </a:rPr>
              <a:t>editoriales y servicios de publicaciones universitarios </a:t>
            </a:r>
            <a:r>
              <a:rPr lang="es-ES" sz="3800" dirty="0" smtClean="0"/>
              <a:t>deben </a:t>
            </a:r>
            <a:r>
              <a:rPr lang="es-ES" sz="3800" b="1" dirty="0" smtClean="0">
                <a:solidFill>
                  <a:schemeClr val="accent3"/>
                </a:solidFill>
              </a:rPr>
              <a:t>replantear </a:t>
            </a:r>
            <a:r>
              <a:rPr lang="es-ES" sz="3800" b="1" dirty="0">
                <a:solidFill>
                  <a:schemeClr val="accent3"/>
                </a:solidFill>
              </a:rPr>
              <a:t>su modelo</a:t>
            </a:r>
            <a:r>
              <a:rPr lang="es-ES" sz="3800" b="1" dirty="0"/>
              <a:t> </a:t>
            </a:r>
            <a:r>
              <a:rPr lang="es-ES" sz="3800" dirty="0" smtClean="0"/>
              <a:t>con la finalidad de cubrir esta carencia. </a:t>
            </a:r>
          </a:p>
          <a:p>
            <a:pPr lvl="1" algn="just"/>
            <a:r>
              <a:rPr lang="es-ES" altLang="es-ES" sz="3800" dirty="0" smtClean="0">
                <a:solidFill>
                  <a:schemeClr val="tx1"/>
                </a:solidFill>
              </a:rPr>
              <a:t>Es de destacar el </a:t>
            </a:r>
            <a:r>
              <a:rPr lang="es-ES" altLang="es-ES" sz="3800" b="1" dirty="0" smtClean="0">
                <a:solidFill>
                  <a:schemeClr val="accent3"/>
                </a:solidFill>
              </a:rPr>
              <a:t>esfuerzo</a:t>
            </a:r>
            <a:r>
              <a:rPr lang="es-ES" altLang="es-ES" sz="3800" dirty="0" smtClean="0">
                <a:solidFill>
                  <a:schemeClr val="tx1"/>
                </a:solidFill>
              </a:rPr>
              <a:t> de la Unión de Editoriales Universitarias Españolas </a:t>
            </a:r>
            <a:r>
              <a:rPr lang="es-ES" altLang="es-ES" sz="3800" b="1" dirty="0" smtClean="0">
                <a:solidFill>
                  <a:schemeClr val="accent3"/>
                </a:solidFill>
              </a:rPr>
              <a:t>(UNE) </a:t>
            </a:r>
            <a:r>
              <a:rPr lang="es-ES" altLang="es-ES" sz="3800" dirty="0" smtClean="0">
                <a:solidFill>
                  <a:schemeClr val="tx1"/>
                </a:solidFill>
              </a:rPr>
              <a:t>por publicar en digital y por promover entre las universidades la implantación de plataformas de acceso al libro-e. Pero la situación entre sus miembros es muy desigual, y muchos de ellos se encuentran anclados en conceptos anquilosados.</a:t>
            </a:r>
          </a:p>
          <a:p>
            <a:pPr lvl="1" algn="just"/>
            <a:r>
              <a:rPr lang="es-ES" sz="3800" dirty="0" smtClean="0">
                <a:solidFill>
                  <a:schemeClr val="tx1"/>
                </a:solidFill>
              </a:rPr>
              <a:t>Resalta el modelo de </a:t>
            </a:r>
            <a:r>
              <a:rPr lang="es-ES" sz="3800" dirty="0">
                <a:solidFill>
                  <a:schemeClr val="tx1"/>
                </a:solidFill>
              </a:rPr>
              <a:t>publicación en abierto </a:t>
            </a:r>
            <a:r>
              <a:rPr lang="es-ES" sz="3800" dirty="0" smtClean="0">
                <a:solidFill>
                  <a:schemeClr val="tx1"/>
                </a:solidFill>
              </a:rPr>
              <a:t>de la </a:t>
            </a:r>
            <a:r>
              <a:rPr lang="es-ES" sz="3800" b="1" dirty="0">
                <a:solidFill>
                  <a:schemeClr val="accent3"/>
                </a:solidFill>
              </a:rPr>
              <a:t>Universidad Politécnica de Cataluña</a:t>
            </a:r>
            <a:r>
              <a:rPr lang="es-ES" sz="3800" dirty="0">
                <a:solidFill>
                  <a:schemeClr val="tx1"/>
                </a:solidFill>
              </a:rPr>
              <a:t>, </a:t>
            </a:r>
            <a:r>
              <a:rPr lang="es-ES" sz="3800" dirty="0" smtClean="0">
                <a:solidFill>
                  <a:schemeClr val="tx1"/>
                </a:solidFill>
              </a:rPr>
              <a:t>que tiene </a:t>
            </a:r>
            <a:r>
              <a:rPr lang="es-ES" sz="3800" dirty="0">
                <a:solidFill>
                  <a:schemeClr val="tx1"/>
                </a:solidFill>
              </a:rPr>
              <a:t>entre sus objetivos principales impulsar la creación de contenidos digitales para la docencia (colecciones </a:t>
            </a:r>
            <a:r>
              <a:rPr lang="es-ES" sz="3800" dirty="0" err="1">
                <a:solidFill>
                  <a:schemeClr val="tx1"/>
                </a:solidFill>
              </a:rPr>
              <a:t>UPCGrau</a:t>
            </a:r>
            <a:r>
              <a:rPr lang="es-ES" sz="3800" dirty="0">
                <a:solidFill>
                  <a:schemeClr val="tx1"/>
                </a:solidFill>
              </a:rPr>
              <a:t> y </a:t>
            </a:r>
            <a:r>
              <a:rPr lang="es-ES" sz="3800" dirty="0" err="1" smtClean="0">
                <a:solidFill>
                  <a:schemeClr val="tx1"/>
                </a:solidFill>
              </a:rPr>
              <a:t>UPCPostgrau</a:t>
            </a:r>
            <a:r>
              <a:rPr lang="es-ES" sz="3800" dirty="0" smtClean="0">
                <a:solidFill>
                  <a:schemeClr val="tx1"/>
                </a:solidFill>
              </a:rPr>
              <a:t>), con financiación para publicar en abierto los </a:t>
            </a:r>
            <a:r>
              <a:rPr lang="es-ES" sz="3800" dirty="0">
                <a:solidFill>
                  <a:schemeClr val="tx1"/>
                </a:solidFill>
              </a:rPr>
              <a:t>libros editados.</a:t>
            </a:r>
          </a:p>
          <a:p>
            <a:pPr lvl="1" algn="just"/>
            <a:endParaRPr lang="es-ES_tradnl" altLang="es-ES" sz="3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S" sz="2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16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Estado de la cuestión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629753" y="1196752"/>
            <a:ext cx="8334735" cy="581020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" sz="7600" dirty="0" smtClean="0"/>
              <a:t>Lourdes Gutiérrez, bibliotecaria de la Universidad de Salamanca, señala las siguientes características en la </a:t>
            </a:r>
            <a:r>
              <a:rPr lang="es-ES" sz="7600" b="1" dirty="0" smtClean="0">
                <a:solidFill>
                  <a:schemeClr val="accent3"/>
                </a:solidFill>
              </a:rPr>
              <a:t>situación actual del libro-e en las bibliotecas universitarias:</a:t>
            </a:r>
          </a:p>
          <a:p>
            <a:pPr algn="just"/>
            <a:r>
              <a:rPr lang="es-ES" sz="7600" dirty="0" smtClean="0"/>
              <a:t>No todos los </a:t>
            </a:r>
            <a:r>
              <a:rPr lang="es-ES" sz="7600" b="1" dirty="0" smtClean="0">
                <a:solidFill>
                  <a:schemeClr val="accent3"/>
                </a:solidFill>
              </a:rPr>
              <a:t>proveedores</a:t>
            </a:r>
            <a:r>
              <a:rPr lang="es-ES" sz="7600" dirty="0" smtClean="0"/>
              <a:t> están dispuestos a vender libros-e a las biblioteca (miedo a la piratería, a sufrir pérdidas económicas…). Los que sí acceden, </a:t>
            </a:r>
            <a:r>
              <a:rPr lang="es-ES" sz="7600" b="1" dirty="0" smtClean="0">
                <a:solidFill>
                  <a:schemeClr val="accent3"/>
                </a:solidFill>
              </a:rPr>
              <a:t>marcan las condiciones de acceso y uso</a:t>
            </a:r>
            <a:r>
              <a:rPr lang="es-ES" sz="7600" b="1" dirty="0" smtClean="0"/>
              <a:t>. </a:t>
            </a:r>
          </a:p>
          <a:p>
            <a:pPr algn="just"/>
            <a:endParaRPr lang="es-ES" sz="7600" b="1" dirty="0" smtClean="0"/>
          </a:p>
          <a:p>
            <a:pPr algn="just"/>
            <a:r>
              <a:rPr lang="es-ES" sz="7600" dirty="0" smtClean="0"/>
              <a:t>Cuando se procede a la </a:t>
            </a:r>
            <a:r>
              <a:rPr lang="es-ES" sz="7600" b="1" dirty="0" smtClean="0">
                <a:solidFill>
                  <a:schemeClr val="accent3"/>
                </a:solidFill>
              </a:rPr>
              <a:t>selección de títulos</a:t>
            </a:r>
            <a:r>
              <a:rPr lang="es-ES" sz="7600" dirty="0" smtClean="0"/>
              <a:t>, el bibliotecario se enfrenta a la existencia de </a:t>
            </a:r>
            <a:r>
              <a:rPr lang="es-ES" sz="7600" b="1" dirty="0" smtClean="0">
                <a:solidFill>
                  <a:schemeClr val="accent3"/>
                </a:solidFill>
              </a:rPr>
              <a:t>múltiples formatos</a:t>
            </a:r>
            <a:r>
              <a:rPr lang="es-ES" sz="7600" dirty="0" smtClean="0">
                <a:solidFill>
                  <a:schemeClr val="accent3"/>
                </a:solidFill>
              </a:rPr>
              <a:t> </a:t>
            </a:r>
            <a:r>
              <a:rPr lang="es-ES" sz="7600" dirty="0" smtClean="0"/>
              <a:t>digitales y a </a:t>
            </a:r>
            <a:r>
              <a:rPr lang="es-ES" sz="7600" b="1" dirty="0" smtClean="0">
                <a:solidFill>
                  <a:schemeClr val="accent3"/>
                </a:solidFill>
              </a:rPr>
              <a:t>modelos de comercialización </a:t>
            </a:r>
            <a:r>
              <a:rPr lang="es-ES" sz="7600" dirty="0" smtClean="0"/>
              <a:t>en proceso de cambio.</a:t>
            </a:r>
          </a:p>
          <a:p>
            <a:pPr algn="just"/>
            <a:endParaRPr lang="es-ES" sz="7600" dirty="0" smtClean="0"/>
          </a:p>
          <a:p>
            <a:pPr algn="just"/>
            <a:r>
              <a:rPr lang="es-ES" sz="7600" dirty="0" smtClean="0"/>
              <a:t>En el </a:t>
            </a:r>
            <a:r>
              <a:rPr lang="es-ES" sz="7600" b="1" dirty="0" smtClean="0">
                <a:solidFill>
                  <a:schemeClr val="accent3"/>
                </a:solidFill>
              </a:rPr>
              <a:t>proceso de adquisición</a:t>
            </a:r>
            <a:r>
              <a:rPr lang="es-ES" sz="7600" b="1" dirty="0" smtClean="0"/>
              <a:t> </a:t>
            </a:r>
            <a:r>
              <a:rPr lang="es-ES" sz="7600" dirty="0" smtClean="0"/>
              <a:t>se ha de afrontar la </a:t>
            </a:r>
            <a:r>
              <a:rPr lang="es-ES" sz="7600" b="1" dirty="0" smtClean="0">
                <a:solidFill>
                  <a:schemeClr val="accent3"/>
                </a:solidFill>
              </a:rPr>
              <a:t>negociación de complejas licencias </a:t>
            </a:r>
            <a:r>
              <a:rPr lang="es-ES" sz="7600" dirty="0" smtClean="0"/>
              <a:t>y de diferentes estrategias de fijación de precios e IVA.</a:t>
            </a:r>
          </a:p>
          <a:p>
            <a:pPr algn="just"/>
            <a:endParaRPr lang="es-ES" sz="7600" dirty="0" smtClean="0"/>
          </a:p>
          <a:p>
            <a:pPr algn="just"/>
            <a:r>
              <a:rPr lang="es-ES" sz="7600" dirty="0" smtClean="0"/>
              <a:t>Otro factor a considerar es la </a:t>
            </a:r>
            <a:r>
              <a:rPr lang="es-ES" sz="7600" b="1" dirty="0" smtClean="0">
                <a:solidFill>
                  <a:schemeClr val="accent3"/>
                </a:solidFill>
              </a:rPr>
              <a:t>gestión de los DRM </a:t>
            </a:r>
            <a:r>
              <a:rPr lang="es-ES" sz="7600" dirty="0" smtClean="0"/>
              <a:t>(</a:t>
            </a:r>
            <a:r>
              <a:rPr lang="es-ES" sz="7600" i="1" dirty="0" smtClean="0"/>
              <a:t>Digital </a:t>
            </a:r>
            <a:r>
              <a:rPr lang="es-ES" sz="7600" i="1" dirty="0" err="1" smtClean="0"/>
              <a:t>Rights</a:t>
            </a:r>
            <a:r>
              <a:rPr lang="es-ES" sz="7600" i="1" dirty="0" smtClean="0"/>
              <a:t> Management</a:t>
            </a:r>
            <a:r>
              <a:rPr lang="es-ES" sz="7600" dirty="0" smtClean="0"/>
              <a:t> o </a:t>
            </a:r>
            <a:r>
              <a:rPr lang="es-ES" sz="7600" i="1" dirty="0" smtClean="0"/>
              <a:t>Gestión de derechos digitales,</a:t>
            </a:r>
            <a:r>
              <a:rPr lang="es-ES" sz="7600" dirty="0" smtClean="0"/>
              <a:t> sistema que utilizan los distribuidores de libros-e para controlar el acceso. Es un eufemismo para evitar la palabra “limitación” que sin duda no suena muy atractiva comercialmente. La empresa Adobe es la principal gestora de este servicio).</a:t>
            </a:r>
          </a:p>
          <a:p>
            <a:pPr marL="0" indent="0" algn="just">
              <a:buNone/>
            </a:pPr>
            <a:endParaRPr lang="es-ES" sz="76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71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650619" cy="1053244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0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 </a:t>
            </a:r>
            <a:r>
              <a:rPr lang="es-ES" sz="27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libro electrónico en las bibliotecas </a:t>
            </a: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universitarias</a:t>
            </a:r>
            <a:b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s-E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Estado de la cuestión</a:t>
            </a:r>
            <a: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ES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s-ES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9753" y="6365423"/>
            <a:ext cx="7632604" cy="549188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SESIÓN DE BUENAS PRÁCTICAS.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BIBLIOTECA DE INGENIERÍA. UNIVERSIDAD DE SEVILLA.</a:t>
            </a:r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1300" dirty="0" smtClean="0"/>
              <a:t> </a:t>
            </a:r>
            <a:br>
              <a:rPr lang="es-ES" sz="1300" dirty="0" smtClean="0"/>
            </a:br>
            <a:endParaRPr lang="es-ES" sz="1300" dirty="0"/>
          </a:p>
        </p:txBody>
      </p:sp>
      <p:sp>
        <p:nvSpPr>
          <p:cNvPr id="6" name="5 Rectángulo"/>
          <p:cNvSpPr/>
          <p:nvPr/>
        </p:nvSpPr>
        <p:spPr>
          <a:xfrm>
            <a:off x="6876256" y="1916832"/>
            <a:ext cx="22677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3"/>
                </a:solidFill>
              </a:rPr>
              <a:t>Gasto total: </a:t>
            </a:r>
            <a:endParaRPr lang="es-ES" dirty="0" smtClean="0">
              <a:solidFill>
                <a:schemeClr val="accent3"/>
              </a:solidFill>
            </a:endParaRPr>
          </a:p>
          <a:p>
            <a:r>
              <a:rPr lang="es-ES" dirty="0" smtClean="0"/>
              <a:t>148.348 € </a:t>
            </a:r>
          </a:p>
          <a:p>
            <a:r>
              <a:rPr lang="es-ES" dirty="0" smtClean="0"/>
              <a:t>(sin contar la compra consorciada  con CBUA, ni lo adquirido por compra individual)</a:t>
            </a:r>
          </a:p>
          <a:p>
            <a:endParaRPr lang="es-ES" dirty="0"/>
          </a:p>
          <a:p>
            <a:r>
              <a:rPr lang="es-ES" dirty="0">
                <a:solidFill>
                  <a:schemeClr val="accent3"/>
                </a:solidFill>
              </a:rPr>
              <a:t>Libros disponibles: </a:t>
            </a:r>
            <a:r>
              <a:rPr lang="es-ES" dirty="0"/>
              <a:t>712.787 </a:t>
            </a:r>
            <a:endParaRPr lang="es-ES" dirty="0" smtClean="0"/>
          </a:p>
          <a:p>
            <a:r>
              <a:rPr lang="es-ES" dirty="0" smtClean="0"/>
              <a:t>(</a:t>
            </a:r>
            <a:r>
              <a:rPr lang="es-ES" dirty="0"/>
              <a:t>sin contar con </a:t>
            </a:r>
            <a:r>
              <a:rPr lang="es-ES" dirty="0" smtClean="0"/>
              <a:t>el número de libros-e </a:t>
            </a:r>
            <a:r>
              <a:rPr lang="es-ES" dirty="0"/>
              <a:t>por compra </a:t>
            </a:r>
            <a:r>
              <a:rPr lang="es-ES" dirty="0" smtClean="0"/>
              <a:t>individual, ni el de </a:t>
            </a:r>
            <a:r>
              <a:rPr lang="es-ES" dirty="0" err="1" smtClean="0"/>
              <a:t>Springer</a:t>
            </a:r>
            <a:r>
              <a:rPr lang="es-ES" dirty="0" smtClean="0"/>
              <a:t> </a:t>
            </a:r>
            <a:r>
              <a:rPr lang="es-ES" dirty="0" err="1" smtClean="0"/>
              <a:t>Books</a:t>
            </a:r>
            <a:r>
              <a:rPr lang="es-ES" dirty="0" smtClean="0"/>
              <a:t>, </a:t>
            </a:r>
            <a:r>
              <a:rPr lang="es-ES" dirty="0" err="1" smtClean="0"/>
              <a:t>Protocols</a:t>
            </a:r>
            <a:r>
              <a:rPr lang="es-ES" dirty="0" smtClean="0"/>
              <a:t> y </a:t>
            </a:r>
            <a:r>
              <a:rPr lang="es-ES" dirty="0" err="1" smtClean="0"/>
              <a:t>Materials</a:t>
            </a:r>
            <a:r>
              <a:rPr lang="es-ES" dirty="0" smtClean="0"/>
              <a:t>)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22477" y="1176102"/>
            <a:ext cx="9590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>
                <a:solidFill>
                  <a:schemeClr val="accent3"/>
                </a:solidFill>
              </a:rPr>
              <a:t>El libro electrónico en la Biblioteca de la Universidad de Sevilla. Datos de 2013</a:t>
            </a:r>
            <a:endParaRPr lang="es-ES" sz="2100" dirty="0">
              <a:solidFill>
                <a:schemeClr val="accent3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2" y="1668485"/>
            <a:ext cx="6800850" cy="507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6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Personalizado 7">
      <a:dk1>
        <a:sysClr val="windowText" lastClr="000000"/>
      </a:dk1>
      <a:lt1>
        <a:sysClr val="window" lastClr="FFFFFF"/>
      </a:lt1>
      <a:dk2>
        <a:srgbClr val="895D1D"/>
      </a:dk2>
      <a:lt2>
        <a:srgbClr val="972109"/>
      </a:lt2>
      <a:accent1>
        <a:srgbClr val="972109"/>
      </a:accent1>
      <a:accent2>
        <a:srgbClr val="D6862D"/>
      </a:accent2>
      <a:accent3>
        <a:srgbClr val="D6862D"/>
      </a:accent3>
      <a:accent4>
        <a:srgbClr val="877F6C"/>
      </a:accent4>
      <a:accent5>
        <a:srgbClr val="972109"/>
      </a:accent5>
      <a:accent6>
        <a:srgbClr val="AEB795"/>
      </a:accent6>
      <a:hlink>
        <a:srgbClr val="D6862D"/>
      </a:hlink>
      <a:folHlink>
        <a:srgbClr val="B2B2B2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2327</TotalTime>
  <Words>3034</Words>
  <Application>Microsoft Office PowerPoint</Application>
  <PresentationFormat>Presentación en pantalla (4:3)</PresentationFormat>
  <Paragraphs>298</Paragraphs>
  <Slides>28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Origen</vt:lpstr>
      <vt:lpstr>El libro electrónico en las bibliotecas universitarias</vt:lpstr>
      <vt:lpstr>IV SESIÓN DE BUENAS PRÁCTICAS.  BIBLIOTECA DE INGENIERÍA. UNIVERSIDAD DE SEVILLA </vt:lpstr>
      <vt:lpstr>  El libro electrónico en las bibliotecas universitarias Estado de la cuestión  </vt:lpstr>
      <vt:lpstr>  El libro electrónico en las bibliotecas universitarias Estado de la cuestión  </vt:lpstr>
      <vt:lpstr>  El libro electrónico en las bibliotecas universitarias Estado de la cuestión  </vt:lpstr>
      <vt:lpstr>  El libro electrónico en las bibliotecas universitarias Estado de la cuestión  </vt:lpstr>
      <vt:lpstr>  El libro electrónico en las bibliotecas universitarias Estado de la cuestión  </vt:lpstr>
      <vt:lpstr>  El libro electrónico en las bibliotecas universitarias Estado de la cuestión  </vt:lpstr>
      <vt:lpstr>  El libro electrónico en las bibliotecas universitarias Estado de la cuestión  </vt:lpstr>
      <vt:lpstr>  El libro electrónico en las bibliotecas universitarias Estado de la cuestión  </vt:lpstr>
      <vt:lpstr>  El libro electrónico en las bibliotecas universitarias Comercialización. Modelos de adquisición  </vt:lpstr>
      <vt:lpstr>  El libro electrónico en las bibliotecas universitarias Comercialización a nivel internacional  </vt:lpstr>
      <vt:lpstr>  El libro electrónico en las bibliotecas universitarias Comercialización a nivel internacional  </vt:lpstr>
      <vt:lpstr>  El libro electrónico en las bibliotecas universitarias Comercialización a nivel nacional  </vt:lpstr>
      <vt:lpstr>  El libro electrónico en las bibliotecas universitarias Comercialización  </vt:lpstr>
      <vt:lpstr>  El libro electrónico en las bibliotecas universitarias Comercialización  </vt:lpstr>
      <vt:lpstr>  El libro electrónico en las bibliotecas universitarias Plataformas de gestión y préstamo  </vt:lpstr>
      <vt:lpstr>  El libro electrónico en las bibliotecas universitarias Ejemplos a nivel internacional de plataformas de préstamo  </vt:lpstr>
      <vt:lpstr>  El libro electrónico en las bibliotecas universitarias Plataformas para el préstamo  </vt:lpstr>
      <vt:lpstr>  El libro electrónico en las bibliotecas universitarias Plataformas para el préstamo   </vt:lpstr>
      <vt:lpstr>  El libro electrónico en las bibliotecas universitarias Plataformas para el préstamo   </vt:lpstr>
      <vt:lpstr>  El libro electrónico en las bibliotecas universitarias Plataformas para el préstamo   </vt:lpstr>
      <vt:lpstr>  El libro electrónico en las bibliotecas universitarias Plataformas para el préstamo   </vt:lpstr>
      <vt:lpstr>  El libro electrónico en las bibliotecas universitarias Plataformas para el préstamo  </vt:lpstr>
      <vt:lpstr>  El libro electrónico en las bibliotecas universitarias Plataformas para el préstamo   </vt:lpstr>
      <vt:lpstr>  El libro electrónico en las bibliotecas universitarias Plataformas para el préstamo  </vt:lpstr>
      <vt:lpstr>  El libro electrónico en las bibliotecas universitarias Plataformas para el préstamo   </vt:lpstr>
      <vt:lpstr>IV SESIÓN DE BUENAS PRÁCTICAS.  BIBLIOTECA DE INGENIERÍA. UNIVERSIDAD DE SEVILLA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libro electrónico en las Universidades españolas</dc:title>
  <dc:creator>ASUS</dc:creator>
  <cp:lastModifiedBy>ASUS</cp:lastModifiedBy>
  <cp:revision>268</cp:revision>
  <dcterms:created xsi:type="dcterms:W3CDTF">2014-11-05T21:48:40Z</dcterms:created>
  <dcterms:modified xsi:type="dcterms:W3CDTF">2014-11-19T21:39:13Z</dcterms:modified>
</cp:coreProperties>
</file>