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9"/>
  </p:notesMasterIdLst>
  <p:handoutMasterIdLst>
    <p:handoutMasterId r:id="rId70"/>
  </p:handoutMasterIdLst>
  <p:sldIdLst>
    <p:sldId id="264" r:id="rId5"/>
    <p:sldId id="278" r:id="rId6"/>
    <p:sldId id="281" r:id="rId7"/>
    <p:sldId id="276" r:id="rId8"/>
    <p:sldId id="279" r:id="rId9"/>
    <p:sldId id="282" r:id="rId10"/>
    <p:sldId id="283" r:id="rId11"/>
    <p:sldId id="284" r:id="rId12"/>
    <p:sldId id="285" r:id="rId13"/>
    <p:sldId id="290" r:id="rId14"/>
    <p:sldId id="345" r:id="rId15"/>
    <p:sldId id="346" r:id="rId16"/>
    <p:sldId id="287" r:id="rId17"/>
    <p:sldId id="286"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38" r:id="rId31"/>
    <p:sldId id="303" r:id="rId32"/>
    <p:sldId id="305" r:id="rId33"/>
    <p:sldId id="308" r:id="rId34"/>
    <p:sldId id="310" r:id="rId35"/>
    <p:sldId id="339" r:id="rId36"/>
    <p:sldId id="340" r:id="rId37"/>
    <p:sldId id="344" r:id="rId38"/>
    <p:sldId id="311" r:id="rId39"/>
    <p:sldId id="313" r:id="rId40"/>
    <p:sldId id="314" r:id="rId41"/>
    <p:sldId id="315" r:id="rId42"/>
    <p:sldId id="316" r:id="rId43"/>
    <p:sldId id="317" r:id="rId44"/>
    <p:sldId id="318" r:id="rId45"/>
    <p:sldId id="321" r:id="rId46"/>
    <p:sldId id="320" r:id="rId47"/>
    <p:sldId id="349" r:id="rId48"/>
    <p:sldId id="319" r:id="rId49"/>
    <p:sldId id="322" r:id="rId50"/>
    <p:sldId id="336" r:id="rId51"/>
    <p:sldId id="323" r:id="rId52"/>
    <p:sldId id="324" r:id="rId53"/>
    <p:sldId id="325" r:id="rId54"/>
    <p:sldId id="347" r:id="rId55"/>
    <p:sldId id="327" r:id="rId56"/>
    <p:sldId id="328" r:id="rId57"/>
    <p:sldId id="348" r:id="rId58"/>
    <p:sldId id="342" r:id="rId59"/>
    <p:sldId id="330" r:id="rId60"/>
    <p:sldId id="343" r:id="rId61"/>
    <p:sldId id="331" r:id="rId62"/>
    <p:sldId id="332" r:id="rId63"/>
    <p:sldId id="334" r:id="rId64"/>
    <p:sldId id="335" r:id="rId65"/>
    <p:sldId id="333" r:id="rId66"/>
    <p:sldId id="266" r:id="rId67"/>
    <p:sldId id="288" r:id="rId6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5" autoAdjust="0"/>
    <p:restoredTop sz="94280" autoAdjust="0"/>
  </p:normalViewPr>
  <p:slideViewPr>
    <p:cSldViewPr showGuides="1">
      <p:cViewPr varScale="1">
        <p:scale>
          <a:sx n="116" d="100"/>
          <a:sy n="116" d="100"/>
        </p:scale>
        <p:origin x="174" y="10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hyperlink" Target="http://www.aneca.es/" TargetMode="Externa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64EB1-C1BD-4CD2-A1DB-49C8CECD900B}" type="doc">
      <dgm:prSet loTypeId="urn:microsoft.com/office/officeart/2005/8/layout/hierarchy4" loCatId="hierarchy" qsTypeId="urn:microsoft.com/office/officeart/2005/8/quickstyle/simple1" qsCatId="simple" csTypeId="urn:microsoft.com/office/officeart/2005/8/colors/accent2_3" csCatId="accent2" phldr="1"/>
      <dgm:spPr/>
      <dgm:t>
        <a:bodyPr/>
        <a:lstStyle/>
        <a:p>
          <a:endParaRPr lang="es-ES"/>
        </a:p>
      </dgm:t>
    </dgm:pt>
    <dgm:pt modelId="{01C0BF55-AD93-4387-BCFD-02FF8F911BE5}">
      <dgm:prSet phldrT="[Texto]" custT="1"/>
      <dgm:spPr>
        <a:solidFill>
          <a:schemeClr val="accent2">
            <a:lumMod val="40000"/>
            <a:lumOff val="60000"/>
          </a:schemeClr>
        </a:solidFill>
      </dgm:spPr>
      <dgm:t>
        <a:bodyPr/>
        <a:lstStyle/>
        <a:p>
          <a:pPr algn="ctr">
            <a:lnSpc>
              <a:spcPts val="2300"/>
            </a:lnSpc>
          </a:pPr>
          <a:endParaRPr lang="es-ES_tradnl" sz="2400" dirty="0" smtClean="0">
            <a:solidFill>
              <a:schemeClr val="tx1"/>
            </a:solidFill>
            <a:latin typeface="Calibri" panose="020F0502020204030204" pitchFamily="34" charset="0"/>
            <a:cs typeface="Calibri" panose="020F0502020204030204" pitchFamily="34" charset="0"/>
          </a:endParaRPr>
        </a:p>
        <a:p>
          <a:pPr algn="ctr">
            <a:lnSpc>
              <a:spcPts val="2300"/>
            </a:lnSpc>
          </a:pPr>
          <a:r>
            <a:rPr lang="es-ES_tradnl" sz="2400" b="1" dirty="0" smtClean="0">
              <a:solidFill>
                <a:schemeClr val="tx1">
                  <a:lumMod val="75000"/>
                </a:schemeClr>
              </a:solidFill>
              <a:latin typeface="Calibri" panose="020F0502020204030204" pitchFamily="34" charset="0"/>
              <a:cs typeface="Calibri" panose="020F0502020204030204" pitchFamily="34" charset="0"/>
            </a:rPr>
            <a:t>Acceso a la aplicación</a:t>
          </a:r>
          <a:endParaRPr lang="es-ES_tradnl" sz="2400" b="1" dirty="0" smtClean="0">
            <a:solidFill>
              <a:schemeClr val="tx1">
                <a:lumMod val="75000"/>
              </a:schemeClr>
            </a:solidFill>
            <a:latin typeface="Calibri" panose="020F0502020204030204" pitchFamily="34" charset="0"/>
            <a:cs typeface="Calibri" panose="020F0502020204030204" pitchFamily="34" charset="0"/>
            <a:hlinkClick xmlns:r="http://schemas.openxmlformats.org/officeDocument/2006/relationships" r:id="rId1"/>
          </a:endParaRPr>
        </a:p>
        <a:p>
          <a:pPr algn="ctr">
            <a:lnSpc>
              <a:spcPts val="2300"/>
            </a:lnSpc>
          </a:pPr>
          <a:r>
            <a:rPr lang="es-ES_tradnl" sz="2400" dirty="0" smtClean="0">
              <a:solidFill>
                <a:schemeClr val="tx1">
                  <a:lumMod val="50000"/>
                </a:schemeClr>
              </a:solidFill>
              <a:latin typeface="Calibri" panose="020F0502020204030204" pitchFamily="34" charset="0"/>
              <a:cs typeface="Calibri" panose="020F0502020204030204" pitchFamily="34" charset="0"/>
              <a:hlinkClick xmlns:r="http://schemas.openxmlformats.org/officeDocument/2006/relationships" r:id="rId1"/>
            </a:rPr>
            <a:t>http://www.aneca.es/</a:t>
          </a:r>
          <a:endParaRPr lang="es-ES" sz="2400" dirty="0" smtClean="0">
            <a:solidFill>
              <a:schemeClr val="tx1">
                <a:lumMod val="50000"/>
              </a:schemeClr>
            </a:solidFill>
            <a:latin typeface="Calibri" panose="020F0502020204030204" pitchFamily="34" charset="0"/>
            <a:cs typeface="Calibri" panose="020F0502020204030204" pitchFamily="34" charset="0"/>
          </a:endParaRPr>
        </a:p>
        <a:p>
          <a:pPr algn="ctr">
            <a:lnSpc>
              <a:spcPct val="90000"/>
            </a:lnSpc>
          </a:pPr>
          <a:endParaRPr lang="es-ES" sz="2000" dirty="0"/>
        </a:p>
      </dgm:t>
    </dgm:pt>
    <dgm:pt modelId="{FCEFE9AD-C6F8-4276-B820-F52812D1D9E4}" type="parTrans" cxnId="{45AE2874-FC82-4481-8B53-2CC8F0754E4F}">
      <dgm:prSet/>
      <dgm:spPr/>
      <dgm:t>
        <a:bodyPr/>
        <a:lstStyle/>
        <a:p>
          <a:pPr algn="ctr"/>
          <a:endParaRPr lang="es-ES"/>
        </a:p>
      </dgm:t>
    </dgm:pt>
    <dgm:pt modelId="{9A69706B-D075-45F9-B882-3D29DBA0495C}" type="sibTrans" cxnId="{45AE2874-FC82-4481-8B53-2CC8F0754E4F}">
      <dgm:prSet/>
      <dgm:spPr/>
      <dgm:t>
        <a:bodyPr/>
        <a:lstStyle/>
        <a:p>
          <a:pPr algn="ctr"/>
          <a:endParaRPr lang="es-ES"/>
        </a:p>
      </dgm:t>
    </dgm:pt>
    <dgm:pt modelId="{C35F3D6A-7458-4340-8522-92A2018E6F75}">
      <dgm:prSet phldrT="[Texto]" custT="1"/>
      <dgm:spPr>
        <a:blipFill rotWithShape="0">
          <a:blip xmlns:r="http://schemas.openxmlformats.org/officeDocument/2006/relationships" r:embed="rId2"/>
          <a:stretch>
            <a:fillRect/>
          </a:stretch>
        </a:blipFill>
        <a:ln>
          <a:solidFill>
            <a:schemeClr val="accent2">
              <a:lumMod val="60000"/>
              <a:lumOff val="40000"/>
            </a:schemeClr>
          </a:solidFill>
        </a:ln>
      </dgm:spPr>
      <dgm:t>
        <a:bodyPr/>
        <a:lstStyle/>
        <a:p>
          <a:pPr algn="l"/>
          <a:r>
            <a:rPr lang="es-ES" sz="2000" b="1" dirty="0" smtClean="0">
              <a:solidFill>
                <a:schemeClr val="tx1">
                  <a:lumMod val="75000"/>
                </a:schemeClr>
              </a:solidFill>
              <a:latin typeface="Calibri" panose="020F0502020204030204" pitchFamily="34" charset="0"/>
              <a:cs typeface="Calibri" panose="020F0502020204030204" pitchFamily="34" charset="0"/>
            </a:rPr>
            <a:t>Vía funcionarial</a:t>
          </a:r>
          <a:endParaRPr lang="es-ES" sz="2000" b="1" dirty="0">
            <a:solidFill>
              <a:schemeClr val="tx1">
                <a:lumMod val="75000"/>
              </a:schemeClr>
            </a:solidFill>
            <a:latin typeface="Calibri" panose="020F0502020204030204" pitchFamily="34" charset="0"/>
            <a:cs typeface="Calibri" panose="020F0502020204030204" pitchFamily="34" charset="0"/>
          </a:endParaRPr>
        </a:p>
      </dgm:t>
    </dgm:pt>
    <dgm:pt modelId="{C63CB094-B84F-4FE4-8DC3-40EDA76589CD}" type="parTrans" cxnId="{76AEADD4-97AC-4CED-AD81-4CBCCDBC5184}">
      <dgm:prSet/>
      <dgm:spPr/>
      <dgm:t>
        <a:bodyPr/>
        <a:lstStyle/>
        <a:p>
          <a:pPr algn="ctr"/>
          <a:endParaRPr lang="es-ES"/>
        </a:p>
      </dgm:t>
    </dgm:pt>
    <dgm:pt modelId="{AB8FAC79-CB0F-4F30-A6BD-F9DF77FEC2B3}" type="sibTrans" cxnId="{76AEADD4-97AC-4CED-AD81-4CBCCDBC5184}">
      <dgm:prSet/>
      <dgm:spPr/>
      <dgm:t>
        <a:bodyPr/>
        <a:lstStyle/>
        <a:p>
          <a:pPr algn="ctr"/>
          <a:endParaRPr lang="es-ES"/>
        </a:p>
      </dgm:t>
    </dgm:pt>
    <dgm:pt modelId="{A6AC20B3-0103-41D0-BCDD-7DC7491F06F3}">
      <dgm:prSet phldrT="[Texto]" custT="1"/>
      <dgm:spPr>
        <a:blipFill rotWithShape="0">
          <a:blip xmlns:r="http://schemas.openxmlformats.org/officeDocument/2006/relationships" r:embed="rId3"/>
          <a:stretch>
            <a:fillRect/>
          </a:stretch>
        </a:blipFill>
        <a:ln>
          <a:solidFill>
            <a:schemeClr val="accent2">
              <a:lumMod val="60000"/>
              <a:lumOff val="40000"/>
            </a:schemeClr>
          </a:solidFill>
        </a:ln>
      </dgm:spPr>
      <dgm:t>
        <a:bodyPr/>
        <a:lstStyle/>
        <a:p>
          <a:pPr algn="l"/>
          <a:r>
            <a:rPr lang="es-ES" sz="2400" b="1" dirty="0" smtClean="0">
              <a:solidFill>
                <a:schemeClr val="tx1">
                  <a:lumMod val="75000"/>
                </a:schemeClr>
              </a:solidFill>
              <a:latin typeface="Calibri" panose="020F0502020204030204" pitchFamily="34" charset="0"/>
              <a:cs typeface="Calibri" panose="020F0502020204030204" pitchFamily="34" charset="0"/>
            </a:rPr>
            <a:t>Vía contractual</a:t>
          </a:r>
          <a:endParaRPr lang="es-ES" sz="2400" b="1" dirty="0">
            <a:solidFill>
              <a:schemeClr val="tx1">
                <a:lumMod val="75000"/>
              </a:schemeClr>
            </a:solidFill>
            <a:latin typeface="Calibri" panose="020F0502020204030204" pitchFamily="34" charset="0"/>
            <a:cs typeface="Calibri" panose="020F0502020204030204" pitchFamily="34" charset="0"/>
          </a:endParaRPr>
        </a:p>
      </dgm:t>
    </dgm:pt>
    <dgm:pt modelId="{41B4AA5A-F751-4BD5-B497-2C606783F2F0}" type="sibTrans" cxnId="{39496730-30C9-4769-BC60-D235D3AECC70}">
      <dgm:prSet/>
      <dgm:spPr/>
      <dgm:t>
        <a:bodyPr/>
        <a:lstStyle/>
        <a:p>
          <a:pPr algn="ctr"/>
          <a:endParaRPr lang="es-ES"/>
        </a:p>
      </dgm:t>
    </dgm:pt>
    <dgm:pt modelId="{EB4240F4-A058-4C6F-8011-71D2C867645D}" type="parTrans" cxnId="{39496730-30C9-4769-BC60-D235D3AECC70}">
      <dgm:prSet/>
      <dgm:spPr/>
      <dgm:t>
        <a:bodyPr/>
        <a:lstStyle/>
        <a:p>
          <a:pPr algn="ctr"/>
          <a:endParaRPr lang="es-ES"/>
        </a:p>
      </dgm:t>
    </dgm:pt>
    <dgm:pt modelId="{4800D5D9-E166-4228-82C4-5E6DC77A944A}" type="pres">
      <dgm:prSet presAssocID="{A3164EB1-C1BD-4CD2-A1DB-49C8CECD900B}" presName="Name0" presStyleCnt="0">
        <dgm:presLayoutVars>
          <dgm:chPref val="1"/>
          <dgm:dir/>
          <dgm:animOne val="branch"/>
          <dgm:animLvl val="lvl"/>
          <dgm:resizeHandles/>
        </dgm:presLayoutVars>
      </dgm:prSet>
      <dgm:spPr/>
      <dgm:t>
        <a:bodyPr/>
        <a:lstStyle/>
        <a:p>
          <a:endParaRPr lang="es-ES"/>
        </a:p>
      </dgm:t>
    </dgm:pt>
    <dgm:pt modelId="{44B133AC-B6A1-4725-84D6-E5C0523BEC23}" type="pres">
      <dgm:prSet presAssocID="{01C0BF55-AD93-4387-BCFD-02FF8F911BE5}" presName="vertOne" presStyleCnt="0"/>
      <dgm:spPr/>
    </dgm:pt>
    <dgm:pt modelId="{677C42AA-63AE-45D3-8F3C-C0E513172808}" type="pres">
      <dgm:prSet presAssocID="{01C0BF55-AD93-4387-BCFD-02FF8F911BE5}" presName="txOne" presStyleLbl="node0" presStyleIdx="0" presStyleCnt="1" custLinFactNeighborX="-4765" custLinFactNeighborY="-916">
        <dgm:presLayoutVars>
          <dgm:chPref val="3"/>
        </dgm:presLayoutVars>
      </dgm:prSet>
      <dgm:spPr/>
      <dgm:t>
        <a:bodyPr/>
        <a:lstStyle/>
        <a:p>
          <a:endParaRPr lang="es-ES"/>
        </a:p>
      </dgm:t>
    </dgm:pt>
    <dgm:pt modelId="{9D06F739-4F86-4A07-BD6E-32786D45ED39}" type="pres">
      <dgm:prSet presAssocID="{01C0BF55-AD93-4387-BCFD-02FF8F911BE5}" presName="parTransOne" presStyleCnt="0"/>
      <dgm:spPr/>
    </dgm:pt>
    <dgm:pt modelId="{7596871E-6AFB-409C-9060-7E3C9A74BF51}" type="pres">
      <dgm:prSet presAssocID="{01C0BF55-AD93-4387-BCFD-02FF8F911BE5}" presName="horzOne" presStyleCnt="0"/>
      <dgm:spPr/>
    </dgm:pt>
    <dgm:pt modelId="{F04236FB-6865-4F72-9CB0-8152269828CB}" type="pres">
      <dgm:prSet presAssocID="{A6AC20B3-0103-41D0-BCDD-7DC7491F06F3}" presName="vertTwo" presStyleCnt="0"/>
      <dgm:spPr/>
    </dgm:pt>
    <dgm:pt modelId="{CBD8E378-CB73-46C6-8199-34913FA5B29B}" type="pres">
      <dgm:prSet presAssocID="{A6AC20B3-0103-41D0-BCDD-7DC7491F06F3}" presName="txTwo" presStyleLbl="node2" presStyleIdx="0" presStyleCnt="2">
        <dgm:presLayoutVars>
          <dgm:chPref val="3"/>
        </dgm:presLayoutVars>
      </dgm:prSet>
      <dgm:spPr/>
      <dgm:t>
        <a:bodyPr/>
        <a:lstStyle/>
        <a:p>
          <a:endParaRPr lang="es-ES"/>
        </a:p>
      </dgm:t>
    </dgm:pt>
    <dgm:pt modelId="{7B9505A0-869F-4914-A8F4-56E62D90D1CA}" type="pres">
      <dgm:prSet presAssocID="{A6AC20B3-0103-41D0-BCDD-7DC7491F06F3}" presName="horzTwo" presStyleCnt="0"/>
      <dgm:spPr/>
    </dgm:pt>
    <dgm:pt modelId="{750B7AB8-F8D6-4E50-B125-F12AE77B3B27}" type="pres">
      <dgm:prSet presAssocID="{41B4AA5A-F751-4BD5-B497-2C606783F2F0}" presName="sibSpaceTwo" presStyleCnt="0"/>
      <dgm:spPr/>
    </dgm:pt>
    <dgm:pt modelId="{C223F343-EAA9-4229-B478-B320E0634767}" type="pres">
      <dgm:prSet presAssocID="{C35F3D6A-7458-4340-8522-92A2018E6F75}" presName="vertTwo" presStyleCnt="0"/>
      <dgm:spPr/>
    </dgm:pt>
    <dgm:pt modelId="{02E9347C-99F3-453F-A462-DE0CB92BD810}" type="pres">
      <dgm:prSet presAssocID="{C35F3D6A-7458-4340-8522-92A2018E6F75}" presName="txTwo" presStyleLbl="node2" presStyleIdx="1" presStyleCnt="2" custLinFactNeighborX="1453" custLinFactNeighborY="-1365">
        <dgm:presLayoutVars>
          <dgm:chPref val="3"/>
        </dgm:presLayoutVars>
      </dgm:prSet>
      <dgm:spPr/>
      <dgm:t>
        <a:bodyPr/>
        <a:lstStyle/>
        <a:p>
          <a:endParaRPr lang="es-ES"/>
        </a:p>
      </dgm:t>
    </dgm:pt>
    <dgm:pt modelId="{C0E2E9E1-63B1-4FB9-BEE9-88CA58CD56E8}" type="pres">
      <dgm:prSet presAssocID="{C35F3D6A-7458-4340-8522-92A2018E6F75}" presName="horzTwo" presStyleCnt="0"/>
      <dgm:spPr/>
    </dgm:pt>
  </dgm:ptLst>
  <dgm:cxnLst>
    <dgm:cxn modelId="{934E9E6A-AA29-4A49-8A40-82FD0CFE524C}" type="presOf" srcId="{A6AC20B3-0103-41D0-BCDD-7DC7491F06F3}" destId="{CBD8E378-CB73-46C6-8199-34913FA5B29B}" srcOrd="0" destOrd="0" presId="urn:microsoft.com/office/officeart/2005/8/layout/hierarchy4"/>
    <dgm:cxn modelId="{76AEADD4-97AC-4CED-AD81-4CBCCDBC5184}" srcId="{01C0BF55-AD93-4387-BCFD-02FF8F911BE5}" destId="{C35F3D6A-7458-4340-8522-92A2018E6F75}" srcOrd="1" destOrd="0" parTransId="{C63CB094-B84F-4FE4-8DC3-40EDA76589CD}" sibTransId="{AB8FAC79-CB0F-4F30-A6BD-F9DF77FEC2B3}"/>
    <dgm:cxn modelId="{45AE2874-FC82-4481-8B53-2CC8F0754E4F}" srcId="{A3164EB1-C1BD-4CD2-A1DB-49C8CECD900B}" destId="{01C0BF55-AD93-4387-BCFD-02FF8F911BE5}" srcOrd="0" destOrd="0" parTransId="{FCEFE9AD-C6F8-4276-B820-F52812D1D9E4}" sibTransId="{9A69706B-D075-45F9-B882-3D29DBA0495C}"/>
    <dgm:cxn modelId="{AC6AA5AF-E9D1-44CA-A3A8-214B9A6799FB}" type="presOf" srcId="{C35F3D6A-7458-4340-8522-92A2018E6F75}" destId="{02E9347C-99F3-453F-A462-DE0CB92BD810}" srcOrd="0" destOrd="0" presId="urn:microsoft.com/office/officeart/2005/8/layout/hierarchy4"/>
    <dgm:cxn modelId="{BC285012-AAB5-4771-9774-C5A81E97D778}" type="presOf" srcId="{A3164EB1-C1BD-4CD2-A1DB-49C8CECD900B}" destId="{4800D5D9-E166-4228-82C4-5E6DC77A944A}" srcOrd="0" destOrd="0" presId="urn:microsoft.com/office/officeart/2005/8/layout/hierarchy4"/>
    <dgm:cxn modelId="{39496730-30C9-4769-BC60-D235D3AECC70}" srcId="{01C0BF55-AD93-4387-BCFD-02FF8F911BE5}" destId="{A6AC20B3-0103-41D0-BCDD-7DC7491F06F3}" srcOrd="0" destOrd="0" parTransId="{EB4240F4-A058-4C6F-8011-71D2C867645D}" sibTransId="{41B4AA5A-F751-4BD5-B497-2C606783F2F0}"/>
    <dgm:cxn modelId="{55D18285-1259-45E9-A82D-279C2DA690C6}" type="presOf" srcId="{01C0BF55-AD93-4387-BCFD-02FF8F911BE5}" destId="{677C42AA-63AE-45D3-8F3C-C0E513172808}" srcOrd="0" destOrd="0" presId="urn:microsoft.com/office/officeart/2005/8/layout/hierarchy4"/>
    <dgm:cxn modelId="{739A3F18-3B5D-41AD-96A5-4E7835EF63C7}" type="presParOf" srcId="{4800D5D9-E166-4228-82C4-5E6DC77A944A}" destId="{44B133AC-B6A1-4725-84D6-E5C0523BEC23}" srcOrd="0" destOrd="0" presId="urn:microsoft.com/office/officeart/2005/8/layout/hierarchy4"/>
    <dgm:cxn modelId="{209F1F31-C641-481D-8A87-8B8A87BE121E}" type="presParOf" srcId="{44B133AC-B6A1-4725-84D6-E5C0523BEC23}" destId="{677C42AA-63AE-45D3-8F3C-C0E513172808}" srcOrd="0" destOrd="0" presId="urn:microsoft.com/office/officeart/2005/8/layout/hierarchy4"/>
    <dgm:cxn modelId="{F4E22EC0-8F32-4372-AE7B-5668687C10AD}" type="presParOf" srcId="{44B133AC-B6A1-4725-84D6-E5C0523BEC23}" destId="{9D06F739-4F86-4A07-BD6E-32786D45ED39}" srcOrd="1" destOrd="0" presId="urn:microsoft.com/office/officeart/2005/8/layout/hierarchy4"/>
    <dgm:cxn modelId="{11F4EE8A-2BC4-4D41-AE47-56EED48D74F8}" type="presParOf" srcId="{44B133AC-B6A1-4725-84D6-E5C0523BEC23}" destId="{7596871E-6AFB-409C-9060-7E3C9A74BF51}" srcOrd="2" destOrd="0" presId="urn:microsoft.com/office/officeart/2005/8/layout/hierarchy4"/>
    <dgm:cxn modelId="{6174B5CA-26A9-4C3F-9BE3-74EE9FB1A946}" type="presParOf" srcId="{7596871E-6AFB-409C-9060-7E3C9A74BF51}" destId="{F04236FB-6865-4F72-9CB0-8152269828CB}" srcOrd="0" destOrd="0" presId="urn:microsoft.com/office/officeart/2005/8/layout/hierarchy4"/>
    <dgm:cxn modelId="{E0D0B813-9809-4DA0-9B4C-46739595BA18}" type="presParOf" srcId="{F04236FB-6865-4F72-9CB0-8152269828CB}" destId="{CBD8E378-CB73-46C6-8199-34913FA5B29B}" srcOrd="0" destOrd="0" presId="urn:microsoft.com/office/officeart/2005/8/layout/hierarchy4"/>
    <dgm:cxn modelId="{A957B925-65A1-478F-B311-D4D6ACEAC172}" type="presParOf" srcId="{F04236FB-6865-4F72-9CB0-8152269828CB}" destId="{7B9505A0-869F-4914-A8F4-56E62D90D1CA}" srcOrd="1" destOrd="0" presId="urn:microsoft.com/office/officeart/2005/8/layout/hierarchy4"/>
    <dgm:cxn modelId="{17DB7A62-5BC3-4F27-9215-0A23CF43DB85}" type="presParOf" srcId="{7596871E-6AFB-409C-9060-7E3C9A74BF51}" destId="{750B7AB8-F8D6-4E50-B125-F12AE77B3B27}" srcOrd="1" destOrd="0" presId="urn:microsoft.com/office/officeart/2005/8/layout/hierarchy4"/>
    <dgm:cxn modelId="{A97B6F67-28A2-4CF2-8847-AC5C351BAD73}" type="presParOf" srcId="{7596871E-6AFB-409C-9060-7E3C9A74BF51}" destId="{C223F343-EAA9-4229-B478-B320E0634767}" srcOrd="2" destOrd="0" presId="urn:microsoft.com/office/officeart/2005/8/layout/hierarchy4"/>
    <dgm:cxn modelId="{0F4BACE7-15F6-482C-A9FF-5A9BA39A8133}" type="presParOf" srcId="{C223F343-EAA9-4229-B478-B320E0634767}" destId="{02E9347C-99F3-453F-A462-DE0CB92BD810}" srcOrd="0" destOrd="0" presId="urn:microsoft.com/office/officeart/2005/8/layout/hierarchy4"/>
    <dgm:cxn modelId="{3E5E8A4E-902E-480C-A59E-92F6F856513E}" type="presParOf" srcId="{C223F343-EAA9-4229-B478-B320E0634767}" destId="{C0E2E9E1-63B1-4FB9-BEE9-88CA58CD56E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587C6-CCA3-44FD-9F04-D823FB118AB3}" type="doc">
      <dgm:prSet loTypeId="urn:microsoft.com/office/officeart/2005/8/layout/list1" loCatId="list" qsTypeId="urn:microsoft.com/office/officeart/2005/8/quickstyle/simple1#1" qsCatId="simple" csTypeId="urn:microsoft.com/office/officeart/2005/8/colors/accent2_2" csCatId="accent2" phldr="1"/>
      <dgm:spPr/>
      <dgm:t>
        <a:bodyPr/>
        <a:lstStyle/>
        <a:p>
          <a:endParaRPr lang="es-ES"/>
        </a:p>
      </dgm:t>
    </dgm:pt>
    <dgm:pt modelId="{6573FD1C-BDA1-4FF1-9F5C-17798718AD31}">
      <dgm:prSet phldrT="[Texto]" custT="1"/>
      <dgm:spPr>
        <a:solidFill>
          <a:srgbClr val="980000"/>
        </a:solidFill>
      </dgm:spPr>
      <dgm:t>
        <a:bodyPr/>
        <a:lstStyle/>
        <a:p>
          <a:r>
            <a:rPr lang="es-ES" sz="2400" b="1" dirty="0" smtClean="0"/>
            <a:t>Experiencia o actividad investigadora</a:t>
          </a:r>
          <a:endParaRPr lang="es-ES" sz="2400" b="1" dirty="0"/>
        </a:p>
      </dgm:t>
    </dgm:pt>
    <dgm:pt modelId="{A4D23B42-1C8C-45D8-8AE0-D778BBD475EE}" type="parTrans" cxnId="{7EAA4E23-8260-4E51-BDB5-CD2E0793F279}">
      <dgm:prSet/>
      <dgm:spPr/>
      <dgm:t>
        <a:bodyPr/>
        <a:lstStyle/>
        <a:p>
          <a:endParaRPr lang="es-ES" sz="3200"/>
        </a:p>
      </dgm:t>
    </dgm:pt>
    <dgm:pt modelId="{7D9E526D-A0CF-43DE-BDF6-FDAC7D386B2B}" type="sibTrans" cxnId="{7EAA4E23-8260-4E51-BDB5-CD2E0793F279}">
      <dgm:prSet/>
      <dgm:spPr/>
      <dgm:t>
        <a:bodyPr/>
        <a:lstStyle/>
        <a:p>
          <a:endParaRPr lang="es-ES" sz="3200"/>
        </a:p>
      </dgm:t>
    </dgm:pt>
    <dgm:pt modelId="{CE5ADD51-9781-4293-9846-27A68B018954}">
      <dgm:prSet phldrT="[Texto]" custT="1"/>
      <dgm:spPr>
        <a:solidFill>
          <a:srgbClr val="980000"/>
        </a:solidFill>
      </dgm:spPr>
      <dgm:t>
        <a:bodyPr/>
        <a:lstStyle/>
        <a:p>
          <a:r>
            <a:rPr lang="es-ES" sz="2400" b="1" dirty="0" smtClean="0"/>
            <a:t>artículos de revistas indexadas con índice de calidad relativo</a:t>
          </a:r>
          <a:endParaRPr lang="es-ES" sz="2400" b="1" dirty="0"/>
        </a:p>
      </dgm:t>
    </dgm:pt>
    <dgm:pt modelId="{917ED9A9-1D4C-47FC-80E4-60981448634F}" type="parTrans" cxnId="{52C47EF2-5939-432E-9A50-F0D12E2BBB8E}">
      <dgm:prSet/>
      <dgm:spPr/>
      <dgm:t>
        <a:bodyPr/>
        <a:lstStyle/>
        <a:p>
          <a:endParaRPr lang="es-ES" sz="3200"/>
        </a:p>
      </dgm:t>
    </dgm:pt>
    <dgm:pt modelId="{9A5C4E46-1D17-4429-8FB4-B53F5A04478B}" type="sibTrans" cxnId="{52C47EF2-5939-432E-9A50-F0D12E2BBB8E}">
      <dgm:prSet/>
      <dgm:spPr/>
      <dgm:t>
        <a:bodyPr/>
        <a:lstStyle/>
        <a:p>
          <a:endParaRPr lang="es-ES" sz="3200"/>
        </a:p>
      </dgm:t>
    </dgm:pt>
    <dgm:pt modelId="{5C76EE7C-E48F-45B1-9618-BE474BE4FEEF}">
      <dgm:prSet phldrT="[Texto]" custT="1"/>
      <dgm:spPr>
        <a:solidFill>
          <a:srgbClr val="980000"/>
        </a:solidFill>
      </dgm:spPr>
      <dgm:t>
        <a:bodyPr/>
        <a:lstStyle/>
        <a:p>
          <a:r>
            <a:rPr lang="es-ES" sz="2800" b="1" dirty="0" smtClean="0"/>
            <a:t>artículos de revistas no indexadas</a:t>
          </a:r>
          <a:endParaRPr lang="es-ES" sz="2800" b="1" dirty="0"/>
        </a:p>
      </dgm:t>
    </dgm:pt>
    <dgm:pt modelId="{EBEB1267-0725-4C42-8BC7-0D8003540CB8}" type="parTrans" cxnId="{20341E06-49A9-4F53-B2D8-DA707B7515D1}">
      <dgm:prSet/>
      <dgm:spPr/>
      <dgm:t>
        <a:bodyPr/>
        <a:lstStyle/>
        <a:p>
          <a:endParaRPr lang="es-ES" sz="3200"/>
        </a:p>
      </dgm:t>
    </dgm:pt>
    <dgm:pt modelId="{B7171E5B-2073-4048-AFFD-8B431C891F7F}" type="sibTrans" cxnId="{20341E06-49A9-4F53-B2D8-DA707B7515D1}">
      <dgm:prSet/>
      <dgm:spPr/>
      <dgm:t>
        <a:bodyPr/>
        <a:lstStyle/>
        <a:p>
          <a:endParaRPr lang="es-ES" sz="3200"/>
        </a:p>
      </dgm:t>
    </dgm:pt>
    <dgm:pt modelId="{FB056515-5C87-4F4D-8E5B-752019D557A2}">
      <dgm:prSet phldrT="[Texto]" custT="1"/>
      <dgm:spPr>
        <a:solidFill>
          <a:srgbClr val="980000"/>
        </a:solidFill>
      </dgm:spPr>
      <dgm:t>
        <a:bodyPr/>
        <a:lstStyle/>
        <a:p>
          <a:r>
            <a:rPr lang="es-ES" sz="2800" b="1" dirty="0" smtClean="0"/>
            <a:t>libros</a:t>
          </a:r>
          <a:endParaRPr lang="es-ES" sz="2800" b="1" dirty="0"/>
        </a:p>
      </dgm:t>
    </dgm:pt>
    <dgm:pt modelId="{A06680E1-8C24-4C3E-B3D0-5B2ED1B0BBAF}" type="parTrans" cxnId="{9DDD4AB9-EC3F-431D-B016-6E9E4AF0C4CA}">
      <dgm:prSet/>
      <dgm:spPr/>
      <dgm:t>
        <a:bodyPr/>
        <a:lstStyle/>
        <a:p>
          <a:endParaRPr lang="es-ES" sz="3200"/>
        </a:p>
      </dgm:t>
    </dgm:pt>
    <dgm:pt modelId="{D997F834-2880-40F7-8A2F-2EE7388E6E21}" type="sibTrans" cxnId="{9DDD4AB9-EC3F-431D-B016-6E9E4AF0C4CA}">
      <dgm:prSet/>
      <dgm:spPr/>
      <dgm:t>
        <a:bodyPr/>
        <a:lstStyle/>
        <a:p>
          <a:endParaRPr lang="es-ES" sz="3200"/>
        </a:p>
      </dgm:t>
    </dgm:pt>
    <dgm:pt modelId="{628EAF7A-43F5-49A1-A634-8AA2E1C8CE37}">
      <dgm:prSet phldrT="[Texto]" custT="1"/>
      <dgm:spPr>
        <a:solidFill>
          <a:srgbClr val="980000"/>
        </a:solidFill>
      </dgm:spPr>
      <dgm:t>
        <a:bodyPr/>
        <a:lstStyle/>
        <a:p>
          <a:r>
            <a:rPr lang="es-ES" sz="2800" b="1" dirty="0" smtClean="0"/>
            <a:t>capítulos de libros</a:t>
          </a:r>
          <a:endParaRPr lang="es-ES" sz="2800" b="1" dirty="0"/>
        </a:p>
      </dgm:t>
    </dgm:pt>
    <dgm:pt modelId="{C36BA9B8-D3CD-4352-BD12-D542F7D56F90}" type="parTrans" cxnId="{573C5058-BCE7-40B4-B9FE-4F790C766461}">
      <dgm:prSet/>
      <dgm:spPr/>
      <dgm:t>
        <a:bodyPr/>
        <a:lstStyle/>
        <a:p>
          <a:endParaRPr lang="es-ES" sz="3200"/>
        </a:p>
      </dgm:t>
    </dgm:pt>
    <dgm:pt modelId="{D27F59B0-E5C6-4D55-80FA-4B25559076E0}" type="sibTrans" cxnId="{573C5058-BCE7-40B4-B9FE-4F790C766461}">
      <dgm:prSet/>
      <dgm:spPr/>
      <dgm:t>
        <a:bodyPr/>
        <a:lstStyle/>
        <a:p>
          <a:endParaRPr lang="es-ES" sz="3200"/>
        </a:p>
      </dgm:t>
    </dgm:pt>
    <dgm:pt modelId="{7CDB9BBC-624D-4E2E-84AF-970F39C1DBC3}" type="pres">
      <dgm:prSet presAssocID="{BD5587C6-CCA3-44FD-9F04-D823FB118AB3}" presName="linear" presStyleCnt="0">
        <dgm:presLayoutVars>
          <dgm:dir/>
          <dgm:animLvl val="lvl"/>
          <dgm:resizeHandles val="exact"/>
        </dgm:presLayoutVars>
      </dgm:prSet>
      <dgm:spPr/>
      <dgm:t>
        <a:bodyPr/>
        <a:lstStyle/>
        <a:p>
          <a:endParaRPr lang="es-ES"/>
        </a:p>
      </dgm:t>
    </dgm:pt>
    <dgm:pt modelId="{24CA251F-A789-4748-91E7-30A7A2DE0B64}" type="pres">
      <dgm:prSet presAssocID="{6573FD1C-BDA1-4FF1-9F5C-17798718AD31}" presName="parentLin" presStyleCnt="0"/>
      <dgm:spPr/>
    </dgm:pt>
    <dgm:pt modelId="{53B06BE0-D326-42AA-B13F-F5C2D58D19AC}" type="pres">
      <dgm:prSet presAssocID="{6573FD1C-BDA1-4FF1-9F5C-17798718AD31}" presName="parentLeftMargin" presStyleLbl="node1" presStyleIdx="0" presStyleCnt="5"/>
      <dgm:spPr/>
      <dgm:t>
        <a:bodyPr/>
        <a:lstStyle/>
        <a:p>
          <a:endParaRPr lang="es-ES"/>
        </a:p>
      </dgm:t>
    </dgm:pt>
    <dgm:pt modelId="{0FB21C5D-C737-4E16-AD5A-E20742146968}" type="pres">
      <dgm:prSet presAssocID="{6573FD1C-BDA1-4FF1-9F5C-17798718AD31}" presName="parentText" presStyleLbl="node1" presStyleIdx="0" presStyleCnt="5" custScaleX="134134" custScaleY="151927" custLinFactNeighborX="-100000" custLinFactNeighborY="19223">
        <dgm:presLayoutVars>
          <dgm:chMax val="0"/>
          <dgm:bulletEnabled val="1"/>
        </dgm:presLayoutVars>
      </dgm:prSet>
      <dgm:spPr/>
      <dgm:t>
        <a:bodyPr/>
        <a:lstStyle/>
        <a:p>
          <a:endParaRPr lang="es-ES"/>
        </a:p>
      </dgm:t>
    </dgm:pt>
    <dgm:pt modelId="{A7A0F156-9009-41A8-96DD-BE1933885B89}" type="pres">
      <dgm:prSet presAssocID="{6573FD1C-BDA1-4FF1-9F5C-17798718AD31}" presName="negativeSpace" presStyleCnt="0"/>
      <dgm:spPr/>
    </dgm:pt>
    <dgm:pt modelId="{FB10B329-03A2-486B-87F4-5F766DF54344}" type="pres">
      <dgm:prSet presAssocID="{6573FD1C-BDA1-4FF1-9F5C-17798718AD31}" presName="childText" presStyleLbl="conFgAcc1" presStyleIdx="0" presStyleCnt="5">
        <dgm:presLayoutVars>
          <dgm:bulletEnabled val="1"/>
        </dgm:presLayoutVars>
      </dgm:prSet>
      <dgm:spPr/>
    </dgm:pt>
    <dgm:pt modelId="{2B72FF8C-D52B-4113-A4D2-EF1695F8C87C}" type="pres">
      <dgm:prSet presAssocID="{7D9E526D-A0CF-43DE-BDF6-FDAC7D386B2B}" presName="spaceBetweenRectangles" presStyleCnt="0"/>
      <dgm:spPr/>
    </dgm:pt>
    <dgm:pt modelId="{C37A3691-3A9A-4AD2-A56C-02A4CCF75930}" type="pres">
      <dgm:prSet presAssocID="{CE5ADD51-9781-4293-9846-27A68B018954}" presName="parentLin" presStyleCnt="0"/>
      <dgm:spPr/>
    </dgm:pt>
    <dgm:pt modelId="{EF63EB6E-3F78-46F8-AE0D-4753F0FDA5A8}" type="pres">
      <dgm:prSet presAssocID="{CE5ADD51-9781-4293-9846-27A68B018954}" presName="parentLeftMargin" presStyleLbl="node1" presStyleIdx="0" presStyleCnt="5"/>
      <dgm:spPr/>
      <dgm:t>
        <a:bodyPr/>
        <a:lstStyle/>
        <a:p>
          <a:endParaRPr lang="es-ES"/>
        </a:p>
      </dgm:t>
    </dgm:pt>
    <dgm:pt modelId="{E1C7A4D6-98A0-4F5E-B923-143689C2C606}" type="pres">
      <dgm:prSet presAssocID="{CE5ADD51-9781-4293-9846-27A68B018954}" presName="parentText" presStyleLbl="node1" presStyleIdx="1" presStyleCnt="5" custScaleX="140180" custScaleY="158604" custLinFactNeighborX="-100000" custLinFactNeighborY="-18283">
        <dgm:presLayoutVars>
          <dgm:chMax val="0"/>
          <dgm:bulletEnabled val="1"/>
        </dgm:presLayoutVars>
      </dgm:prSet>
      <dgm:spPr/>
      <dgm:t>
        <a:bodyPr/>
        <a:lstStyle/>
        <a:p>
          <a:endParaRPr lang="es-ES"/>
        </a:p>
      </dgm:t>
    </dgm:pt>
    <dgm:pt modelId="{508B5166-FF9A-4C96-AA42-A587D46C91FF}" type="pres">
      <dgm:prSet presAssocID="{CE5ADD51-9781-4293-9846-27A68B018954}" presName="negativeSpace" presStyleCnt="0"/>
      <dgm:spPr/>
    </dgm:pt>
    <dgm:pt modelId="{7204D962-7172-4F5D-9910-FE6295074203}" type="pres">
      <dgm:prSet presAssocID="{CE5ADD51-9781-4293-9846-27A68B018954}" presName="childText" presStyleLbl="conFgAcc1" presStyleIdx="1" presStyleCnt="5">
        <dgm:presLayoutVars>
          <dgm:bulletEnabled val="1"/>
        </dgm:presLayoutVars>
      </dgm:prSet>
      <dgm:spPr/>
    </dgm:pt>
    <dgm:pt modelId="{95EE0949-AB03-46B5-A237-E8832DF1BA16}" type="pres">
      <dgm:prSet presAssocID="{9A5C4E46-1D17-4429-8FB4-B53F5A04478B}" presName="spaceBetweenRectangles" presStyleCnt="0"/>
      <dgm:spPr/>
    </dgm:pt>
    <dgm:pt modelId="{78DBBBC0-4BE1-4007-A78D-AF62FB4904E6}" type="pres">
      <dgm:prSet presAssocID="{5C76EE7C-E48F-45B1-9618-BE474BE4FEEF}" presName="parentLin" presStyleCnt="0"/>
      <dgm:spPr/>
    </dgm:pt>
    <dgm:pt modelId="{E35C8550-13E7-4A92-A73C-AF032553D4C5}" type="pres">
      <dgm:prSet presAssocID="{5C76EE7C-E48F-45B1-9618-BE474BE4FEEF}" presName="parentLeftMargin" presStyleLbl="node1" presStyleIdx="1" presStyleCnt="5"/>
      <dgm:spPr/>
      <dgm:t>
        <a:bodyPr/>
        <a:lstStyle/>
        <a:p>
          <a:endParaRPr lang="es-ES"/>
        </a:p>
      </dgm:t>
    </dgm:pt>
    <dgm:pt modelId="{B0E2F097-49C8-4D2F-A61A-6E6D763DEF00}" type="pres">
      <dgm:prSet presAssocID="{5C76EE7C-E48F-45B1-9618-BE474BE4FEEF}" presName="parentText" presStyleLbl="node1" presStyleIdx="2" presStyleCnt="5" custScaleX="142857" custScaleY="179024" custLinFactNeighborX="-100000" custLinFactNeighborY="-17735">
        <dgm:presLayoutVars>
          <dgm:chMax val="0"/>
          <dgm:bulletEnabled val="1"/>
        </dgm:presLayoutVars>
      </dgm:prSet>
      <dgm:spPr/>
      <dgm:t>
        <a:bodyPr/>
        <a:lstStyle/>
        <a:p>
          <a:endParaRPr lang="es-ES"/>
        </a:p>
      </dgm:t>
    </dgm:pt>
    <dgm:pt modelId="{51796CB5-9FC3-49A2-BBF5-B0DF6726D73C}" type="pres">
      <dgm:prSet presAssocID="{5C76EE7C-E48F-45B1-9618-BE474BE4FEEF}" presName="negativeSpace" presStyleCnt="0"/>
      <dgm:spPr/>
    </dgm:pt>
    <dgm:pt modelId="{663B5824-C1D3-4303-B148-3C587B14B002}" type="pres">
      <dgm:prSet presAssocID="{5C76EE7C-E48F-45B1-9618-BE474BE4FEEF}" presName="childText" presStyleLbl="conFgAcc1" presStyleIdx="2" presStyleCnt="5" custLinFactY="-9959" custLinFactNeighborX="886" custLinFactNeighborY="-100000">
        <dgm:presLayoutVars>
          <dgm:bulletEnabled val="1"/>
        </dgm:presLayoutVars>
      </dgm:prSet>
      <dgm:spPr/>
    </dgm:pt>
    <dgm:pt modelId="{BF0EA903-1872-45F7-ABEF-0C5F8151E0C2}" type="pres">
      <dgm:prSet presAssocID="{B7171E5B-2073-4048-AFFD-8B431C891F7F}" presName="spaceBetweenRectangles" presStyleCnt="0"/>
      <dgm:spPr/>
    </dgm:pt>
    <dgm:pt modelId="{2CEA12B1-96EF-43A7-8118-E57AF94EDB75}" type="pres">
      <dgm:prSet presAssocID="{FB056515-5C87-4F4D-8E5B-752019D557A2}" presName="parentLin" presStyleCnt="0"/>
      <dgm:spPr/>
    </dgm:pt>
    <dgm:pt modelId="{AE6C0FF8-17E2-4A2E-A93A-6BDDD1A12994}" type="pres">
      <dgm:prSet presAssocID="{FB056515-5C87-4F4D-8E5B-752019D557A2}" presName="parentLeftMargin" presStyleLbl="node1" presStyleIdx="2" presStyleCnt="5"/>
      <dgm:spPr/>
      <dgm:t>
        <a:bodyPr/>
        <a:lstStyle/>
        <a:p>
          <a:endParaRPr lang="es-ES"/>
        </a:p>
      </dgm:t>
    </dgm:pt>
    <dgm:pt modelId="{DBCDEC52-8938-45D4-9723-FF738149509C}" type="pres">
      <dgm:prSet presAssocID="{FB056515-5C87-4F4D-8E5B-752019D557A2}" presName="parentText" presStyleLbl="node1" presStyleIdx="3" presStyleCnt="5" custScaleX="139272" custLinFactNeighborX="-100000" custLinFactNeighborY="-33592">
        <dgm:presLayoutVars>
          <dgm:chMax val="0"/>
          <dgm:bulletEnabled val="1"/>
        </dgm:presLayoutVars>
      </dgm:prSet>
      <dgm:spPr/>
      <dgm:t>
        <a:bodyPr/>
        <a:lstStyle/>
        <a:p>
          <a:endParaRPr lang="es-ES"/>
        </a:p>
      </dgm:t>
    </dgm:pt>
    <dgm:pt modelId="{602ACB4C-854A-464B-97B0-4C3AB43E4E3C}" type="pres">
      <dgm:prSet presAssocID="{FB056515-5C87-4F4D-8E5B-752019D557A2}" presName="negativeSpace" presStyleCnt="0"/>
      <dgm:spPr/>
    </dgm:pt>
    <dgm:pt modelId="{D2A61EC7-15BB-4D14-A5CC-473C405842EE}" type="pres">
      <dgm:prSet presAssocID="{FB056515-5C87-4F4D-8E5B-752019D557A2}" presName="childText" presStyleLbl="conFgAcc1" presStyleIdx="3" presStyleCnt="5">
        <dgm:presLayoutVars>
          <dgm:bulletEnabled val="1"/>
        </dgm:presLayoutVars>
      </dgm:prSet>
      <dgm:spPr/>
    </dgm:pt>
    <dgm:pt modelId="{DC3882CB-093B-4D96-8AE0-40D9AEE7F0F2}" type="pres">
      <dgm:prSet presAssocID="{D997F834-2880-40F7-8A2F-2EE7388E6E21}" presName="spaceBetweenRectangles" presStyleCnt="0"/>
      <dgm:spPr/>
    </dgm:pt>
    <dgm:pt modelId="{5181D3E7-8D93-422B-8E8C-6988764B5566}" type="pres">
      <dgm:prSet presAssocID="{628EAF7A-43F5-49A1-A634-8AA2E1C8CE37}" presName="parentLin" presStyleCnt="0"/>
      <dgm:spPr/>
    </dgm:pt>
    <dgm:pt modelId="{4CD19190-3C1E-4ED1-AD28-11949F4E12FB}" type="pres">
      <dgm:prSet presAssocID="{628EAF7A-43F5-49A1-A634-8AA2E1C8CE37}" presName="parentLeftMargin" presStyleLbl="node1" presStyleIdx="3" presStyleCnt="5"/>
      <dgm:spPr/>
      <dgm:t>
        <a:bodyPr/>
        <a:lstStyle/>
        <a:p>
          <a:endParaRPr lang="es-ES"/>
        </a:p>
      </dgm:t>
    </dgm:pt>
    <dgm:pt modelId="{AA142DB2-DB7C-478E-8ADB-E0A9AE3465B2}" type="pres">
      <dgm:prSet presAssocID="{628EAF7A-43F5-49A1-A634-8AA2E1C8CE37}" presName="parentText" presStyleLbl="node1" presStyleIdx="4" presStyleCnt="5" custScaleX="139272" custScaleY="103481" custLinFactNeighborX="-100000" custLinFactNeighborY="7405">
        <dgm:presLayoutVars>
          <dgm:chMax val="0"/>
          <dgm:bulletEnabled val="1"/>
        </dgm:presLayoutVars>
      </dgm:prSet>
      <dgm:spPr/>
      <dgm:t>
        <a:bodyPr/>
        <a:lstStyle/>
        <a:p>
          <a:endParaRPr lang="es-ES"/>
        </a:p>
      </dgm:t>
    </dgm:pt>
    <dgm:pt modelId="{DB9EC157-802F-48B7-9E4B-D43A874E04A5}" type="pres">
      <dgm:prSet presAssocID="{628EAF7A-43F5-49A1-A634-8AA2E1C8CE37}" presName="negativeSpace" presStyleCnt="0"/>
      <dgm:spPr/>
    </dgm:pt>
    <dgm:pt modelId="{7E9C8858-1623-41B4-98E6-67F98D924033}" type="pres">
      <dgm:prSet presAssocID="{628EAF7A-43F5-49A1-A634-8AA2E1C8CE37}" presName="childText" presStyleLbl="conFgAcc1" presStyleIdx="4" presStyleCnt="5">
        <dgm:presLayoutVars>
          <dgm:bulletEnabled val="1"/>
        </dgm:presLayoutVars>
      </dgm:prSet>
      <dgm:spPr/>
    </dgm:pt>
  </dgm:ptLst>
  <dgm:cxnLst>
    <dgm:cxn modelId="{9DDD4AB9-EC3F-431D-B016-6E9E4AF0C4CA}" srcId="{BD5587C6-CCA3-44FD-9F04-D823FB118AB3}" destId="{FB056515-5C87-4F4D-8E5B-752019D557A2}" srcOrd="3" destOrd="0" parTransId="{A06680E1-8C24-4C3E-B3D0-5B2ED1B0BBAF}" sibTransId="{D997F834-2880-40F7-8A2F-2EE7388E6E21}"/>
    <dgm:cxn modelId="{C793D05B-8447-47E7-A12E-D46835E5A0C2}" type="presOf" srcId="{5C76EE7C-E48F-45B1-9618-BE474BE4FEEF}" destId="{B0E2F097-49C8-4D2F-A61A-6E6D763DEF00}" srcOrd="1" destOrd="0" presId="urn:microsoft.com/office/officeart/2005/8/layout/list1"/>
    <dgm:cxn modelId="{7645886B-FF6B-4BD9-A800-3CDDC3413469}" type="presOf" srcId="{6573FD1C-BDA1-4FF1-9F5C-17798718AD31}" destId="{53B06BE0-D326-42AA-B13F-F5C2D58D19AC}" srcOrd="0" destOrd="0" presId="urn:microsoft.com/office/officeart/2005/8/layout/list1"/>
    <dgm:cxn modelId="{573C5058-BCE7-40B4-B9FE-4F790C766461}" srcId="{BD5587C6-CCA3-44FD-9F04-D823FB118AB3}" destId="{628EAF7A-43F5-49A1-A634-8AA2E1C8CE37}" srcOrd="4" destOrd="0" parTransId="{C36BA9B8-D3CD-4352-BD12-D542F7D56F90}" sibTransId="{D27F59B0-E5C6-4D55-80FA-4B25559076E0}"/>
    <dgm:cxn modelId="{DBD9A799-1CD7-499E-83E0-66315FBB9899}" type="presOf" srcId="{5C76EE7C-E48F-45B1-9618-BE474BE4FEEF}" destId="{E35C8550-13E7-4A92-A73C-AF032553D4C5}" srcOrd="0" destOrd="0" presId="urn:microsoft.com/office/officeart/2005/8/layout/list1"/>
    <dgm:cxn modelId="{DC4BC1BE-0EE8-4CF9-A6E0-1468310D0C17}" type="presOf" srcId="{6573FD1C-BDA1-4FF1-9F5C-17798718AD31}" destId="{0FB21C5D-C737-4E16-AD5A-E20742146968}" srcOrd="1" destOrd="0" presId="urn:microsoft.com/office/officeart/2005/8/layout/list1"/>
    <dgm:cxn modelId="{20341E06-49A9-4F53-B2D8-DA707B7515D1}" srcId="{BD5587C6-CCA3-44FD-9F04-D823FB118AB3}" destId="{5C76EE7C-E48F-45B1-9618-BE474BE4FEEF}" srcOrd="2" destOrd="0" parTransId="{EBEB1267-0725-4C42-8BC7-0D8003540CB8}" sibTransId="{B7171E5B-2073-4048-AFFD-8B431C891F7F}"/>
    <dgm:cxn modelId="{5A099A1F-8219-4A61-AD12-B5A184AA126C}" type="presOf" srcId="{FB056515-5C87-4F4D-8E5B-752019D557A2}" destId="{DBCDEC52-8938-45D4-9723-FF738149509C}" srcOrd="1" destOrd="0" presId="urn:microsoft.com/office/officeart/2005/8/layout/list1"/>
    <dgm:cxn modelId="{2C34F6FA-7878-4652-9C46-C05F3CC1C077}" type="presOf" srcId="{628EAF7A-43F5-49A1-A634-8AA2E1C8CE37}" destId="{4CD19190-3C1E-4ED1-AD28-11949F4E12FB}" srcOrd="0" destOrd="0" presId="urn:microsoft.com/office/officeart/2005/8/layout/list1"/>
    <dgm:cxn modelId="{52A5D38B-FF62-4DA9-802E-50F6EF7231AF}" type="presOf" srcId="{628EAF7A-43F5-49A1-A634-8AA2E1C8CE37}" destId="{AA142DB2-DB7C-478E-8ADB-E0A9AE3465B2}" srcOrd="1" destOrd="0" presId="urn:microsoft.com/office/officeart/2005/8/layout/list1"/>
    <dgm:cxn modelId="{DE890E9A-B451-42FA-BA3D-91089834B0E6}" type="presOf" srcId="{CE5ADD51-9781-4293-9846-27A68B018954}" destId="{EF63EB6E-3F78-46F8-AE0D-4753F0FDA5A8}" srcOrd="0" destOrd="0" presId="urn:microsoft.com/office/officeart/2005/8/layout/list1"/>
    <dgm:cxn modelId="{71DD1378-FCB7-468A-B451-38491DF0E1CC}" type="presOf" srcId="{FB056515-5C87-4F4D-8E5B-752019D557A2}" destId="{AE6C0FF8-17E2-4A2E-A93A-6BDDD1A12994}" srcOrd="0" destOrd="0" presId="urn:microsoft.com/office/officeart/2005/8/layout/list1"/>
    <dgm:cxn modelId="{7EAA4E23-8260-4E51-BDB5-CD2E0793F279}" srcId="{BD5587C6-CCA3-44FD-9F04-D823FB118AB3}" destId="{6573FD1C-BDA1-4FF1-9F5C-17798718AD31}" srcOrd="0" destOrd="0" parTransId="{A4D23B42-1C8C-45D8-8AE0-D778BBD475EE}" sibTransId="{7D9E526D-A0CF-43DE-BDF6-FDAC7D386B2B}"/>
    <dgm:cxn modelId="{5825273B-B2B7-46F7-B895-5A4A62AE3916}" type="presOf" srcId="{CE5ADD51-9781-4293-9846-27A68B018954}" destId="{E1C7A4D6-98A0-4F5E-B923-143689C2C606}" srcOrd="1" destOrd="0" presId="urn:microsoft.com/office/officeart/2005/8/layout/list1"/>
    <dgm:cxn modelId="{6358D20D-F3F6-4DE0-A632-F9E14B262018}" type="presOf" srcId="{BD5587C6-CCA3-44FD-9F04-D823FB118AB3}" destId="{7CDB9BBC-624D-4E2E-84AF-970F39C1DBC3}" srcOrd="0" destOrd="0" presId="urn:microsoft.com/office/officeart/2005/8/layout/list1"/>
    <dgm:cxn modelId="{52C47EF2-5939-432E-9A50-F0D12E2BBB8E}" srcId="{BD5587C6-CCA3-44FD-9F04-D823FB118AB3}" destId="{CE5ADD51-9781-4293-9846-27A68B018954}" srcOrd="1" destOrd="0" parTransId="{917ED9A9-1D4C-47FC-80E4-60981448634F}" sibTransId="{9A5C4E46-1D17-4429-8FB4-B53F5A04478B}"/>
    <dgm:cxn modelId="{7B76804B-BD19-47E8-BAFB-0E333C21E08D}" type="presParOf" srcId="{7CDB9BBC-624D-4E2E-84AF-970F39C1DBC3}" destId="{24CA251F-A789-4748-91E7-30A7A2DE0B64}" srcOrd="0" destOrd="0" presId="urn:microsoft.com/office/officeart/2005/8/layout/list1"/>
    <dgm:cxn modelId="{35B4427F-1BCB-4F48-AE21-7422B5553562}" type="presParOf" srcId="{24CA251F-A789-4748-91E7-30A7A2DE0B64}" destId="{53B06BE0-D326-42AA-B13F-F5C2D58D19AC}" srcOrd="0" destOrd="0" presId="urn:microsoft.com/office/officeart/2005/8/layout/list1"/>
    <dgm:cxn modelId="{8921130E-3E48-44E6-BC64-02C87D04A1CC}" type="presParOf" srcId="{24CA251F-A789-4748-91E7-30A7A2DE0B64}" destId="{0FB21C5D-C737-4E16-AD5A-E20742146968}" srcOrd="1" destOrd="0" presId="urn:microsoft.com/office/officeart/2005/8/layout/list1"/>
    <dgm:cxn modelId="{95B60DAC-D84D-4AFB-AEEC-8367159CF83F}" type="presParOf" srcId="{7CDB9BBC-624D-4E2E-84AF-970F39C1DBC3}" destId="{A7A0F156-9009-41A8-96DD-BE1933885B89}" srcOrd="1" destOrd="0" presId="urn:microsoft.com/office/officeart/2005/8/layout/list1"/>
    <dgm:cxn modelId="{45D52804-F6FF-4A91-8454-CD38A93431D9}" type="presParOf" srcId="{7CDB9BBC-624D-4E2E-84AF-970F39C1DBC3}" destId="{FB10B329-03A2-486B-87F4-5F766DF54344}" srcOrd="2" destOrd="0" presId="urn:microsoft.com/office/officeart/2005/8/layout/list1"/>
    <dgm:cxn modelId="{38A4872D-3FBD-44FE-B0FC-4D9FDF6A6CF2}" type="presParOf" srcId="{7CDB9BBC-624D-4E2E-84AF-970F39C1DBC3}" destId="{2B72FF8C-D52B-4113-A4D2-EF1695F8C87C}" srcOrd="3" destOrd="0" presId="urn:microsoft.com/office/officeart/2005/8/layout/list1"/>
    <dgm:cxn modelId="{7DE53F29-EC0D-4F36-868B-4E8E14F0AF84}" type="presParOf" srcId="{7CDB9BBC-624D-4E2E-84AF-970F39C1DBC3}" destId="{C37A3691-3A9A-4AD2-A56C-02A4CCF75930}" srcOrd="4" destOrd="0" presId="urn:microsoft.com/office/officeart/2005/8/layout/list1"/>
    <dgm:cxn modelId="{DB3CE331-3528-4692-8267-A8E9AB9D7817}" type="presParOf" srcId="{C37A3691-3A9A-4AD2-A56C-02A4CCF75930}" destId="{EF63EB6E-3F78-46F8-AE0D-4753F0FDA5A8}" srcOrd="0" destOrd="0" presId="urn:microsoft.com/office/officeart/2005/8/layout/list1"/>
    <dgm:cxn modelId="{E8318111-E87F-4859-9051-5829C17D4B78}" type="presParOf" srcId="{C37A3691-3A9A-4AD2-A56C-02A4CCF75930}" destId="{E1C7A4D6-98A0-4F5E-B923-143689C2C606}" srcOrd="1" destOrd="0" presId="urn:microsoft.com/office/officeart/2005/8/layout/list1"/>
    <dgm:cxn modelId="{0B7E0E67-463C-4489-A91E-674805B1CC76}" type="presParOf" srcId="{7CDB9BBC-624D-4E2E-84AF-970F39C1DBC3}" destId="{508B5166-FF9A-4C96-AA42-A587D46C91FF}" srcOrd="5" destOrd="0" presId="urn:microsoft.com/office/officeart/2005/8/layout/list1"/>
    <dgm:cxn modelId="{DC03E982-6BE3-498E-8FE6-67CC23989381}" type="presParOf" srcId="{7CDB9BBC-624D-4E2E-84AF-970F39C1DBC3}" destId="{7204D962-7172-4F5D-9910-FE6295074203}" srcOrd="6" destOrd="0" presId="urn:microsoft.com/office/officeart/2005/8/layout/list1"/>
    <dgm:cxn modelId="{6CDAA29D-1833-4F3A-A221-FFF5CD024CBC}" type="presParOf" srcId="{7CDB9BBC-624D-4E2E-84AF-970F39C1DBC3}" destId="{95EE0949-AB03-46B5-A237-E8832DF1BA16}" srcOrd="7" destOrd="0" presId="urn:microsoft.com/office/officeart/2005/8/layout/list1"/>
    <dgm:cxn modelId="{B7841AC7-3CEB-441A-9BB8-52236FBA519E}" type="presParOf" srcId="{7CDB9BBC-624D-4E2E-84AF-970F39C1DBC3}" destId="{78DBBBC0-4BE1-4007-A78D-AF62FB4904E6}" srcOrd="8" destOrd="0" presId="urn:microsoft.com/office/officeart/2005/8/layout/list1"/>
    <dgm:cxn modelId="{3495BFF9-7C79-4ADD-8C57-D8BCC6924619}" type="presParOf" srcId="{78DBBBC0-4BE1-4007-A78D-AF62FB4904E6}" destId="{E35C8550-13E7-4A92-A73C-AF032553D4C5}" srcOrd="0" destOrd="0" presId="urn:microsoft.com/office/officeart/2005/8/layout/list1"/>
    <dgm:cxn modelId="{B2733308-36FE-4DFC-BC57-AC64AF7E806D}" type="presParOf" srcId="{78DBBBC0-4BE1-4007-A78D-AF62FB4904E6}" destId="{B0E2F097-49C8-4D2F-A61A-6E6D763DEF00}" srcOrd="1" destOrd="0" presId="urn:microsoft.com/office/officeart/2005/8/layout/list1"/>
    <dgm:cxn modelId="{51CB555B-6C54-4FA0-AF82-A5BB3643EDD4}" type="presParOf" srcId="{7CDB9BBC-624D-4E2E-84AF-970F39C1DBC3}" destId="{51796CB5-9FC3-49A2-BBF5-B0DF6726D73C}" srcOrd="9" destOrd="0" presId="urn:microsoft.com/office/officeart/2005/8/layout/list1"/>
    <dgm:cxn modelId="{A4A451D7-D9B3-444B-911C-A7D83CF62C5F}" type="presParOf" srcId="{7CDB9BBC-624D-4E2E-84AF-970F39C1DBC3}" destId="{663B5824-C1D3-4303-B148-3C587B14B002}" srcOrd="10" destOrd="0" presId="urn:microsoft.com/office/officeart/2005/8/layout/list1"/>
    <dgm:cxn modelId="{CEF407A6-BDEF-48EA-9407-07E2EE28B964}" type="presParOf" srcId="{7CDB9BBC-624D-4E2E-84AF-970F39C1DBC3}" destId="{BF0EA903-1872-45F7-ABEF-0C5F8151E0C2}" srcOrd="11" destOrd="0" presId="urn:microsoft.com/office/officeart/2005/8/layout/list1"/>
    <dgm:cxn modelId="{84003B35-591D-4535-98CA-AC720F5648E1}" type="presParOf" srcId="{7CDB9BBC-624D-4E2E-84AF-970F39C1DBC3}" destId="{2CEA12B1-96EF-43A7-8118-E57AF94EDB75}" srcOrd="12" destOrd="0" presId="urn:microsoft.com/office/officeart/2005/8/layout/list1"/>
    <dgm:cxn modelId="{7BC46AAB-8DB5-4447-A01F-608EB06CF6CD}" type="presParOf" srcId="{2CEA12B1-96EF-43A7-8118-E57AF94EDB75}" destId="{AE6C0FF8-17E2-4A2E-A93A-6BDDD1A12994}" srcOrd="0" destOrd="0" presId="urn:microsoft.com/office/officeart/2005/8/layout/list1"/>
    <dgm:cxn modelId="{0C6EA06F-046D-4A5B-AC72-18A7392052C6}" type="presParOf" srcId="{2CEA12B1-96EF-43A7-8118-E57AF94EDB75}" destId="{DBCDEC52-8938-45D4-9723-FF738149509C}" srcOrd="1" destOrd="0" presId="urn:microsoft.com/office/officeart/2005/8/layout/list1"/>
    <dgm:cxn modelId="{441AC4FE-649D-442A-9E5C-CF0A22E720CB}" type="presParOf" srcId="{7CDB9BBC-624D-4E2E-84AF-970F39C1DBC3}" destId="{602ACB4C-854A-464B-97B0-4C3AB43E4E3C}" srcOrd="13" destOrd="0" presId="urn:microsoft.com/office/officeart/2005/8/layout/list1"/>
    <dgm:cxn modelId="{E998C2D4-0CB6-426E-8957-68557DEDC2C7}" type="presParOf" srcId="{7CDB9BBC-624D-4E2E-84AF-970F39C1DBC3}" destId="{D2A61EC7-15BB-4D14-A5CC-473C405842EE}" srcOrd="14" destOrd="0" presId="urn:microsoft.com/office/officeart/2005/8/layout/list1"/>
    <dgm:cxn modelId="{17A2739C-6BC7-416F-A7C2-FF7E8AA292A3}" type="presParOf" srcId="{7CDB9BBC-624D-4E2E-84AF-970F39C1DBC3}" destId="{DC3882CB-093B-4D96-8AE0-40D9AEE7F0F2}" srcOrd="15" destOrd="0" presId="urn:microsoft.com/office/officeart/2005/8/layout/list1"/>
    <dgm:cxn modelId="{66AF58AD-F66B-44E3-AB8C-17BB957EA31D}" type="presParOf" srcId="{7CDB9BBC-624D-4E2E-84AF-970F39C1DBC3}" destId="{5181D3E7-8D93-422B-8E8C-6988764B5566}" srcOrd="16" destOrd="0" presId="urn:microsoft.com/office/officeart/2005/8/layout/list1"/>
    <dgm:cxn modelId="{0866617A-8523-4A3E-8B00-E165D3D77F94}" type="presParOf" srcId="{5181D3E7-8D93-422B-8E8C-6988764B5566}" destId="{4CD19190-3C1E-4ED1-AD28-11949F4E12FB}" srcOrd="0" destOrd="0" presId="urn:microsoft.com/office/officeart/2005/8/layout/list1"/>
    <dgm:cxn modelId="{90C6752D-C8C8-4000-B13A-C585DB2B1F6E}" type="presParOf" srcId="{5181D3E7-8D93-422B-8E8C-6988764B5566}" destId="{AA142DB2-DB7C-478E-8ADB-E0A9AE3465B2}" srcOrd="1" destOrd="0" presId="urn:microsoft.com/office/officeart/2005/8/layout/list1"/>
    <dgm:cxn modelId="{14910AE8-9C67-4D15-BF24-76B3B04B3D70}" type="presParOf" srcId="{7CDB9BBC-624D-4E2E-84AF-970F39C1DBC3}" destId="{DB9EC157-802F-48B7-9E4B-D43A874E04A5}" srcOrd="17" destOrd="0" presId="urn:microsoft.com/office/officeart/2005/8/layout/list1"/>
    <dgm:cxn modelId="{C0D7A976-DD6A-4C57-A6F7-DD12ADB2FCF1}" type="presParOf" srcId="{7CDB9BBC-624D-4E2E-84AF-970F39C1DBC3}" destId="{7E9C8858-1623-41B4-98E6-67F98D924033}"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3/8/2017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‹Nº›</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3/8/2017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‹Nº›</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63</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s-ES" smtClean="0"/>
              <a:t>Haga clic para modificar el estilo de subtítulo del patrón</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7AECB6C2-1084-4AED-A74A-DF028B0094EA}" type="datetimeFigureOut">
              <a:rPr lang="en-US"/>
              <a:t>3/8/2017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‹Nº›</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7AECB6C2-1084-4AED-A74A-DF028B0094EA}" type="datetimeFigureOut">
              <a:rPr lang="en-US"/>
              <a:t>3/8/2017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‹Nº›</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B5A30F4-0B4E-4E4B-BC36-C30CD13F4E17}" type="datetimeFigureOut">
              <a:rPr lang="en-US"/>
              <a:t>3/8/2017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‹Nº›</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s-ES" smtClean="0"/>
              <a:t>Haga clic para modificar el estilo de título del patrón</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2DD204D1-F9BD-4643-8480-6EA41EB484F1}" type="datetimeFigureOut">
              <a:rPr lang="en-US"/>
              <a:t>3/8/2017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‹Nº›</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2DD204D1-F9BD-4643-8480-6EA41EB484F1}" type="datetimeFigureOut">
              <a:rPr lang="en-US"/>
              <a:t>3/8/2017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‹Nº›</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2DD204D1-F9BD-4643-8480-6EA41EB484F1}" type="datetimeFigureOut">
              <a:rPr lang="en-US"/>
              <a:t>3/8/2017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‹Nº›</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3/8/2017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‹Nº›</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s-ES" smtClean="0"/>
              <a:t>Haga clic para modificar el estilo de texto del patrón</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126BF754-515F-40B9-8D24-D54D5825B3D0}" type="datetimeFigureOut">
              <a:rPr lang="en-US"/>
              <a:t>3/8/2017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‹Nº›</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s-ES" smtClean="0"/>
              <a:t>Haga clic para modificar el estilo de título del patrón</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s-ES" smtClean="0"/>
              <a:t>Haga clic en el icono para agregar una imagen</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6BF754-515F-40B9-8D24-D54D5825B3D0}" type="datetimeFigureOut">
              <a:rPr lang="en-US"/>
              <a:t>3/8/2017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‹Nº›</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s-ES" smtClean="0"/>
              <a:t>Haga clic para modificar el estilo de título del patrón</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3/8/2017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‹Nº›</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hyperlink" Target="http://admin-apps.webofknowledge.com/JCR/static_html/scope_notes/SOCIAL/2011/SCOPE_SOC.htm"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ip-science.thomsonreuters.com/mj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bib.us.es/aprendizaje_investigacion/guias_tutoriales/tutoriales/guia_inv_2-ides-idweb.html"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guiasbus.us.es/factordeimpacto"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admin-apps.webofknowledge.com/JCR/JCR?SID=R1JN3d99EM3@L@6oamA" TargetMode="External"/><Relationship Id="rId7" Type="http://schemas.openxmlformats.org/officeDocument/2006/relationships/hyperlink" Target="http://epuc.cchs.csic.es/resh/"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ec3.ugr.es/in-recj/" TargetMode="External"/><Relationship Id="rId5" Type="http://schemas.openxmlformats.org/officeDocument/2006/relationships/hyperlink" Target="http://ec3.ugr.es/in-recs/" TargetMode="External"/><Relationship Id="rId4" Type="http://schemas.openxmlformats.org/officeDocument/2006/relationships/hyperlink" Target="http://www.scimagojr.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journal-scholar-metrics.infoec3.es/layout.php?id=home"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hyperlink" Target="http://miar.ub.edu/" TargetMode="External"/><Relationship Id="rId3" Type="http://schemas.openxmlformats.org/officeDocument/2006/relationships/hyperlink" Target="http://0-ulrichsweb.serialssolutions.com.fama.us.es/?libCode=_DD" TargetMode="External"/><Relationship Id="rId7" Type="http://schemas.openxmlformats.org/officeDocument/2006/relationships/hyperlink" Target="https://evaluacionarce.fecyt.es/"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www.esf.org/hosting-experts/scientific-review-groups/humanities/erih-european-reference-index-for-the-humanities.html" TargetMode="External"/><Relationship Id="rId5" Type="http://schemas.openxmlformats.org/officeDocument/2006/relationships/hyperlink" Target="http://dialnet.unirioja.es/info/ayuda/circ" TargetMode="External"/><Relationship Id="rId4" Type="http://schemas.openxmlformats.org/officeDocument/2006/relationships/hyperlink" Target="http://dice.cindoc.csic.es/" TargetMode="External"/><Relationship Id="rId9" Type="http://schemas.openxmlformats.org/officeDocument/2006/relationships/hyperlink" Target="http://www.latindex.org/latindex/inicio"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dice.cindoc.csic.e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latindex.org/latindex/inicio"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guiasbus.us.es/calidadlibro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epuc.cchs.csic.es/SPI/listado_completo.php"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www.publishers-scholarmetrics.info/"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accounts.google.com/ServiceLogin?service=citations&amp;continue=http://scholar.google.com/citations&amp;hl=es"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dialnet.unirioja.es/"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books.google.es/" TargetMode="External"/><Relationship Id="rId4" Type="http://schemas.openxmlformats.org/officeDocument/2006/relationships/hyperlink" Target="http://scholar.google.e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dialnet.unirioja.e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scholar.google.e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e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bib.us.es/nuestras_colecciones/mas/otros_catalogos-ides-idweb.html" TargetMode="External"/><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www.worldcat.org/?lang=es" TargetMode="External"/><Relationship Id="rId5" Type="http://schemas.openxmlformats.org/officeDocument/2006/relationships/image" Target="../media/image21.png"/><Relationship Id="rId4" Type="http://schemas.openxmlformats.org/officeDocument/2006/relationships/hyperlink" Target="http://rebiun.crue.or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bib.us.es/estudia_e_investiga/guias/investigacio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bib.us.es/estudia_e_investiga/investigacion/acreditacion/faqs" TargetMode="External"/><Relationship Id="rId4" Type="http://schemas.openxmlformats.org/officeDocument/2006/relationships/hyperlink" Target="http://bib.us.es/estudia_e_investiga/investigacion/acreditacion"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jop@us.es" TargetMode="External"/><Relationship Id="rId2" Type="http://schemas.openxmlformats.org/officeDocument/2006/relationships/hyperlink" Target="mailto:brito@us.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ayuda.solicitante@aneca.e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124745"/>
            <a:ext cx="7008574" cy="3672682"/>
          </a:xfrm>
        </p:spPr>
        <p:txBody>
          <a:bodyPr>
            <a:normAutofit fontScale="90000"/>
          </a:bodyPr>
          <a:lstStyle/>
          <a:p>
            <a:pPr algn="ctr"/>
            <a:r>
              <a:rPr lang="en-US" b="1" dirty="0" smtClean="0">
                <a:latin typeface="Calibri" panose="020F0502020204030204" pitchFamily="34" charset="0"/>
                <a:cs typeface="Calibri" panose="020F0502020204030204" pitchFamily="34" charset="0"/>
              </a:rPr>
              <a:t/>
            </a:r>
            <a:br>
              <a:rPr lang="en-US" b="1" dirty="0" smtClean="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sz="5300" b="1" dirty="0" err="1" smtClean="0">
                <a:latin typeface="Calibri" panose="020F0502020204030204" pitchFamily="34" charset="0"/>
                <a:cs typeface="Calibri" panose="020F0502020204030204" pitchFamily="34" charset="0"/>
              </a:rPr>
              <a:t>Aneca</a:t>
            </a:r>
            <a:r>
              <a:rPr lang="en-US" sz="5300" b="1" dirty="0" smtClean="0">
                <a:latin typeface="Calibri" panose="020F0502020204030204" pitchFamily="34" charset="0"/>
                <a:cs typeface="Calibri" panose="020F0502020204030204" pitchFamily="34" charset="0"/>
              </a:rPr>
              <a:t> 2017</a:t>
            </a:r>
            <a:br>
              <a:rPr lang="en-US" sz="5300" b="1" dirty="0" smtClean="0">
                <a:latin typeface="Calibri" panose="020F0502020204030204" pitchFamily="34" charset="0"/>
                <a:cs typeface="Calibri" panose="020F0502020204030204" pitchFamily="34" charset="0"/>
              </a:rPr>
            </a:br>
            <a:r>
              <a:rPr lang="en-US" sz="5300" b="1" dirty="0" smtClean="0">
                <a:latin typeface="Calibri" panose="020F0502020204030204" pitchFamily="34" charset="0"/>
                <a:cs typeface="Calibri" panose="020F0502020204030204" pitchFamily="34" charset="0"/>
              </a:rPr>
              <a:t/>
            </a:r>
            <a:br>
              <a:rPr lang="en-US" sz="5300" b="1" dirty="0" smtClean="0">
                <a:latin typeface="Calibri" panose="020F0502020204030204" pitchFamily="34" charset="0"/>
                <a:cs typeface="Calibri" panose="020F0502020204030204" pitchFamily="34" charset="0"/>
              </a:rPr>
            </a:br>
            <a:r>
              <a:rPr lang="en-US" sz="3100" b="1" dirty="0" err="1" smtClean="0">
                <a:solidFill>
                  <a:schemeClr val="tx1">
                    <a:lumMod val="75000"/>
                  </a:schemeClr>
                </a:solidFill>
                <a:latin typeface="Calibri" panose="020F0502020204030204" pitchFamily="34" charset="0"/>
                <a:cs typeface="Calibri" panose="020F0502020204030204" pitchFamily="34" charset="0"/>
              </a:rPr>
              <a:t>Búsqueda</a:t>
            </a:r>
            <a:r>
              <a:rPr lang="en-US" sz="3100" b="1" dirty="0" smtClean="0">
                <a:solidFill>
                  <a:schemeClr val="tx1">
                    <a:lumMod val="75000"/>
                  </a:schemeClr>
                </a:solidFill>
                <a:latin typeface="Calibri" panose="020F0502020204030204" pitchFamily="34" charset="0"/>
                <a:cs typeface="Calibri" panose="020F0502020204030204" pitchFamily="34" charset="0"/>
              </a:rPr>
              <a:t> </a:t>
            </a:r>
            <a:r>
              <a:rPr lang="en-US" sz="3100" b="1" dirty="0">
                <a:solidFill>
                  <a:schemeClr val="tx1">
                    <a:lumMod val="75000"/>
                  </a:schemeClr>
                </a:solidFill>
                <a:latin typeface="Calibri" panose="020F0502020204030204" pitchFamily="34" charset="0"/>
                <a:cs typeface="Calibri" panose="020F0502020204030204" pitchFamily="34" charset="0"/>
              </a:rPr>
              <a:t>de </a:t>
            </a:r>
            <a:r>
              <a:rPr lang="en-US" sz="3100" b="1" dirty="0" err="1">
                <a:solidFill>
                  <a:schemeClr val="tx1">
                    <a:lumMod val="75000"/>
                  </a:schemeClr>
                </a:solidFill>
                <a:latin typeface="Calibri" panose="020F0502020204030204" pitchFamily="34" charset="0"/>
                <a:cs typeface="Calibri" panose="020F0502020204030204" pitchFamily="34" charset="0"/>
              </a:rPr>
              <a:t>indicios</a:t>
            </a:r>
            <a:r>
              <a:rPr lang="en-US" sz="3100" b="1" dirty="0">
                <a:solidFill>
                  <a:schemeClr val="tx1">
                    <a:lumMod val="75000"/>
                  </a:schemeClr>
                </a:solidFill>
                <a:latin typeface="Calibri" panose="020F0502020204030204" pitchFamily="34" charset="0"/>
                <a:cs typeface="Calibri" panose="020F0502020204030204" pitchFamily="34" charset="0"/>
              </a:rPr>
              <a:t> de </a:t>
            </a:r>
            <a:r>
              <a:rPr lang="en-US" sz="3100" b="1" dirty="0" err="1">
                <a:solidFill>
                  <a:schemeClr val="tx1">
                    <a:lumMod val="75000"/>
                  </a:schemeClr>
                </a:solidFill>
                <a:latin typeface="Calibri" panose="020F0502020204030204" pitchFamily="34" charset="0"/>
                <a:cs typeface="Calibri" panose="020F0502020204030204" pitchFamily="34" charset="0"/>
              </a:rPr>
              <a:t>calidad</a:t>
            </a:r>
            <a:r>
              <a:rPr lang="en-US" sz="3100" b="1" dirty="0">
                <a:solidFill>
                  <a:schemeClr val="tx1">
                    <a:lumMod val="75000"/>
                  </a:schemeClr>
                </a:solidFill>
                <a:latin typeface="Calibri" panose="020F0502020204030204" pitchFamily="34" charset="0"/>
                <a:cs typeface="Calibri" panose="020F0502020204030204" pitchFamily="34" charset="0"/>
              </a:rPr>
              <a:t> para </a:t>
            </a:r>
            <a:r>
              <a:rPr lang="en-US" sz="3100" b="1" dirty="0" err="1" smtClean="0">
                <a:solidFill>
                  <a:schemeClr val="tx1">
                    <a:lumMod val="75000"/>
                  </a:schemeClr>
                </a:solidFill>
                <a:latin typeface="Calibri" panose="020F0502020204030204" pitchFamily="34" charset="0"/>
                <a:cs typeface="Calibri" panose="020F0502020204030204" pitchFamily="34" charset="0"/>
              </a:rPr>
              <a:t>publicaciones</a:t>
            </a:r>
            <a:r>
              <a:rPr lang="en-US" sz="3100" b="1" dirty="0">
                <a:solidFill>
                  <a:schemeClr val="tx1">
                    <a:lumMod val="75000"/>
                  </a:schemeClr>
                </a:solidFill>
                <a:latin typeface="Calibri" panose="020F0502020204030204" pitchFamily="34" charset="0"/>
                <a:cs typeface="Calibri" panose="020F0502020204030204" pitchFamily="34" charset="0"/>
              </a:rPr>
              <a:t/>
            </a:r>
            <a:br>
              <a:rPr lang="en-US" sz="3100" b="1" dirty="0">
                <a:solidFill>
                  <a:schemeClr val="tx1">
                    <a:lumMod val="75000"/>
                  </a:schemeClr>
                </a:solidFill>
                <a:latin typeface="Calibri" panose="020F0502020204030204" pitchFamily="34" charset="0"/>
                <a:cs typeface="Calibri" panose="020F0502020204030204" pitchFamily="34" charset="0"/>
              </a:rPr>
            </a:br>
            <a:r>
              <a:rPr lang="en-US" sz="3100" b="1" dirty="0" smtClean="0">
                <a:solidFill>
                  <a:schemeClr val="tx1">
                    <a:lumMod val="75000"/>
                  </a:schemeClr>
                </a:solidFill>
                <a:latin typeface="Calibri" panose="020F0502020204030204" pitchFamily="34" charset="0"/>
                <a:cs typeface="Calibri" panose="020F0502020204030204" pitchFamily="34" charset="0"/>
              </a:rPr>
              <a:t/>
            </a:r>
            <a:br>
              <a:rPr lang="en-US" sz="3100" b="1" dirty="0" smtClean="0">
                <a:solidFill>
                  <a:schemeClr val="tx1">
                    <a:lumMod val="75000"/>
                  </a:schemeClr>
                </a:solidFill>
                <a:latin typeface="Calibri" panose="020F0502020204030204" pitchFamily="34" charset="0"/>
                <a:cs typeface="Calibri" panose="020F0502020204030204" pitchFamily="34" charset="0"/>
              </a:rPr>
            </a:br>
            <a:r>
              <a:rPr lang="en-US" sz="3100" b="1" dirty="0" smtClean="0">
                <a:solidFill>
                  <a:schemeClr val="tx1">
                    <a:lumMod val="75000"/>
                  </a:schemeClr>
                </a:solidFill>
                <a:latin typeface="Calibri" panose="020F0502020204030204" pitchFamily="34" charset="0"/>
                <a:cs typeface="Calibri" panose="020F0502020204030204" pitchFamily="34" charset="0"/>
              </a:rPr>
              <a:t>Area: </a:t>
            </a:r>
            <a:r>
              <a:rPr lang="en-US" sz="3100" b="1" dirty="0" err="1" smtClean="0">
                <a:solidFill>
                  <a:schemeClr val="tx1">
                    <a:lumMod val="75000"/>
                  </a:schemeClr>
                </a:solidFill>
                <a:latin typeface="Calibri" panose="020F0502020204030204" pitchFamily="34" charset="0"/>
                <a:cs typeface="Calibri" panose="020F0502020204030204" pitchFamily="34" charset="0"/>
              </a:rPr>
              <a:t>Comunicación</a:t>
            </a:r>
            <a:r>
              <a:rPr lang="en-US" sz="3100" b="1" dirty="0" smtClean="0">
                <a:solidFill>
                  <a:schemeClr val="tx1">
                    <a:lumMod val="75000"/>
                  </a:schemeClr>
                </a:solidFill>
                <a:latin typeface="Calibri" panose="020F0502020204030204" pitchFamily="34" charset="0"/>
                <a:cs typeface="Calibri" panose="020F0502020204030204" pitchFamily="34" charset="0"/>
              </a:rPr>
              <a:t/>
            </a:r>
            <a:br>
              <a:rPr lang="en-US" sz="3100" b="1" dirty="0" smtClean="0">
                <a:solidFill>
                  <a:schemeClr val="tx1">
                    <a:lumMod val="75000"/>
                  </a:schemeClr>
                </a:solidFill>
                <a:latin typeface="Calibri" panose="020F0502020204030204" pitchFamily="34" charset="0"/>
                <a:cs typeface="Calibri" panose="020F0502020204030204" pitchFamily="34" charset="0"/>
              </a:rPr>
            </a:br>
            <a:r>
              <a:rPr lang="en-US" sz="3100" b="1" dirty="0" smtClean="0">
                <a:solidFill>
                  <a:schemeClr val="tx1">
                    <a:lumMod val="75000"/>
                  </a:schemeClr>
                </a:solidFill>
                <a:latin typeface="Calibri" panose="020F0502020204030204" pitchFamily="34" charset="0"/>
                <a:cs typeface="Calibri" panose="020F0502020204030204" pitchFamily="34" charset="0"/>
              </a:rPr>
              <a:t>ICE Universidad </a:t>
            </a:r>
            <a:r>
              <a:rPr lang="en-US" sz="3100" b="1" dirty="0" err="1" smtClean="0">
                <a:solidFill>
                  <a:schemeClr val="tx1">
                    <a:lumMod val="75000"/>
                  </a:schemeClr>
                </a:solidFill>
                <a:latin typeface="Calibri" panose="020F0502020204030204" pitchFamily="34" charset="0"/>
                <a:cs typeface="Calibri" panose="020F0502020204030204" pitchFamily="34" charset="0"/>
              </a:rPr>
              <a:t>Sevilla</a:t>
            </a:r>
            <a:r>
              <a:rPr lang="en-US" b="1" dirty="0" smtClean="0"/>
              <a:t/>
            </a:r>
            <a:br>
              <a:rPr lang="en-US" b="1" dirty="0" smtClean="0"/>
            </a:br>
            <a:r>
              <a:rPr lang="en-US" dirty="0" smtClean="0"/>
              <a:t/>
            </a:r>
            <a:br>
              <a:rPr lang="en-US" dirty="0" smtClean="0"/>
            </a:br>
            <a:r>
              <a:rPr lang="en-US" sz="4400" b="1" dirty="0" smtClean="0">
                <a:latin typeface="Calibri" panose="020F0502020204030204" pitchFamily="34" charset="0"/>
                <a:cs typeface="Calibri" panose="020F0502020204030204" pitchFamily="34" charset="0"/>
              </a:rPr>
              <a:t>Lola Rodríguez Brito</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845940" y="1628800"/>
            <a:ext cx="7488831" cy="3785652"/>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Para artículos de revista:</a:t>
            </a:r>
          </a:p>
          <a:p>
            <a:r>
              <a:rPr lang="es-ES" altLang="es-ES" b="1" dirty="0" smtClean="0">
                <a:solidFill>
                  <a:schemeClr val="tx1">
                    <a:lumMod val="75000"/>
                  </a:schemeClr>
                </a:solidFill>
                <a:latin typeface="Calibri" panose="020F0502020204030204" pitchFamily="34" charset="0"/>
                <a:cs typeface="Calibri" panose="020F0502020204030204" pitchFamily="34" charset="0"/>
              </a:rPr>
              <a:t>1) Publicación indexada en JCR</a:t>
            </a:r>
          </a:p>
          <a:p>
            <a:r>
              <a:rPr lang="es-ES" altLang="es-ES" b="1" dirty="0" smtClean="0">
                <a:solidFill>
                  <a:schemeClr val="tx1">
                    <a:lumMod val="75000"/>
                  </a:schemeClr>
                </a:solidFill>
                <a:latin typeface="Calibri" panose="020F0502020204030204" pitchFamily="34" charset="0"/>
                <a:cs typeface="Calibri" panose="020F0502020204030204" pitchFamily="34" charset="0"/>
              </a:rPr>
              <a:t>Índice de impacto</a:t>
            </a:r>
          </a:p>
          <a:p>
            <a:r>
              <a:rPr lang="es-ES" altLang="es-ES" b="1" dirty="0" smtClean="0">
                <a:solidFill>
                  <a:schemeClr val="tx1">
                    <a:lumMod val="75000"/>
                  </a:schemeClr>
                </a:solidFill>
                <a:latin typeface="Calibri" panose="020F0502020204030204" pitchFamily="34" charset="0"/>
                <a:cs typeface="Calibri" panose="020F0502020204030204" pitchFamily="34" charset="0"/>
              </a:rPr>
              <a:t>Base de datos de indexación</a:t>
            </a:r>
          </a:p>
          <a:p>
            <a:r>
              <a:rPr lang="es-ES" altLang="es-ES" b="1" dirty="0" smtClean="0">
                <a:solidFill>
                  <a:schemeClr val="tx1">
                    <a:lumMod val="75000"/>
                  </a:schemeClr>
                </a:solidFill>
                <a:latin typeface="Calibri" panose="020F0502020204030204" pitchFamily="34" charset="0"/>
                <a:cs typeface="Calibri" panose="020F0502020204030204" pitchFamily="34" charset="0"/>
              </a:rPr>
              <a:t>Año en que se publicó el artículo</a:t>
            </a:r>
          </a:p>
          <a:p>
            <a:r>
              <a:rPr lang="es-ES" altLang="es-ES" b="1" dirty="0" smtClean="0">
                <a:solidFill>
                  <a:schemeClr val="tx1">
                    <a:lumMod val="75000"/>
                  </a:schemeClr>
                </a:solidFill>
                <a:latin typeface="Calibri" panose="020F0502020204030204" pitchFamily="34" charset="0"/>
                <a:cs typeface="Calibri" panose="020F0502020204030204" pitchFamily="34" charset="0"/>
              </a:rPr>
              <a:t>Posición que ocupa la revista en la categoría cuartil o tercil</a:t>
            </a:r>
          </a:p>
          <a:p>
            <a:r>
              <a:rPr lang="es-ES" altLang="es-ES" b="1" dirty="0" smtClean="0">
                <a:solidFill>
                  <a:schemeClr val="tx1">
                    <a:lumMod val="75000"/>
                  </a:schemeClr>
                </a:solidFill>
                <a:latin typeface="Calibri" panose="020F0502020204030204" pitchFamily="34" charset="0"/>
                <a:cs typeface="Calibri" panose="020F0502020204030204" pitchFamily="34" charset="0"/>
              </a:rPr>
              <a:t>Nº de citas totales: JCR, SJR, Google Scholar</a:t>
            </a:r>
          </a:p>
          <a:p>
            <a:r>
              <a:rPr lang="es-ES" altLang="es-ES" b="1" dirty="0" smtClean="0">
                <a:solidFill>
                  <a:schemeClr val="tx1">
                    <a:lumMod val="75000"/>
                  </a:schemeClr>
                </a:solidFill>
                <a:latin typeface="Calibri" panose="020F0502020204030204" pitchFamily="34" charset="0"/>
                <a:cs typeface="Calibri" panose="020F0502020204030204" pitchFamily="34" charset="0"/>
              </a:rPr>
              <a:t>Otros indicios: cualquier otra evidencia de calidad para el artículo</a:t>
            </a:r>
            <a:endParaRPr lang="es-ES" alt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70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845940" y="1628800"/>
            <a:ext cx="7488831" cy="2677656"/>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Para artículos de revista:</a:t>
            </a:r>
          </a:p>
          <a:p>
            <a:r>
              <a:rPr lang="es-ES" altLang="es-ES" b="1" dirty="0">
                <a:solidFill>
                  <a:schemeClr val="tx1">
                    <a:lumMod val="75000"/>
                  </a:schemeClr>
                </a:solidFill>
                <a:latin typeface="Calibri" panose="020F0502020204030204" pitchFamily="34" charset="0"/>
                <a:cs typeface="Calibri" panose="020F0502020204030204" pitchFamily="34" charset="0"/>
              </a:rPr>
              <a:t>2</a:t>
            </a:r>
            <a:r>
              <a:rPr lang="es-ES" altLang="es-ES" b="1" dirty="0" smtClean="0">
                <a:solidFill>
                  <a:schemeClr val="tx1">
                    <a:lumMod val="75000"/>
                  </a:schemeClr>
                </a:solidFill>
                <a:latin typeface="Calibri" panose="020F0502020204030204" pitchFamily="34" charset="0"/>
                <a:cs typeface="Calibri" panose="020F0502020204030204" pitchFamily="34" charset="0"/>
              </a:rPr>
              <a:t>) Publicación sin índice de impacto. Otros índices de calidad</a:t>
            </a:r>
          </a:p>
          <a:p>
            <a:r>
              <a:rPr lang="es-ES" altLang="es-ES" b="1" dirty="0" smtClean="0">
                <a:solidFill>
                  <a:schemeClr val="tx1">
                    <a:lumMod val="75000"/>
                  </a:schemeClr>
                </a:solidFill>
                <a:latin typeface="Calibri" panose="020F0502020204030204" pitchFamily="34" charset="0"/>
                <a:cs typeface="Calibri" panose="020F0502020204030204" pitchFamily="34" charset="0"/>
              </a:rPr>
              <a:t>Cumplimiento de criterios de calidad de la revista: Comprobar en índices</a:t>
            </a:r>
          </a:p>
          <a:p>
            <a:r>
              <a:rPr lang="es-ES" altLang="es-ES" b="1" dirty="0">
                <a:solidFill>
                  <a:schemeClr val="tx1">
                    <a:lumMod val="75000"/>
                  </a:schemeClr>
                </a:solidFill>
                <a:latin typeface="Calibri" panose="020F0502020204030204" pitchFamily="34" charset="0"/>
                <a:cs typeface="Calibri" panose="020F0502020204030204" pitchFamily="34" charset="0"/>
              </a:rPr>
              <a:t>Presencia en Catálogos y Bases de datos</a:t>
            </a:r>
          </a:p>
          <a:p>
            <a:endParaRPr lang="es-ES" alt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047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845940" y="1628800"/>
            <a:ext cx="7488831" cy="3046988"/>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Para libros y capítulos de libros</a:t>
            </a:r>
          </a:p>
          <a:p>
            <a:r>
              <a:rPr lang="es-ES" altLang="es-ES" b="1" dirty="0" smtClean="0">
                <a:solidFill>
                  <a:schemeClr val="tx1">
                    <a:lumMod val="75000"/>
                  </a:schemeClr>
                </a:solidFill>
                <a:latin typeface="Calibri" panose="020F0502020204030204" pitchFamily="34" charset="0"/>
                <a:cs typeface="Calibri" panose="020F0502020204030204" pitchFamily="34" charset="0"/>
              </a:rPr>
              <a:t>Prestigio de la editorial</a:t>
            </a:r>
          </a:p>
          <a:p>
            <a:r>
              <a:rPr lang="es-ES" altLang="es-ES" b="1" dirty="0" smtClean="0">
                <a:solidFill>
                  <a:schemeClr val="tx1">
                    <a:lumMod val="75000"/>
                  </a:schemeClr>
                </a:solidFill>
                <a:latin typeface="Calibri" panose="020F0502020204030204" pitchFamily="34" charset="0"/>
                <a:cs typeface="Calibri" panose="020F0502020204030204" pitchFamily="34" charset="0"/>
              </a:rPr>
              <a:t>Colección en la que se ha publicado</a:t>
            </a:r>
          </a:p>
          <a:p>
            <a:r>
              <a:rPr lang="es-ES" altLang="es-ES" b="1" dirty="0" smtClean="0">
                <a:solidFill>
                  <a:schemeClr val="tx1">
                    <a:lumMod val="75000"/>
                  </a:schemeClr>
                </a:solidFill>
                <a:latin typeface="Calibri" panose="020F0502020204030204" pitchFamily="34" charset="0"/>
                <a:cs typeface="Calibri" panose="020F0502020204030204" pitchFamily="34" charset="0"/>
              </a:rPr>
              <a:t>Proceso de revisión </a:t>
            </a:r>
          </a:p>
          <a:p>
            <a:r>
              <a:rPr lang="es-ES" altLang="es-ES" b="1" dirty="0" smtClean="0">
                <a:solidFill>
                  <a:schemeClr val="tx1">
                    <a:lumMod val="75000"/>
                  </a:schemeClr>
                </a:solidFill>
                <a:latin typeface="Calibri" panose="020F0502020204030204" pitchFamily="34" charset="0"/>
                <a:cs typeface="Calibri" panose="020F0502020204030204" pitchFamily="34" charset="0"/>
              </a:rPr>
              <a:t>Citas</a:t>
            </a:r>
          </a:p>
          <a:p>
            <a:r>
              <a:rPr lang="es-ES" altLang="es-ES" b="1" dirty="0" smtClean="0">
                <a:solidFill>
                  <a:schemeClr val="tx1">
                    <a:lumMod val="75000"/>
                  </a:schemeClr>
                </a:solidFill>
                <a:latin typeface="Calibri" panose="020F0502020204030204" pitchFamily="34" charset="0"/>
                <a:cs typeface="Calibri" panose="020F0502020204030204" pitchFamily="34" charset="0"/>
              </a:rPr>
              <a:t>Reseñas</a:t>
            </a:r>
          </a:p>
          <a:p>
            <a:r>
              <a:rPr lang="es-ES" altLang="es-ES" b="1" dirty="0" smtClean="0">
                <a:solidFill>
                  <a:schemeClr val="tx1">
                    <a:lumMod val="75000"/>
                  </a:schemeClr>
                </a:solidFill>
                <a:latin typeface="Calibri" panose="020F0502020204030204" pitchFamily="34" charset="0"/>
                <a:cs typeface="Calibri" panose="020F0502020204030204" pitchFamily="34" charset="0"/>
              </a:rPr>
              <a:t>Presencia en Catálogos y Bases de datos</a:t>
            </a:r>
          </a:p>
          <a:p>
            <a:r>
              <a:rPr lang="es-ES" altLang="es-ES" b="1" dirty="0" smtClean="0">
                <a:solidFill>
                  <a:schemeClr val="tx1">
                    <a:lumMod val="75000"/>
                  </a:schemeClr>
                </a:solidFill>
                <a:latin typeface="Calibri" panose="020F0502020204030204" pitchFamily="34" charset="0"/>
                <a:cs typeface="Calibri" panose="020F0502020204030204" pitchFamily="34" charset="0"/>
              </a:rPr>
              <a:t>Traducciones a otra lenguas</a:t>
            </a:r>
          </a:p>
        </p:txBody>
      </p:sp>
    </p:spTree>
    <p:extLst>
      <p:ext uri="{BB962C8B-B14F-4D97-AF65-F5344CB8AC3E}">
        <p14:creationId xmlns:p14="http://schemas.microsoft.com/office/powerpoint/2010/main" val="359622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54452" y="1909688"/>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845940" y="1493774"/>
            <a:ext cx="5688632" cy="954107"/>
          </a:xfrm>
          <a:prstGeom prst="rect">
            <a:avLst/>
          </a:prstGeom>
        </p:spPr>
        <p:txBody>
          <a:bodyPr wrap="square">
            <a:spAutoFit/>
          </a:bodyPr>
          <a:lstStyle/>
          <a:p>
            <a:r>
              <a:rPr lang="es-ES" altLang="es-ES" sz="2800" b="1" dirty="0" smtClean="0">
                <a:solidFill>
                  <a:schemeClr val="tx1">
                    <a:lumMod val="75000"/>
                  </a:schemeClr>
                </a:solidFill>
                <a:latin typeface="Calibri" panose="020F0502020204030204" pitchFamily="34" charset="0"/>
                <a:cs typeface="Calibri" panose="020F0502020204030204" pitchFamily="34" charset="0"/>
              </a:rPr>
              <a:t>Programa PEP (puntuaciones máximas)</a:t>
            </a:r>
            <a:endParaRPr lang="es-ES" altLang="es-ES" sz="2800"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39835" y="2550810"/>
            <a:ext cx="1650121" cy="1800200"/>
          </a:xfrm>
          <a:prstGeom prst="rect">
            <a:avLst/>
          </a:prstGeom>
          <a:ln w="57150">
            <a:solidFill>
              <a:schemeClr val="tx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Ayudante doctor</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55 sobre 100 puntos</a:t>
            </a:r>
            <a:endPar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9" name="Rectángulo 8"/>
          <p:cNvSpPr/>
          <p:nvPr/>
        </p:nvSpPr>
        <p:spPr>
          <a:xfrm>
            <a:off x="2616481" y="2636912"/>
            <a:ext cx="1965763" cy="1452488"/>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Experiencia investigadora</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60 puntos</a:t>
            </a:r>
            <a:endParaRPr lang="es-ES" b="1" dirty="0">
              <a:latin typeface="Calibri" panose="020F0502020204030204" pitchFamily="34" charset="0"/>
              <a:cs typeface="Calibri" panose="020F0502020204030204" pitchFamily="34" charset="0"/>
            </a:endParaRPr>
          </a:p>
        </p:txBody>
      </p:sp>
      <p:sp>
        <p:nvSpPr>
          <p:cNvPr id="13" name="Rectángulo 12"/>
          <p:cNvSpPr/>
          <p:nvPr/>
        </p:nvSpPr>
        <p:spPr>
          <a:xfrm>
            <a:off x="7736460" y="2678081"/>
            <a:ext cx="2155830" cy="1507976"/>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Otros méritos</a:t>
            </a:r>
            <a:endPar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5</a:t>
            </a: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puntos</a:t>
            </a:r>
            <a:endParaRPr lang="es-ES" b="1" dirty="0">
              <a:latin typeface="Calibri" panose="020F0502020204030204" pitchFamily="34" charset="0"/>
              <a:cs typeface="Calibri" panose="020F0502020204030204" pitchFamily="34" charset="0"/>
            </a:endParaRPr>
          </a:p>
        </p:txBody>
      </p:sp>
      <p:sp>
        <p:nvSpPr>
          <p:cNvPr id="4" name="Flecha derecha 3"/>
          <p:cNvSpPr/>
          <p:nvPr/>
        </p:nvSpPr>
        <p:spPr>
          <a:xfrm>
            <a:off x="2032840" y="3132896"/>
            <a:ext cx="58364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derecha 13"/>
          <p:cNvSpPr/>
          <p:nvPr/>
        </p:nvSpPr>
        <p:spPr>
          <a:xfrm>
            <a:off x="4574667" y="3212976"/>
            <a:ext cx="58364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333772" y="4725144"/>
            <a:ext cx="1650121" cy="1800200"/>
          </a:xfrm>
          <a:prstGeom prst="rect">
            <a:avLst/>
          </a:prstGeom>
          <a:ln w="57150">
            <a:solidFill>
              <a:schemeClr val="tx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ContratadoDoctor</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55 puntos sobre 100</a:t>
            </a:r>
            <a:endPar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17" name="Rectángulo 16"/>
          <p:cNvSpPr/>
          <p:nvPr/>
        </p:nvSpPr>
        <p:spPr>
          <a:xfrm>
            <a:off x="2616481" y="4784824"/>
            <a:ext cx="1965763" cy="1452488"/>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Experiencia investigadora</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60 puntos</a:t>
            </a:r>
            <a:endParaRPr lang="es-ES" b="1" dirty="0">
              <a:latin typeface="Calibri" panose="020F0502020204030204" pitchFamily="34" charset="0"/>
              <a:cs typeface="Calibri" panose="020F0502020204030204" pitchFamily="34" charset="0"/>
            </a:endParaRPr>
          </a:p>
        </p:txBody>
      </p:sp>
      <p:sp>
        <p:nvSpPr>
          <p:cNvPr id="18" name="Rectángulo 17"/>
          <p:cNvSpPr/>
          <p:nvPr/>
        </p:nvSpPr>
        <p:spPr>
          <a:xfrm>
            <a:off x="5082533" y="4753659"/>
            <a:ext cx="2240849" cy="1483653"/>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Experiencia docente</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30 puntos</a:t>
            </a:r>
            <a:endParaRPr lang="es-ES" b="1" dirty="0">
              <a:latin typeface="Calibri" panose="020F0502020204030204" pitchFamily="34" charset="0"/>
              <a:cs typeface="Calibri" panose="020F0502020204030204" pitchFamily="34" charset="0"/>
            </a:endParaRPr>
          </a:p>
        </p:txBody>
      </p:sp>
      <p:sp>
        <p:nvSpPr>
          <p:cNvPr id="19" name="Rectángulo 18"/>
          <p:cNvSpPr/>
          <p:nvPr/>
        </p:nvSpPr>
        <p:spPr>
          <a:xfrm>
            <a:off x="10066482" y="4794782"/>
            <a:ext cx="1969245" cy="1298514"/>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Otros méritos</a:t>
            </a:r>
            <a:endPar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 </a:t>
            </a:r>
            <a:r>
              <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puntos</a:t>
            </a:r>
            <a:endParaRPr lang="es-ES" b="1" dirty="0">
              <a:latin typeface="Calibri" panose="020F0502020204030204" pitchFamily="34" charset="0"/>
              <a:cs typeface="Calibri" panose="020F0502020204030204" pitchFamily="34" charset="0"/>
            </a:endParaRPr>
          </a:p>
        </p:txBody>
      </p:sp>
      <p:sp>
        <p:nvSpPr>
          <p:cNvPr id="20" name="Flecha derecha 19"/>
          <p:cNvSpPr/>
          <p:nvPr/>
        </p:nvSpPr>
        <p:spPr>
          <a:xfrm>
            <a:off x="2032840" y="5205302"/>
            <a:ext cx="583641" cy="455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derecha 20"/>
          <p:cNvSpPr/>
          <p:nvPr/>
        </p:nvSpPr>
        <p:spPr>
          <a:xfrm>
            <a:off x="4574667" y="5288820"/>
            <a:ext cx="58364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derecha 21"/>
          <p:cNvSpPr/>
          <p:nvPr/>
        </p:nvSpPr>
        <p:spPr>
          <a:xfrm>
            <a:off x="8375657" y="5288820"/>
            <a:ext cx="78561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5081437" y="2642230"/>
            <a:ext cx="2155830" cy="1507976"/>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Experiencia docente, Formación académica y experiencia </a:t>
            </a:r>
            <a:r>
              <a:rPr lang="es-ES" sz="1800" b="1" dirty="0" err="1"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prof.</a:t>
            </a:r>
            <a:endParaRPr lang="es-ES" sz="1800"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35 puntos</a:t>
            </a:r>
            <a:endParaRPr lang="es-ES" b="1" dirty="0">
              <a:latin typeface="Calibri" panose="020F0502020204030204" pitchFamily="34" charset="0"/>
              <a:cs typeface="Calibri" panose="020F0502020204030204" pitchFamily="34" charset="0"/>
            </a:endParaRPr>
          </a:p>
        </p:txBody>
      </p:sp>
      <p:sp>
        <p:nvSpPr>
          <p:cNvPr id="24" name="Flecha derecha 23"/>
          <p:cNvSpPr/>
          <p:nvPr/>
        </p:nvSpPr>
        <p:spPr>
          <a:xfrm>
            <a:off x="7246634" y="3140968"/>
            <a:ext cx="431954" cy="43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7668927" y="4794782"/>
            <a:ext cx="2210970" cy="1363589"/>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s-ES" sz="1800"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Formación académica y experiencia profesional  8</a:t>
            </a:r>
            <a:endParaRPr lang="es-ES" b="1" dirty="0">
              <a:latin typeface="Calibri" panose="020F0502020204030204" pitchFamily="34" charset="0"/>
              <a:cs typeface="Calibri" panose="020F0502020204030204" pitchFamily="34" charset="0"/>
            </a:endParaRPr>
          </a:p>
        </p:txBody>
      </p:sp>
      <p:sp>
        <p:nvSpPr>
          <p:cNvPr id="26" name="Flecha derecha 25"/>
          <p:cNvSpPr/>
          <p:nvPr/>
        </p:nvSpPr>
        <p:spPr>
          <a:xfrm>
            <a:off x="9929382" y="5405210"/>
            <a:ext cx="246575" cy="328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derecha 26"/>
          <p:cNvSpPr/>
          <p:nvPr/>
        </p:nvSpPr>
        <p:spPr>
          <a:xfrm>
            <a:off x="7297878" y="5301598"/>
            <a:ext cx="431954" cy="43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731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053852" y="1484784"/>
            <a:ext cx="8928991" cy="4216539"/>
          </a:xfrm>
          <a:prstGeom prst="rect">
            <a:avLst/>
          </a:prstGeom>
        </p:spPr>
        <p:txBody>
          <a:bodyPr wrap="square">
            <a:spAutoFit/>
          </a:bodyPr>
          <a:lstStyle/>
          <a:p>
            <a:pPr marL="457200" indent="-457200">
              <a:buFont typeface="Arial" panose="020B0604020202020204" pitchFamily="34" charset="0"/>
              <a:buChar char="•"/>
            </a:pPr>
            <a:r>
              <a:rPr lang="es-ES" altLang="es-ES" b="1" dirty="0" smtClean="0">
                <a:solidFill>
                  <a:schemeClr val="tx1">
                    <a:lumMod val="75000"/>
                  </a:schemeClr>
                </a:solidFill>
                <a:latin typeface="Calibri" panose="020F0502020204030204" pitchFamily="34" charset="0"/>
                <a:cs typeface="Calibri" panose="020F0502020204030204" pitchFamily="34" charset="0"/>
              </a:rPr>
              <a:t>Es interesante escribir los indicios de calidad en Word y pegar luego en la aplicación. Si no hay suficiente espacio se puede añadir un Anexo</a:t>
            </a:r>
          </a:p>
          <a:p>
            <a:pPr marL="457200" indent="-457200">
              <a:buFont typeface="Arial" panose="020B0604020202020204" pitchFamily="34" charset="0"/>
              <a:buChar char="•"/>
            </a:pPr>
            <a:r>
              <a:rPr lang="es-ES" altLang="es-ES" b="1" dirty="0" smtClean="0">
                <a:solidFill>
                  <a:schemeClr val="tx1">
                    <a:lumMod val="75000"/>
                  </a:schemeClr>
                </a:solidFill>
                <a:latin typeface="Calibri" panose="020F0502020204030204" pitchFamily="34" charset="0"/>
                <a:cs typeface="Calibri" panose="020F0502020204030204" pitchFamily="34" charset="0"/>
              </a:rPr>
              <a:t>La documentación a presentar es: solicitud (impresa y telemática)</a:t>
            </a:r>
          </a:p>
          <a:p>
            <a:pPr marL="457200" indent="-457200">
              <a:buFont typeface="Arial" panose="020B0604020202020204" pitchFamily="34" charset="0"/>
              <a:buChar char="•"/>
            </a:pPr>
            <a:r>
              <a:rPr lang="es-ES" altLang="es-ES" b="1" dirty="0" smtClean="0">
                <a:solidFill>
                  <a:schemeClr val="tx1">
                    <a:lumMod val="75000"/>
                  </a:schemeClr>
                </a:solidFill>
                <a:latin typeface="Calibri" panose="020F0502020204030204" pitchFamily="34" charset="0"/>
                <a:cs typeface="Calibri" panose="020F0502020204030204" pitchFamily="34" charset="0"/>
              </a:rPr>
              <a:t>Copia DNI, Pasaporte</a:t>
            </a:r>
          </a:p>
          <a:p>
            <a:pPr marL="457200" indent="-457200">
              <a:buFont typeface="Arial" panose="020B0604020202020204" pitchFamily="34" charset="0"/>
              <a:buChar char="•"/>
            </a:pPr>
            <a:r>
              <a:rPr lang="es-ES" altLang="es-ES" b="1" dirty="0" smtClean="0">
                <a:solidFill>
                  <a:schemeClr val="tx1">
                    <a:lumMod val="75000"/>
                  </a:schemeClr>
                </a:solidFill>
                <a:latin typeface="Calibri" panose="020F0502020204030204" pitchFamily="34" charset="0"/>
                <a:cs typeface="Calibri" panose="020F0502020204030204" pitchFamily="34" charset="0"/>
              </a:rPr>
              <a:t>Curriculum que genera la aplicación</a:t>
            </a:r>
          </a:p>
          <a:p>
            <a:pPr marL="457200" indent="-457200">
              <a:buFont typeface="Arial" panose="020B0604020202020204" pitchFamily="34" charset="0"/>
              <a:buChar char="•"/>
            </a:pPr>
            <a:r>
              <a:rPr lang="es-ES" altLang="es-ES" b="1" dirty="0" smtClean="0">
                <a:solidFill>
                  <a:schemeClr val="tx1">
                    <a:lumMod val="75000"/>
                  </a:schemeClr>
                </a:solidFill>
                <a:latin typeface="Calibri" panose="020F0502020204030204" pitchFamily="34" charset="0"/>
                <a:cs typeface="Calibri" panose="020F0502020204030204" pitchFamily="34" charset="0"/>
              </a:rPr>
              <a:t>Copia de la documentación acreditativa</a:t>
            </a:r>
          </a:p>
          <a:p>
            <a:pPr marL="457200" indent="-457200">
              <a:buFont typeface="Arial" panose="020B0604020202020204" pitchFamily="34" charset="0"/>
              <a:buChar char="•"/>
            </a:pPr>
            <a:r>
              <a:rPr lang="es-ES" altLang="es-ES" b="1" dirty="0" smtClean="0">
                <a:solidFill>
                  <a:schemeClr val="tx1">
                    <a:lumMod val="75000"/>
                  </a:schemeClr>
                </a:solidFill>
                <a:latin typeface="Calibri" panose="020F0502020204030204" pitchFamily="34" charset="0"/>
                <a:cs typeface="Calibri" panose="020F0502020204030204" pitchFamily="34" charset="0"/>
              </a:rPr>
              <a:t>Se cumplimenta en la aplicación informática y el impreso de solicitud firmado y documentación acreditativa presentar en registro (Plaza de España)</a:t>
            </a:r>
          </a:p>
          <a:p>
            <a:endParaRPr lang="es-ES" altLang="es-ES" sz="2800" b="1" i="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130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197868" y="1340768"/>
            <a:ext cx="9361040" cy="4647426"/>
          </a:xfrm>
          <a:prstGeom prst="rect">
            <a:avLst/>
          </a:prstGeom>
        </p:spPr>
        <p:txBody>
          <a:bodyPr wrap="square">
            <a:spAutoFit/>
          </a:bodyPr>
          <a:lstStyle/>
          <a:p>
            <a:r>
              <a:rPr lang="es-ES" altLang="es-ES" sz="2800" b="1" dirty="0" smtClean="0">
                <a:solidFill>
                  <a:schemeClr val="tx1">
                    <a:lumMod val="75000"/>
                  </a:schemeClr>
                </a:solidFill>
                <a:latin typeface="Calibri" panose="020F0502020204030204" pitchFamily="34" charset="0"/>
                <a:cs typeface="Calibri" panose="020F0502020204030204" pitchFamily="34" charset="0"/>
              </a:rPr>
              <a:t>Nuevo Sistema de Acreditación a CU y Titular de Universidad</a:t>
            </a:r>
          </a:p>
          <a:p>
            <a:endParaRPr lang="es-ES" altLang="es-ES" sz="2800" b="1" dirty="0" smtClean="0">
              <a:solidFill>
                <a:schemeClr val="tx1">
                  <a:lumMod val="75000"/>
                </a:schemeClr>
              </a:solidFill>
              <a:latin typeface="Calibri" panose="020F0502020204030204" pitchFamily="34" charset="0"/>
              <a:cs typeface="Calibri" panose="020F0502020204030204" pitchFamily="34" charset="0"/>
            </a:endParaRPr>
          </a:p>
          <a:p>
            <a:pPr marL="457200" indent="-457200">
              <a:buFont typeface="+mj-lt"/>
              <a:buAutoNum type="arabicPeriod"/>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Supresión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la acreditación universal que pasa a ser por una de las cinco ramas de conocimiento. D18 Ciencias Sociales o la posibilidad de optar por acreditarse por varias ramas del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conocimiento (se puede solicitar)</a:t>
            </a:r>
          </a:p>
          <a:p>
            <a:pPr marL="457200" indent="-457200">
              <a:buFont typeface="+mj-lt"/>
              <a:buAutoNum type="arabicPeriod"/>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Nuevas Comisiones de Acreditación: 21 más 5 de revisión total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26</a:t>
            </a:r>
          </a:p>
          <a:p>
            <a:pPr marL="457200" indent="-457200">
              <a:buFont typeface="+mj-lt"/>
              <a:buAutoNum type="arabicPeriod"/>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Comisión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 18. Ciencias Sociales</a:t>
            </a:r>
            <a:b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10 miembros  2 Periodismo, 1 Comunicación Audiovisual y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Publicidad</a:t>
            </a:r>
          </a:p>
          <a:p>
            <a:pPr marL="457200" indent="-457200">
              <a:buFont typeface="+mj-lt"/>
              <a:buAutoNum type="arabicPeriod"/>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Decisiones de las Comisiones tomadas colegiadamente basándose en dos ponencias elaboradas por dos miembros de la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Comisión</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b="1" spc="50" dirty="0">
                <a:ln w="11430"/>
                <a:effectLst>
                  <a:outerShdw blurRad="76200" dist="50800" dir="5400000" algn="tl" rotWithShape="0">
                    <a:srgbClr val="000000">
                      <a:alpha val="65000"/>
                    </a:srgbClr>
                  </a:outerShdw>
                </a:effectLst>
              </a:rPr>
              <a:t/>
            </a:r>
            <a:br>
              <a:rPr lang="es-ES" sz="2000" b="1" spc="50" dirty="0">
                <a:ln w="11430"/>
                <a:effectLst>
                  <a:outerShdw blurRad="76200" dist="50800" dir="5400000" algn="tl" rotWithShape="0">
                    <a:srgbClr val="000000">
                      <a:alpha val="65000"/>
                    </a:srgbClr>
                  </a:outerShdw>
                </a:effectLst>
              </a:rPr>
            </a:br>
            <a: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altLang="es-ES" sz="2000" b="1" i="1"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31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845940" y="1628800"/>
            <a:ext cx="7488831" cy="4154984"/>
          </a:xfrm>
          <a:prstGeom prst="rect">
            <a:avLst/>
          </a:prstGeom>
        </p:spPr>
        <p:txBody>
          <a:bodyPr wrap="square">
            <a:spAutoFit/>
          </a:bodyPr>
          <a:lstStyle/>
          <a:p>
            <a:r>
              <a:rPr lang="es-ES" altLang="es-ES" sz="2800" b="1" dirty="0" smtClean="0">
                <a:solidFill>
                  <a:schemeClr val="tx1">
                    <a:lumMod val="75000"/>
                  </a:schemeClr>
                </a:solidFill>
                <a:latin typeface="Calibri" panose="020F0502020204030204" pitchFamily="34" charset="0"/>
                <a:cs typeface="Calibri" panose="020F0502020204030204" pitchFamily="34" charset="0"/>
              </a:rPr>
              <a:t>Nuevo Sistema de Acreditación a CU y Titular de Universidad</a:t>
            </a:r>
          </a:p>
          <a:p>
            <a:endParaRPr lang="es-ES" altLang="es-ES" sz="2800" b="1" dirty="0" smtClean="0">
              <a:solidFill>
                <a:schemeClr val="tx1">
                  <a:lumMod val="75000"/>
                </a:schemeClr>
              </a:solidFill>
              <a:latin typeface="Calibri" panose="020F0502020204030204" pitchFamily="34" charset="0"/>
              <a:cs typeface="Calibri" panose="020F0502020204030204" pitchFamily="34" charset="0"/>
            </a:endParaRPr>
          </a:p>
          <a:p>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5. La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exención de ser P. Titular para el acceso a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Catedrático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Universidad queda vinculada a la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acreditación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en este cuerpo y una evaluación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destacada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su actividad investigadora [A]</a:t>
            </a:r>
            <a:b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6. Baremo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alfabético</a:t>
            </a:r>
            <a:b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Tramitación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por medios electrónicos</a:t>
            </a:r>
            <a:b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altLang="es-ES" sz="2000" b="1" i="1"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69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845940" y="1268760"/>
            <a:ext cx="8280920" cy="5324535"/>
          </a:xfrm>
          <a:prstGeom prst="rect">
            <a:avLst/>
          </a:prstGeom>
        </p:spPr>
        <p:txBody>
          <a:bodyPr wrap="square">
            <a:spAutoFit/>
          </a:bodyPr>
          <a:lstStyle/>
          <a:p>
            <a:r>
              <a:rPr lang="es-ES" altLang="es-ES" sz="2800" b="1" dirty="0" smtClean="0">
                <a:solidFill>
                  <a:schemeClr val="tx1">
                    <a:lumMod val="75000"/>
                  </a:schemeClr>
                </a:solidFill>
                <a:latin typeface="Calibri" panose="020F0502020204030204" pitchFamily="34" charset="0"/>
                <a:cs typeface="Calibri" panose="020F0502020204030204" pitchFamily="34" charset="0"/>
              </a:rPr>
              <a:t>Nuevo Sistema de Acreditación a CU y Titular de Universidad</a:t>
            </a:r>
          </a:p>
          <a:p>
            <a:endParaRPr lang="es-ES" sz="2000" b="1" spc="50" dirty="0" smtClean="0">
              <a:ln w="11430"/>
              <a:solidFill>
                <a:schemeClr val="tx1">
                  <a:lumMod val="50000"/>
                </a:schemeClr>
              </a:solidFill>
              <a:effectLst>
                <a:outerShdw blurRad="76200" dist="50800" dir="5400000" algn="tl" rotWithShape="0">
                  <a:srgbClr val="000000">
                    <a:alpha val="65000"/>
                  </a:srgbClr>
                </a:outerShdw>
              </a:effectLst>
            </a:endParaRPr>
          </a:p>
          <a:p>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evaluación: iguales pero con priorización distinta</a:t>
            </a:r>
            <a:r>
              <a:rPr lang="es-ES" b="1" dirty="0">
                <a:solidFill>
                  <a:schemeClr val="tx1">
                    <a:lumMod val="75000"/>
                  </a:schemeClr>
                </a:solidFill>
                <a:latin typeface="Calibri" panose="020F0502020204030204" pitchFamily="34" charset="0"/>
                <a:cs typeface="Calibri" panose="020F0502020204030204" pitchFamily="34" charset="0"/>
              </a:rPr>
              <a:t/>
            </a:r>
            <a:br>
              <a:rPr lang="es-ES" b="1" dirty="0">
                <a:solidFill>
                  <a:schemeClr val="tx1">
                    <a:lumMod val="75000"/>
                  </a:schemeClr>
                </a:solidFill>
                <a:latin typeface="Calibri" panose="020F0502020204030204" pitchFamily="34" charset="0"/>
                <a:cs typeface="Calibri" panose="020F0502020204030204" pitchFamily="34" charset="0"/>
              </a:rPr>
            </a:br>
            <a:r>
              <a:rPr lang="es-ES" dirty="0">
                <a:solidFill>
                  <a:schemeClr val="tx1">
                    <a:lumMod val="75000"/>
                  </a:schemeClr>
                </a:solidFill>
                <a:latin typeface="Calibri" panose="020F0502020204030204" pitchFamily="34" charset="0"/>
                <a:cs typeface="Calibri" panose="020F0502020204030204" pitchFamily="34" charset="0"/>
              </a:rPr>
              <a:t/>
            </a:r>
            <a:br>
              <a:rPr lang="es-ES" dirty="0">
                <a:solidFill>
                  <a:schemeClr val="tx1">
                    <a:lumMod val="75000"/>
                  </a:schemeClr>
                </a:solidFill>
                <a:latin typeface="Calibri" panose="020F0502020204030204" pitchFamily="34" charset="0"/>
                <a:cs typeface="Calibri" panose="020F0502020204030204" pitchFamily="34" charset="0"/>
              </a:rPr>
            </a:br>
            <a:r>
              <a:rPr lang="es-ES" b="1" dirty="0">
                <a:solidFill>
                  <a:schemeClr val="tx1">
                    <a:lumMod val="75000"/>
                  </a:schemeClr>
                </a:solidFill>
                <a:latin typeface="Calibri" panose="020F0502020204030204" pitchFamily="34" charset="0"/>
                <a:cs typeface="Calibri" panose="020F0502020204030204" pitchFamily="34" charset="0"/>
              </a:rPr>
              <a:t>investigación y </a:t>
            </a:r>
            <a:r>
              <a:rPr lang="es-ES" b="1" dirty="0" smtClean="0">
                <a:solidFill>
                  <a:schemeClr val="tx1">
                    <a:lumMod val="75000"/>
                  </a:schemeClr>
                </a:solidFill>
                <a:latin typeface="Calibri" panose="020F0502020204030204" pitchFamily="34" charset="0"/>
                <a:cs typeface="Calibri" panose="020F0502020204030204" pitchFamily="34" charset="0"/>
              </a:rPr>
              <a:t>docencia</a:t>
            </a:r>
          </a:p>
          <a:p>
            <a:r>
              <a:rPr lang="es-ES" dirty="0">
                <a:solidFill>
                  <a:schemeClr val="tx1">
                    <a:lumMod val="75000"/>
                  </a:schemeClr>
                </a:solidFill>
                <a:latin typeface="Calibri" panose="020F0502020204030204" pitchFamily="34" charset="0"/>
                <a:cs typeface="Calibri" panose="020F0502020204030204" pitchFamily="34" charset="0"/>
              </a:rPr>
              <a:t/>
            </a:r>
            <a:br>
              <a:rPr lang="es-ES" dirty="0">
                <a:solidFill>
                  <a:schemeClr val="tx1">
                    <a:lumMod val="75000"/>
                  </a:schemeClr>
                </a:solidFill>
                <a:latin typeface="Calibri" panose="020F0502020204030204" pitchFamily="34" charset="0"/>
                <a:cs typeface="Calibri" panose="020F0502020204030204" pitchFamily="34" charset="0"/>
              </a:rPr>
            </a:br>
            <a:r>
              <a:rPr lang="es-ES" dirty="0">
                <a:solidFill>
                  <a:schemeClr val="tx1">
                    <a:lumMod val="75000"/>
                  </a:schemeClr>
                </a:solidFill>
                <a:latin typeface="Calibri" panose="020F0502020204030204" pitchFamily="34" charset="0"/>
                <a:cs typeface="Calibri" panose="020F0502020204030204" pitchFamily="34" charset="0"/>
              </a:rPr>
              <a:t>falta por publicar los méritos de referencia  para obtener la calificación A en investigación y docencia para </a:t>
            </a:r>
            <a:r>
              <a:rPr lang="es-ES" dirty="0" smtClean="0">
                <a:solidFill>
                  <a:schemeClr val="tx1">
                    <a:lumMod val="75000"/>
                  </a:schemeClr>
                </a:solidFill>
                <a:latin typeface="Calibri" panose="020F0502020204030204" pitchFamily="34" charset="0"/>
                <a:cs typeface="Calibri" panose="020F0502020204030204" pitchFamily="34" charset="0"/>
              </a:rPr>
              <a:t>acreditación </a:t>
            </a:r>
            <a:r>
              <a:rPr lang="es-ES" dirty="0">
                <a:solidFill>
                  <a:schemeClr val="tx1">
                    <a:lumMod val="75000"/>
                  </a:schemeClr>
                </a:solidFill>
                <a:latin typeface="Calibri" panose="020F0502020204030204" pitchFamily="34" charset="0"/>
                <a:cs typeface="Calibri" panose="020F0502020204030204" pitchFamily="34" charset="0"/>
              </a:rPr>
              <a:t>a catedrático y los relativos a las calificaciones C, D, E, para catedrático y titular.</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altLang="es-ES" b="1" i="1"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34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845940" y="1628800"/>
            <a:ext cx="7488831" cy="4154984"/>
          </a:xfrm>
          <a:prstGeom prst="rect">
            <a:avLst/>
          </a:prstGeom>
        </p:spPr>
        <p:txBody>
          <a:bodyPr wrap="square">
            <a:spAutoFit/>
          </a:bodyPr>
          <a:lstStyle/>
          <a:p>
            <a:r>
              <a:rPr lang="es-ES" altLang="es-ES" sz="2800" b="1" dirty="0" smtClean="0">
                <a:solidFill>
                  <a:schemeClr val="tx1">
                    <a:lumMod val="75000"/>
                  </a:schemeClr>
                </a:solidFill>
                <a:latin typeface="Calibri" panose="020F0502020204030204" pitchFamily="34" charset="0"/>
                <a:cs typeface="Calibri" panose="020F0502020204030204" pitchFamily="34" charset="0"/>
              </a:rPr>
              <a:t>Nuevo Sistema de Acreditación a CU y Titular de Universidad</a:t>
            </a:r>
          </a:p>
          <a:p>
            <a:endParaRPr lang="es-ES" sz="2000" b="1" spc="50" dirty="0" smtClean="0">
              <a:ln w="11430"/>
              <a:solidFill>
                <a:schemeClr val="tx1">
                  <a:lumMod val="50000"/>
                </a:schemeClr>
              </a:solidFill>
              <a:effectLst>
                <a:outerShdw blurRad="76200" dist="50800" dir="5400000" algn="tl" rotWithShape="0">
                  <a:srgbClr val="000000">
                    <a:alpha val="65000"/>
                  </a:srgbClr>
                </a:outerShdw>
              </a:effectLst>
            </a:endParaRPr>
          </a:p>
          <a:p>
            <a:r>
              <a:rPr lang="es-ES" dirty="0">
                <a:solidFill>
                  <a:schemeClr val="tx1">
                    <a:lumMod val="75000"/>
                  </a:schemeClr>
                </a:solidFill>
                <a:latin typeface="Calibri" panose="020F0502020204030204" pitchFamily="34" charset="0"/>
                <a:cs typeface="Calibri" panose="020F0502020204030204" pitchFamily="34" charset="0"/>
              </a:rPr>
              <a:t>Carácter subsidiario de la formación, gestión, transferencia y actividad profesional </a:t>
            </a:r>
            <a:r>
              <a:rPr lang="es-ES" sz="2000" dirty="0">
                <a:solidFill>
                  <a:schemeClr val="tx1">
                    <a:lumMod val="75000"/>
                  </a:schemeClr>
                </a:solidFill>
                <a:latin typeface="Calibri" panose="020F0502020204030204" pitchFamily="34" charset="0"/>
                <a:cs typeface="Calibri" panose="020F0502020204030204" pitchFamily="34" charset="0"/>
              </a:rPr>
              <a:t>: subsanar deficiencias no graves en docencia e investigación. </a:t>
            </a:r>
            <a:endParaRPr lang="es-ES" sz="2000" dirty="0" smtClean="0">
              <a:solidFill>
                <a:schemeClr val="tx1">
                  <a:lumMod val="75000"/>
                </a:schemeClr>
              </a:solidFill>
              <a:latin typeface="Calibri" panose="020F0502020204030204" pitchFamily="34" charset="0"/>
              <a:cs typeface="Calibri" panose="020F0502020204030204" pitchFamily="34" charset="0"/>
            </a:endParaRPr>
          </a:p>
          <a:p>
            <a:r>
              <a:rPr lang="es-ES" sz="2000" dirty="0">
                <a:solidFill>
                  <a:schemeClr val="tx1">
                    <a:lumMod val="75000"/>
                  </a:schemeClr>
                </a:solidFill>
                <a:latin typeface="Calibri" panose="020F0502020204030204" pitchFamily="34" charset="0"/>
                <a:cs typeface="Calibri" panose="020F0502020204030204" pitchFamily="34" charset="0"/>
              </a:rPr>
              <a:t/>
            </a:r>
            <a:br>
              <a:rPr lang="es-ES" sz="2000" dirty="0">
                <a:solidFill>
                  <a:schemeClr val="tx1">
                    <a:lumMod val="75000"/>
                  </a:schemeClr>
                </a:solidFill>
                <a:latin typeface="Calibri" panose="020F0502020204030204" pitchFamily="34" charset="0"/>
                <a:cs typeface="Calibri" panose="020F0502020204030204" pitchFamily="34" charset="0"/>
              </a:rPr>
            </a:br>
            <a:r>
              <a:rPr lang="es-ES" sz="2000" dirty="0">
                <a:solidFill>
                  <a:schemeClr val="tx1">
                    <a:lumMod val="75000"/>
                  </a:schemeClr>
                </a:solidFill>
                <a:latin typeface="Calibri" panose="020F0502020204030204" pitchFamily="34" charset="0"/>
                <a:cs typeface="Calibri" panose="020F0502020204030204" pitchFamily="34" charset="0"/>
              </a:rPr>
              <a:t>Faltan por publicar los méritos de referencia en estos campos para todas las calificaciones y categorías</a:t>
            </a:r>
            <a:r>
              <a:rPr lang="es-ES" sz="2000" i="1" dirty="0">
                <a:solidFill>
                  <a:schemeClr val="tx1">
                    <a:lumMod val="75000"/>
                  </a:schemeClr>
                </a:solidFill>
                <a:latin typeface="Calibri" panose="020F0502020204030204" pitchFamily="34" charset="0"/>
                <a:cs typeface="Calibri" panose="020F0502020204030204" pitchFamily="34" charset="0"/>
              </a:rPr>
              <a:t>. </a:t>
            </a:r>
            <a:r>
              <a:rPr lang="es-ES" sz="2000" spc="50" dirty="0">
                <a:ln w="11430"/>
                <a:solidFill>
                  <a:schemeClr val="tx1">
                    <a:lumMod val="50000"/>
                  </a:schemeClr>
                </a:solidFill>
                <a:effectLst>
                  <a:outerShdw blurRad="76200" dist="50800" dir="5400000" algn="tl" rotWithShape="0">
                    <a:srgbClr val="000000">
                      <a:alpha val="65000"/>
                    </a:srgbClr>
                  </a:outerShdw>
                </a:effectLst>
              </a:rPr>
              <a:t/>
            </a:r>
            <a:br>
              <a:rPr lang="es-ES" sz="2000" spc="50" dirty="0">
                <a:ln w="11430"/>
                <a:solidFill>
                  <a:schemeClr val="tx1">
                    <a:lumMod val="50000"/>
                  </a:schemeClr>
                </a:solidFill>
                <a:effectLst>
                  <a:outerShdw blurRad="76200" dist="50800" dir="5400000" algn="tl" rotWithShape="0">
                    <a:srgbClr val="000000">
                      <a:alpha val="65000"/>
                    </a:srgbClr>
                  </a:outerShdw>
                </a:effectLst>
              </a:rPr>
            </a:br>
            <a: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altLang="es-ES" sz="2000" b="1" i="1"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30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2047255" y="1484784"/>
            <a:ext cx="8583661" cy="3293209"/>
          </a:xfrm>
          <a:prstGeom prst="rect">
            <a:avLst/>
          </a:prstGeom>
        </p:spPr>
        <p:txBody>
          <a:bodyPr wrap="square">
            <a:spAutoFit/>
          </a:bodyPr>
          <a:lstStyle/>
          <a:p>
            <a:r>
              <a:rPr lang="es-ES" altLang="es-ES" sz="2800" b="1" dirty="0" smtClean="0">
                <a:solidFill>
                  <a:schemeClr val="tx1">
                    <a:lumMod val="75000"/>
                  </a:schemeClr>
                </a:solidFill>
                <a:latin typeface="Calibri" panose="020F0502020204030204" pitchFamily="34" charset="0"/>
                <a:cs typeface="Calibri" panose="020F0502020204030204" pitchFamily="34" charset="0"/>
              </a:rPr>
              <a:t>Nuevo Sistema de Acreditación a CU y Titular de Universidad</a:t>
            </a:r>
          </a:p>
          <a:p>
            <a:endParaRPr lang="es-ES" sz="2000" b="1" spc="50" dirty="0" smtClean="0">
              <a:ln w="11430"/>
              <a:solidFill>
                <a:schemeClr val="tx1">
                  <a:lumMod val="50000"/>
                </a:schemeClr>
              </a:solidFill>
              <a:effectLst>
                <a:outerShdw blurRad="76200" dist="50800" dir="5400000" algn="tl" rotWithShape="0">
                  <a:srgbClr val="000000">
                    <a:alpha val="65000"/>
                  </a:srgbClr>
                </a:outerShdw>
              </a:effectLst>
            </a:endParaRPr>
          </a:p>
          <a:p>
            <a:r>
              <a:rPr lang="es-ES" sz="2000" dirty="0" smtClean="0">
                <a:solidFill>
                  <a:schemeClr val="tx1">
                    <a:lumMod val="50000"/>
                  </a:schemeClr>
                </a:solidFill>
                <a:latin typeface="Calibri" panose="020F0502020204030204" pitchFamily="34" charset="0"/>
                <a:cs typeface="Calibri" panose="020F0502020204030204" pitchFamily="34" charset="0"/>
              </a:rPr>
              <a:t>1</a:t>
            </a:r>
            <a:r>
              <a:rPr lang="es-ES" sz="2000" dirty="0">
                <a:solidFill>
                  <a:schemeClr val="tx1">
                    <a:lumMod val="75000"/>
                  </a:schemeClr>
                </a:solidFill>
                <a:latin typeface="Calibri" panose="020F0502020204030204" pitchFamily="34" charset="0"/>
                <a:cs typeface="Calibri" panose="020F0502020204030204" pitchFamily="34" charset="0"/>
              </a:rPr>
              <a:t>. </a:t>
            </a:r>
            <a:r>
              <a:rPr lang="es-ES" dirty="0">
                <a:solidFill>
                  <a:schemeClr val="tx1">
                    <a:lumMod val="75000"/>
                  </a:schemeClr>
                </a:solidFill>
                <a:latin typeface="Calibri" panose="020F0502020204030204" pitchFamily="34" charset="0"/>
                <a:cs typeface="Calibri" panose="020F0502020204030204" pitchFamily="34" charset="0"/>
              </a:rPr>
              <a:t>Méritos obligatorios (o suficientes): </a:t>
            </a:r>
            <a:r>
              <a:rPr lang="es-ES" sz="2000" dirty="0">
                <a:solidFill>
                  <a:schemeClr val="tx1">
                    <a:lumMod val="75000"/>
                  </a:schemeClr>
                </a:solidFill>
                <a:latin typeface="Calibri" panose="020F0502020204030204" pitchFamily="34" charset="0"/>
                <a:cs typeface="Calibri" panose="020F0502020204030204" pitchFamily="34" charset="0"/>
              </a:rPr>
              <a:t>estándar orientativo no estricto de los méritos suficientes para obtener la calificación correspondiente. </a:t>
            </a:r>
            <a:br>
              <a:rPr lang="es-ES" sz="2000" dirty="0">
                <a:solidFill>
                  <a:schemeClr val="tx1">
                    <a:lumMod val="75000"/>
                  </a:schemeClr>
                </a:solidFill>
                <a:latin typeface="Calibri" panose="020F0502020204030204" pitchFamily="34" charset="0"/>
                <a:cs typeface="Calibri" panose="020F0502020204030204" pitchFamily="34" charset="0"/>
              </a:rPr>
            </a:br>
            <a:r>
              <a:rPr lang="es-ES" sz="2000" dirty="0">
                <a:solidFill>
                  <a:schemeClr val="tx1">
                    <a:lumMod val="75000"/>
                  </a:schemeClr>
                </a:solidFill>
                <a:latin typeface="Calibri" panose="020F0502020204030204" pitchFamily="34" charset="0"/>
                <a:cs typeface="Calibri" panose="020F0502020204030204" pitchFamily="34" charset="0"/>
              </a:rPr>
              <a:t>2</a:t>
            </a:r>
            <a:r>
              <a:rPr lang="es-ES" dirty="0">
                <a:solidFill>
                  <a:schemeClr val="tx1">
                    <a:lumMod val="75000"/>
                  </a:schemeClr>
                </a:solidFill>
                <a:latin typeface="Calibri" panose="020F0502020204030204" pitchFamily="34" charset="0"/>
                <a:cs typeface="Calibri" panose="020F0502020204030204" pitchFamily="34" charset="0"/>
              </a:rPr>
              <a:t>. Méritos complementarios (o compensatorios): </a:t>
            </a:r>
            <a:r>
              <a:rPr lang="es-ES" sz="2000" dirty="0">
                <a:solidFill>
                  <a:schemeClr val="tx1">
                    <a:lumMod val="75000"/>
                  </a:schemeClr>
                </a:solidFill>
                <a:latin typeface="Calibri" panose="020F0502020204030204" pitchFamily="34" charset="0"/>
                <a:cs typeface="Calibri" panose="020F0502020204030204" pitchFamily="34" charset="0"/>
              </a:rPr>
              <a:t>no son obligatorios y sirven para compensar los méritos obligatorios en caso de ser insuficientes. </a:t>
            </a:r>
            <a:br>
              <a:rPr lang="es-ES" sz="2000" dirty="0">
                <a:solidFill>
                  <a:schemeClr val="tx1">
                    <a:lumMod val="75000"/>
                  </a:schemeClr>
                </a:solidFill>
                <a:latin typeface="Calibri" panose="020F0502020204030204" pitchFamily="34" charset="0"/>
                <a:cs typeface="Calibri" panose="020F0502020204030204" pitchFamily="34" charset="0"/>
              </a:rPr>
            </a:br>
            <a:r>
              <a:rPr lang="es-ES" sz="2000" dirty="0">
                <a:solidFill>
                  <a:schemeClr val="tx1">
                    <a:lumMod val="75000"/>
                  </a:schemeClr>
                </a:solidFill>
                <a:latin typeface="Calibri" panose="020F0502020204030204" pitchFamily="34" charset="0"/>
                <a:cs typeface="Calibri" panose="020F0502020204030204" pitchFamily="34" charset="0"/>
              </a:rPr>
              <a:t>3. </a:t>
            </a:r>
            <a:r>
              <a:rPr lang="es-ES" dirty="0">
                <a:solidFill>
                  <a:schemeClr val="tx1">
                    <a:lumMod val="75000"/>
                  </a:schemeClr>
                </a:solidFill>
                <a:latin typeface="Calibri" panose="020F0502020204030204" pitchFamily="34" charset="0"/>
                <a:cs typeface="Calibri" panose="020F0502020204030204" pitchFamily="34" charset="0"/>
              </a:rPr>
              <a:t>Méritos específicos (sólo para catedráticos</a:t>
            </a:r>
            <a:r>
              <a:rPr lang="es-ES" sz="2000" dirty="0">
                <a:solidFill>
                  <a:schemeClr val="tx1">
                    <a:lumMod val="75000"/>
                  </a:schemeClr>
                </a:solidFill>
                <a:latin typeface="Calibri" panose="020F0502020204030204" pitchFamily="34" charset="0"/>
                <a:cs typeface="Calibri" panose="020F0502020204030204" pitchFamily="34" charset="0"/>
              </a:rPr>
              <a:t>) </a:t>
            </a:r>
            <a:br>
              <a:rPr lang="es-ES" sz="2000" dirty="0">
                <a:solidFill>
                  <a:schemeClr val="tx1">
                    <a:lumMod val="75000"/>
                  </a:schemeClr>
                </a:solidFill>
                <a:latin typeface="Calibri" panose="020F0502020204030204" pitchFamily="34" charset="0"/>
                <a:cs typeface="Calibri" panose="020F0502020204030204" pitchFamily="34" charset="0"/>
              </a:rPr>
            </a:br>
            <a:endPar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636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68"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24 Diagrama"/>
          <p:cNvGraphicFramePr/>
          <p:nvPr>
            <p:extLst>
              <p:ext uri="{D42A27DB-BD31-4B8C-83A1-F6EECF244321}">
                <p14:modId xmlns:p14="http://schemas.microsoft.com/office/powerpoint/2010/main" val="3041932448"/>
              </p:ext>
            </p:extLst>
          </p:nvPr>
        </p:nvGraphicFramePr>
        <p:xfrm>
          <a:off x="1546412" y="1988840"/>
          <a:ext cx="61692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693812" y="1412776"/>
            <a:ext cx="9361039" cy="4462760"/>
          </a:xfrm>
          <a:prstGeom prst="rect">
            <a:avLst/>
          </a:prstGeom>
        </p:spPr>
        <p:txBody>
          <a:bodyPr wrap="square">
            <a:spAutoFit/>
          </a:bodyPr>
          <a:lstStyle/>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Calificación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alfabética</a:t>
            </a:r>
          </a:p>
          <a:p>
            <a:pP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 carácter excepcional y compensatorio de otras categorías de méritos con calificación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B, bueno y suficiente para obtener la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acreditación</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 mérito insuficiente pero compensables por otra categoría de méritos mejor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calificada</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 insuficiente y no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compensable</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 circunstancia especial sólo aplicable a méritos docentes para aquellos que hayan desarrollado su carrera principalmente en una institución no universitaria o en una universidad no española cuyo nivel de docencia resulte difícil de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evaluar</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endParaRPr lang="es-ES" sz="2000" b="1" spc="50" dirty="0" smtClean="0">
              <a:ln w="11430"/>
              <a:solidFill>
                <a:schemeClr val="tx1">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4157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557908" y="1098724"/>
            <a:ext cx="8856983" cy="5570756"/>
          </a:xfrm>
          <a:prstGeom prst="rect">
            <a:avLst/>
          </a:prstGeom>
        </p:spPr>
        <p:txBody>
          <a:bodyPr wrap="square">
            <a:spAutoFit/>
          </a:bodyPr>
          <a:lstStyle/>
          <a:p>
            <a:pP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CAMBIOS EN EL PROCEDIMIENTO</a:t>
            </a:r>
          </a:p>
          <a:p>
            <a:pPr>
              <a:defRPr/>
            </a:pP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lgn="just">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Una misma Comisión evaluará TU y CU</a:t>
            </a:r>
          </a:p>
          <a:p>
            <a:pPr algn="just">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Los méritos a cumplir para evaluar la actividad investigadora y actividad docente se actualizarán y publicarán cada 2 años en el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BOE</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lgn="just">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Cada expediente será informado por dos ponencias y es obligatoria su discusión en sesión colegiada</a:t>
            </a:r>
          </a:p>
          <a:p>
            <a:pPr algn="just">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Se aclara el procedimiento de exención del requisito de ser Titular para solicitar la acreditación a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Catedrático</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lgn="just">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Las reclamaciones van a comisiones específicas</a:t>
            </a:r>
          </a:p>
          <a:p>
            <a:pPr algn="just">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Se regula el Código ético de los miembros de las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comisiones</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lgn="just">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Se introduce el carácter obligatorio de los sorteos para seleccionar a los miembros de las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Comisiones</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endPar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15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693812" y="1098724"/>
            <a:ext cx="10153127" cy="5262979"/>
          </a:xfrm>
          <a:prstGeom prst="rect">
            <a:avLst/>
          </a:prstGeom>
        </p:spPr>
        <p:txBody>
          <a:bodyPr wrap="square">
            <a:spAutoFit/>
          </a:bodyPr>
          <a:lstStyle/>
          <a:p>
            <a:pPr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Titular</a:t>
            </a:r>
          </a:p>
          <a:p>
            <a:pPr>
              <a:defRPr/>
            </a:pPr>
            <a:endPar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referencia para obtener la calificación A en Investigación</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p>
          <a:p>
            <a:pPr>
              <a:defRPr/>
            </a:pP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342900" indent="-342900" algn="just">
              <a:buFontTx/>
              <a:buAutoNum type="arabicParen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obligatorios:</a:t>
            </a: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4 aportaciones más relevantes de su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CV</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Un mínimo de 30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contribuciones científicas publicadas mínimo, al menos 20 artículos de revista (10 en revistas de nivel 1 Q1 y Q2 de JCR y Q1 de Scimago SJR). En al menos la mitad de las publicaciones aportadas el solicitante deberá tener la condición de primer autor o firmante de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correspondencia)</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Libros y capítulos de libros en editoriales de calidad contrastada (primer tercil de SPI), editoriales universitarias con sello CEA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vigente</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endParaRPr lang="es-ES" spc="50" dirty="0" smtClean="0">
              <a:ln w="11430"/>
              <a:solidFill>
                <a:schemeClr val="tx1">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3399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909836" y="1268760"/>
            <a:ext cx="10225135" cy="6124754"/>
          </a:xfrm>
          <a:prstGeom prst="rect">
            <a:avLst/>
          </a:prstGeom>
        </p:spPr>
        <p:txBody>
          <a:bodyPr wrap="square">
            <a:spAutoFit/>
          </a:bodyPr>
          <a:lstStyle/>
          <a:p>
            <a:pPr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Titular</a:t>
            </a:r>
          </a:p>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referencia para obtener la calificación A en Investigación:</a:t>
            </a:r>
          </a:p>
          <a:p>
            <a:pPr algn="just">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 Méritos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complementarios:</a:t>
            </a:r>
          </a:p>
          <a:p>
            <a:pPr marL="457200" lvl="1" algn="just">
              <a:defRPr/>
            </a:pP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Al menos 7 </a:t>
            </a: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relevantes entre los siguientes: </a:t>
            </a: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IP de al menos 4 proyectos de investigación competitivos de 3 años de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duración (un mínimo de 3 de ámbito nacional, europeo o internacional y con resultados contrastables, Tesis doctorales que hayan dado lugar a publicaciones en revistas de nivel 1 o 2)</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Dirección de al menos 6  tesis doctorales que hayan dado lugar a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publicaciones</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en revistas nivel 1 o 2.</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Dirección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tesis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doctorales que hayan dado lugar a premios nacionales o internacionales reconocidos</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Dirección de proyectos investigación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internacionales</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Pertenencia a Comités Científicos o académicos internacionales, al menos durante 3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años</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Pertenencia a comités editoriales de revistas de nivel 1 o 2 con sede fuera de España al menos durante 2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años</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Alto índice H y elevado número de citas en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WOS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SCOPUS</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endParaRPr lang="es-ES" sz="2000" b="1" spc="50" dirty="0" smtClean="0">
              <a:ln w="11430"/>
              <a:solidFill>
                <a:schemeClr val="tx1">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1613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053852" y="1340768"/>
            <a:ext cx="9937104" cy="5509200"/>
          </a:xfrm>
          <a:prstGeom prst="rect">
            <a:avLst/>
          </a:prstGeom>
        </p:spPr>
        <p:txBody>
          <a:bodyPr wrap="square">
            <a:spAutoFit/>
          </a:bodyPr>
          <a:lstStyle/>
          <a:p>
            <a:pPr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Titular</a:t>
            </a:r>
          </a:p>
          <a:p>
            <a:pPr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referencia para obtener la calificación A en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Investigación</a:t>
            </a:r>
          </a:p>
          <a:p>
            <a:pPr algn="just">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 Méritos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complementarios</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p>
          <a:p>
            <a:pPr marL="0" lvl="1" algn="just">
              <a:defRPr/>
            </a:pP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Al menos 7 méritos relevantes entre los siguientes: </a:t>
            </a:r>
          </a:p>
          <a:p>
            <a:pPr marL="742950" lvl="1" indent="-28575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Miembros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tribunales o comités de Tesis doctorales o plazas de estables de profesores en centros extranjeros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relevantes</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Premios internacionales de investigación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reconocidos</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Movilidad superior a dos años en los últimos diez en centros de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relevancia</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IP  o coordinador nacional de un proyecto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internacional competitivo</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Tener al menos 3 tramos de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investigación evaluados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por CNEAI y otorgados en virtud de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convenio</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Otros méritos de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investigación que la Comisión pueda considerar equivalentes</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endParaRPr lang="es-ES" sz="2000" b="1" spc="50" dirty="0" smtClean="0">
              <a:ln w="11430"/>
              <a:solidFill>
                <a:schemeClr val="tx1">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7767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125860" y="1118233"/>
            <a:ext cx="9289031" cy="6247864"/>
          </a:xfrm>
          <a:prstGeom prst="rect">
            <a:avLst/>
          </a:prstGeom>
        </p:spPr>
        <p:txBody>
          <a:bodyPr wrap="square">
            <a:spAutoFit/>
          </a:bodyPr>
          <a:lstStyle/>
          <a:p>
            <a:pPr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Titular</a:t>
            </a:r>
          </a:p>
          <a:p>
            <a:pPr algn="just">
              <a:defRPr/>
            </a:pPr>
            <a:endPar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lgn="just">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referencia para obtener la calificación A en Docencia</a:t>
            </a: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800100" lvl="1" indent="-342900" algn="just">
              <a:buFontTx/>
              <a:buAutoNum type="arabicParen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obligatorios:</a:t>
            </a:r>
          </a:p>
          <a:p>
            <a:pPr marL="742950" lvl="1" indent="-28575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Al menos 15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años de experiencia docente (2000 h. de docencia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las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que 600 en postgrado y el 70% con el grado de doctor</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Evaluaciones positivas (Docentia o análogos)</a:t>
            </a:r>
            <a:b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lvl="1" algn="just">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complementarios</a:t>
            </a:r>
          </a:p>
          <a:p>
            <a:pPr lvl="1"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Al menos 6 méritos relevantes de entre los siguientes</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Dirección de 8 trabajos avanzados de Máster o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Doctorado</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Dirección de al menos 15 trabajos de Fin de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grado</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Evaluaciones muy destacadas de la calidad, al menos 75% de la docencia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impartida desde la obtención del título de doctor</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2000" b="1" spc="50" dirty="0">
              <a:ln w="11430"/>
              <a:solidFill>
                <a:schemeClr val="tx1">
                  <a:lumMod val="60000"/>
                  <a:lumOff val="4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pc="50" dirty="0">
              <a:ln w="11430"/>
              <a:solidFill>
                <a:schemeClr val="tx1">
                  <a:lumMod val="60000"/>
                  <a:lumOff val="40000"/>
                </a:schemeClr>
              </a:solidFill>
              <a:effectLst>
                <a:outerShdw blurRad="76200" dist="50800" dir="5400000" algn="tl" rotWithShape="0">
                  <a:srgbClr val="000000">
                    <a:alpha val="65000"/>
                  </a:srgbClr>
                </a:outerShdw>
              </a:effectLst>
            </a:endParaRPr>
          </a:p>
          <a:p>
            <a:pPr marL="342900" indent="-342900" algn="just">
              <a:buFontTx/>
              <a:buAutoNum type="arabicParenR"/>
              <a:defRPr/>
            </a:pPr>
            <a:endParaRPr lang="es-ES" sz="2000" b="1" spc="50" dirty="0" smtClean="0">
              <a:ln w="11430"/>
              <a:solidFill>
                <a:schemeClr val="tx1">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483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945"/>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621804" y="908720"/>
            <a:ext cx="11161240" cy="6186309"/>
          </a:xfrm>
          <a:prstGeom prst="rect">
            <a:avLst/>
          </a:prstGeom>
        </p:spPr>
        <p:txBody>
          <a:bodyPr wrap="square">
            <a:spAutoFit/>
          </a:bodyPr>
          <a:lstStyle/>
          <a:p>
            <a:pPr algn="just">
              <a:defRPr/>
            </a:pP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a:t>
            </a: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Titular</a:t>
            </a:r>
          </a:p>
          <a:p>
            <a:pPr>
              <a:defRPr/>
            </a:pP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a:t>
            </a: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referencia para obtener la calificación A en docencia:</a:t>
            </a:r>
          </a:p>
          <a:p>
            <a:pPr lvl="1" algn="just">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Méritos complementarios</a:t>
            </a:r>
          </a:p>
          <a:p>
            <a:pPr lvl="1"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Al menos 6 méritos relevantes de entre los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siguientes:</a:t>
            </a: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Impartición de cursos en programas de postgrado fuera de la propia Universidad, cursos por invitación en Centros de prestigio o cursos del programa Erasmus (mínimo 10 horas)</a:t>
            </a:r>
          </a:p>
          <a:p>
            <a:pPr marL="800100"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Autoría de material docente publicado en editoriales de prestigio en el área de conocimiento y con evaluación externa</a:t>
            </a:r>
          </a:p>
          <a:p>
            <a:pPr marL="800100"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Presentación de al menos 10  comunicaciones o ponencias en Jornadas o Congresos relevantes de formación docente</a:t>
            </a:r>
          </a:p>
          <a:p>
            <a:pPr marL="800100"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Ser IP, la menos de 2 proyectos de innovación docente o miembro del equipo investigador en cuatro, con resultados publicados</a:t>
            </a:r>
          </a:p>
          <a:p>
            <a:pPr marL="800100"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Impartir cursos de formación docente (mínimo 60 horas)</a:t>
            </a:r>
          </a:p>
          <a:p>
            <a:pPr marL="800100"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Participación de procesos institucionales de evaluación de títulos por agencias de calidad y acreditación , fuera de la propia Univ.</a:t>
            </a:r>
          </a:p>
          <a:p>
            <a:pPr marL="457200" lvl="1" algn="just">
              <a:defRPr/>
            </a:pPr>
            <a:endParaRPr lang="es-ES" sz="2000" spc="50" dirty="0" smtClean="0">
              <a:ln w="11430"/>
              <a:solidFill>
                <a:schemeClr val="tx1">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054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125860" y="1806704"/>
            <a:ext cx="8712967" cy="3693319"/>
          </a:xfrm>
          <a:prstGeom prst="rect">
            <a:avLst/>
          </a:prstGeom>
        </p:spPr>
        <p:txBody>
          <a:bodyPr wrap="square">
            <a:spAutoFit/>
          </a:bodyPr>
          <a:lstStyle/>
          <a:p>
            <a:pPr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Titular</a:t>
            </a:r>
          </a:p>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referencia para obtener la calificación A en docencia:</a:t>
            </a:r>
          </a:p>
          <a:p>
            <a:pPr lvl="1" algn="just">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Méritos complementarios</a:t>
            </a:r>
          </a:p>
          <a:p>
            <a:pPr lvl="1"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Al menos 6 méritos relevantes de entre los siguientes</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p>
          <a:p>
            <a:pPr marL="952393"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Elaboración e impartición de cursos online en plataformas de reconocido prestigio (Edx, </a:t>
            </a:r>
            <a:r>
              <a:rPr lang="es-ES" spc="50" dirty="0" err="1"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Coursera</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p>
          <a:p>
            <a:pPr marL="952393"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Docencia reglada en lengua extranjera en centros españoles</a:t>
            </a:r>
          </a:p>
          <a:p>
            <a:pPr marL="952393" lvl="1" indent="-34290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Otros méritos docentes que la Comisión pueda considerar</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1800" b="1" spc="50" dirty="0" smtClean="0">
              <a:ln w="11430"/>
              <a:solidFill>
                <a:schemeClr val="tx1">
                  <a:lumMod val="5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792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125860" y="1098724"/>
            <a:ext cx="9289032" cy="7232749"/>
          </a:xfrm>
          <a:prstGeom prst="rect">
            <a:avLst/>
          </a:prstGeom>
        </p:spPr>
        <p:txBody>
          <a:bodyPr wrap="square">
            <a:spAutoFit/>
          </a:bodyPr>
          <a:lstStyle/>
          <a:p>
            <a:pPr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Titular</a:t>
            </a:r>
          </a:p>
          <a:p>
            <a:pP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referencia para obtener la calificación B en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investigación y docencia</a:t>
            </a: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342900" indent="-342900">
              <a:buFontTx/>
              <a:buAutoNum type="arabicParen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obligatorios:</a:t>
            </a:r>
          </a:p>
          <a:p>
            <a:pP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resentación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las 4 aportaciones que estime    más  relevantes de su carrera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académica</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Un mínimo de 20 contribuciones científicas publicadas mínimo, al menos 7  artículos de revista, en al menos un tercio de las publicaciones el solicitante deberá firmar como primer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autor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(4  en revistas de nivel 1 Q1 y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Q2 JCR y Q1 SJR y nivel 2  Q3 JCR y Q2 SJR)</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Libros y capítulos de libros en editoriales de calidad contrastada (primer tercil de SPI), editoriales universitarias con sello CEA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vigente</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pc="50" dirty="0">
              <a:ln w="11430"/>
              <a:solidFill>
                <a:schemeClr val="tx1">
                  <a:lumMod val="60000"/>
                  <a:lumOff val="40000"/>
                </a:schemeClr>
              </a:solidFill>
              <a:effectLst>
                <a:outerShdw blurRad="76200" dist="50800" dir="5400000" algn="tl" rotWithShape="0">
                  <a:srgbClr val="000000">
                    <a:alpha val="65000"/>
                  </a:srgbClr>
                </a:outerShdw>
              </a:effectLst>
            </a:endParaRPr>
          </a:p>
          <a:p>
            <a:pPr marL="742950" lvl="1" indent="-285750" algn="just">
              <a:buFont typeface="Arial" panose="020B0604020202020204" pitchFamily="34" charset="0"/>
              <a:buChar char="•"/>
              <a:defRPr/>
            </a:pPr>
            <a:endParaRPr lang="es-ES" sz="2000" spc="50" dirty="0">
              <a:ln w="11430"/>
              <a:solidFill>
                <a:schemeClr val="tx1">
                  <a:lumMod val="60000"/>
                  <a:lumOff val="4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2000" spc="50" dirty="0">
              <a:ln w="11430"/>
              <a:solidFill>
                <a:schemeClr val="tx1">
                  <a:lumMod val="60000"/>
                  <a:lumOff val="4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2000" spc="50" dirty="0">
              <a:ln w="11430"/>
              <a:solidFill>
                <a:srgbClr val="980000"/>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342900" indent="-342900" algn="just">
              <a:buFontTx/>
              <a:buAutoNum type="arabicParenR"/>
              <a:defRPr/>
            </a:pPr>
            <a:endParaRPr lang="es-ES" sz="2000" b="1" spc="50" dirty="0" smtClean="0">
              <a:ln w="11430"/>
              <a:solidFill>
                <a:schemeClr val="tx1">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3837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693812" y="1098724"/>
            <a:ext cx="10256647" cy="6555641"/>
          </a:xfrm>
          <a:prstGeom prst="rect">
            <a:avLst/>
          </a:prstGeom>
        </p:spPr>
        <p:txBody>
          <a:bodyPr wrap="square">
            <a:spAutoFit/>
          </a:bodyPr>
          <a:lstStyle/>
          <a:p>
            <a:pPr algn="just">
              <a:defRPr/>
            </a:pP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a:t>
            </a: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Titular</a:t>
            </a:r>
          </a:p>
          <a:p>
            <a:pPr>
              <a:defRPr/>
            </a:pP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referencia para obtener la calificación B en </a:t>
            </a: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investigación y docencia</a:t>
            </a:r>
            <a:endPar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342900" indent="-342900">
              <a:buFontTx/>
              <a:buAutoNum type="arabicParenR"/>
              <a:defRPr/>
            </a:pP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a:t>
            </a: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complementarios: al menos tres méritos relevantes entre los siguientes: </a:t>
            </a:r>
            <a:endPar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endPar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Tener reconocido al menos un sexenio de investigación por CNEAI y otorgado en virtud del régimen de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convenio</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Participación en al menos 3 proyectos de investigación competitivos, de los cuales al menos uno ha de ser de ámbito nacional, europeo o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internacional</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Haber sido IP de un proyecto de investigación competitivo de 3 años de duración de ámbito nacional, europeo o internacional, como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mínimo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dos años de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duración</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Participación a tiempo completo en un proyecto de investigación competitivo  de ámbito nacional, europeo o internacional </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Haber realizado un mínimo de 6 meses de estancias de investigación en centros de prestigio, la mitad de ellos al menos en  el extranjero</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Presentación de una comunicación, póster o ponencia en al menos seis congresos nacionales y 4 internacionales organizados por asociaciones de referencia</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16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16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16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1600" spc="50" dirty="0">
              <a:ln w="11430"/>
              <a:solidFill>
                <a:srgbClr val="980000"/>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1600" spc="50" dirty="0">
              <a:ln w="11430"/>
              <a:solidFill>
                <a:srgbClr val="980000"/>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342900" indent="-342900" algn="just">
              <a:buFontTx/>
              <a:buAutoNum type="arabicParenR"/>
              <a:defRPr/>
            </a:pPr>
            <a:endParaRPr lang="es-ES" sz="2000" b="1" spc="50" dirty="0" smtClean="0">
              <a:ln w="11430"/>
              <a:solidFill>
                <a:schemeClr val="tx1">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91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8 Imagen" descr="PEP_home_program_seve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15367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4"/>
          <p:cNvSpPr>
            <a:spLocks noGrp="1"/>
          </p:cNvSpPr>
          <p:nvPr>
            <p:ph idx="1"/>
          </p:nvPr>
        </p:nvSpPr>
        <p:spPr>
          <a:xfrm>
            <a:off x="477788" y="1628775"/>
            <a:ext cx="10796875" cy="4543425"/>
          </a:xfrm>
        </p:spPr>
        <p:txBody>
          <a:bodyPr/>
          <a:lstStyle/>
          <a:p>
            <a:endParaRPr lang="es-ES" dirty="0" smtClean="0"/>
          </a:p>
          <a:p>
            <a:endParaRPr lang="es-ES" dirty="0"/>
          </a:p>
          <a:p>
            <a:endParaRPr lang="es-ES" dirty="0" smtClean="0"/>
          </a:p>
          <a:p>
            <a:endParaRPr lang="es-ES" dirty="0"/>
          </a:p>
        </p:txBody>
      </p:sp>
      <p:pic>
        <p:nvPicPr>
          <p:cNvPr id="8"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27 Imagen" descr="ACADEMIA_home_program_seve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628775"/>
            <a:ext cx="15367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621804" y="3068960"/>
            <a:ext cx="3312368" cy="2246769"/>
          </a:xfrm>
          <a:prstGeom prst="rect">
            <a:avLst/>
          </a:prstGeom>
        </p:spPr>
        <p:txBody>
          <a:bodyPr wrap="square">
            <a:spAutoFit/>
          </a:bodyPr>
          <a:lstStyle/>
          <a:p>
            <a:pPr algn="just">
              <a:defRPr/>
            </a:pPr>
            <a:r>
              <a:rPr lang="es-ES" sz="2000" b="1" dirty="0">
                <a:solidFill>
                  <a:schemeClr val="tx1">
                    <a:lumMod val="75000"/>
                  </a:schemeClr>
                </a:solidFill>
                <a:latin typeface="Calibri" panose="020F0502020204030204" pitchFamily="34" charset="0"/>
                <a:cs typeface="Calibri" panose="020F0502020204030204" pitchFamily="34" charset="0"/>
              </a:rPr>
              <a:t>Evalúa el CV de los solicitantes para el acceso a las figuras de profesor </a:t>
            </a:r>
            <a:r>
              <a:rPr lang="es-ES" sz="2000" b="1" dirty="0" smtClean="0">
                <a:solidFill>
                  <a:schemeClr val="tx1">
                    <a:lumMod val="75000"/>
                  </a:schemeClr>
                </a:solidFill>
                <a:latin typeface="Calibri" panose="020F0502020204030204" pitchFamily="34" charset="0"/>
                <a:cs typeface="Calibri" panose="020F0502020204030204" pitchFamily="34" charset="0"/>
              </a:rPr>
              <a:t>universitario </a:t>
            </a:r>
            <a:r>
              <a:rPr lang="es-ES" sz="2000" b="1" dirty="0">
                <a:solidFill>
                  <a:schemeClr val="tx1">
                    <a:lumMod val="75000"/>
                  </a:schemeClr>
                </a:solidFill>
                <a:latin typeface="Calibri" panose="020F0502020204030204" pitchFamily="34" charset="0"/>
                <a:cs typeface="Calibri" panose="020F0502020204030204" pitchFamily="34" charset="0"/>
              </a:rPr>
              <a:t>contratado:</a:t>
            </a:r>
          </a:p>
          <a:p>
            <a:pPr algn="just">
              <a:defRPr/>
            </a:pPr>
            <a:r>
              <a:rPr lang="es-ES" sz="2000" b="1" dirty="0">
                <a:solidFill>
                  <a:schemeClr val="tx1">
                    <a:lumMod val="75000"/>
                  </a:schemeClr>
                </a:solidFill>
                <a:latin typeface="Calibri" panose="020F0502020204030204" pitchFamily="34" charset="0"/>
                <a:cs typeface="Calibri" panose="020F0502020204030204" pitchFamily="34" charset="0"/>
              </a:rPr>
              <a:t>Ayudante Doctor, </a:t>
            </a:r>
            <a:r>
              <a:rPr lang="es-ES" sz="2000" b="1" dirty="0" smtClean="0">
                <a:solidFill>
                  <a:schemeClr val="tx1">
                    <a:lumMod val="75000"/>
                  </a:schemeClr>
                </a:solidFill>
                <a:latin typeface="Calibri" panose="020F0502020204030204" pitchFamily="34" charset="0"/>
                <a:cs typeface="Calibri" panose="020F0502020204030204" pitchFamily="34" charset="0"/>
              </a:rPr>
              <a:t> PAD</a:t>
            </a:r>
            <a:endParaRPr lang="es-ES" sz="2000"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sz="2000" b="1" dirty="0" smtClean="0">
                <a:solidFill>
                  <a:schemeClr val="tx1">
                    <a:lumMod val="75000"/>
                  </a:schemeClr>
                </a:solidFill>
                <a:latin typeface="Calibri" panose="020F0502020204030204" pitchFamily="34" charset="0"/>
                <a:cs typeface="Calibri" panose="020F0502020204030204" pitchFamily="34" charset="0"/>
              </a:rPr>
              <a:t>Profesor Contratado </a:t>
            </a:r>
            <a:r>
              <a:rPr lang="es-ES" sz="2000" b="1" dirty="0">
                <a:solidFill>
                  <a:schemeClr val="tx1">
                    <a:lumMod val="75000"/>
                  </a:schemeClr>
                </a:solidFill>
                <a:latin typeface="Calibri" panose="020F0502020204030204" pitchFamily="34" charset="0"/>
                <a:cs typeface="Calibri" panose="020F0502020204030204" pitchFamily="34" charset="0"/>
              </a:rPr>
              <a:t>Doctor, </a:t>
            </a:r>
            <a:r>
              <a:rPr lang="es-ES" sz="2000" b="1" dirty="0" smtClean="0">
                <a:solidFill>
                  <a:schemeClr val="tx1">
                    <a:lumMod val="75000"/>
                  </a:schemeClr>
                </a:solidFill>
                <a:latin typeface="Calibri" panose="020F0502020204030204" pitchFamily="34" charset="0"/>
                <a:cs typeface="Calibri" panose="020F0502020204030204" pitchFamily="34" charset="0"/>
              </a:rPr>
              <a:t>PCD.</a:t>
            </a:r>
            <a:endParaRPr lang="es-ES" sz="2000" b="1" dirty="0">
              <a:solidFill>
                <a:schemeClr val="tx1">
                  <a:lumMod val="75000"/>
                </a:schemeClr>
              </a:solidFill>
              <a:latin typeface="Calibri" panose="020F0502020204030204" pitchFamily="34" charset="0"/>
              <a:cs typeface="Calibri" panose="020F0502020204030204" pitchFamily="34" charset="0"/>
            </a:endParaRPr>
          </a:p>
        </p:txBody>
      </p:sp>
      <p:sp>
        <p:nvSpPr>
          <p:cNvPr id="10" name="Rectángulo 9"/>
          <p:cNvSpPr/>
          <p:nvPr/>
        </p:nvSpPr>
        <p:spPr>
          <a:xfrm>
            <a:off x="4870275" y="3068960"/>
            <a:ext cx="3672409" cy="1323439"/>
          </a:xfrm>
          <a:prstGeom prst="rect">
            <a:avLst/>
          </a:prstGeom>
        </p:spPr>
        <p:txBody>
          <a:bodyPr wrap="square">
            <a:spAutoFit/>
          </a:bodyPr>
          <a:lstStyle/>
          <a:p>
            <a:pPr>
              <a:defRPr/>
            </a:pPr>
            <a:r>
              <a:rPr lang="es-ES" sz="2000" b="1" dirty="0">
                <a:solidFill>
                  <a:schemeClr val="tx1">
                    <a:lumMod val="75000"/>
                  </a:schemeClr>
                </a:solidFill>
                <a:latin typeface="Calibri" panose="020F0502020204030204" pitchFamily="34" charset="0"/>
                <a:cs typeface="Calibri" panose="020F0502020204030204" pitchFamily="34" charset="0"/>
              </a:rPr>
              <a:t>Evalúa el CV para acceso a los cuerpos de funcionarios docentes </a:t>
            </a:r>
            <a:r>
              <a:rPr lang="es-ES" sz="2000" b="1" dirty="0" smtClean="0">
                <a:solidFill>
                  <a:schemeClr val="tx1">
                    <a:lumMod val="75000"/>
                  </a:schemeClr>
                </a:solidFill>
                <a:latin typeface="Calibri" panose="020F0502020204030204" pitchFamily="34" charset="0"/>
                <a:cs typeface="Calibri" panose="020F0502020204030204" pitchFamily="34" charset="0"/>
              </a:rPr>
              <a:t>universitarios: </a:t>
            </a:r>
            <a:r>
              <a:rPr lang="es-ES" sz="2000" b="1" dirty="0">
                <a:solidFill>
                  <a:schemeClr val="tx1">
                    <a:lumMod val="75000"/>
                  </a:schemeClr>
                </a:solidFill>
                <a:latin typeface="Calibri" panose="020F0502020204030204" pitchFamily="34" charset="0"/>
                <a:cs typeface="Calibri" panose="020F0502020204030204" pitchFamily="34" charset="0"/>
              </a:rPr>
              <a:t>Titulares y Catedráticos, TU, </a:t>
            </a:r>
            <a:r>
              <a:rPr lang="es-ES" sz="2000" b="1" dirty="0" smtClean="0">
                <a:solidFill>
                  <a:schemeClr val="tx1">
                    <a:lumMod val="75000"/>
                  </a:schemeClr>
                </a:solidFill>
                <a:latin typeface="Calibri" panose="020F0502020204030204" pitchFamily="34" charset="0"/>
                <a:cs typeface="Calibri" panose="020F0502020204030204" pitchFamily="34" charset="0"/>
              </a:rPr>
              <a:t>CU.</a:t>
            </a:r>
            <a:endParaRPr lang="es-ES" sz="2000"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837828" y="1098724"/>
            <a:ext cx="9289032" cy="6494085"/>
          </a:xfrm>
          <a:prstGeom prst="rect">
            <a:avLst/>
          </a:prstGeom>
        </p:spPr>
        <p:txBody>
          <a:bodyPr wrap="square">
            <a:spAutoFit/>
          </a:bodyPr>
          <a:lstStyle/>
          <a:p>
            <a:pPr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Requisitos para obtener la acreditación a Profesor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Titular</a:t>
            </a:r>
          </a:p>
          <a:p>
            <a:pP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referencia para obtener la calificación B en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investigación y docencia</a:t>
            </a: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 Méritos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complementarios: al menos tres méritos relevantes entre los siguientes: </a:t>
            </a:r>
            <a:endPar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Haber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obtenido un contrato Programa Nacional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Ramón y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Cajal</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Juan de la Cierva,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etc.).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Internacionales (Marie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Curie</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p>
          <a:p>
            <a:pPr>
              <a:defRPr/>
            </a:pP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Otros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investigación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que la Comisión pueda 	considerar equivalentes, justificados </a:t>
            </a:r>
            <a:r>
              <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debidamente</a:t>
            </a:r>
            <a:endParaRPr lang="es-ES" spc="50" dirty="0">
              <a:ln w="11430"/>
              <a:solidFill>
                <a:schemeClr val="tx1">
                  <a:lumMod val="75000"/>
                </a:schemeClr>
              </a:solidFill>
              <a:effectLst>
                <a:outerShdw blurRad="76200" dist="50800" dir="5400000" algn="tl" rotWithShape="0">
                  <a:srgbClr val="000000">
                    <a:alpha val="65000"/>
                  </a:srgbClr>
                </a:outerShdw>
              </a:effectLst>
            </a:endParaRPr>
          </a:p>
          <a:p>
            <a:pPr marL="742950" lvl="1" indent="-285750">
              <a:buFont typeface="Arial" panose="020B0604020202020204" pitchFamily="34" charset="0"/>
              <a:buChar char="•"/>
              <a:defRPr/>
            </a:pP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pc="50" dirty="0">
              <a:ln w="11430"/>
              <a:solidFill>
                <a:schemeClr val="tx1">
                  <a:lumMod val="75000"/>
                </a:schemeClr>
              </a:solidFill>
              <a:effectLst>
                <a:outerShdw blurRad="76200" dist="50800" dir="5400000" algn="tl" rotWithShape="0">
                  <a:srgbClr val="000000">
                    <a:alpha val="65000"/>
                  </a:srgbClr>
                </a:outerShdw>
              </a:effectLst>
            </a:endParaRPr>
          </a:p>
          <a:p>
            <a:pPr marL="742950" lvl="1" indent="-285750" algn="just">
              <a:buFont typeface="Arial" panose="020B0604020202020204" pitchFamily="34" charset="0"/>
              <a:buChar char="•"/>
              <a:defRPr/>
            </a:pP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342900" indent="-342900" algn="just">
              <a:buFontTx/>
              <a:buAutoNum type="arabicParenR"/>
              <a:defRPr/>
            </a:pPr>
            <a:endParaRPr lang="es-ES" sz="2000" b="1" spc="50" dirty="0" smtClean="0">
              <a:ln w="11430"/>
              <a:solidFill>
                <a:schemeClr val="tx1">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3293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65820" y="1556792"/>
            <a:ext cx="9937104" cy="5078313"/>
          </a:xfrm>
          <a:prstGeom prst="rect">
            <a:avLst/>
          </a:prstGeom>
        </p:spPr>
        <p:txBody>
          <a:bodyPr wrap="square">
            <a:spAutoFit/>
          </a:bodyPr>
          <a:lstStyle/>
          <a:p>
            <a:pPr>
              <a:defRPr/>
            </a:pP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referencia para obtener la calificación B </a:t>
            </a: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para titular de Universidad en docencia</a:t>
            </a:r>
          </a:p>
          <a:p>
            <a:pPr marL="800100" lvl="1" indent="-342900" algn="just">
              <a:buFontTx/>
              <a:buAutoNum type="arabicParenR"/>
              <a:defRPr/>
            </a:pP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a:t>
            </a: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obligatorios:</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5 años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experiencia docente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(600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h. de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impartidas, con el 80</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con el grado de doctor</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Evaluaciones positivas (Docentia o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análogos)</a:t>
            </a:r>
          </a:p>
          <a:p>
            <a:pPr marL="457200" lvl="1" algn="just">
              <a:defRPr/>
            </a:pPr>
            <a:endPar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457200" lvl="1" algn="just">
              <a:defRPr/>
            </a:pPr>
            <a:r>
              <a:rPr lang="es-ES" sz="2000"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a:t>
            </a: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Méritos complementarios</a:t>
            </a:r>
          </a:p>
          <a:p>
            <a:pPr lvl="1" algn="just">
              <a:defRPr/>
            </a:pPr>
            <a:r>
              <a:rPr lang="es-ES" sz="2000"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Al menos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3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relevantes de entre los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siguientes:</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Dirección de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4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trabajos avanzados de Máster o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Doctorado</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Dirección de al menos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12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trabajos de Fin de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grado</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Evaluaciones muy destacadas de la calidad, al menos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50% </a:t>
            </a:r>
            <a:r>
              <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de la docencia </a:t>
            </a: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impartida</a:t>
            </a: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z="2000" b="1" spc="50" dirty="0">
              <a:ln w="11430"/>
              <a:solidFill>
                <a:schemeClr val="tx1">
                  <a:lumMod val="60000"/>
                  <a:lumOff val="4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pc="50" dirty="0">
              <a:ln w="11430"/>
              <a:solidFill>
                <a:schemeClr val="tx1">
                  <a:lumMod val="60000"/>
                  <a:lumOff val="40000"/>
                </a:schemeClr>
              </a:solidFill>
              <a:effectLst>
                <a:outerShdw blurRad="76200" dist="50800" dir="5400000" algn="tl" rotWithShape="0">
                  <a:srgbClr val="000000">
                    <a:alpha val="65000"/>
                  </a:srgbClr>
                </a:outerShdw>
              </a:effectLst>
            </a:endParaRPr>
          </a:p>
          <a:p>
            <a:pPr>
              <a:defRPr/>
            </a:pPr>
            <a:endParaRPr lang="es-ES" sz="2000" spc="50" dirty="0">
              <a:ln w="11430"/>
              <a:solidFill>
                <a:schemeClr val="tx1">
                  <a:lumMod val="60000"/>
                  <a:lumOff val="4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0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61764" y="1340768"/>
            <a:ext cx="10945216" cy="5078313"/>
          </a:xfrm>
          <a:prstGeom prst="rect">
            <a:avLst/>
          </a:prstGeom>
        </p:spPr>
        <p:txBody>
          <a:bodyPr wrap="square">
            <a:spAutoFit/>
          </a:bodyPr>
          <a:lstStyle/>
          <a:p>
            <a:pP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referencia para obtener la calificación B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para titular de Universidad en  docencia</a:t>
            </a:r>
          </a:p>
          <a:p>
            <a:pPr marL="457200" lvl="1" algn="just">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Méritos complementarios</a:t>
            </a:r>
          </a:p>
          <a:p>
            <a:pPr lvl="1"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Al menos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3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relevantes de entre los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siguientes:</a:t>
            </a: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Impartición de cursos en programas de postgrado fuera de la propia Universidad, cursos por invitación en centros de prestigio o cursos del programa Erasmus (mínimo 10 horas)</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Autoría de material docente publicado en materiales de prestigio del área de conocimiento</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Presentación  de al menos 4 comunicaciones o ponencias en jornadas o congresos relevantes de formación docente</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Ser iP de un proyecto de innovación docente o miembro del equipo investigador en dos, con resultados publicados</a:t>
            </a:r>
          </a:p>
          <a:p>
            <a:pPr marL="742950" lvl="1" indent="-285750" algn="just">
              <a:buFont typeface="Arial" panose="020B0604020202020204" pitchFamily="34" charset="0"/>
              <a:buChar char="•"/>
              <a:defRPr/>
            </a:pPr>
            <a:r>
              <a:rPr lang="es-ES" sz="2000"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Impartir cursos de formación docente (mínimo 30 horas)</a:t>
            </a:r>
          </a:p>
          <a:p>
            <a:pPr marL="742950" lvl="1" indent="-285750" algn="just">
              <a:buFont typeface="Arial" panose="020B0604020202020204" pitchFamily="34" charset="0"/>
              <a:buChar char="•"/>
              <a:defRPr/>
            </a:pPr>
            <a:endParaRPr lang="es-ES" b="1" spc="50" dirty="0">
              <a:ln w="11430"/>
              <a:solidFill>
                <a:schemeClr val="tx1">
                  <a:lumMod val="60000"/>
                  <a:lumOff val="4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endParaRPr lang="es-ES" spc="50" dirty="0">
              <a:ln w="11430"/>
              <a:solidFill>
                <a:schemeClr val="tx1">
                  <a:lumMod val="60000"/>
                  <a:lumOff val="40000"/>
                </a:schemeClr>
              </a:solidFill>
              <a:effectLst>
                <a:outerShdw blurRad="76200" dist="50800" dir="5400000" algn="tl" rotWithShape="0">
                  <a:srgbClr val="000000">
                    <a:alpha val="65000"/>
                  </a:srgbClr>
                </a:outerShdw>
              </a:effectLst>
            </a:endParaRPr>
          </a:p>
          <a:p>
            <a:pPr>
              <a:defRPr/>
            </a:pPr>
            <a:endParaRPr lang="es-ES" sz="2000" spc="50" dirty="0">
              <a:ln w="11430"/>
              <a:solidFill>
                <a:schemeClr val="tx1">
                  <a:lumMod val="60000"/>
                  <a:lumOff val="40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94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93812" y="1268760"/>
            <a:ext cx="10009112" cy="4462760"/>
          </a:xfrm>
          <a:prstGeom prst="rect">
            <a:avLst/>
          </a:prstGeom>
        </p:spPr>
        <p:txBody>
          <a:bodyPr wrap="square">
            <a:spAutoFit/>
          </a:bodyPr>
          <a:lstStyle/>
          <a:p>
            <a:pP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de referencia para obtener la calificación B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para titular de Universidad en docencia</a:t>
            </a:r>
          </a:p>
          <a:p>
            <a:pPr marL="457200" lvl="1" algn="just">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2</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Méritos complementarios</a:t>
            </a:r>
          </a:p>
          <a:p>
            <a:pPr lvl="1" algn="just">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Al menos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3 </a:t>
            </a: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méritos relevantes de entre los </a:t>
            </a: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siguientes:</a:t>
            </a: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marL="742950" lvl="1" indent="-28575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Participación en procesos institucionales de evaluación de títulos por agencias de calidad y acreditación, fuera de la propia Universidad</a:t>
            </a:r>
          </a:p>
          <a:p>
            <a:pPr marL="742950" lvl="1" indent="-28575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Elaboración e impartición de cursos online en plataformas de reconocido prestigio (OCW, Edx, </a:t>
            </a:r>
            <a:r>
              <a:rPr lang="es-ES" spc="50" dirty="0" err="1">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t>
            </a:r>
            <a:r>
              <a:rPr lang="es-ES" spc="50" dirty="0" err="1"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oursera</a:t>
            </a: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t>
            </a:r>
          </a:p>
          <a:p>
            <a:pPr marL="742950" lvl="1" indent="-28575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Docencia reglada en lengua extranjera en centros españoles</a:t>
            </a:r>
          </a:p>
          <a:p>
            <a:pPr marL="742950" lvl="1" indent="-285750" algn="just">
              <a:buFont typeface="Arial" panose="020B0604020202020204" pitchFamily="34" charset="0"/>
              <a:buChar char="•"/>
              <a:defRPr/>
            </a:pPr>
            <a:r>
              <a:rPr lang="es-ES"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Otros méritos docentes adicionales a los enumerados que debidamente justificados, la Comisión pueda considerar equivalentes</a:t>
            </a: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endParaRPr lang="es-ES" sz="2000"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612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080915" y="1556792"/>
            <a:ext cx="8189961" cy="1569660"/>
          </a:xfrm>
          <a:prstGeom prst="rect">
            <a:avLst/>
          </a:prstGeom>
        </p:spPr>
        <p:txBody>
          <a:bodyPr wrap="square">
            <a:spAutoFit/>
          </a:bodyPr>
          <a:lstStyle/>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Página web de la Biblioteca de Comunicación</a:t>
            </a:r>
          </a:p>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Bib.us.es/</a:t>
            </a:r>
            <a:r>
              <a:rPr lang="es-ES" b="1" spc="50" dirty="0" err="1"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comunicacion</a:t>
            </a:r>
            <a:endPar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Página de Acreditación y Sexenios</a:t>
            </a:r>
          </a:p>
          <a:p>
            <a:pPr>
              <a:defRPr/>
            </a:pPr>
            <a:r>
              <a:rPr lang="es-ES" b="1" spc="50" dirty="0" smtClean="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Apartado 7 Ciencias Sociales</a:t>
            </a:r>
            <a:endPar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841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5 Diagrama"/>
          <p:cNvGraphicFramePr/>
          <p:nvPr>
            <p:extLst>
              <p:ext uri="{D42A27DB-BD31-4B8C-83A1-F6EECF244321}">
                <p14:modId xmlns:p14="http://schemas.microsoft.com/office/powerpoint/2010/main" val="785252406"/>
              </p:ext>
            </p:extLst>
          </p:nvPr>
        </p:nvGraphicFramePr>
        <p:xfrm>
          <a:off x="2782044" y="1280864"/>
          <a:ext cx="6552728" cy="574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88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8 Rectángulo redondeado"/>
          <p:cNvSpPr/>
          <p:nvPr/>
        </p:nvSpPr>
        <p:spPr bwMode="auto">
          <a:xfrm>
            <a:off x="1982769" y="1457202"/>
            <a:ext cx="5975350" cy="649287"/>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 name="CuadroTexto 2"/>
          <p:cNvSpPr txBox="1"/>
          <p:nvPr/>
        </p:nvSpPr>
        <p:spPr>
          <a:xfrm>
            <a:off x="2577802" y="1676150"/>
            <a:ext cx="4785284" cy="461665"/>
          </a:xfrm>
          <a:prstGeom prst="rect">
            <a:avLst/>
          </a:prstGeom>
          <a:noFill/>
        </p:spPr>
        <p:txBody>
          <a:bodyPr wrap="none" rtlCol="0">
            <a:spAutoFit/>
          </a:bodyPr>
          <a:lstStyle/>
          <a:p>
            <a:r>
              <a:rPr lang="es-ES" b="1" dirty="0">
                <a:solidFill>
                  <a:schemeClr val="bg1"/>
                </a:solidFill>
              </a:rPr>
              <a:t>artículos de revistas indexadas</a:t>
            </a:r>
          </a:p>
        </p:txBody>
      </p:sp>
      <p:pic>
        <p:nvPicPr>
          <p:cNvPr id="8" name="7 Imagen" descr="comunicacionysociedad.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2909" y="571674"/>
            <a:ext cx="192563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549796" y="2284539"/>
            <a:ext cx="7920879" cy="3416320"/>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Qué es  una revista indexada</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Se trata de una publicación que  </a:t>
            </a:r>
            <a:r>
              <a:rPr lang="es-ES" dirty="0" smtClean="0">
                <a:solidFill>
                  <a:schemeClr val="tx1">
                    <a:lumMod val="75000"/>
                  </a:schemeClr>
                </a:solidFill>
                <a:latin typeface="Calibri" panose="020F0502020204030204" pitchFamily="34" charset="0"/>
                <a:cs typeface="Calibri" panose="020F0502020204030204" pitchFamily="34" charset="0"/>
              </a:rPr>
              <a:t>ha pasado </a:t>
            </a:r>
            <a:r>
              <a:rPr lang="es-ES" dirty="0">
                <a:solidFill>
                  <a:schemeClr val="tx1">
                    <a:lumMod val="75000"/>
                  </a:schemeClr>
                </a:solidFill>
                <a:latin typeface="Calibri" panose="020F0502020204030204" pitchFamily="34" charset="0"/>
                <a:cs typeface="Calibri" panose="020F0502020204030204" pitchFamily="34" charset="0"/>
              </a:rPr>
              <a:t>por un proceso de selección y </a:t>
            </a:r>
            <a:r>
              <a:rPr lang="es-ES" dirty="0" smtClean="0">
                <a:solidFill>
                  <a:schemeClr val="tx1">
                    <a:lumMod val="75000"/>
                  </a:schemeClr>
                </a:solidFill>
                <a:latin typeface="Calibri" panose="020F0502020204030204" pitchFamily="34" charset="0"/>
                <a:cs typeface="Calibri" panose="020F0502020204030204" pitchFamily="34" charset="0"/>
              </a:rPr>
              <a:t>análisis </a:t>
            </a:r>
            <a:r>
              <a:rPr lang="es-ES" dirty="0">
                <a:solidFill>
                  <a:schemeClr val="tx1">
                    <a:lumMod val="75000"/>
                  </a:schemeClr>
                </a:solidFill>
                <a:latin typeface="Calibri" panose="020F0502020204030204" pitchFamily="34" charset="0"/>
                <a:cs typeface="Calibri" panose="020F0502020204030204" pitchFamily="34" charset="0"/>
              </a:rPr>
              <a:t>para ser incorporada a un índice, </a:t>
            </a:r>
            <a:r>
              <a:rPr lang="es-ES" dirty="0" smtClean="0">
                <a:solidFill>
                  <a:schemeClr val="tx1">
                    <a:lumMod val="75000"/>
                  </a:schemeClr>
                </a:solidFill>
                <a:latin typeface="Calibri" panose="020F0502020204030204" pitchFamily="34" charset="0"/>
                <a:cs typeface="Calibri" panose="020F0502020204030204" pitchFamily="34" charset="0"/>
              </a:rPr>
              <a:t>entendiendo como </a:t>
            </a:r>
            <a:r>
              <a:rPr lang="es-ES" dirty="0">
                <a:solidFill>
                  <a:schemeClr val="tx1">
                    <a:lumMod val="75000"/>
                  </a:schemeClr>
                </a:solidFill>
                <a:latin typeface="Calibri" panose="020F0502020204030204" pitchFamily="34" charset="0"/>
                <a:cs typeface="Calibri" panose="020F0502020204030204" pitchFamily="34" charset="0"/>
              </a:rPr>
              <a:t>tal un instrumento de almacenamiento selectivo de información que facilita su recuperación posterior. </a:t>
            </a: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Condiciones para la indexación</a:t>
            </a:r>
          </a:p>
          <a:p>
            <a:pPr algn="just">
              <a:buFont typeface="Arial" pitchFamily="34" charset="0"/>
              <a:buChar char="•"/>
              <a:defRPr/>
            </a:pPr>
            <a:r>
              <a:rPr lang="es-ES" b="1" dirty="0">
                <a:solidFill>
                  <a:schemeClr val="tx1">
                    <a:lumMod val="75000"/>
                  </a:schemeClr>
                </a:solidFill>
                <a:latin typeface="Calibri" panose="020F0502020204030204" pitchFamily="34" charset="0"/>
                <a:cs typeface="Calibri" panose="020F0502020204030204" pitchFamily="34" charset="0"/>
              </a:rPr>
              <a:t> </a:t>
            </a:r>
            <a:r>
              <a:rPr lang="es-ES" dirty="0">
                <a:solidFill>
                  <a:schemeClr val="tx1">
                    <a:lumMod val="75000"/>
                  </a:schemeClr>
                </a:solidFill>
                <a:latin typeface="Calibri" panose="020F0502020204030204" pitchFamily="34" charset="0"/>
                <a:cs typeface="Calibri" panose="020F0502020204030204" pitchFamily="34" charset="0"/>
              </a:rPr>
              <a:t>calidad del contenido de la </a:t>
            </a:r>
            <a:r>
              <a:rPr lang="es-ES" dirty="0" smtClean="0">
                <a:solidFill>
                  <a:schemeClr val="tx1">
                    <a:lumMod val="75000"/>
                  </a:schemeClr>
                </a:solidFill>
                <a:latin typeface="Calibri" panose="020F0502020204030204" pitchFamily="34" charset="0"/>
                <a:cs typeface="Calibri" panose="020F0502020204030204" pitchFamily="34" charset="0"/>
              </a:rPr>
              <a:t>investigación</a:t>
            </a:r>
            <a:endParaRPr lang="es-ES" dirty="0">
              <a:solidFill>
                <a:schemeClr val="tx1">
                  <a:lumMod val="75000"/>
                </a:schemeClr>
              </a:solidFill>
              <a:latin typeface="Calibri" panose="020F0502020204030204" pitchFamily="34" charset="0"/>
              <a:cs typeface="Calibri" panose="020F0502020204030204" pitchFamily="34" charset="0"/>
            </a:endParaRPr>
          </a:p>
          <a:p>
            <a:pPr algn="just">
              <a:buFont typeface="Arial" pitchFamily="34" charset="0"/>
              <a:buChar char="•"/>
              <a:defRPr/>
            </a:pPr>
            <a:r>
              <a:rPr lang="es-ES" dirty="0">
                <a:solidFill>
                  <a:schemeClr val="tx1">
                    <a:lumMod val="75000"/>
                  </a:schemeClr>
                </a:solidFill>
                <a:latin typeface="Calibri" panose="020F0502020204030204" pitchFamily="34" charset="0"/>
                <a:cs typeface="Calibri" panose="020F0502020204030204" pitchFamily="34" charset="0"/>
              </a:rPr>
              <a:t> características técnicas o </a:t>
            </a:r>
            <a:r>
              <a:rPr lang="es-ES" dirty="0" smtClean="0">
                <a:solidFill>
                  <a:schemeClr val="tx1">
                    <a:lumMod val="75000"/>
                  </a:schemeClr>
                </a:solidFill>
                <a:latin typeface="Calibri" panose="020F0502020204030204" pitchFamily="34" charset="0"/>
                <a:cs typeface="Calibri" panose="020F0502020204030204" pitchFamily="34" charset="0"/>
              </a:rPr>
              <a:t>formales</a:t>
            </a:r>
            <a:endParaRPr lang="es-ES" dirty="0">
              <a:solidFill>
                <a:schemeClr val="tx1">
                  <a:lumMod val="75000"/>
                </a:schemeClr>
              </a:solidFill>
              <a:latin typeface="Calibri" panose="020F0502020204030204" pitchFamily="34" charset="0"/>
              <a:cs typeface="Calibri" panose="020F0502020204030204" pitchFamily="34" charset="0"/>
            </a:endParaRPr>
          </a:p>
          <a:p>
            <a:pPr algn="just">
              <a:buFont typeface="Arial" pitchFamily="34" charset="0"/>
              <a:buChar char="•"/>
              <a:defRPr/>
            </a:pPr>
            <a:r>
              <a:rPr lang="es-ES" dirty="0">
                <a:solidFill>
                  <a:schemeClr val="tx1">
                    <a:lumMod val="75000"/>
                  </a:schemeClr>
                </a:solidFill>
                <a:latin typeface="Calibri" panose="020F0502020204030204" pitchFamily="34" charset="0"/>
                <a:cs typeface="Calibri" panose="020F0502020204030204" pitchFamily="34" charset="0"/>
              </a:rPr>
              <a:t> uso por parte de la comunidad científica (o impacto</a:t>
            </a:r>
            <a:r>
              <a:rPr lang="es-ES" b="1" dirty="0" smtClean="0">
                <a:solidFill>
                  <a:schemeClr val="tx1">
                    <a:lumMod val="75000"/>
                  </a:schemeClr>
                </a:solidFill>
                <a:latin typeface="Calibri" panose="020F0502020204030204" pitchFamily="34" charset="0"/>
                <a:cs typeface="Calibri" panose="020F0502020204030204" pitchFamily="34" charset="0"/>
              </a:rPr>
              <a:t>)</a:t>
            </a: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27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77802" y="1676150"/>
            <a:ext cx="4785284" cy="461665"/>
          </a:xfrm>
          <a:prstGeom prst="rect">
            <a:avLst/>
          </a:prstGeom>
          <a:noFill/>
        </p:spPr>
        <p:txBody>
          <a:bodyPr wrap="none" rtlCol="0">
            <a:spAutoFit/>
          </a:bodyPr>
          <a:lstStyle/>
          <a:p>
            <a:r>
              <a:rPr lang="es-ES" b="1" dirty="0">
                <a:solidFill>
                  <a:schemeClr val="bg1"/>
                </a:solidFill>
              </a:rPr>
              <a:t>artículos de revistas indexadas</a:t>
            </a:r>
          </a:p>
        </p:txBody>
      </p:sp>
      <p:sp>
        <p:nvSpPr>
          <p:cNvPr id="4" name="Rectángulo 3"/>
          <p:cNvSpPr/>
          <p:nvPr/>
        </p:nvSpPr>
        <p:spPr>
          <a:xfrm>
            <a:off x="909836" y="2353170"/>
            <a:ext cx="8496944" cy="1938992"/>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Qué  son los índices de calidad relativos (ICR</a:t>
            </a:r>
            <a:r>
              <a:rPr lang="es-ES" b="1" dirty="0" smtClean="0">
                <a:solidFill>
                  <a:schemeClr val="tx1">
                    <a:lumMod val="75000"/>
                  </a:schemeClr>
                </a:solidFill>
                <a:latin typeface="Calibri" panose="020F0502020204030204" pitchFamily="34" charset="0"/>
                <a:cs typeface="Calibri" panose="020F0502020204030204" pitchFamily="34" charset="0"/>
              </a:rPr>
              <a:t>)</a:t>
            </a:r>
          </a:p>
          <a:p>
            <a:pPr algn="just">
              <a:defRPr/>
            </a:pPr>
            <a:r>
              <a:rPr lang="es-ES" dirty="0" smtClean="0">
                <a:solidFill>
                  <a:schemeClr val="tx1">
                    <a:lumMod val="75000"/>
                  </a:schemeClr>
                </a:solidFill>
                <a:latin typeface="Calibri" panose="020F0502020204030204" pitchFamily="34" charset="0"/>
                <a:cs typeface="Calibri" panose="020F0502020204030204" pitchFamily="34" charset="0"/>
              </a:rPr>
              <a:t>Se </a:t>
            </a:r>
            <a:r>
              <a:rPr lang="es-ES" dirty="0">
                <a:solidFill>
                  <a:schemeClr val="tx1">
                    <a:lumMod val="75000"/>
                  </a:schemeClr>
                </a:solidFill>
                <a:latin typeface="Calibri" panose="020F0502020204030204" pitchFamily="34" charset="0"/>
                <a:cs typeface="Calibri" panose="020F0502020204030204" pitchFamily="34" charset="0"/>
              </a:rPr>
              <a:t>trata de rankings o listados de revistas ordenados según su factor de impacto (índice que conjuga  el número de artículos publicados y las citas </a:t>
            </a:r>
            <a:r>
              <a:rPr lang="es-ES" dirty="0" smtClean="0">
                <a:solidFill>
                  <a:schemeClr val="tx1">
                    <a:lumMod val="75000"/>
                  </a:schemeClr>
                </a:solidFill>
                <a:latin typeface="Calibri" panose="020F0502020204030204" pitchFamily="34" charset="0"/>
                <a:cs typeface="Calibri" panose="020F0502020204030204" pitchFamily="34" charset="0"/>
              </a:rPr>
              <a:t>recibidas</a:t>
            </a:r>
          </a:p>
          <a:p>
            <a:pPr algn="just">
              <a:defRPr/>
            </a:pPr>
            <a:endParaRPr lang="es-ES"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2068749" y="1136745"/>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pic>
        <p:nvPicPr>
          <p:cNvPr id="13" name="Picture 10" descr="http://jamillan.com/librosybitios/blog/uploaded_images/174-7107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542" y="4297498"/>
            <a:ext cx="17272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comunicacionysociedad.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0034" y="4261089"/>
            <a:ext cx="16367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http://www.revistacomunicar.com/interfaz/imagenes/portadas/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1929" y="4102844"/>
            <a:ext cx="1728788"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17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77802" y="1676150"/>
            <a:ext cx="4785284" cy="461665"/>
          </a:xfrm>
          <a:prstGeom prst="rect">
            <a:avLst/>
          </a:prstGeom>
          <a:noFill/>
        </p:spPr>
        <p:txBody>
          <a:bodyPr wrap="none" rtlCol="0">
            <a:spAutoFit/>
          </a:bodyPr>
          <a:lstStyle/>
          <a:p>
            <a:r>
              <a:rPr lang="es-ES" b="1" dirty="0">
                <a:solidFill>
                  <a:schemeClr val="bg1"/>
                </a:solidFill>
              </a:rPr>
              <a:t>artículos de revistas indexadas</a:t>
            </a:r>
          </a:p>
        </p:txBody>
      </p:sp>
      <p:sp>
        <p:nvSpPr>
          <p:cNvPr id="4" name="Rectángulo 3"/>
          <p:cNvSpPr/>
          <p:nvPr/>
        </p:nvSpPr>
        <p:spPr>
          <a:xfrm>
            <a:off x="1190024" y="2258984"/>
            <a:ext cx="9152860" cy="4154984"/>
          </a:xfrm>
          <a:prstGeom prst="rect">
            <a:avLst/>
          </a:prstGeom>
        </p:spPr>
        <p:txBody>
          <a:bodyPr wrap="square">
            <a:spAutoFit/>
          </a:bodyPr>
          <a:lstStyle/>
          <a:p>
            <a:pPr algn="just">
              <a:defRPr/>
            </a:pPr>
            <a:r>
              <a:rPr lang="es-ES" b="1" dirty="0" smtClean="0">
                <a:solidFill>
                  <a:schemeClr val="tx1">
                    <a:lumMod val="75000"/>
                  </a:schemeClr>
                </a:solidFill>
                <a:latin typeface="Calibri" panose="020F0502020204030204" pitchFamily="34" charset="0"/>
                <a:cs typeface="Calibri" panose="020F0502020204030204" pitchFamily="34" charset="0"/>
              </a:rPr>
              <a:t>Se </a:t>
            </a:r>
            <a:r>
              <a:rPr lang="es-ES" b="1" dirty="0">
                <a:solidFill>
                  <a:schemeClr val="tx1">
                    <a:lumMod val="75000"/>
                  </a:schemeClr>
                </a:solidFill>
                <a:latin typeface="Calibri" panose="020F0502020204030204" pitchFamily="34" charset="0"/>
                <a:cs typeface="Calibri" panose="020F0502020204030204" pitchFamily="34" charset="0"/>
              </a:rPr>
              <a:t>valorarán preferentemente las aportaciones que sean artículos en revistas de reconocido prestigio, aceptándose como tales las que ocupen posiciones relevantes en los listados por ámbitos científicos:</a:t>
            </a: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JCR – </a:t>
            </a:r>
            <a:r>
              <a:rPr lang="es-ES" b="1" dirty="0" err="1">
                <a:solidFill>
                  <a:schemeClr val="tx1">
                    <a:lumMod val="75000"/>
                  </a:schemeClr>
                </a:solidFill>
                <a:latin typeface="Calibri" panose="020F0502020204030204" pitchFamily="34" charset="0"/>
                <a:cs typeface="Calibri" panose="020F0502020204030204" pitchFamily="34" charset="0"/>
                <a:hlinkClick r:id="rId3"/>
              </a:rPr>
              <a:t>Subject</a:t>
            </a:r>
            <a:r>
              <a:rPr lang="es-ES" b="1" dirty="0">
                <a:solidFill>
                  <a:schemeClr val="tx1">
                    <a:lumMod val="75000"/>
                  </a:schemeClr>
                </a:solidFill>
                <a:latin typeface="Calibri" panose="020F0502020204030204" pitchFamily="34" charset="0"/>
                <a:cs typeface="Calibri" panose="020F0502020204030204" pitchFamily="34" charset="0"/>
                <a:hlinkClick r:id="rId3"/>
              </a:rPr>
              <a:t> </a:t>
            </a:r>
            <a:r>
              <a:rPr lang="es-ES" b="1" dirty="0" err="1">
                <a:solidFill>
                  <a:schemeClr val="tx1">
                    <a:lumMod val="75000"/>
                  </a:schemeClr>
                </a:solidFill>
                <a:latin typeface="Calibri" panose="020F0502020204030204" pitchFamily="34" charset="0"/>
                <a:cs typeface="Calibri" panose="020F0502020204030204" pitchFamily="34" charset="0"/>
                <a:hlinkClick r:id="rId3"/>
              </a:rPr>
              <a:t>Category</a:t>
            </a:r>
            <a:r>
              <a:rPr lang="es-ES" b="1" dirty="0">
                <a:solidFill>
                  <a:schemeClr val="tx1">
                    <a:lumMod val="75000"/>
                  </a:schemeClr>
                </a:solidFill>
                <a:latin typeface="Calibri" panose="020F0502020204030204" pitchFamily="34" charset="0"/>
                <a:cs typeface="Calibri" panose="020F0502020204030204" pitchFamily="34" charset="0"/>
                <a:hlinkClick r:id="rId3"/>
              </a:rPr>
              <a:t> </a:t>
            </a:r>
            <a:r>
              <a:rPr lang="es-ES" b="1" dirty="0" err="1">
                <a:solidFill>
                  <a:schemeClr val="tx1">
                    <a:lumMod val="75000"/>
                  </a:schemeClr>
                </a:solidFill>
                <a:latin typeface="Calibri" panose="020F0502020204030204" pitchFamily="34" charset="0"/>
                <a:cs typeface="Calibri" panose="020F0502020204030204" pitchFamily="34" charset="0"/>
                <a:hlinkClick r:id="rId3"/>
              </a:rPr>
              <a:t>Listing</a:t>
            </a:r>
            <a:r>
              <a:rPr lang="es-ES" b="1" dirty="0">
                <a:solidFill>
                  <a:schemeClr val="tx1">
                    <a:lumMod val="75000"/>
                  </a:schemeClr>
                </a:solidFill>
                <a:latin typeface="Calibri" panose="020F0502020204030204" pitchFamily="34" charset="0"/>
                <a:cs typeface="Calibri" panose="020F0502020204030204" pitchFamily="34" charset="0"/>
                <a:hlinkClick r:id="rId3"/>
              </a:rPr>
              <a:t> </a:t>
            </a:r>
            <a:r>
              <a:rPr lang="es-ES" b="1" dirty="0">
                <a:solidFill>
                  <a:schemeClr val="tx1">
                    <a:lumMod val="75000"/>
                  </a:schemeClr>
                </a:solidFill>
                <a:latin typeface="Calibri" panose="020F0502020204030204" pitchFamily="34" charset="0"/>
                <a:cs typeface="Calibri" panose="020F0502020204030204" pitchFamily="34" charset="0"/>
              </a:rPr>
              <a:t>de Science </a:t>
            </a:r>
            <a:r>
              <a:rPr lang="es-ES" b="1" dirty="0" err="1">
                <a:solidFill>
                  <a:schemeClr val="tx1">
                    <a:lumMod val="75000"/>
                  </a:schemeClr>
                </a:solidFill>
                <a:latin typeface="Calibri" panose="020F0502020204030204" pitchFamily="34" charset="0"/>
                <a:cs typeface="Calibri" panose="020F0502020204030204" pitchFamily="34" charset="0"/>
              </a:rPr>
              <a:t>Citation</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(SCI),  del Social </a:t>
            </a:r>
            <a:r>
              <a:rPr lang="es-ES" b="1" dirty="0" err="1">
                <a:solidFill>
                  <a:schemeClr val="tx1">
                    <a:lumMod val="75000"/>
                  </a:schemeClr>
                </a:solidFill>
                <a:latin typeface="Calibri" panose="020F0502020204030204" pitchFamily="34" charset="0"/>
                <a:cs typeface="Calibri" panose="020F0502020204030204" pitchFamily="34" charset="0"/>
              </a:rPr>
              <a:t>Sciences</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Citation</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(SSCI) y del </a:t>
            </a:r>
            <a:r>
              <a:rPr lang="es-ES" b="1" dirty="0" err="1">
                <a:solidFill>
                  <a:schemeClr val="tx1">
                    <a:lumMod val="75000"/>
                  </a:schemeClr>
                </a:solidFill>
                <a:latin typeface="Calibri" panose="020F0502020204030204" pitchFamily="34" charset="0"/>
                <a:cs typeface="Calibri" panose="020F0502020204030204" pitchFamily="34" charset="0"/>
              </a:rPr>
              <a:t>Arts</a:t>
            </a:r>
            <a:r>
              <a:rPr lang="es-ES" b="1" dirty="0">
                <a:solidFill>
                  <a:schemeClr val="tx1">
                    <a:lumMod val="75000"/>
                  </a:schemeClr>
                </a:solidFill>
                <a:latin typeface="Calibri" panose="020F0502020204030204" pitchFamily="34" charset="0"/>
                <a:cs typeface="Calibri" panose="020F0502020204030204" pitchFamily="34" charset="0"/>
              </a:rPr>
              <a:t> And </a:t>
            </a:r>
            <a:r>
              <a:rPr lang="es-ES" b="1" dirty="0" err="1">
                <a:solidFill>
                  <a:schemeClr val="tx1">
                    <a:lumMod val="75000"/>
                  </a:schemeClr>
                </a:solidFill>
                <a:latin typeface="Calibri" panose="020F0502020204030204" pitchFamily="34" charset="0"/>
                <a:cs typeface="Calibri" panose="020F0502020204030204" pitchFamily="34" charset="0"/>
              </a:rPr>
              <a:t>Humanities</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Citation</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(AHCI</a:t>
            </a:r>
            <a:r>
              <a:rPr lang="es-ES" b="1" dirty="0" smtClean="0">
                <a:solidFill>
                  <a:schemeClr val="tx1">
                    <a:lumMod val="75000"/>
                  </a:schemeClr>
                </a:solidFill>
                <a:latin typeface="Calibri" panose="020F0502020204030204" pitchFamily="34" charset="0"/>
                <a:cs typeface="Calibri" panose="020F0502020204030204" pitchFamily="34" charset="0"/>
              </a:rPr>
              <a:t>)</a:t>
            </a:r>
            <a:endParaRPr lang="es-ES"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Consultar el </a:t>
            </a:r>
            <a:r>
              <a:rPr lang="es-ES" b="1" dirty="0">
                <a:solidFill>
                  <a:schemeClr val="tx1">
                    <a:lumMod val="75000"/>
                  </a:schemeClr>
                </a:solidFill>
                <a:latin typeface="Calibri" panose="020F0502020204030204" pitchFamily="34" charset="0"/>
                <a:cs typeface="Calibri" panose="020F0502020204030204" pitchFamily="34" charset="0"/>
                <a:hlinkClick r:id="rId4"/>
              </a:rPr>
              <a:t>Master Journal </a:t>
            </a:r>
            <a:r>
              <a:rPr lang="es-ES" b="1" dirty="0" err="1">
                <a:solidFill>
                  <a:schemeClr val="tx1">
                    <a:lumMod val="75000"/>
                  </a:schemeClr>
                </a:solidFill>
                <a:latin typeface="Calibri" panose="020F0502020204030204" pitchFamily="34" charset="0"/>
                <a:cs typeface="Calibri" panose="020F0502020204030204" pitchFamily="34" charset="0"/>
                <a:hlinkClick r:id="rId4"/>
              </a:rPr>
              <a:t>List</a:t>
            </a:r>
            <a:r>
              <a:rPr lang="es-ES" b="1" dirty="0">
                <a:solidFill>
                  <a:schemeClr val="tx1">
                    <a:lumMod val="75000"/>
                  </a:schemeClr>
                </a:solidFill>
                <a:latin typeface="Calibri" panose="020F0502020204030204" pitchFamily="34" charset="0"/>
                <a:cs typeface="Calibri" panose="020F0502020204030204" pitchFamily="34" charset="0"/>
                <a:hlinkClick r:id="rId4"/>
              </a:rPr>
              <a:t>  </a:t>
            </a:r>
            <a:r>
              <a:rPr lang="es-ES" b="1" dirty="0">
                <a:solidFill>
                  <a:schemeClr val="tx1">
                    <a:lumMod val="75000"/>
                  </a:schemeClr>
                </a:solidFill>
                <a:latin typeface="Calibri" panose="020F0502020204030204" pitchFamily="34" charset="0"/>
                <a:cs typeface="Calibri" panose="020F0502020204030204" pitchFamily="34" charset="0"/>
              </a:rPr>
              <a:t>del Social</a:t>
            </a: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Science </a:t>
            </a:r>
            <a:r>
              <a:rPr lang="es-ES" b="1" dirty="0" err="1">
                <a:solidFill>
                  <a:schemeClr val="tx1">
                    <a:lumMod val="75000"/>
                  </a:schemeClr>
                </a:solidFill>
                <a:latin typeface="Calibri" panose="020F0502020204030204" pitchFamily="34" charset="0"/>
                <a:cs typeface="Calibri" panose="020F0502020204030204" pitchFamily="34" charset="0"/>
              </a:rPr>
              <a:t>Citation</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o del </a:t>
            </a:r>
            <a:r>
              <a:rPr lang="es-ES" b="1" dirty="0" err="1">
                <a:solidFill>
                  <a:schemeClr val="tx1">
                    <a:lumMod val="75000"/>
                  </a:schemeClr>
                </a:solidFill>
                <a:latin typeface="Calibri" panose="020F0502020204030204" pitchFamily="34" charset="0"/>
                <a:cs typeface="Calibri" panose="020F0502020204030204" pitchFamily="34" charset="0"/>
              </a:rPr>
              <a:t>Arts</a:t>
            </a:r>
            <a:r>
              <a:rPr lang="es-ES" b="1" dirty="0">
                <a:solidFill>
                  <a:schemeClr val="tx1">
                    <a:lumMod val="75000"/>
                  </a:schemeClr>
                </a:solidFill>
                <a:latin typeface="Calibri" panose="020F0502020204030204" pitchFamily="34" charset="0"/>
                <a:cs typeface="Calibri" panose="020F0502020204030204" pitchFamily="34" charset="0"/>
              </a:rPr>
              <a:t> &amp; </a:t>
            </a:r>
            <a:r>
              <a:rPr lang="es-ES" b="1" dirty="0" err="1">
                <a:solidFill>
                  <a:schemeClr val="tx1">
                    <a:lumMod val="75000"/>
                  </a:schemeClr>
                </a:solidFill>
                <a:latin typeface="Calibri" panose="020F0502020204030204" pitchFamily="34" charset="0"/>
                <a:cs typeface="Calibri" panose="020F0502020204030204" pitchFamily="34" charset="0"/>
              </a:rPr>
              <a:t>Humanities</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Citation</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para ver las revistas indexadas, clasificadas por áreas </a:t>
            </a:r>
            <a:r>
              <a:rPr lang="es-ES" b="1" dirty="0" smtClean="0">
                <a:solidFill>
                  <a:schemeClr val="tx1">
                    <a:lumMod val="75000"/>
                  </a:schemeClr>
                </a:solidFill>
                <a:latin typeface="Calibri" panose="020F0502020204030204" pitchFamily="34" charset="0"/>
                <a:cs typeface="Calibri" panose="020F0502020204030204" pitchFamily="34" charset="0"/>
              </a:rPr>
              <a:t>temáticas</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2068749" y="1136745"/>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416124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58908" y="1854200"/>
            <a:ext cx="10661243" cy="4893647"/>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Ciencias Sociales</a:t>
            </a:r>
          </a:p>
          <a:p>
            <a:pPr>
              <a:defRPr/>
            </a:pPr>
            <a:r>
              <a:rPr lang="es-ES" dirty="0" smtClean="0">
                <a:solidFill>
                  <a:schemeClr val="tx1">
                    <a:lumMod val="75000"/>
                  </a:schemeClr>
                </a:solidFill>
                <a:latin typeface="Calibri" panose="020F0502020204030204" pitchFamily="34" charset="0"/>
                <a:cs typeface="Calibri" panose="020F0502020204030204" pitchFamily="34" charset="0"/>
              </a:rPr>
              <a:t>Se </a:t>
            </a:r>
            <a:r>
              <a:rPr lang="es-ES" dirty="0">
                <a:solidFill>
                  <a:schemeClr val="tx1">
                    <a:lumMod val="75000"/>
                  </a:schemeClr>
                </a:solidFill>
                <a:latin typeface="Calibri" panose="020F0502020204030204" pitchFamily="34" charset="0"/>
                <a:cs typeface="Calibri" panose="020F0502020204030204" pitchFamily="34" charset="0"/>
              </a:rPr>
              <a:t>valoran preferentemente las aportaciones: artículos en revistas de prestigio incluidas en listados </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Internacionales: </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Web of Science</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	Social </a:t>
            </a:r>
            <a:r>
              <a:rPr lang="es-ES" b="1" dirty="0" err="1">
                <a:solidFill>
                  <a:schemeClr val="tx1">
                    <a:lumMod val="75000"/>
                  </a:schemeClr>
                </a:solidFill>
                <a:latin typeface="Calibri" panose="020F0502020204030204" pitchFamily="34" charset="0"/>
                <a:cs typeface="Calibri" panose="020F0502020204030204" pitchFamily="34" charset="0"/>
              </a:rPr>
              <a:t>Sciences</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a:solidFill>
                  <a:schemeClr val="tx1">
                    <a:lumMod val="75000"/>
                  </a:schemeClr>
                </a:solidFill>
                <a:latin typeface="Calibri" panose="020F0502020204030204" pitchFamily="34" charset="0"/>
                <a:cs typeface="Calibri" panose="020F0502020204030204" pitchFamily="34" charset="0"/>
              </a:rPr>
              <a:t>Citation</a:t>
            </a: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err="1" smtClean="0">
                <a:solidFill>
                  <a:schemeClr val="tx1">
                    <a:lumMod val="75000"/>
                  </a:schemeClr>
                </a:solidFill>
                <a:latin typeface="Calibri" panose="020F0502020204030204" pitchFamily="34" charset="0"/>
                <a:cs typeface="Calibri" panose="020F0502020204030204" pitchFamily="34" charset="0"/>
              </a:rPr>
              <a:t>Index</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	Journal </a:t>
            </a:r>
            <a:r>
              <a:rPr lang="es-ES" b="1" dirty="0" err="1">
                <a:solidFill>
                  <a:schemeClr val="tx1">
                    <a:lumMod val="75000"/>
                  </a:schemeClr>
                </a:solidFill>
                <a:latin typeface="Calibri" panose="020F0502020204030204" pitchFamily="34" charset="0"/>
                <a:cs typeface="Calibri" panose="020F0502020204030204" pitchFamily="34" charset="0"/>
              </a:rPr>
              <a:t>C</a:t>
            </a:r>
            <a:r>
              <a:rPr lang="es-ES" b="1" dirty="0" err="1" smtClean="0">
                <a:solidFill>
                  <a:schemeClr val="tx1">
                    <a:lumMod val="75000"/>
                  </a:schemeClr>
                </a:solidFill>
                <a:latin typeface="Calibri" panose="020F0502020204030204" pitchFamily="34" charset="0"/>
                <a:cs typeface="Calibri" panose="020F0502020204030204" pitchFamily="34" charset="0"/>
              </a:rPr>
              <a:t>itation</a:t>
            </a:r>
            <a:r>
              <a:rPr lang="es-ES" b="1" dirty="0" smtClean="0">
                <a:solidFill>
                  <a:schemeClr val="tx1">
                    <a:lumMod val="75000"/>
                  </a:schemeClr>
                </a:solidFill>
                <a:latin typeface="Calibri" panose="020F0502020204030204" pitchFamily="34" charset="0"/>
                <a:cs typeface="Calibri" panose="020F0502020204030204" pitchFamily="34" charset="0"/>
              </a:rPr>
              <a:t> </a:t>
            </a:r>
            <a:r>
              <a:rPr lang="es-ES" b="1" dirty="0" err="1" smtClean="0">
                <a:solidFill>
                  <a:schemeClr val="tx1">
                    <a:lumMod val="75000"/>
                  </a:schemeClr>
                </a:solidFill>
                <a:latin typeface="Calibri" panose="020F0502020204030204" pitchFamily="34" charset="0"/>
                <a:cs typeface="Calibri" panose="020F0502020204030204" pitchFamily="34" charset="0"/>
              </a:rPr>
              <a:t>Report</a:t>
            </a: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smtClean="0">
                <a:solidFill>
                  <a:schemeClr val="tx1">
                    <a:lumMod val="75000"/>
                  </a:schemeClr>
                </a:solidFill>
                <a:latin typeface="Calibri" panose="020F0502020204030204" pitchFamily="34" charset="0"/>
                <a:cs typeface="Calibri" panose="020F0502020204030204" pitchFamily="34" charset="0"/>
              </a:rPr>
              <a:t>Scopus</a:t>
            </a:r>
          </a:p>
          <a:p>
            <a:pPr algn="just">
              <a:defRPr/>
            </a:pPr>
            <a:r>
              <a:rPr lang="es-ES" b="1" dirty="0" smtClean="0">
                <a:solidFill>
                  <a:schemeClr val="tx1">
                    <a:lumMod val="75000"/>
                  </a:schemeClr>
                </a:solidFill>
                <a:latin typeface="Calibri" panose="020F0502020204030204" pitchFamily="34" charset="0"/>
                <a:cs typeface="Calibri" panose="020F0502020204030204" pitchFamily="34" charset="0"/>
              </a:rPr>
              <a:t>	Scimago Journal Ranking</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Nacionales: </a:t>
            </a:r>
          </a:p>
          <a:p>
            <a:pPr>
              <a:defRPr/>
            </a:pPr>
            <a:r>
              <a:rPr lang="es-ES" b="1" dirty="0">
                <a:solidFill>
                  <a:schemeClr val="tx1">
                    <a:lumMod val="75000"/>
                  </a:schemeClr>
                </a:solidFill>
                <a:latin typeface="Calibri" panose="020F0502020204030204" pitchFamily="34" charset="0"/>
                <a:cs typeface="Calibri" panose="020F0502020204030204" pitchFamily="34" charset="0"/>
              </a:rPr>
              <a:t>	</a:t>
            </a:r>
            <a:r>
              <a:rPr lang="es-ES" b="1" dirty="0" smtClean="0">
                <a:solidFill>
                  <a:schemeClr val="tx1">
                    <a:lumMod val="75000"/>
                  </a:schemeClr>
                </a:solidFill>
                <a:latin typeface="Calibri" panose="020F0502020204030204" pitchFamily="34" charset="0"/>
                <a:cs typeface="Calibri" panose="020F0502020204030204" pitchFamily="34" charset="0"/>
              </a:rPr>
              <a:t>In-</a:t>
            </a:r>
            <a:r>
              <a:rPr lang="es-ES" b="1" dirty="0" err="1" smtClean="0">
                <a:solidFill>
                  <a:schemeClr val="tx1">
                    <a:lumMod val="75000"/>
                  </a:schemeClr>
                </a:solidFill>
                <a:latin typeface="Calibri" panose="020F0502020204030204" pitchFamily="34" charset="0"/>
                <a:cs typeface="Calibri" panose="020F0502020204030204" pitchFamily="34" charset="0"/>
              </a:rPr>
              <a:t>Recs</a:t>
            </a:r>
            <a:r>
              <a:rPr lang="es-ES" b="1" dirty="0" smtClean="0">
                <a:solidFill>
                  <a:schemeClr val="tx1">
                    <a:lumMod val="75000"/>
                  </a:schemeClr>
                </a:solidFill>
                <a:latin typeface="Calibri" panose="020F0502020204030204" pitchFamily="34" charset="0"/>
                <a:cs typeface="Calibri" panose="020F0502020204030204" pitchFamily="34" charset="0"/>
              </a:rPr>
              <a:t>, </a:t>
            </a:r>
            <a:r>
              <a:rPr lang="es-ES" b="1" dirty="0" err="1" smtClean="0">
                <a:solidFill>
                  <a:schemeClr val="tx1">
                    <a:lumMod val="75000"/>
                  </a:schemeClr>
                </a:solidFill>
                <a:latin typeface="Calibri" panose="020F0502020204030204" pitchFamily="34" charset="0"/>
                <a:cs typeface="Calibri" panose="020F0502020204030204" pitchFamily="34" charset="0"/>
              </a:rPr>
              <a:t>Resh</a:t>
            </a:r>
            <a:r>
              <a:rPr lang="es-ES" b="1" dirty="0" smtClean="0">
                <a:solidFill>
                  <a:schemeClr val="tx1">
                    <a:lumMod val="75000"/>
                  </a:schemeClr>
                </a:solidFill>
                <a:latin typeface="Calibri" panose="020F0502020204030204" pitchFamily="34" charset="0"/>
                <a:cs typeface="Calibri" panose="020F0502020204030204" pitchFamily="34" charset="0"/>
              </a:rPr>
              <a:t/>
            </a:r>
            <a:br>
              <a:rPr lang="es-ES" b="1" dirty="0" smtClean="0">
                <a:solidFill>
                  <a:schemeClr val="tx1">
                    <a:lumMod val="75000"/>
                  </a:schemeClr>
                </a:solidFill>
                <a:latin typeface="Calibri" panose="020F0502020204030204" pitchFamily="34" charset="0"/>
                <a:cs typeface="Calibri" panose="020F0502020204030204" pitchFamily="34" charset="0"/>
              </a:rPr>
            </a:br>
            <a:r>
              <a:rPr lang="es-ES" b="1" dirty="0" smtClean="0">
                <a:solidFill>
                  <a:schemeClr val="tx1">
                    <a:lumMod val="75000"/>
                  </a:schemeClr>
                </a:solidFill>
                <a:latin typeface="Calibri" panose="020F0502020204030204" pitchFamily="34" charset="0"/>
                <a:cs typeface="Calibri" panose="020F0502020204030204" pitchFamily="34" charset="0"/>
              </a:rPr>
              <a:t>	Journal Scholar Metrics</a:t>
            </a:r>
            <a:endParaRPr lang="es-ES" b="1" dirty="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654252" y="317917"/>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252746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117309" y="2204864"/>
            <a:ext cx="8289471" cy="3967336"/>
          </a:xfrm>
        </p:spPr>
        <p:txBody>
          <a:bodyPr>
            <a:normAutofit/>
          </a:bodyPr>
          <a:lstStyle/>
          <a:p>
            <a:pPr marL="0" indent="0" algn="just">
              <a:buNone/>
            </a:pPr>
            <a:r>
              <a:rPr lang="es-ES" altLang="es-ES" sz="2800" b="1" dirty="0">
                <a:solidFill>
                  <a:schemeClr val="tx1">
                    <a:lumMod val="75000"/>
                  </a:schemeClr>
                </a:solidFill>
                <a:latin typeface="Calibri" panose="020F0502020204030204" pitchFamily="34" charset="0"/>
                <a:cs typeface="Calibri" panose="020F0502020204030204" pitchFamily="34" charset="0"/>
              </a:rPr>
              <a:t>Nuevo sistema de acreditación nacional para el acceso a los cuerpos docentes </a:t>
            </a:r>
            <a:r>
              <a:rPr lang="es-ES" altLang="es-ES" sz="2800" b="1" dirty="0" smtClean="0">
                <a:solidFill>
                  <a:schemeClr val="tx1">
                    <a:lumMod val="75000"/>
                  </a:schemeClr>
                </a:solidFill>
                <a:latin typeface="Calibri" panose="020F0502020204030204" pitchFamily="34" charset="0"/>
                <a:cs typeface="Calibri" panose="020F0502020204030204" pitchFamily="34" charset="0"/>
              </a:rPr>
              <a:t>universitarios </a:t>
            </a:r>
            <a:r>
              <a:rPr lang="es-ES" altLang="es-ES" sz="2800" b="1" dirty="0">
                <a:solidFill>
                  <a:schemeClr val="tx1">
                    <a:lumMod val="75000"/>
                  </a:schemeClr>
                </a:solidFill>
                <a:latin typeface="Calibri" panose="020F0502020204030204" pitchFamily="34" charset="0"/>
                <a:cs typeface="Calibri" panose="020F0502020204030204" pitchFamily="34" charset="0"/>
              </a:rPr>
              <a:t>R/D </a:t>
            </a:r>
            <a:r>
              <a:rPr lang="es-ES" altLang="es-ES" sz="2800" b="1" dirty="0" smtClean="0">
                <a:solidFill>
                  <a:schemeClr val="tx1">
                    <a:lumMod val="75000"/>
                  </a:schemeClr>
                </a:solidFill>
                <a:latin typeface="Calibri" panose="020F0502020204030204" pitchFamily="34" charset="0"/>
                <a:cs typeface="Calibri" panose="020F0502020204030204" pitchFamily="34" charset="0"/>
              </a:rPr>
              <a:t> </a:t>
            </a:r>
            <a:r>
              <a:rPr lang="es-ES" altLang="es-ES" sz="2800" b="1" dirty="0">
                <a:solidFill>
                  <a:schemeClr val="tx1">
                    <a:lumMod val="75000"/>
                  </a:schemeClr>
                </a:solidFill>
                <a:latin typeface="Calibri" panose="020F0502020204030204" pitchFamily="34" charset="0"/>
                <a:cs typeface="Calibri" panose="020F0502020204030204" pitchFamily="34" charset="0"/>
              </a:rPr>
              <a:t>415/2015 de 29 de </a:t>
            </a:r>
            <a:r>
              <a:rPr lang="es-ES" altLang="es-ES" sz="2800" b="1" dirty="0" smtClean="0">
                <a:solidFill>
                  <a:schemeClr val="tx1">
                    <a:lumMod val="75000"/>
                  </a:schemeClr>
                </a:solidFill>
                <a:latin typeface="Calibri" panose="020F0502020204030204" pitchFamily="34" charset="0"/>
                <a:cs typeface="Calibri" panose="020F0502020204030204" pitchFamily="34" charset="0"/>
              </a:rPr>
              <a:t>mayo.</a:t>
            </a:r>
            <a:endParaRPr lang="en-US" sz="2800" dirty="0">
              <a:solidFill>
                <a:schemeClr val="tx1">
                  <a:lumMod val="75000"/>
                </a:schemeClr>
              </a:solidFill>
              <a:latin typeface="Calibri" panose="020F0502020204030204" pitchFamily="34" charset="0"/>
              <a:cs typeface="Calibri" panose="020F0502020204030204" pitchFamily="34" charset="0"/>
            </a:endParaRPr>
          </a:p>
        </p:txBody>
      </p:sp>
      <p:pic>
        <p:nvPicPr>
          <p:cNvPr id="4"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629916" y="1854200"/>
            <a:ext cx="9001000" cy="7848302"/>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Qué es  el factor de impacto</a:t>
            </a:r>
          </a:p>
          <a:p>
            <a:pPr>
              <a:defRPr/>
            </a:pPr>
            <a:endParaRPr lang="es-ES" dirty="0">
              <a:solidFill>
                <a:schemeClr val="tx1">
                  <a:lumMod val="75000"/>
                </a:schemeClr>
              </a:solidFill>
              <a:latin typeface="Calibri" panose="020F0502020204030204" pitchFamily="34" charset="0"/>
              <a:cs typeface="Calibri" panose="020F0502020204030204" pitchFamily="34" charset="0"/>
            </a:endParaRPr>
          </a:p>
          <a:p>
            <a:pPr>
              <a:defRPr/>
            </a:pPr>
            <a:r>
              <a:rPr lang="es-ES" dirty="0" smtClean="0">
                <a:solidFill>
                  <a:schemeClr val="tx1">
                    <a:lumMod val="75000"/>
                  </a:schemeClr>
                </a:solidFill>
                <a:latin typeface="Calibri" panose="020F0502020204030204" pitchFamily="34" charset="0"/>
                <a:cs typeface="Calibri" panose="020F0502020204030204" pitchFamily="34" charset="0"/>
              </a:rPr>
              <a:t>El factor de impacto es un indicador que mide la importancia de una revista, teniendo en cuenta las citas que reciben los artículos que publica. De una revista expresa la media de veces que en un año determinado fueron citados los artículos publicados en esa revista los dos años anteriores.</a:t>
            </a:r>
            <a:br>
              <a:rPr lang="es-ES" dirty="0" smtClean="0">
                <a:solidFill>
                  <a:schemeClr val="tx1">
                    <a:lumMod val="75000"/>
                  </a:schemeClr>
                </a:solidFill>
                <a:latin typeface="Calibri" panose="020F0502020204030204" pitchFamily="34" charset="0"/>
                <a:cs typeface="Calibri" panose="020F0502020204030204" pitchFamily="34" charset="0"/>
              </a:rPr>
            </a:br>
            <a:r>
              <a:rPr lang="es-ES" dirty="0" smtClean="0">
                <a:solidFill>
                  <a:schemeClr val="tx1">
                    <a:lumMod val="75000"/>
                  </a:schemeClr>
                </a:solidFill>
                <a:latin typeface="Calibri" panose="020F0502020204030204" pitchFamily="34" charset="0"/>
                <a:cs typeface="Calibri" panose="020F0502020204030204" pitchFamily="34" charset="0"/>
              </a:rPr>
              <a:t>Establece categorías según las especialidades</a:t>
            </a:r>
          </a:p>
          <a:p>
            <a:pPr>
              <a:defRPr/>
            </a:pPr>
            <a:r>
              <a:rPr lang="es-ES" dirty="0" smtClean="0">
                <a:solidFill>
                  <a:schemeClr val="tx1">
                    <a:lumMod val="75000"/>
                  </a:schemeClr>
                </a:solidFill>
                <a:latin typeface="Calibri" panose="020F0502020204030204" pitchFamily="34" charset="0"/>
                <a:cs typeface="Calibri" panose="020F0502020204030204" pitchFamily="34" charset="0"/>
              </a:rPr>
              <a:t>Y ordenan las revistas en un ranking</a:t>
            </a:r>
            <a:br>
              <a:rPr lang="es-ES" dirty="0" smtClean="0">
                <a:solidFill>
                  <a:schemeClr val="tx1">
                    <a:lumMod val="75000"/>
                  </a:schemeClr>
                </a:solidFill>
                <a:latin typeface="Calibri" panose="020F0502020204030204" pitchFamily="34" charset="0"/>
                <a:cs typeface="Calibri" panose="020F0502020204030204" pitchFamily="34" charset="0"/>
              </a:rPr>
            </a:br>
            <a:endParaRPr lang="es-ES" dirty="0" smtClean="0">
              <a:solidFill>
                <a:schemeClr val="tx1">
                  <a:lumMod val="75000"/>
                </a:schemeClr>
              </a:solidFill>
              <a:latin typeface="Calibri" panose="020F0502020204030204" pitchFamily="34" charset="0"/>
              <a:cs typeface="Calibri" panose="020F0502020204030204" pitchFamily="34" charset="0"/>
            </a:endParaRPr>
          </a:p>
          <a:p>
            <a:pPr>
              <a:defRPr/>
            </a:pPr>
            <a:endParaRPr lang="es-ES" dirty="0">
              <a:solidFill>
                <a:schemeClr val="tx1">
                  <a:lumMod val="75000"/>
                </a:schemeClr>
              </a:solidFill>
              <a:latin typeface="Calibri" panose="020F0502020204030204" pitchFamily="34" charset="0"/>
              <a:cs typeface="Calibri" panose="020F0502020204030204" pitchFamily="34" charset="0"/>
              <a:hlinkClick r:id="rId3"/>
            </a:endParaRPr>
          </a:p>
          <a:p>
            <a:pPr>
              <a:defRPr/>
            </a:pPr>
            <a:r>
              <a:rPr lang="es-ES" dirty="0">
                <a:solidFill>
                  <a:schemeClr val="tx1">
                    <a:lumMod val="75000"/>
                  </a:schemeClr>
                </a:solidFill>
                <a:latin typeface="Calibri" panose="020F0502020204030204" pitchFamily="34" charset="0"/>
                <a:cs typeface="Calibri" panose="020F0502020204030204" pitchFamily="34" charset="0"/>
                <a:hlinkClick r:id="rId4"/>
              </a:rPr>
              <a:t>Guía de investigación. Factor de impacto</a:t>
            </a:r>
            <a:endParaRPr lang="es-ES" dirty="0">
              <a:solidFill>
                <a:schemeClr val="tx1">
                  <a:lumMod val="75000"/>
                </a:schemeClr>
              </a:solidFill>
              <a:latin typeface="Calibri" panose="020F0502020204030204" pitchFamily="34" charset="0"/>
              <a:cs typeface="Calibri" panose="020F0502020204030204" pitchFamily="34" charset="0"/>
            </a:endParaRPr>
          </a:p>
          <a:p>
            <a:pPr>
              <a:defRPr/>
            </a:pPr>
            <a:endParaRPr lang="es-ES" dirty="0">
              <a:solidFill>
                <a:schemeClr val="tx1">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510236" y="257911"/>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265307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77802" y="1676150"/>
            <a:ext cx="4785284" cy="461665"/>
          </a:xfrm>
          <a:prstGeom prst="rect">
            <a:avLst/>
          </a:prstGeom>
          <a:noFill/>
        </p:spPr>
        <p:txBody>
          <a:bodyPr wrap="none" rtlCol="0">
            <a:spAutoFit/>
          </a:bodyPr>
          <a:lstStyle/>
          <a:p>
            <a:r>
              <a:rPr lang="es-ES" b="1" dirty="0">
                <a:solidFill>
                  <a:schemeClr val="bg1"/>
                </a:solidFill>
              </a:rPr>
              <a:t>artículos de revistas indexadas</a:t>
            </a:r>
          </a:p>
        </p:txBody>
      </p:sp>
      <p:sp>
        <p:nvSpPr>
          <p:cNvPr id="4" name="Rectángulo 3"/>
          <p:cNvSpPr/>
          <p:nvPr/>
        </p:nvSpPr>
        <p:spPr>
          <a:xfrm>
            <a:off x="1845940" y="2500977"/>
            <a:ext cx="7560839" cy="6124754"/>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Datos que hay  que cumplimentar en la aplicación</a:t>
            </a:r>
          </a:p>
          <a:p>
            <a:pPr>
              <a:defRPr/>
            </a:pPr>
            <a:endParaRPr lang="es-ES" sz="3200" b="1" dirty="0"/>
          </a:p>
          <a:p>
            <a:pPr>
              <a:buFont typeface="Arial" pitchFamily="34" charset="0"/>
              <a:buChar char="•"/>
              <a:defRPr/>
            </a:pPr>
            <a:r>
              <a:rPr lang="es-ES" b="1" dirty="0"/>
              <a:t> </a:t>
            </a:r>
            <a:r>
              <a:rPr lang="es-ES" dirty="0">
                <a:solidFill>
                  <a:schemeClr val="tx1">
                    <a:lumMod val="75000"/>
                  </a:schemeClr>
                </a:solidFill>
                <a:latin typeface="Calibri" panose="020F0502020204030204" pitchFamily="34" charset="0"/>
                <a:cs typeface="Calibri" panose="020F0502020204030204" pitchFamily="34" charset="0"/>
              </a:rPr>
              <a:t>Índice de impacto de la revista en el año en que publicamos nuestro </a:t>
            </a:r>
            <a:r>
              <a:rPr lang="es-ES" dirty="0" smtClean="0">
                <a:solidFill>
                  <a:schemeClr val="tx1">
                    <a:lumMod val="75000"/>
                  </a:schemeClr>
                </a:solidFill>
                <a:latin typeface="Calibri" panose="020F0502020204030204" pitchFamily="34" charset="0"/>
                <a:cs typeface="Calibri" panose="020F0502020204030204" pitchFamily="34" charset="0"/>
              </a:rPr>
              <a:t>artículo</a:t>
            </a:r>
            <a:endParaRPr lang="es-ES" dirty="0">
              <a:solidFill>
                <a:schemeClr val="tx1">
                  <a:lumMod val="75000"/>
                </a:schemeClr>
              </a:solidFill>
              <a:latin typeface="Calibri" panose="020F0502020204030204" pitchFamily="34" charset="0"/>
              <a:cs typeface="Calibri" panose="020F0502020204030204" pitchFamily="34" charset="0"/>
            </a:endParaRPr>
          </a:p>
          <a:p>
            <a:pPr>
              <a:buFont typeface="Arial" pitchFamily="34" charset="0"/>
              <a:buChar char="•"/>
              <a:defRPr/>
            </a:pPr>
            <a:r>
              <a:rPr lang="es-ES" dirty="0">
                <a:solidFill>
                  <a:schemeClr val="tx1">
                    <a:lumMod val="75000"/>
                  </a:schemeClr>
                </a:solidFill>
                <a:latin typeface="Calibri" panose="020F0502020204030204" pitchFamily="34" charset="0"/>
                <a:cs typeface="Calibri" panose="020F0502020204030204" pitchFamily="34" charset="0"/>
              </a:rPr>
              <a:t> Categoría la que pertenece la </a:t>
            </a:r>
            <a:r>
              <a:rPr lang="es-ES" dirty="0" smtClean="0">
                <a:solidFill>
                  <a:schemeClr val="tx1">
                    <a:lumMod val="75000"/>
                  </a:schemeClr>
                </a:solidFill>
                <a:latin typeface="Calibri" panose="020F0502020204030204" pitchFamily="34" charset="0"/>
                <a:cs typeface="Calibri" panose="020F0502020204030204" pitchFamily="34" charset="0"/>
              </a:rPr>
              <a:t>revista</a:t>
            </a:r>
            <a:endParaRPr lang="es-ES" dirty="0">
              <a:solidFill>
                <a:schemeClr val="tx1">
                  <a:lumMod val="75000"/>
                </a:schemeClr>
              </a:solidFill>
              <a:latin typeface="Calibri" panose="020F0502020204030204" pitchFamily="34" charset="0"/>
              <a:cs typeface="Calibri" panose="020F0502020204030204" pitchFamily="34" charset="0"/>
            </a:endParaRPr>
          </a:p>
          <a:p>
            <a:pPr>
              <a:buFont typeface="Arial" pitchFamily="34" charset="0"/>
              <a:buChar char="•"/>
              <a:defRPr/>
            </a:pPr>
            <a:r>
              <a:rPr lang="es-ES" dirty="0">
                <a:solidFill>
                  <a:schemeClr val="tx1">
                    <a:lumMod val="75000"/>
                  </a:schemeClr>
                </a:solidFill>
                <a:latin typeface="Calibri" panose="020F0502020204030204" pitchFamily="34" charset="0"/>
                <a:cs typeface="Calibri" panose="020F0502020204030204" pitchFamily="34" charset="0"/>
              </a:rPr>
              <a:t> Posición que ocupa la revista en su categoría.</a:t>
            </a:r>
          </a:p>
          <a:p>
            <a:pPr>
              <a:buFont typeface="Arial" pitchFamily="34" charset="0"/>
              <a:buChar char="•"/>
              <a:defRPr/>
            </a:pPr>
            <a:r>
              <a:rPr lang="es-ES" dirty="0">
                <a:solidFill>
                  <a:schemeClr val="tx1">
                    <a:lumMod val="75000"/>
                  </a:schemeClr>
                </a:solidFill>
                <a:latin typeface="Calibri" panose="020F0502020204030204" pitchFamily="34" charset="0"/>
                <a:cs typeface="Calibri" panose="020F0502020204030204" pitchFamily="34" charset="0"/>
              </a:rPr>
              <a:t> Cuartil (a veces tercil) que </a:t>
            </a:r>
            <a:r>
              <a:rPr lang="es-ES" dirty="0" smtClean="0">
                <a:solidFill>
                  <a:schemeClr val="tx1">
                    <a:lumMod val="75000"/>
                  </a:schemeClr>
                </a:solidFill>
                <a:latin typeface="Calibri" panose="020F0502020204030204" pitchFamily="34" charset="0"/>
                <a:cs typeface="Calibri" panose="020F0502020204030204" pitchFamily="34" charset="0"/>
              </a:rPr>
              <a:t>ocupa</a:t>
            </a:r>
          </a:p>
          <a:p>
            <a:pPr>
              <a:buFont typeface="Arial" pitchFamily="34" charset="0"/>
              <a:buChar char="•"/>
              <a:defRPr/>
            </a:pPr>
            <a:r>
              <a:rPr lang="es-ES" b="1" dirty="0">
                <a:solidFill>
                  <a:schemeClr val="tx1">
                    <a:lumMod val="75000"/>
                  </a:schemeClr>
                </a:solidFill>
                <a:latin typeface="Calibri" panose="020F0502020204030204" pitchFamily="34" charset="0"/>
                <a:cs typeface="Calibri" panose="020F0502020204030204" pitchFamily="34" charset="0"/>
              </a:rPr>
              <a:t> </a:t>
            </a:r>
            <a:r>
              <a:rPr lang="es-ES" dirty="0" smtClean="0">
                <a:solidFill>
                  <a:schemeClr val="tx1">
                    <a:lumMod val="75000"/>
                  </a:schemeClr>
                </a:solidFill>
                <a:latin typeface="Calibri" panose="020F0502020204030204" pitchFamily="34" charset="0"/>
                <a:cs typeface="Calibri" panose="020F0502020204030204" pitchFamily="34" charset="0"/>
              </a:rPr>
              <a:t>Año</a:t>
            </a:r>
          </a:p>
          <a:p>
            <a:pPr>
              <a:buFont typeface="Arial" pitchFamily="34" charset="0"/>
              <a:buChar char="•"/>
              <a:defRPr/>
            </a:pPr>
            <a:r>
              <a:rPr lang="es-ES" dirty="0" smtClean="0">
                <a:solidFill>
                  <a:schemeClr val="tx1">
                    <a:lumMod val="75000"/>
                  </a:schemeClr>
                </a:solidFill>
                <a:latin typeface="Calibri" panose="020F0502020204030204" pitchFamily="34" charset="0"/>
                <a:cs typeface="Calibri" panose="020F0502020204030204" pitchFamily="34" charset="0"/>
              </a:rPr>
              <a:t>Base de datos</a:t>
            </a:r>
            <a:endParaRPr lang="es-ES"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2068749" y="1136745"/>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22999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77802" y="1676150"/>
            <a:ext cx="4785284" cy="461665"/>
          </a:xfrm>
          <a:prstGeom prst="rect">
            <a:avLst/>
          </a:prstGeom>
          <a:noFill/>
        </p:spPr>
        <p:txBody>
          <a:bodyPr wrap="none" rtlCol="0">
            <a:spAutoFit/>
          </a:bodyPr>
          <a:lstStyle/>
          <a:p>
            <a:r>
              <a:rPr lang="es-ES" b="1" dirty="0">
                <a:solidFill>
                  <a:schemeClr val="bg1"/>
                </a:solidFill>
              </a:rPr>
              <a:t>artículos de revistas indexadas</a:t>
            </a:r>
          </a:p>
        </p:txBody>
      </p:sp>
      <p:sp>
        <p:nvSpPr>
          <p:cNvPr id="4" name="Rectángulo 3"/>
          <p:cNvSpPr/>
          <p:nvPr/>
        </p:nvSpPr>
        <p:spPr>
          <a:xfrm>
            <a:off x="1125860" y="2353170"/>
            <a:ext cx="8712967" cy="3085009"/>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Qué es un tercil</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El tercil se calcula de la siguiente forma. Si en la categoría Comunicación hay 20 revistas en un año. El resultado sería dividir 20 entre 3, al no ser divisibles quedaría:</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7 revistas en el primer </a:t>
            </a:r>
            <a:r>
              <a:rPr lang="es-ES" dirty="0" smtClean="0">
                <a:solidFill>
                  <a:schemeClr val="tx1">
                    <a:lumMod val="75000"/>
                  </a:schemeClr>
                </a:solidFill>
                <a:latin typeface="Calibri" panose="020F0502020204030204" pitchFamily="34" charset="0"/>
                <a:cs typeface="Calibri" panose="020F0502020204030204" pitchFamily="34" charset="0"/>
              </a:rPr>
              <a:t>tercil</a:t>
            </a: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dirty="0">
                <a:solidFill>
                  <a:schemeClr val="tx1">
                    <a:lumMod val="75000"/>
                  </a:schemeClr>
                </a:solidFill>
                <a:latin typeface="Calibri" panose="020F0502020204030204" pitchFamily="34" charset="0"/>
                <a:cs typeface="Calibri" panose="020F0502020204030204" pitchFamily="34" charset="0"/>
              </a:rPr>
              <a:t>otras 7 en el segundo </a:t>
            </a:r>
            <a:r>
              <a:rPr lang="es-ES" dirty="0" smtClean="0">
                <a:solidFill>
                  <a:schemeClr val="tx1">
                    <a:lumMod val="75000"/>
                  </a:schemeClr>
                </a:solidFill>
                <a:latin typeface="Calibri" panose="020F0502020204030204" pitchFamily="34" charset="0"/>
                <a:cs typeface="Calibri" panose="020F0502020204030204" pitchFamily="34" charset="0"/>
              </a:rPr>
              <a:t>tercil</a:t>
            </a: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dirty="0">
                <a:solidFill>
                  <a:schemeClr val="tx1">
                    <a:lumMod val="75000"/>
                  </a:schemeClr>
                </a:solidFill>
                <a:latin typeface="Calibri" panose="020F0502020204030204" pitchFamily="34" charset="0"/>
                <a:cs typeface="Calibri" panose="020F0502020204030204" pitchFamily="34" charset="0"/>
              </a:rPr>
              <a:t>y 6 en el último.</a:t>
            </a: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2068749" y="1136745"/>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327527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77802" y="1676150"/>
            <a:ext cx="4785284" cy="461665"/>
          </a:xfrm>
          <a:prstGeom prst="rect">
            <a:avLst/>
          </a:prstGeom>
          <a:noFill/>
        </p:spPr>
        <p:txBody>
          <a:bodyPr wrap="none" rtlCol="0">
            <a:spAutoFit/>
          </a:bodyPr>
          <a:lstStyle/>
          <a:p>
            <a:r>
              <a:rPr lang="es-ES" b="1" dirty="0">
                <a:solidFill>
                  <a:schemeClr val="bg1"/>
                </a:solidFill>
              </a:rPr>
              <a:t>artículos de revistas indexadas</a:t>
            </a:r>
          </a:p>
        </p:txBody>
      </p:sp>
      <p:sp>
        <p:nvSpPr>
          <p:cNvPr id="4" name="Rectángulo 3"/>
          <p:cNvSpPr/>
          <p:nvPr/>
        </p:nvSpPr>
        <p:spPr>
          <a:xfrm>
            <a:off x="1190024" y="2679027"/>
            <a:ext cx="8720812" cy="4120602"/>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Qué es un </a:t>
            </a:r>
            <a:r>
              <a:rPr lang="es-ES" b="1" dirty="0" smtClean="0">
                <a:solidFill>
                  <a:schemeClr val="tx1">
                    <a:lumMod val="75000"/>
                  </a:schemeClr>
                </a:solidFill>
                <a:latin typeface="Calibri" panose="020F0502020204030204" pitchFamily="34" charset="0"/>
                <a:cs typeface="Calibri" panose="020F0502020204030204" pitchFamily="34" charset="0"/>
              </a:rPr>
              <a:t>cuartil</a:t>
            </a:r>
          </a:p>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r>
              <a:rPr lang="es-ES" dirty="0">
                <a:solidFill>
                  <a:schemeClr val="tx1">
                    <a:lumMod val="50000"/>
                  </a:schemeClr>
                </a:solidFill>
                <a:latin typeface="Calibri" panose="020F0502020204030204" pitchFamily="34" charset="0"/>
                <a:cs typeface="Calibri" panose="020F0502020204030204" pitchFamily="34" charset="0"/>
              </a:rPr>
              <a:t>El </a:t>
            </a:r>
            <a:r>
              <a:rPr lang="es-ES" dirty="0" smtClean="0">
                <a:solidFill>
                  <a:schemeClr val="tx1">
                    <a:lumMod val="50000"/>
                  </a:schemeClr>
                </a:solidFill>
                <a:latin typeface="Calibri" panose="020F0502020204030204" pitchFamily="34" charset="0"/>
                <a:cs typeface="Calibri" panose="020F0502020204030204" pitchFamily="34" charset="0"/>
              </a:rPr>
              <a:t>cuartil </a:t>
            </a:r>
            <a:r>
              <a:rPr lang="es-ES" dirty="0">
                <a:solidFill>
                  <a:schemeClr val="tx1">
                    <a:lumMod val="50000"/>
                  </a:schemeClr>
                </a:solidFill>
                <a:latin typeface="Calibri" panose="020F0502020204030204" pitchFamily="34" charset="0"/>
                <a:cs typeface="Calibri" panose="020F0502020204030204" pitchFamily="34" charset="0"/>
              </a:rPr>
              <a:t>se calcula de la siguiente forma. Si en la categoría Comunicación hay 20 revistas en un año. El resultado sería dividir 20 entre </a:t>
            </a:r>
            <a:r>
              <a:rPr lang="es-ES" dirty="0" smtClean="0">
                <a:solidFill>
                  <a:schemeClr val="tx1">
                    <a:lumMod val="50000"/>
                  </a:schemeClr>
                </a:solidFill>
                <a:latin typeface="Calibri" panose="020F0502020204030204" pitchFamily="34" charset="0"/>
                <a:cs typeface="Calibri" panose="020F0502020204030204" pitchFamily="34" charset="0"/>
              </a:rPr>
              <a:t>4.</a:t>
            </a:r>
            <a:endParaRPr lang="es-ES" dirty="0">
              <a:solidFill>
                <a:schemeClr val="tx1">
                  <a:lumMod val="50000"/>
                </a:schemeClr>
              </a:solidFill>
              <a:latin typeface="Calibri" panose="020F0502020204030204" pitchFamily="34" charset="0"/>
              <a:cs typeface="Calibri" panose="020F0502020204030204" pitchFamily="34" charset="0"/>
            </a:endParaRPr>
          </a:p>
          <a:p>
            <a:pPr algn="just">
              <a:defRPr/>
            </a:pPr>
            <a:r>
              <a:rPr lang="es-ES" dirty="0">
                <a:solidFill>
                  <a:schemeClr val="tx1">
                    <a:lumMod val="50000"/>
                  </a:schemeClr>
                </a:solidFill>
                <a:latin typeface="Calibri" panose="020F0502020204030204" pitchFamily="34" charset="0"/>
                <a:cs typeface="Calibri" panose="020F0502020204030204" pitchFamily="34" charset="0"/>
              </a:rPr>
              <a:t>5 revistas en el primer cuartil </a:t>
            </a:r>
            <a:r>
              <a:rPr lang="es-ES" dirty="0" smtClean="0">
                <a:solidFill>
                  <a:schemeClr val="tx1">
                    <a:lumMod val="50000"/>
                  </a:schemeClr>
                </a:solidFill>
                <a:latin typeface="Calibri" panose="020F0502020204030204" pitchFamily="34" charset="0"/>
                <a:cs typeface="Calibri" panose="020F0502020204030204" pitchFamily="34" charset="0"/>
              </a:rPr>
              <a:t>Q1</a:t>
            </a:r>
            <a:endParaRPr lang="es-ES" dirty="0">
              <a:solidFill>
                <a:schemeClr val="tx1">
                  <a:lumMod val="50000"/>
                </a:schemeClr>
              </a:solidFill>
              <a:latin typeface="Calibri" panose="020F0502020204030204" pitchFamily="34" charset="0"/>
              <a:cs typeface="Calibri" panose="020F0502020204030204" pitchFamily="34" charset="0"/>
            </a:endParaRPr>
          </a:p>
          <a:p>
            <a:pPr algn="just">
              <a:defRPr/>
            </a:pPr>
            <a:r>
              <a:rPr lang="es-ES" dirty="0">
                <a:solidFill>
                  <a:schemeClr val="tx1">
                    <a:lumMod val="50000"/>
                  </a:schemeClr>
                </a:solidFill>
                <a:latin typeface="Calibri" panose="020F0502020204030204" pitchFamily="34" charset="0"/>
                <a:cs typeface="Calibri" panose="020F0502020204030204" pitchFamily="34" charset="0"/>
              </a:rPr>
              <a:t>otras 5 en el segundo tercil </a:t>
            </a:r>
            <a:r>
              <a:rPr lang="es-ES" dirty="0" smtClean="0">
                <a:solidFill>
                  <a:schemeClr val="tx1">
                    <a:lumMod val="50000"/>
                  </a:schemeClr>
                </a:solidFill>
                <a:latin typeface="Calibri" panose="020F0502020204030204" pitchFamily="34" charset="0"/>
                <a:cs typeface="Calibri" panose="020F0502020204030204" pitchFamily="34" charset="0"/>
              </a:rPr>
              <a:t>Q2</a:t>
            </a:r>
            <a:endParaRPr lang="es-ES" dirty="0">
              <a:solidFill>
                <a:schemeClr val="tx1">
                  <a:lumMod val="50000"/>
                </a:schemeClr>
              </a:solidFill>
              <a:latin typeface="Calibri" panose="020F0502020204030204" pitchFamily="34" charset="0"/>
              <a:cs typeface="Calibri" panose="020F0502020204030204" pitchFamily="34" charset="0"/>
            </a:endParaRPr>
          </a:p>
          <a:p>
            <a:pPr algn="just">
              <a:defRPr/>
            </a:pPr>
            <a:r>
              <a:rPr lang="es-ES" dirty="0">
                <a:solidFill>
                  <a:schemeClr val="tx1">
                    <a:lumMod val="50000"/>
                  </a:schemeClr>
                </a:solidFill>
                <a:latin typeface="Calibri" panose="020F0502020204030204" pitchFamily="34" charset="0"/>
                <a:cs typeface="Calibri" panose="020F0502020204030204" pitchFamily="34" charset="0"/>
              </a:rPr>
              <a:t>5 en el tercer cuartil </a:t>
            </a:r>
            <a:r>
              <a:rPr lang="es-ES" dirty="0" smtClean="0">
                <a:solidFill>
                  <a:schemeClr val="tx1">
                    <a:lumMod val="50000"/>
                  </a:schemeClr>
                </a:solidFill>
                <a:latin typeface="Calibri" panose="020F0502020204030204" pitchFamily="34" charset="0"/>
                <a:cs typeface="Calibri" panose="020F0502020204030204" pitchFamily="34" charset="0"/>
              </a:rPr>
              <a:t>Q3</a:t>
            </a:r>
            <a:endParaRPr lang="es-ES" dirty="0">
              <a:solidFill>
                <a:schemeClr val="tx1">
                  <a:lumMod val="50000"/>
                </a:schemeClr>
              </a:solidFill>
              <a:latin typeface="Calibri" panose="020F0502020204030204" pitchFamily="34" charset="0"/>
              <a:cs typeface="Calibri" panose="020F0502020204030204" pitchFamily="34" charset="0"/>
            </a:endParaRPr>
          </a:p>
          <a:p>
            <a:pPr algn="just">
              <a:defRPr/>
            </a:pPr>
            <a:r>
              <a:rPr lang="es-ES" dirty="0">
                <a:solidFill>
                  <a:schemeClr val="tx1">
                    <a:lumMod val="50000"/>
                  </a:schemeClr>
                </a:solidFill>
                <a:latin typeface="Calibri" panose="020F0502020204030204" pitchFamily="34" charset="0"/>
                <a:cs typeface="Calibri" panose="020F0502020204030204" pitchFamily="34" charset="0"/>
              </a:rPr>
              <a:t>5 en el cuarto </a:t>
            </a:r>
            <a:r>
              <a:rPr lang="es-ES" dirty="0" smtClean="0">
                <a:solidFill>
                  <a:schemeClr val="tx1">
                    <a:lumMod val="50000"/>
                  </a:schemeClr>
                </a:solidFill>
                <a:latin typeface="Calibri" panose="020F0502020204030204" pitchFamily="34" charset="0"/>
                <a:cs typeface="Calibri" panose="020F0502020204030204" pitchFamily="34" charset="0"/>
              </a:rPr>
              <a:t>Q4</a:t>
            </a:r>
            <a:endParaRPr lang="es-ES" dirty="0">
              <a:solidFill>
                <a:schemeClr val="tx1">
                  <a:lumMod val="50000"/>
                </a:schemeClr>
              </a:solidFill>
              <a:latin typeface="Calibri" panose="020F0502020204030204" pitchFamily="34" charset="0"/>
              <a:cs typeface="Calibri" panose="020F0502020204030204" pitchFamily="34" charset="0"/>
            </a:endParaRPr>
          </a:p>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2068749" y="1136745"/>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262006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77802" y="1676150"/>
            <a:ext cx="4785284" cy="461665"/>
          </a:xfrm>
          <a:prstGeom prst="rect">
            <a:avLst/>
          </a:prstGeom>
          <a:noFill/>
        </p:spPr>
        <p:txBody>
          <a:bodyPr wrap="none" rtlCol="0">
            <a:spAutoFit/>
          </a:bodyPr>
          <a:lstStyle/>
          <a:p>
            <a:r>
              <a:rPr lang="es-ES" b="1" dirty="0">
                <a:solidFill>
                  <a:schemeClr val="bg1"/>
                </a:solidFill>
              </a:rPr>
              <a:t>artículos de revistas indexadas</a:t>
            </a:r>
          </a:p>
        </p:txBody>
      </p:sp>
      <p:sp>
        <p:nvSpPr>
          <p:cNvPr id="4" name="Rectángulo 3"/>
          <p:cNvSpPr/>
          <p:nvPr/>
        </p:nvSpPr>
        <p:spPr>
          <a:xfrm>
            <a:off x="909836" y="2353171"/>
            <a:ext cx="9001000" cy="4154984"/>
          </a:xfrm>
          <a:prstGeom prst="rect">
            <a:avLst/>
          </a:prstGeom>
        </p:spPr>
        <p:txBody>
          <a:bodyPr wrap="square">
            <a:spAutoFit/>
          </a:bodyPr>
          <a:lstStyle/>
          <a:p>
            <a:pPr>
              <a:defRPr/>
            </a:pPr>
            <a:r>
              <a:rPr lang="es-ES" b="1" dirty="0" smtClean="0">
                <a:solidFill>
                  <a:schemeClr val="tx1">
                    <a:lumMod val="75000"/>
                  </a:schemeClr>
                </a:solidFill>
                <a:latin typeface="Calibri" panose="020F0502020204030204" pitchFamily="34" charset="0"/>
                <a:cs typeface="Calibri" panose="020F0502020204030204" pitchFamily="34" charset="0"/>
              </a:rPr>
              <a:t>Según la nueva Normativa de la ANECA las contribuciones científicas publicadas se dividen en 4 niveles:</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Nivel 1: </a:t>
            </a:r>
            <a:r>
              <a:rPr lang="es-ES" dirty="0" smtClean="0">
                <a:solidFill>
                  <a:schemeClr val="tx1">
                    <a:lumMod val="75000"/>
                  </a:schemeClr>
                </a:solidFill>
                <a:latin typeface="Calibri" panose="020F0502020204030204" pitchFamily="34" charset="0"/>
                <a:cs typeface="Calibri" panose="020F0502020204030204" pitchFamily="34" charset="0"/>
              </a:rPr>
              <a:t>se consideran a las revistas indexadas en los Q1 y Q2 del JCR y Q1 de Scimago SJR</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Nivel 2: </a:t>
            </a:r>
            <a:r>
              <a:rPr lang="es-ES" dirty="0" smtClean="0">
                <a:solidFill>
                  <a:schemeClr val="tx1">
                    <a:lumMod val="75000"/>
                  </a:schemeClr>
                </a:solidFill>
                <a:latin typeface="Calibri" panose="020F0502020204030204" pitchFamily="34" charset="0"/>
                <a:cs typeface="Calibri" panose="020F0502020204030204" pitchFamily="34" charset="0"/>
              </a:rPr>
              <a:t>se consideran las revistas incluidas en el Q3 de JCR y Q2 de SJR</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Nivel 3: </a:t>
            </a:r>
            <a:r>
              <a:rPr lang="es-ES" dirty="0" smtClean="0">
                <a:solidFill>
                  <a:schemeClr val="tx1">
                    <a:lumMod val="75000"/>
                  </a:schemeClr>
                </a:solidFill>
                <a:latin typeface="Calibri" panose="020F0502020204030204" pitchFamily="34" charset="0"/>
                <a:cs typeface="Calibri" panose="020F0502020204030204" pitchFamily="34" charset="0"/>
              </a:rPr>
              <a:t>revistas incluidas en el Q4 de JCR y Q3 SJR, con Sello FECYT o </a:t>
            </a:r>
            <a:r>
              <a:rPr lang="es-ES" dirty="0" err="1" smtClean="0">
                <a:solidFill>
                  <a:schemeClr val="tx1">
                    <a:lumMod val="75000"/>
                  </a:schemeClr>
                </a:solidFill>
                <a:latin typeface="Calibri" panose="020F0502020204030204" pitchFamily="34" charset="0"/>
                <a:cs typeface="Calibri" panose="020F0502020204030204" pitchFamily="34" charset="0"/>
              </a:rPr>
              <a:t>Emerging</a:t>
            </a:r>
            <a:r>
              <a:rPr lang="es-ES" dirty="0" smtClean="0">
                <a:solidFill>
                  <a:schemeClr val="tx1">
                    <a:lumMod val="75000"/>
                  </a:schemeClr>
                </a:solidFill>
                <a:latin typeface="Calibri" panose="020F0502020204030204" pitchFamily="34" charset="0"/>
                <a:cs typeface="Calibri" panose="020F0502020204030204" pitchFamily="34" charset="0"/>
              </a:rPr>
              <a:t> SCI</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Nivel 4. </a:t>
            </a:r>
            <a:r>
              <a:rPr lang="es-ES" dirty="0" smtClean="0">
                <a:solidFill>
                  <a:schemeClr val="tx1">
                    <a:lumMod val="75000"/>
                  </a:schemeClr>
                </a:solidFill>
                <a:latin typeface="Calibri" panose="020F0502020204030204" pitchFamily="34" charset="0"/>
                <a:cs typeface="Calibri" panose="020F0502020204030204" pitchFamily="34" charset="0"/>
              </a:rPr>
              <a:t>revistas incluidas en el Q4 de SJR, otras clasificaciones o sin factor de impacto</a:t>
            </a:r>
          </a:p>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2068749" y="1136745"/>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358421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366220" y="583425"/>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l="5417" t="22260" r="30627" b="30563"/>
          <a:stretch>
            <a:fillRect/>
          </a:stretch>
        </p:blipFill>
        <p:spPr bwMode="auto">
          <a:xfrm>
            <a:off x="2080915" y="2206808"/>
            <a:ext cx="81803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1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77802" y="1676150"/>
            <a:ext cx="4317207" cy="461665"/>
          </a:xfrm>
          <a:prstGeom prst="rect">
            <a:avLst/>
          </a:prstGeom>
          <a:noFill/>
        </p:spPr>
        <p:txBody>
          <a:bodyPr wrap="none" rtlCol="0">
            <a:spAutoFit/>
          </a:bodyPr>
          <a:lstStyle/>
          <a:p>
            <a:r>
              <a:rPr lang="es-ES" b="1" dirty="0" smtClean="0">
                <a:solidFill>
                  <a:schemeClr val="bg1"/>
                </a:solidFill>
              </a:rPr>
              <a:t>culos </a:t>
            </a:r>
            <a:r>
              <a:rPr lang="es-ES" b="1" dirty="0">
                <a:solidFill>
                  <a:schemeClr val="bg1"/>
                </a:solidFill>
              </a:rPr>
              <a:t>de revistas indexadas</a:t>
            </a:r>
          </a:p>
        </p:txBody>
      </p:sp>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294212" y="260036"/>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graphicFrame>
        <p:nvGraphicFramePr>
          <p:cNvPr id="14" name="4 Marcador de contenido"/>
          <p:cNvGraphicFramePr>
            <a:graphicFrameLocks noGrp="1"/>
          </p:cNvGraphicFramePr>
          <p:nvPr>
            <p:ph idx="1"/>
            <p:extLst>
              <p:ext uri="{D42A27DB-BD31-4B8C-83A1-F6EECF244321}">
                <p14:modId xmlns:p14="http://schemas.microsoft.com/office/powerpoint/2010/main" val="3431606545"/>
              </p:ext>
            </p:extLst>
          </p:nvPr>
        </p:nvGraphicFramePr>
        <p:xfrm>
          <a:off x="1053852" y="1799850"/>
          <a:ext cx="9321109" cy="4680439"/>
        </p:xfrm>
        <a:graphic>
          <a:graphicData uri="http://schemas.openxmlformats.org/drawingml/2006/table">
            <a:tbl>
              <a:tblPr firstRow="1" bandRow="1">
                <a:tableStyleId>{21E4AEA4-8DFA-4A89-87EB-49C32662AFE0}</a:tableStyleId>
              </a:tblPr>
              <a:tblGrid>
                <a:gridCol w="2259613"/>
                <a:gridCol w="2353832"/>
                <a:gridCol w="2353832"/>
                <a:gridCol w="2353832"/>
              </a:tblGrid>
              <a:tr h="446091">
                <a:tc>
                  <a:txBody>
                    <a:bodyPr/>
                    <a:lstStyle/>
                    <a:p>
                      <a:r>
                        <a:rPr lang="es-ES" sz="1800" dirty="0" smtClean="0"/>
                        <a:t>PRODUCTO</a:t>
                      </a:r>
                      <a:endParaRPr lang="es-ES" sz="1800" dirty="0"/>
                    </a:p>
                  </a:txBody>
                  <a:tcPr marL="91438" marR="91438" marT="45727" marB="45727"/>
                </a:tc>
                <a:tc>
                  <a:txBody>
                    <a:bodyPr/>
                    <a:lstStyle/>
                    <a:p>
                      <a:r>
                        <a:rPr lang="es-ES" sz="1800" dirty="0" smtClean="0"/>
                        <a:t>ÁREA</a:t>
                      </a:r>
                      <a:endParaRPr lang="es-ES" sz="1800" dirty="0"/>
                    </a:p>
                  </a:txBody>
                  <a:tcPr marL="91438" marR="91438" marT="45727" marB="45727"/>
                </a:tc>
                <a:tc>
                  <a:txBody>
                    <a:bodyPr/>
                    <a:lstStyle/>
                    <a:p>
                      <a:r>
                        <a:rPr lang="es-ES" sz="1800" dirty="0" smtClean="0"/>
                        <a:t>DOMINIO</a:t>
                      </a:r>
                      <a:endParaRPr lang="es-ES" sz="1800" dirty="0"/>
                    </a:p>
                  </a:txBody>
                  <a:tcPr marL="91438" marR="91438" marT="45727" marB="45727"/>
                </a:tc>
                <a:tc>
                  <a:txBody>
                    <a:bodyPr/>
                    <a:lstStyle/>
                    <a:p>
                      <a:r>
                        <a:rPr lang="es-ES" sz="1800" dirty="0" smtClean="0"/>
                        <a:t>COBERTURA</a:t>
                      </a:r>
                      <a:endParaRPr lang="es-ES" sz="1800" dirty="0"/>
                    </a:p>
                  </a:txBody>
                  <a:tcPr marL="91438" marR="91438" marT="45727" marB="45727"/>
                </a:tc>
              </a:tr>
              <a:tr h="895291">
                <a:tc>
                  <a:txBody>
                    <a:bodyPr/>
                    <a:lstStyle/>
                    <a:p>
                      <a:r>
                        <a:rPr lang="es-ES" sz="1800" b="1" dirty="0" smtClean="0">
                          <a:solidFill>
                            <a:schemeClr val="tx1">
                              <a:lumMod val="75000"/>
                            </a:schemeClr>
                          </a:solidFill>
                          <a:hlinkClick r:id="rId3"/>
                        </a:rPr>
                        <a:t>Journal</a:t>
                      </a:r>
                      <a:r>
                        <a:rPr lang="es-ES" sz="1800" b="1" baseline="0" dirty="0" smtClean="0">
                          <a:solidFill>
                            <a:schemeClr val="tx1">
                              <a:lumMod val="75000"/>
                            </a:schemeClr>
                          </a:solidFill>
                          <a:hlinkClick r:id="rId3"/>
                        </a:rPr>
                        <a:t> Citation Reports (JCR)</a:t>
                      </a:r>
                      <a:endParaRPr lang="es-ES" sz="1800" b="1" baseline="0" dirty="0" smtClean="0">
                        <a:solidFill>
                          <a:schemeClr val="tx1">
                            <a:lumMod val="75000"/>
                          </a:schemeClr>
                        </a:solidFill>
                      </a:endParaRPr>
                    </a:p>
                  </a:txBody>
                  <a:tcPr marL="91438" marR="91438" marT="45727" marB="45727"/>
                </a:tc>
                <a:tc>
                  <a:txBody>
                    <a:bodyPr/>
                    <a:lstStyle/>
                    <a:p>
                      <a:r>
                        <a:rPr lang="es-ES" sz="1800" dirty="0" smtClean="0"/>
                        <a:t>Ciencias y</a:t>
                      </a:r>
                      <a:r>
                        <a:rPr lang="es-ES" sz="1800" baseline="0" dirty="0" smtClean="0"/>
                        <a:t> Ciencias Sociales</a:t>
                      </a:r>
                      <a:endParaRPr lang="es-ES" sz="1800" dirty="0"/>
                    </a:p>
                  </a:txBody>
                  <a:tcPr marL="91438" marR="91438" marT="45727" marB="45727"/>
                </a:tc>
                <a:tc>
                  <a:txBody>
                    <a:bodyPr/>
                    <a:lstStyle/>
                    <a:p>
                      <a:r>
                        <a:rPr lang="es-ES" sz="1800" dirty="0" smtClean="0"/>
                        <a:t>Mundial</a:t>
                      </a:r>
                      <a:endParaRPr lang="es-ES" sz="1800" dirty="0"/>
                    </a:p>
                  </a:txBody>
                  <a:tcPr marL="91438" marR="91438" marT="45727" marB="45727"/>
                </a:tc>
                <a:tc>
                  <a:txBody>
                    <a:bodyPr/>
                    <a:lstStyle/>
                    <a:p>
                      <a:r>
                        <a:rPr lang="es-ES" sz="1800" dirty="0" smtClean="0"/>
                        <a:t>1997-</a:t>
                      </a:r>
                      <a:endParaRPr lang="es-ES" sz="1800" dirty="0"/>
                    </a:p>
                  </a:txBody>
                  <a:tcPr marL="91438" marR="91438" marT="45727" marB="45727"/>
                </a:tc>
              </a:tr>
              <a:tr h="1163707">
                <a:tc>
                  <a:txBody>
                    <a:bodyPr/>
                    <a:lstStyle/>
                    <a:p>
                      <a:r>
                        <a:rPr lang="es-ES" sz="1800" b="1" dirty="0" smtClean="0">
                          <a:solidFill>
                            <a:schemeClr val="tx1">
                              <a:lumMod val="75000"/>
                            </a:schemeClr>
                          </a:solidFill>
                          <a:hlinkClick r:id="rId4"/>
                        </a:rPr>
                        <a:t>Scimago</a:t>
                      </a:r>
                      <a:r>
                        <a:rPr lang="es-ES" sz="1800" b="1" baseline="0" dirty="0" smtClean="0">
                          <a:solidFill>
                            <a:schemeClr val="tx1">
                              <a:lumMod val="75000"/>
                            </a:schemeClr>
                          </a:solidFill>
                          <a:hlinkClick r:id="rId4"/>
                        </a:rPr>
                        <a:t> Journal </a:t>
                      </a:r>
                      <a:r>
                        <a:rPr lang="es-ES" sz="1800" b="1" baseline="0" dirty="0" err="1" smtClean="0">
                          <a:solidFill>
                            <a:schemeClr val="tx1">
                              <a:lumMod val="75000"/>
                            </a:schemeClr>
                          </a:solidFill>
                          <a:hlinkClick r:id="rId4"/>
                        </a:rPr>
                        <a:t>Ranks</a:t>
                      </a:r>
                      <a:r>
                        <a:rPr lang="es-ES" sz="1800" b="1" baseline="0" dirty="0" smtClean="0">
                          <a:solidFill>
                            <a:schemeClr val="tx1">
                              <a:lumMod val="75000"/>
                            </a:schemeClr>
                          </a:solidFill>
                          <a:hlinkClick r:id="rId4"/>
                        </a:rPr>
                        <a:t> (SJR)</a:t>
                      </a:r>
                      <a:endParaRPr lang="es-ES" sz="1800" b="1" baseline="0" dirty="0" smtClean="0">
                        <a:solidFill>
                          <a:schemeClr val="tx1">
                            <a:lumMod val="75000"/>
                          </a:schemeClr>
                        </a:solidFill>
                      </a:endParaRPr>
                    </a:p>
                    <a:p>
                      <a:endParaRPr lang="es-ES" sz="1800" b="1" dirty="0">
                        <a:solidFill>
                          <a:schemeClr val="tx1">
                            <a:lumMod val="75000"/>
                          </a:schemeClr>
                        </a:solidFill>
                      </a:endParaRPr>
                    </a:p>
                  </a:txBody>
                  <a:tcPr marL="91438" marR="91438" marT="45727" marB="45727"/>
                </a:tc>
                <a:tc>
                  <a:txBody>
                    <a:bodyPr/>
                    <a:lstStyle/>
                    <a:p>
                      <a:r>
                        <a:rPr lang="es-ES" sz="1800" dirty="0" smtClean="0"/>
                        <a:t>Ciencia y Ciencias Sociales</a:t>
                      </a:r>
                      <a:endParaRPr lang="es-ES" sz="1800" dirty="0"/>
                    </a:p>
                  </a:txBody>
                  <a:tcPr marL="91438" marR="91438" marT="45727" marB="45727"/>
                </a:tc>
                <a:tc>
                  <a:txBody>
                    <a:bodyPr/>
                    <a:lstStyle/>
                    <a:p>
                      <a:r>
                        <a:rPr lang="es-ES" sz="1800" dirty="0" smtClean="0"/>
                        <a:t>Mundial</a:t>
                      </a:r>
                      <a:endParaRPr lang="es-ES" sz="1800" dirty="0"/>
                    </a:p>
                  </a:txBody>
                  <a:tcPr marL="91438" marR="91438" marT="45727" marB="45727"/>
                </a:tc>
                <a:tc>
                  <a:txBody>
                    <a:bodyPr/>
                    <a:lstStyle/>
                    <a:p>
                      <a:r>
                        <a:rPr lang="es-ES" sz="1800" dirty="0" smtClean="0"/>
                        <a:t>1999-</a:t>
                      </a:r>
                    </a:p>
                  </a:txBody>
                  <a:tcPr marL="91438" marR="91438" marT="45727" marB="45727"/>
                </a:tc>
              </a:tr>
              <a:tr h="626618">
                <a:tc>
                  <a:txBody>
                    <a:bodyPr/>
                    <a:lstStyle/>
                    <a:p>
                      <a:r>
                        <a:rPr lang="es-ES" sz="1800" b="1" dirty="0" smtClean="0">
                          <a:solidFill>
                            <a:schemeClr val="tx1">
                              <a:lumMod val="75000"/>
                            </a:schemeClr>
                          </a:solidFill>
                          <a:hlinkClick r:id="rId5"/>
                        </a:rPr>
                        <a:t>IN-RECS</a:t>
                      </a:r>
                      <a:endParaRPr lang="es-ES" sz="1800" b="1" dirty="0">
                        <a:solidFill>
                          <a:schemeClr val="tx1">
                            <a:lumMod val="75000"/>
                          </a:schemeClr>
                        </a:solidFill>
                      </a:endParaRPr>
                    </a:p>
                  </a:txBody>
                  <a:tcPr marL="91438" marR="91438" marT="45727" marB="45727"/>
                </a:tc>
                <a:tc>
                  <a:txBody>
                    <a:bodyPr/>
                    <a:lstStyle/>
                    <a:p>
                      <a:r>
                        <a:rPr lang="es-ES" sz="1800" dirty="0" smtClean="0"/>
                        <a:t>Ciencias</a:t>
                      </a:r>
                      <a:r>
                        <a:rPr lang="es-ES" sz="1800" baseline="0" dirty="0" smtClean="0"/>
                        <a:t> Sociales</a:t>
                      </a:r>
                      <a:endParaRPr lang="es-ES" sz="1800" dirty="0"/>
                    </a:p>
                  </a:txBody>
                  <a:tcPr marL="91438" marR="91438" marT="45727" marB="45727"/>
                </a:tc>
                <a:tc>
                  <a:txBody>
                    <a:bodyPr/>
                    <a:lstStyle/>
                    <a:p>
                      <a:r>
                        <a:rPr lang="es-ES" sz="1800" dirty="0" smtClean="0"/>
                        <a:t>España</a:t>
                      </a:r>
                      <a:endParaRPr lang="es-ES" sz="1800" dirty="0"/>
                    </a:p>
                  </a:txBody>
                  <a:tcPr marL="91438" marR="91438" marT="45727" marB="45727"/>
                </a:tc>
                <a:tc>
                  <a:txBody>
                    <a:bodyPr/>
                    <a:lstStyle/>
                    <a:p>
                      <a:r>
                        <a:rPr lang="es-ES" sz="1800" dirty="0" smtClean="0"/>
                        <a:t>1994- Se ha dejado de actualizar</a:t>
                      </a:r>
                    </a:p>
                  </a:txBody>
                  <a:tcPr marL="91438" marR="91438" marT="45727" marB="45727"/>
                </a:tc>
              </a:tr>
              <a:tr h="626618">
                <a:tc>
                  <a:txBody>
                    <a:bodyPr/>
                    <a:lstStyle/>
                    <a:p>
                      <a:r>
                        <a:rPr lang="es-ES" sz="1800" b="1" dirty="0" smtClean="0">
                          <a:solidFill>
                            <a:schemeClr val="tx1">
                              <a:lumMod val="75000"/>
                            </a:schemeClr>
                          </a:solidFill>
                          <a:hlinkClick r:id="rId6"/>
                        </a:rPr>
                        <a:t>IN-RECJ</a:t>
                      </a:r>
                      <a:endParaRPr lang="es-ES" sz="1800" b="1" dirty="0">
                        <a:solidFill>
                          <a:schemeClr val="tx1">
                            <a:lumMod val="75000"/>
                          </a:schemeClr>
                        </a:solidFill>
                      </a:endParaRPr>
                    </a:p>
                  </a:txBody>
                  <a:tcPr marL="91438" marR="91438" marT="45727" marB="45727"/>
                </a:tc>
                <a:tc>
                  <a:txBody>
                    <a:bodyPr/>
                    <a:lstStyle/>
                    <a:p>
                      <a:r>
                        <a:rPr lang="es-ES" sz="1800" dirty="0" smtClean="0"/>
                        <a:t>Ciencias</a:t>
                      </a:r>
                      <a:r>
                        <a:rPr lang="es-ES" sz="1800" baseline="0" dirty="0" smtClean="0"/>
                        <a:t> Jurídicas</a:t>
                      </a:r>
                      <a:endParaRPr lang="es-ES" sz="1800" dirty="0"/>
                    </a:p>
                  </a:txBody>
                  <a:tcPr marL="91438" marR="91438" marT="45727" marB="45727"/>
                </a:tc>
                <a:tc>
                  <a:txBody>
                    <a:bodyPr/>
                    <a:lstStyle/>
                    <a:p>
                      <a:r>
                        <a:rPr lang="es-ES" sz="1800" dirty="0" smtClean="0"/>
                        <a:t>España</a:t>
                      </a:r>
                      <a:endParaRPr lang="es-ES" sz="1800" dirty="0"/>
                    </a:p>
                  </a:txBody>
                  <a:tcPr marL="91438" marR="91438" marT="45727" marB="45727"/>
                </a:tc>
                <a:tc>
                  <a:txBody>
                    <a:bodyPr/>
                    <a:lstStyle/>
                    <a:p>
                      <a:r>
                        <a:rPr lang="es-ES" sz="1800" dirty="0" smtClean="0"/>
                        <a:t>2001-Se ha dejado de actualizar</a:t>
                      </a:r>
                      <a:endParaRPr lang="es-ES" sz="1800" dirty="0"/>
                    </a:p>
                  </a:txBody>
                  <a:tcPr marL="91438" marR="91438" marT="45727" marB="45727"/>
                </a:tc>
              </a:tr>
              <a:tr h="895162">
                <a:tc>
                  <a:txBody>
                    <a:bodyPr/>
                    <a:lstStyle/>
                    <a:p>
                      <a:r>
                        <a:rPr lang="es-ES" sz="1800" b="1" dirty="0" smtClean="0">
                          <a:solidFill>
                            <a:schemeClr val="tx1">
                              <a:lumMod val="75000"/>
                            </a:schemeClr>
                          </a:solidFill>
                          <a:hlinkClick r:id="rId7"/>
                        </a:rPr>
                        <a:t>RESH</a:t>
                      </a:r>
                      <a:endParaRPr lang="es-ES" sz="1800" b="1" dirty="0">
                        <a:solidFill>
                          <a:schemeClr val="tx1">
                            <a:lumMod val="75000"/>
                          </a:schemeClr>
                        </a:solidFill>
                      </a:endParaRPr>
                    </a:p>
                  </a:txBody>
                  <a:tcPr marL="91438" marR="91438" marT="45727" marB="45727"/>
                </a:tc>
                <a:tc>
                  <a:txBody>
                    <a:bodyPr/>
                    <a:lstStyle/>
                    <a:p>
                      <a:r>
                        <a:rPr lang="es-ES" sz="1800" dirty="0" smtClean="0"/>
                        <a:t>Ciencias</a:t>
                      </a:r>
                      <a:r>
                        <a:rPr lang="es-ES" sz="1800" baseline="0" dirty="0" smtClean="0"/>
                        <a:t> Sociales y Humanidades</a:t>
                      </a:r>
                      <a:endParaRPr lang="es-ES" sz="1800" dirty="0"/>
                    </a:p>
                  </a:txBody>
                  <a:tcPr marL="91438" marR="91438" marT="45727" marB="45727"/>
                </a:tc>
                <a:tc>
                  <a:txBody>
                    <a:bodyPr/>
                    <a:lstStyle/>
                    <a:p>
                      <a:r>
                        <a:rPr lang="es-ES" sz="1800" dirty="0" smtClean="0"/>
                        <a:t>España</a:t>
                      </a:r>
                      <a:endParaRPr lang="es-ES" sz="1800" dirty="0"/>
                    </a:p>
                  </a:txBody>
                  <a:tcPr marL="91438" marR="91438" marT="45727" marB="45727"/>
                </a:tc>
                <a:tc>
                  <a:txBody>
                    <a:bodyPr/>
                    <a:lstStyle/>
                    <a:p>
                      <a:r>
                        <a:rPr lang="es-ES" sz="1800" dirty="0" smtClean="0"/>
                        <a:t>1999-2004</a:t>
                      </a:r>
                      <a:endParaRPr lang="es-ES" sz="1800" dirty="0"/>
                    </a:p>
                  </a:txBody>
                  <a:tcPr marL="91438" marR="91438" marT="45727" marB="45727"/>
                </a:tc>
              </a:tr>
            </a:tbl>
          </a:graphicData>
        </a:graphic>
      </p:graphicFrame>
    </p:spTree>
    <p:extLst>
      <p:ext uri="{BB962C8B-B14F-4D97-AF65-F5344CB8AC3E}">
        <p14:creationId xmlns:p14="http://schemas.microsoft.com/office/powerpoint/2010/main" val="298462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294212" y="260036"/>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
        <p:nvSpPr>
          <p:cNvPr id="13" name="Marcador de contenido 1"/>
          <p:cNvSpPr>
            <a:spLocks noGrp="1"/>
          </p:cNvSpPr>
          <p:nvPr>
            <p:ph sz="half" idx="1"/>
          </p:nvPr>
        </p:nvSpPr>
        <p:spPr>
          <a:xfrm>
            <a:off x="1087619" y="2321455"/>
            <a:ext cx="8505495" cy="4318000"/>
          </a:xfrm>
        </p:spPr>
        <p:txBody>
          <a:bodyPr>
            <a:normAutofit/>
          </a:bodyPr>
          <a:lstStyle/>
          <a:p>
            <a:pPr marL="0" indent="0">
              <a:buNone/>
              <a:defRPr/>
            </a:pPr>
            <a:r>
              <a:rPr lang="es-ES" b="1" dirty="0" smtClean="0">
                <a:solidFill>
                  <a:schemeClr val="tx1">
                    <a:lumMod val="60000"/>
                    <a:lumOff val="40000"/>
                  </a:schemeClr>
                </a:solidFill>
                <a:latin typeface="Calibri" panose="020F0502020204030204" pitchFamily="34" charset="0"/>
                <a:cs typeface="Calibri" panose="020F0502020204030204" pitchFamily="34" charset="0"/>
                <a:hlinkClick r:id="rId3"/>
              </a:rPr>
              <a:t>Journal Scholar Metrics</a:t>
            </a:r>
            <a:endParaRPr lang="es-ES" b="1" dirty="0">
              <a:solidFill>
                <a:schemeClr val="tx1">
                  <a:lumMod val="60000"/>
                  <a:lumOff val="40000"/>
                </a:schemeClr>
              </a:solidFill>
              <a:latin typeface="Calibri" panose="020F0502020204030204" pitchFamily="34" charset="0"/>
              <a:cs typeface="Calibri" panose="020F0502020204030204" pitchFamily="34" charset="0"/>
            </a:endParaRPr>
          </a:p>
          <a:p>
            <a:pPr marL="0" indent="0">
              <a:buNone/>
              <a:defRPr/>
            </a:pPr>
            <a:r>
              <a:rPr lang="es-ES" b="1" dirty="0" smtClean="0">
                <a:solidFill>
                  <a:schemeClr val="tx1">
                    <a:lumMod val="75000"/>
                  </a:schemeClr>
                </a:solidFill>
                <a:latin typeface="Calibri" panose="020F0502020204030204" pitchFamily="34" charset="0"/>
                <a:cs typeface="Calibri" panose="020F0502020204030204" pitchFamily="34" charset="0"/>
              </a:rPr>
              <a:t>Mide el impacto de las publicaciones basándose en las citas recogidas en Google Académico</a:t>
            </a:r>
          </a:p>
          <a:p>
            <a:pPr marL="0" indent="0">
              <a:buNone/>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907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294212" y="260036"/>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a:t>
              </a:r>
              <a:r>
                <a:rPr lang="es-ES" dirty="0" smtClean="0">
                  <a:latin typeface="Calibri" panose="020F0502020204030204" pitchFamily="34" charset="0"/>
                  <a:cs typeface="Calibri" panose="020F0502020204030204" pitchFamily="34" charset="0"/>
                </a:rPr>
                <a:t>revistas no  </a:t>
              </a:r>
              <a:r>
                <a:rPr lang="es-ES" dirty="0">
                  <a:latin typeface="Calibri" panose="020F0502020204030204" pitchFamily="34" charset="0"/>
                  <a:cs typeface="Calibri" panose="020F0502020204030204" pitchFamily="34" charset="0"/>
                </a:rPr>
                <a:t>indexadas </a:t>
              </a:r>
            </a:p>
          </p:txBody>
        </p:sp>
      </p:grpSp>
      <p:sp>
        <p:nvSpPr>
          <p:cNvPr id="2" name="Marcador de contenido 1"/>
          <p:cNvSpPr>
            <a:spLocks noGrp="1"/>
          </p:cNvSpPr>
          <p:nvPr>
            <p:ph sz="half" idx="1"/>
          </p:nvPr>
        </p:nvSpPr>
        <p:spPr>
          <a:xfrm>
            <a:off x="1117308" y="1854200"/>
            <a:ext cx="8505495" cy="4318000"/>
          </a:xfrm>
        </p:spPr>
        <p:txBody>
          <a:bodyPr>
            <a:normAutofit fontScale="92500"/>
          </a:bodyPr>
          <a:lstStyle/>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Indicar  si la revista tiene otros índices de calidad </a:t>
            </a:r>
            <a:r>
              <a:rPr lang="es-ES" sz="2800" b="1" dirty="0" smtClean="0">
                <a:solidFill>
                  <a:schemeClr val="tx1">
                    <a:lumMod val="75000"/>
                  </a:schemeClr>
                </a:solidFill>
                <a:latin typeface="Calibri" panose="020F0502020204030204" pitchFamily="34" charset="0"/>
                <a:cs typeface="Calibri" panose="020F0502020204030204" pitchFamily="34" charset="0"/>
              </a:rPr>
              <a:t>: </a:t>
            </a:r>
            <a:endParaRPr lang="es-ES" sz="2800"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r>
              <a:rPr lang="es-ES" b="1" dirty="0" smtClean="0">
                <a:solidFill>
                  <a:schemeClr val="tx1">
                    <a:lumMod val="75000"/>
                  </a:schemeClr>
                </a:solidFill>
                <a:latin typeface="Calibri" panose="020F0502020204030204" pitchFamily="34" charset="0"/>
                <a:cs typeface="Calibri" panose="020F0502020204030204" pitchFamily="34" charset="0"/>
              </a:rPr>
              <a:t>Si </a:t>
            </a:r>
            <a:r>
              <a:rPr lang="es-ES" b="1" dirty="0">
                <a:solidFill>
                  <a:schemeClr val="tx1">
                    <a:lumMod val="75000"/>
                  </a:schemeClr>
                </a:solidFill>
                <a:latin typeface="Calibri" panose="020F0502020204030204" pitchFamily="34" charset="0"/>
                <a:cs typeface="Calibri" panose="020F0502020204030204" pitchFamily="34" charset="0"/>
              </a:rPr>
              <a:t>están indexadas en bases de datos multidisciplinares o especializadas</a:t>
            </a:r>
            <a:r>
              <a:rPr lang="es-ES" b="1" dirty="0" smtClean="0">
                <a:solidFill>
                  <a:schemeClr val="tx1">
                    <a:lumMod val="75000"/>
                  </a:schemeClr>
                </a:solidFill>
                <a:latin typeface="Calibri" panose="020F0502020204030204" pitchFamily="34" charset="0"/>
                <a:cs typeface="Calibri" panose="020F0502020204030204" pitchFamily="34" charset="0"/>
              </a:rPr>
              <a:t>. Para ver en qué base de datos está indexada la revista</a:t>
            </a:r>
          </a:p>
          <a:p>
            <a:pPr marL="0" indent="0">
              <a:buNone/>
              <a:defRPr/>
            </a:pPr>
            <a:r>
              <a:rPr lang="es-ES" b="1" dirty="0" err="1" smtClean="0">
                <a:solidFill>
                  <a:schemeClr val="tx1">
                    <a:lumMod val="75000"/>
                  </a:schemeClr>
                </a:solidFill>
                <a:latin typeface="Calibri" panose="020F0502020204030204" pitchFamily="34" charset="0"/>
                <a:cs typeface="Calibri" panose="020F0502020204030204" pitchFamily="34" charset="0"/>
                <a:hlinkClick r:id="rId3"/>
              </a:rPr>
              <a:t>Ulrich´sweb</a:t>
            </a:r>
            <a:r>
              <a:rPr lang="es-ES" b="1" dirty="0" smtClean="0">
                <a:solidFill>
                  <a:schemeClr val="tx1">
                    <a:lumMod val="75000"/>
                  </a:schemeClr>
                </a:solidFill>
                <a:latin typeface="Calibri" panose="020F0502020204030204" pitchFamily="34" charset="0"/>
                <a:cs typeface="Calibri" panose="020F0502020204030204" pitchFamily="34" charset="0"/>
              </a:rPr>
              <a:t>  y </a:t>
            </a:r>
            <a:r>
              <a:rPr lang="es-ES" b="1" dirty="0" smtClean="0">
                <a:solidFill>
                  <a:schemeClr val="tx1">
                    <a:lumMod val="75000"/>
                  </a:schemeClr>
                </a:solidFill>
                <a:latin typeface="Calibri" panose="020F0502020204030204" pitchFamily="34" charset="0"/>
                <a:cs typeface="Calibri" panose="020F0502020204030204" pitchFamily="34" charset="0"/>
                <a:hlinkClick r:id="rId4"/>
              </a:rPr>
              <a:t>DICE </a:t>
            </a: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r>
              <a:rPr lang="es-ES" b="1" dirty="0" smtClean="0">
                <a:solidFill>
                  <a:schemeClr val="tx1">
                    <a:lumMod val="75000"/>
                  </a:schemeClr>
                </a:solidFill>
                <a:latin typeface="Calibri" panose="020F0502020204030204" pitchFamily="34" charset="0"/>
                <a:cs typeface="Calibri" panose="020F0502020204030204" pitchFamily="34" charset="0"/>
              </a:rPr>
              <a:t>Si están </a:t>
            </a:r>
            <a:r>
              <a:rPr lang="es-ES" b="1" dirty="0">
                <a:solidFill>
                  <a:schemeClr val="tx1">
                    <a:lumMod val="75000"/>
                  </a:schemeClr>
                </a:solidFill>
                <a:latin typeface="Calibri" panose="020F0502020204030204" pitchFamily="34" charset="0"/>
                <a:cs typeface="Calibri" panose="020F0502020204030204" pitchFamily="34" charset="0"/>
              </a:rPr>
              <a:t>calificadas en categorías, según su calidad, en alguno de </a:t>
            </a:r>
            <a:r>
              <a:rPr lang="es-ES" b="1" dirty="0" smtClean="0">
                <a:solidFill>
                  <a:schemeClr val="tx1">
                    <a:lumMod val="75000"/>
                  </a:schemeClr>
                </a:solidFill>
                <a:latin typeface="Calibri" panose="020F0502020204030204" pitchFamily="34" charset="0"/>
                <a:cs typeface="Calibri" panose="020F0502020204030204" pitchFamily="34" charset="0"/>
              </a:rPr>
              <a:t>estos índices</a:t>
            </a: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r>
              <a:rPr lang="pt-BR" b="1" dirty="0" smtClean="0">
                <a:solidFill>
                  <a:schemeClr val="tx1">
                    <a:lumMod val="75000"/>
                  </a:schemeClr>
                </a:solidFill>
                <a:latin typeface="Calibri" panose="020F0502020204030204" pitchFamily="34" charset="0"/>
                <a:cs typeface="Calibri" panose="020F0502020204030204" pitchFamily="34" charset="0"/>
              </a:rPr>
              <a:t> índices</a:t>
            </a:r>
            <a:r>
              <a:rPr lang="pt-BR" b="1" dirty="0">
                <a:solidFill>
                  <a:schemeClr val="tx1">
                    <a:lumMod val="75000"/>
                  </a:schemeClr>
                </a:solidFill>
                <a:latin typeface="Calibri" panose="020F0502020204030204" pitchFamily="34" charset="0"/>
                <a:cs typeface="Calibri" panose="020F0502020204030204" pitchFamily="34" charset="0"/>
              </a:rPr>
              <a:t>: </a:t>
            </a:r>
            <a:r>
              <a:rPr lang="pt-BR" b="1" dirty="0">
                <a:solidFill>
                  <a:schemeClr val="tx1">
                    <a:lumMod val="75000"/>
                  </a:schemeClr>
                </a:solidFill>
                <a:latin typeface="Calibri" panose="020F0502020204030204" pitchFamily="34" charset="0"/>
                <a:cs typeface="Calibri" panose="020F0502020204030204" pitchFamily="34" charset="0"/>
                <a:hlinkClick r:id="rId5"/>
              </a:rPr>
              <a:t>CIRC</a:t>
            </a:r>
            <a:r>
              <a:rPr lang="pt-BR" b="1" dirty="0">
                <a:solidFill>
                  <a:schemeClr val="tx1">
                    <a:lumMod val="75000"/>
                  </a:schemeClr>
                </a:solidFill>
                <a:latin typeface="Calibri" panose="020F0502020204030204" pitchFamily="34" charset="0"/>
                <a:cs typeface="Calibri" panose="020F0502020204030204" pitchFamily="34" charset="0"/>
              </a:rPr>
              <a:t>, </a:t>
            </a:r>
            <a:r>
              <a:rPr lang="pt-BR" b="1" dirty="0">
                <a:solidFill>
                  <a:schemeClr val="tx1">
                    <a:lumMod val="75000"/>
                  </a:schemeClr>
                </a:solidFill>
                <a:latin typeface="Calibri" panose="020F0502020204030204" pitchFamily="34" charset="0"/>
                <a:cs typeface="Calibri" panose="020F0502020204030204" pitchFamily="34" charset="0"/>
                <a:hlinkClick r:id="rId6"/>
              </a:rPr>
              <a:t>ERIH</a:t>
            </a:r>
            <a:r>
              <a:rPr lang="pt-BR" b="1" dirty="0">
                <a:solidFill>
                  <a:schemeClr val="tx1">
                    <a:lumMod val="75000"/>
                  </a:schemeClr>
                </a:solidFill>
                <a:latin typeface="Calibri" panose="020F0502020204030204" pitchFamily="34" charset="0"/>
                <a:cs typeface="Calibri" panose="020F0502020204030204" pitchFamily="34" charset="0"/>
              </a:rPr>
              <a:t>, </a:t>
            </a:r>
            <a:r>
              <a:rPr lang="pt-BR" b="1" dirty="0" smtClean="0">
                <a:solidFill>
                  <a:schemeClr val="tx1">
                    <a:lumMod val="75000"/>
                  </a:schemeClr>
                </a:solidFill>
                <a:latin typeface="Calibri" panose="020F0502020204030204" pitchFamily="34" charset="0"/>
                <a:cs typeface="Calibri" panose="020F0502020204030204" pitchFamily="34" charset="0"/>
                <a:hlinkClick r:id="rId7"/>
              </a:rPr>
              <a:t>ANEP/FECYT </a:t>
            </a:r>
            <a:r>
              <a:rPr lang="pt-BR" b="1" dirty="0" smtClean="0">
                <a:solidFill>
                  <a:schemeClr val="tx1">
                    <a:lumMod val="75000"/>
                  </a:schemeClr>
                </a:solidFill>
                <a:latin typeface="Calibri" panose="020F0502020204030204" pitchFamily="34" charset="0"/>
                <a:cs typeface="Calibri" panose="020F0502020204030204" pitchFamily="34" charset="0"/>
              </a:rPr>
              <a:t>o </a:t>
            </a:r>
            <a:r>
              <a:rPr lang="pt-BR" b="1" dirty="0" smtClean="0">
                <a:solidFill>
                  <a:schemeClr val="tx1">
                    <a:lumMod val="75000"/>
                  </a:schemeClr>
                </a:solidFill>
                <a:latin typeface="Calibri" panose="020F0502020204030204" pitchFamily="34" charset="0"/>
                <a:cs typeface="Calibri" panose="020F0502020204030204" pitchFamily="34" charset="0"/>
                <a:hlinkClick r:id="rId8"/>
              </a:rPr>
              <a:t>MIAR</a:t>
            </a:r>
            <a:r>
              <a:rPr lang="pt-BR" b="1" dirty="0" smtClean="0">
                <a:solidFill>
                  <a:schemeClr val="tx1">
                    <a:lumMod val="75000"/>
                  </a:schemeClr>
                </a:solidFill>
                <a:latin typeface="Calibri" panose="020F0502020204030204" pitchFamily="34" charset="0"/>
                <a:cs typeface="Calibri" panose="020F0502020204030204" pitchFamily="34" charset="0"/>
              </a:rPr>
              <a:t>,  </a:t>
            </a:r>
            <a:r>
              <a:rPr lang="pt-BR" b="1" dirty="0" err="1" smtClean="0">
                <a:solidFill>
                  <a:schemeClr val="tx1">
                    <a:lumMod val="75000"/>
                  </a:schemeClr>
                </a:solidFill>
                <a:latin typeface="Calibri" panose="020F0502020204030204" pitchFamily="34" charset="0"/>
                <a:cs typeface="Calibri" panose="020F0502020204030204" pitchFamily="34" charset="0"/>
                <a:hlinkClick r:id="rId9"/>
              </a:rPr>
              <a:t>Latindex</a:t>
            </a:r>
            <a:endParaRPr lang="pt-BR"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r>
              <a:rPr lang="es-ES" b="1" dirty="0" smtClean="0">
                <a:solidFill>
                  <a:schemeClr val="tx1">
                    <a:lumMod val="75000"/>
                  </a:schemeClr>
                </a:solidFill>
                <a:latin typeface="Calibri" panose="020F0502020204030204" pitchFamily="34" charset="0"/>
                <a:cs typeface="Calibri" panose="020F0502020204030204" pitchFamily="34" charset="0"/>
              </a:rPr>
              <a:t>Si </a:t>
            </a:r>
            <a:r>
              <a:rPr lang="es-ES" b="1" dirty="0">
                <a:solidFill>
                  <a:schemeClr val="tx1">
                    <a:lumMod val="75000"/>
                  </a:schemeClr>
                </a:solidFill>
                <a:latin typeface="Calibri" panose="020F0502020204030204" pitchFamily="34" charset="0"/>
                <a:cs typeface="Calibri" panose="020F0502020204030204" pitchFamily="34" charset="0"/>
              </a:rPr>
              <a:t>son revistas que han </a:t>
            </a:r>
            <a:r>
              <a:rPr lang="es-ES" b="1" dirty="0" smtClean="0">
                <a:solidFill>
                  <a:schemeClr val="tx1">
                    <a:lumMod val="75000"/>
                  </a:schemeClr>
                </a:solidFill>
                <a:latin typeface="Calibri" panose="020F0502020204030204" pitchFamily="34" charset="0"/>
                <a:cs typeface="Calibri" panose="020F0502020204030204" pitchFamily="34" charset="0"/>
              </a:rPr>
              <a:t>superado </a:t>
            </a:r>
            <a:r>
              <a:rPr lang="es-ES" b="1" dirty="0">
                <a:solidFill>
                  <a:schemeClr val="tx1">
                    <a:lumMod val="75000"/>
                  </a:schemeClr>
                </a:solidFill>
                <a:latin typeface="Calibri" panose="020F0502020204030204" pitchFamily="34" charset="0"/>
                <a:cs typeface="Calibri" panose="020F0502020204030204" pitchFamily="34" charset="0"/>
              </a:rPr>
              <a:t>los procesos de evaluación de la </a:t>
            </a:r>
            <a:r>
              <a:rPr lang="es-ES" b="1" dirty="0" smtClean="0">
                <a:solidFill>
                  <a:schemeClr val="tx1">
                    <a:lumMod val="75000"/>
                  </a:schemeClr>
                </a:solidFill>
                <a:latin typeface="Calibri" panose="020F0502020204030204" pitchFamily="34" charset="0"/>
                <a:cs typeface="Calibri" panose="020F0502020204030204" pitchFamily="34" charset="0"/>
              </a:rPr>
              <a:t>FECYT</a:t>
            </a: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914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294212" y="260036"/>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a:t>
              </a:r>
              <a:r>
                <a:rPr lang="es-ES" dirty="0" smtClean="0">
                  <a:latin typeface="Calibri" panose="020F0502020204030204" pitchFamily="34" charset="0"/>
                  <a:cs typeface="Calibri" panose="020F0502020204030204" pitchFamily="34" charset="0"/>
                </a:rPr>
                <a:t>revistas no  </a:t>
              </a:r>
              <a:r>
                <a:rPr lang="es-ES" dirty="0">
                  <a:latin typeface="Calibri" panose="020F0502020204030204" pitchFamily="34" charset="0"/>
                  <a:cs typeface="Calibri" panose="020F0502020204030204" pitchFamily="34" charset="0"/>
                </a:rPr>
                <a:t>indexadas </a:t>
              </a:r>
            </a:p>
          </p:txBody>
        </p:sp>
      </p:grpSp>
      <p:sp>
        <p:nvSpPr>
          <p:cNvPr id="2" name="Marcador de contenido 1"/>
          <p:cNvSpPr>
            <a:spLocks noGrp="1"/>
          </p:cNvSpPr>
          <p:nvPr>
            <p:ph sz="half" idx="1"/>
          </p:nvPr>
        </p:nvSpPr>
        <p:spPr>
          <a:xfrm>
            <a:off x="1117308" y="1854200"/>
            <a:ext cx="8505495" cy="4318000"/>
          </a:xfrm>
        </p:spPr>
        <p:txBody>
          <a:bodyPr>
            <a:normAutofit fontScale="92500" lnSpcReduction="10000"/>
          </a:bodyPr>
          <a:lstStyle/>
          <a:p>
            <a:pPr marL="0" indent="0">
              <a:buNone/>
              <a:defRPr/>
            </a:pPr>
            <a:r>
              <a:rPr lang="es-ES" sz="2600" b="1" dirty="0">
                <a:solidFill>
                  <a:schemeClr val="tx1">
                    <a:lumMod val="75000"/>
                  </a:schemeClr>
                </a:solidFill>
                <a:latin typeface="Calibri" panose="020F0502020204030204" pitchFamily="34" charset="0"/>
                <a:cs typeface="Calibri" panose="020F0502020204030204" pitchFamily="34" charset="0"/>
              </a:rPr>
              <a:t>Indicar  si la revista tiene otros índices de calidad </a:t>
            </a:r>
            <a:r>
              <a:rPr lang="es-ES" sz="2600" b="1" dirty="0" smtClean="0">
                <a:solidFill>
                  <a:schemeClr val="tx1">
                    <a:lumMod val="75000"/>
                  </a:schemeClr>
                </a:solidFill>
                <a:latin typeface="Calibri" panose="020F0502020204030204" pitchFamily="34" charset="0"/>
                <a:cs typeface="Calibri" panose="020F0502020204030204" pitchFamily="34" charset="0"/>
              </a:rPr>
              <a:t>como</a:t>
            </a:r>
            <a:r>
              <a:rPr lang="es-ES" sz="2600" b="1" dirty="0">
                <a:solidFill>
                  <a:schemeClr val="tx1">
                    <a:lumMod val="75000"/>
                  </a:schemeClr>
                </a:solidFill>
                <a:latin typeface="Calibri" panose="020F0502020204030204" pitchFamily="34" charset="0"/>
                <a:cs typeface="Calibri" panose="020F0502020204030204" pitchFamily="34" charset="0"/>
              </a:rPr>
              <a:t>: </a:t>
            </a: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 Calidad informativa (identificación de los comités editoriales y científicos, instrucciones a autores, información sobre el proceso de evaluación y selección de manuscritos, traducción de sumarios, títulos de los artículos, palabras claves, resúmenes en inglés y publicación de datos del proceso editorial</a:t>
            </a:r>
            <a:r>
              <a:rPr lang="es-ES" b="1" dirty="0" smtClean="0">
                <a:solidFill>
                  <a:schemeClr val="tx1">
                    <a:lumMod val="75000"/>
                  </a:schemeClr>
                </a:solidFill>
                <a:latin typeface="Calibri" panose="020F0502020204030204" pitchFamily="34" charset="0"/>
                <a:cs typeface="Calibri" panose="020F0502020204030204" pitchFamily="34" charset="0"/>
              </a:rPr>
              <a:t>)</a:t>
            </a:r>
            <a:endParaRPr lang="es-ES"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Calidad del proceso editorial (periodicidad, regularidad, arbitraje científico, revisores, anonimato en la revisión, instrucciones para la revisión, comunicación motivada de las decisiones, consejos de redacción y asesor); la calidad científica (porcentaje y tasa de aceptación de artículos de investigación</a:t>
            </a:r>
            <a:r>
              <a:rPr lang="es-ES" b="1" dirty="0" smtClean="0">
                <a:solidFill>
                  <a:schemeClr val="tx1">
                    <a:lumMod val="75000"/>
                  </a:schemeClr>
                </a:solidFill>
                <a:latin typeface="Calibri" panose="020F0502020204030204" pitchFamily="34" charset="0"/>
                <a:cs typeface="Calibri" panose="020F0502020204030204" pitchFamily="34" charset="0"/>
              </a:rPr>
              <a:t>)</a:t>
            </a:r>
            <a:endParaRPr lang="es-ES"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Calidad de la difusión y visibilidad (inclusión en bases bibliográficas</a:t>
            </a:r>
            <a:r>
              <a:rPr lang="es-ES" b="1" dirty="0" smtClean="0">
                <a:solidFill>
                  <a:schemeClr val="tx1">
                    <a:lumMod val="75000"/>
                  </a:schemeClr>
                </a:solidFill>
                <a:latin typeface="Calibri" panose="020F0502020204030204" pitchFamily="34" charset="0"/>
                <a:cs typeface="Calibri" panose="020F0502020204030204" pitchFamily="34" charset="0"/>
              </a:rPr>
              <a:t>)</a:t>
            </a: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endParaRPr lang="es-ES" b="1"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8" name="Imagen 1"/>
          <p:cNvPicPr>
            <a:picLocks noGrp="1" noChangeAspect="1"/>
          </p:cNvPicPr>
          <p:nvPr>
            <p:ph sz="half" idx="1"/>
          </p:nvPr>
        </p:nvPicPr>
        <p:blipFill>
          <a:blip r:embed="rId2">
            <a:extLst>
              <a:ext uri="{28A0092B-C50C-407E-A947-70E740481C1C}">
                <a14:useLocalDpi xmlns:a14="http://schemas.microsoft.com/office/drawing/2010/main" val="0"/>
              </a:ext>
            </a:extLst>
          </a:blip>
          <a:srcRect l="22836" t="18900" r="29124" b="28604"/>
          <a:stretch>
            <a:fillRect/>
          </a:stretch>
        </p:blipFill>
        <p:spPr bwMode="auto">
          <a:xfrm>
            <a:off x="2494012" y="1988840"/>
            <a:ext cx="4976813" cy="30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3 Rectángulo"/>
          <p:cNvSpPr/>
          <p:nvPr/>
        </p:nvSpPr>
        <p:spPr>
          <a:xfrm>
            <a:off x="2349996" y="4005163"/>
            <a:ext cx="1872208" cy="1558441"/>
          </a:xfrm>
          <a:prstGeom prst="rect">
            <a:avLst/>
          </a:prstGeom>
          <a:noFill/>
          <a:ln w="76200">
            <a:solidFill>
              <a:schemeClr val="tx1">
                <a:lumMod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n w="76200">
                <a:solidFill>
                  <a:srgbClr val="980000"/>
                </a:solidFill>
              </a:ln>
              <a:solidFill>
                <a:srgbClr val="980000"/>
              </a:solidFill>
            </a:endParaRPr>
          </a:p>
        </p:txBody>
      </p:sp>
      <p:pic>
        <p:nvPicPr>
          <p:cNvPr id="10"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294212" y="260036"/>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a:t>
              </a:r>
              <a:r>
                <a:rPr lang="es-ES" dirty="0" smtClean="0">
                  <a:latin typeface="Calibri" panose="020F0502020204030204" pitchFamily="34" charset="0"/>
                  <a:cs typeface="Calibri" panose="020F0502020204030204" pitchFamily="34" charset="0"/>
                </a:rPr>
                <a:t>revistas no  </a:t>
              </a:r>
              <a:r>
                <a:rPr lang="es-ES" dirty="0">
                  <a:latin typeface="Calibri" panose="020F0502020204030204" pitchFamily="34" charset="0"/>
                  <a:cs typeface="Calibri" panose="020F0502020204030204" pitchFamily="34" charset="0"/>
                </a:rPr>
                <a:t>indexadas </a:t>
              </a:r>
            </a:p>
          </p:txBody>
        </p:sp>
      </p:grpSp>
      <p:sp>
        <p:nvSpPr>
          <p:cNvPr id="2" name="Marcador de contenido 1"/>
          <p:cNvSpPr>
            <a:spLocks noGrp="1"/>
          </p:cNvSpPr>
          <p:nvPr>
            <p:ph sz="half" idx="1"/>
          </p:nvPr>
        </p:nvSpPr>
        <p:spPr>
          <a:xfrm>
            <a:off x="1117308" y="1854200"/>
            <a:ext cx="8505495" cy="4318000"/>
          </a:xfrm>
        </p:spPr>
        <p:txBody>
          <a:bodyPr>
            <a:normAutofit/>
          </a:bodyPr>
          <a:lstStyle/>
          <a:p>
            <a:pPr marL="0" indent="0" algn="just">
              <a:buNone/>
              <a:defRPr/>
            </a:pPr>
            <a:r>
              <a:rPr lang="es-ES" b="1" dirty="0">
                <a:solidFill>
                  <a:schemeClr val="tx1">
                    <a:lumMod val="75000"/>
                  </a:schemeClr>
                </a:solidFill>
                <a:latin typeface="Calibri" panose="020F0502020204030204" pitchFamily="34" charset="0"/>
                <a:cs typeface="Calibri" panose="020F0502020204030204" pitchFamily="34" charset="0"/>
              </a:rPr>
              <a:t>En el caso de que se utilice como referencia de calidad, la base de datos DICE (Difusión y Calidad Editorial de las Revistas Españolas de Humanidades y Ciencias Sociales y Jurídicas) </a:t>
            </a:r>
            <a:r>
              <a:rPr lang="es-ES" b="1" dirty="0">
                <a:solidFill>
                  <a:schemeClr val="tx1">
                    <a:lumMod val="75000"/>
                  </a:schemeClr>
                </a:solidFill>
                <a:latin typeface="Calibri" panose="020F0502020204030204" pitchFamily="34" charset="0"/>
                <a:cs typeface="Calibri" panose="020F0502020204030204" pitchFamily="34" charset="0"/>
                <a:hlinkClick r:id="rId3"/>
              </a:rPr>
              <a:t>http://dice.cindoc.csic.es</a:t>
            </a:r>
            <a:r>
              <a:rPr lang="es-ES" b="1" dirty="0">
                <a:solidFill>
                  <a:schemeClr val="tx1">
                    <a:lumMod val="75000"/>
                  </a:schemeClr>
                </a:solidFill>
                <a:latin typeface="Calibri" panose="020F0502020204030204" pitchFamily="34" charset="0"/>
                <a:cs typeface="Calibri" panose="020F0502020204030204" pitchFamily="34" charset="0"/>
              </a:rPr>
              <a:t>, indicar los principales descriptores de la publicación</a:t>
            </a:r>
            <a:r>
              <a:rPr lang="es-ES" b="1" dirty="0" smtClean="0">
                <a:solidFill>
                  <a:schemeClr val="tx1">
                    <a:lumMod val="75000"/>
                  </a:schemeClr>
                </a:solidFill>
                <a:latin typeface="Calibri" panose="020F0502020204030204" pitchFamily="34" charset="0"/>
                <a:cs typeface="Calibri" panose="020F0502020204030204" pitchFamily="34" charset="0"/>
              </a:rPr>
              <a:t>.</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Sin actualizar desde 2013</a:t>
            </a:r>
            <a:endParaRPr lang="es-ES" b="1" dirty="0">
              <a:solidFill>
                <a:schemeClr val="tx1">
                  <a:lumMod val="50000"/>
                </a:schemeClr>
              </a:solidFill>
              <a:latin typeface="Calibri" panose="020F0502020204030204" pitchFamily="34" charset="0"/>
              <a:cs typeface="Calibri" panose="020F0502020204030204" pitchFamily="34" charset="0"/>
            </a:endParaRPr>
          </a:p>
          <a:p>
            <a:pPr>
              <a:defRPr/>
            </a:pPr>
            <a:endParaRPr lang="es-ES" b="1" dirty="0">
              <a:solidFill>
                <a:schemeClr val="accent2">
                  <a:lumMod val="75000"/>
                </a:schemeClr>
              </a:solidFill>
            </a:endParaRPr>
          </a:p>
          <a:p>
            <a:pPr marL="0" indent="0">
              <a:buNone/>
              <a:defRPr/>
            </a:pPr>
            <a:endParaRPr lang="es-ES" b="1"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502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9" name="7 Grupo"/>
          <p:cNvGrpSpPr>
            <a:grpSpLocks/>
          </p:cNvGrpSpPr>
          <p:nvPr/>
        </p:nvGrpSpPr>
        <p:grpSpPr bwMode="auto">
          <a:xfrm>
            <a:off x="4294212" y="260036"/>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a:t>
              </a:r>
              <a:r>
                <a:rPr lang="es-ES" dirty="0" smtClean="0">
                  <a:latin typeface="Calibri" panose="020F0502020204030204" pitchFamily="34" charset="0"/>
                  <a:cs typeface="Calibri" panose="020F0502020204030204" pitchFamily="34" charset="0"/>
                </a:rPr>
                <a:t>revistas no  </a:t>
              </a:r>
              <a:r>
                <a:rPr lang="es-ES" dirty="0">
                  <a:latin typeface="Calibri" panose="020F0502020204030204" pitchFamily="34" charset="0"/>
                  <a:cs typeface="Calibri" panose="020F0502020204030204" pitchFamily="34" charset="0"/>
                </a:rPr>
                <a:t>indexadas </a:t>
              </a:r>
            </a:p>
          </p:txBody>
        </p:sp>
      </p:grpSp>
      <p:sp>
        <p:nvSpPr>
          <p:cNvPr id="2" name="Marcador de contenido 1"/>
          <p:cNvSpPr>
            <a:spLocks noGrp="1"/>
          </p:cNvSpPr>
          <p:nvPr>
            <p:ph sz="half" idx="1"/>
          </p:nvPr>
        </p:nvSpPr>
        <p:spPr>
          <a:xfrm>
            <a:off x="1629916" y="2500976"/>
            <a:ext cx="8001439" cy="3747423"/>
          </a:xfrm>
        </p:spPr>
        <p:txBody>
          <a:bodyPr>
            <a:normAutofit/>
          </a:bodyPr>
          <a:lstStyle/>
          <a:p>
            <a:pPr marL="0" indent="0">
              <a:buNone/>
              <a:defRPr/>
            </a:pPr>
            <a:r>
              <a:rPr lang="es-ES" b="1" dirty="0" smtClean="0">
                <a:solidFill>
                  <a:schemeClr val="tx1">
                    <a:lumMod val="75000"/>
                  </a:schemeClr>
                </a:solidFill>
                <a:latin typeface="Calibri" panose="020F0502020204030204" pitchFamily="34" charset="0"/>
                <a:cs typeface="Calibri" panose="020F0502020204030204" pitchFamily="34" charset="0"/>
                <a:hlinkClick r:id="rId3"/>
              </a:rPr>
              <a:t>Latindex</a:t>
            </a:r>
            <a:r>
              <a:rPr lang="es-ES" b="1" dirty="0" smtClean="0">
                <a:solidFill>
                  <a:schemeClr val="tx1">
                    <a:lumMod val="75000"/>
                  </a:schemeClr>
                </a:solidFill>
                <a:latin typeface="Calibri" panose="020F0502020204030204" pitchFamily="34" charset="0"/>
                <a:cs typeface="Calibri" panose="020F0502020204030204" pitchFamily="34" charset="0"/>
              </a:rPr>
              <a:t> es </a:t>
            </a:r>
            <a:r>
              <a:rPr lang="es-ES" b="1" dirty="0">
                <a:solidFill>
                  <a:schemeClr val="tx1">
                    <a:lumMod val="75000"/>
                  </a:schemeClr>
                </a:solidFill>
                <a:latin typeface="Calibri" panose="020F0502020204030204" pitchFamily="34" charset="0"/>
                <a:cs typeface="Calibri" panose="020F0502020204030204" pitchFamily="34" charset="0"/>
              </a:rPr>
              <a:t>Sistema Regional de Información en Línea para Revistas Científicas de América Latina, el Caribe, España y </a:t>
            </a:r>
            <a:r>
              <a:rPr lang="es-ES" b="1" dirty="0" smtClean="0">
                <a:solidFill>
                  <a:schemeClr val="tx1">
                    <a:lumMod val="75000"/>
                  </a:schemeClr>
                </a:solidFill>
                <a:latin typeface="Calibri" panose="020F0502020204030204" pitchFamily="34" charset="0"/>
                <a:cs typeface="Calibri" panose="020F0502020204030204" pitchFamily="34" charset="0"/>
              </a:rPr>
              <a:t>Portugal</a:t>
            </a:r>
          </a:p>
          <a:p>
            <a:pPr marL="0" indent="0">
              <a:buNone/>
              <a:defRPr/>
            </a:pPr>
            <a:r>
              <a:rPr lang="es-ES" b="1" dirty="0">
                <a:solidFill>
                  <a:schemeClr val="tx1">
                    <a:lumMod val="75000"/>
                  </a:schemeClr>
                </a:solidFill>
                <a:latin typeface="Calibri" panose="020F0502020204030204" pitchFamily="34" charset="0"/>
                <a:cs typeface="Calibri" panose="020F0502020204030204" pitchFamily="34" charset="0"/>
              </a:rPr>
              <a:t>E</a:t>
            </a:r>
            <a:r>
              <a:rPr lang="es-ES" b="1" dirty="0" smtClean="0">
                <a:solidFill>
                  <a:schemeClr val="tx1">
                    <a:lumMod val="75000"/>
                  </a:schemeClr>
                </a:solidFill>
                <a:latin typeface="Calibri" panose="020F0502020204030204" pitchFamily="34" charset="0"/>
                <a:cs typeface="Calibri" panose="020F0502020204030204" pitchFamily="34" charset="0"/>
              </a:rPr>
              <a:t>stablece 33 criterios de calidad para las publicaciones impresas, si no se cumplen 25 no se ingresa en el catálogo y 36 criterios para las revistas electrónicas</a:t>
            </a: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endParaRPr lang="es-ES" b="1"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Marcador de contenido 1"/>
          <p:cNvSpPr>
            <a:spLocks noGrp="1"/>
          </p:cNvSpPr>
          <p:nvPr>
            <p:ph sz="half" idx="1"/>
          </p:nvPr>
        </p:nvSpPr>
        <p:spPr>
          <a:xfrm>
            <a:off x="981844" y="2139711"/>
            <a:ext cx="8505495" cy="4496050"/>
          </a:xfrm>
        </p:spPr>
        <p:txBody>
          <a:bodyPr>
            <a:normAutofit/>
          </a:bodyPr>
          <a:lstStyle/>
          <a:p>
            <a:pPr marL="0" indent="0" algn="just">
              <a:spcBef>
                <a:spcPct val="0"/>
              </a:spcBef>
              <a:buNone/>
            </a:pPr>
            <a:r>
              <a:rPr lang="es-ES" altLang="es-ES" b="1" dirty="0" smtClean="0">
                <a:solidFill>
                  <a:schemeClr val="tx1">
                    <a:lumMod val="75000"/>
                  </a:schemeClr>
                </a:solidFill>
                <a:latin typeface="Calibri" panose="020F0502020204030204" pitchFamily="34" charset="0"/>
                <a:cs typeface="Calibri" panose="020F0502020204030204" pitchFamily="34" charset="0"/>
              </a:rPr>
              <a:t>Para este apartado consultar:</a:t>
            </a:r>
          </a:p>
          <a:p>
            <a:pPr marL="0" indent="0" algn="just">
              <a:spcBef>
                <a:spcPct val="0"/>
              </a:spcBef>
              <a:buNone/>
            </a:pPr>
            <a:r>
              <a:rPr lang="es-ES" altLang="es-ES" b="1" dirty="0" smtClean="0">
                <a:solidFill>
                  <a:schemeClr val="tx1">
                    <a:lumMod val="50000"/>
                  </a:schemeClr>
                </a:solidFill>
                <a:latin typeface="Calibri" panose="020F0502020204030204" pitchFamily="34" charset="0"/>
                <a:cs typeface="Calibri" panose="020F0502020204030204" pitchFamily="34" charset="0"/>
                <a:hlinkClick r:id="rId3"/>
              </a:rPr>
              <a:t>Guía indicios de calidad en libros</a:t>
            </a:r>
            <a:endParaRPr lang="es-ES" altLang="es-ES" b="1" dirty="0" smtClean="0">
              <a:solidFill>
                <a:schemeClr val="tx1">
                  <a:lumMod val="50000"/>
                </a:schemeClr>
              </a:solidFill>
              <a:latin typeface="Calibri" panose="020F0502020204030204" pitchFamily="34" charset="0"/>
              <a:cs typeface="Calibri" panose="020F0502020204030204" pitchFamily="34" charset="0"/>
            </a:endParaRPr>
          </a:p>
          <a:p>
            <a:pPr algn="just">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Prestigio </a:t>
            </a:r>
            <a:r>
              <a:rPr lang="es-ES" altLang="es-ES" b="1" dirty="0">
                <a:solidFill>
                  <a:schemeClr val="tx1">
                    <a:lumMod val="75000"/>
                  </a:schemeClr>
                </a:solidFill>
                <a:latin typeface="Calibri" panose="020F0502020204030204" pitchFamily="34" charset="0"/>
                <a:cs typeface="Calibri" panose="020F0502020204030204" pitchFamily="34" charset="0"/>
              </a:rPr>
              <a:t>de la </a:t>
            </a:r>
            <a:r>
              <a:rPr lang="es-ES" altLang="es-ES" b="1" dirty="0" smtClean="0">
                <a:solidFill>
                  <a:schemeClr val="tx1">
                    <a:lumMod val="75000"/>
                  </a:schemeClr>
                </a:solidFill>
                <a:latin typeface="Calibri" panose="020F0502020204030204" pitchFamily="34" charset="0"/>
                <a:cs typeface="Calibri" panose="020F0502020204030204" pitchFamily="34" charset="0"/>
              </a:rPr>
              <a:t>editorial (Ranking SPI y sello CEA)</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 Prestigio de la colección en la que se publica la </a:t>
            </a:r>
            <a:r>
              <a:rPr lang="es-ES" altLang="es-ES" b="1" dirty="0" smtClean="0">
                <a:solidFill>
                  <a:schemeClr val="tx1">
                    <a:lumMod val="75000"/>
                  </a:schemeClr>
                </a:solidFill>
                <a:latin typeface="Calibri" panose="020F0502020204030204" pitchFamily="34" charset="0"/>
                <a:cs typeface="Calibri" panose="020F0502020204030204" pitchFamily="34" charset="0"/>
              </a:rPr>
              <a:t> obra o del editor</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 Proceso de revisión y selección de originales</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 Nº de citas </a:t>
            </a:r>
            <a:r>
              <a:rPr lang="es-ES" altLang="es-ES" b="1" dirty="0" smtClean="0">
                <a:solidFill>
                  <a:schemeClr val="tx1">
                    <a:lumMod val="75000"/>
                  </a:schemeClr>
                </a:solidFill>
                <a:latin typeface="Calibri" panose="020F0502020204030204" pitchFamily="34" charset="0"/>
                <a:cs typeface="Calibri" panose="020F0502020204030204" pitchFamily="34" charset="0"/>
              </a:rPr>
              <a:t>recibidas: Scopus, Google Scholar</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 Reseñas en </a:t>
            </a:r>
            <a:r>
              <a:rPr lang="es-ES" altLang="es-ES" b="1" dirty="0" smtClean="0">
                <a:solidFill>
                  <a:schemeClr val="tx1">
                    <a:lumMod val="75000"/>
                  </a:schemeClr>
                </a:solidFill>
                <a:latin typeface="Calibri" panose="020F0502020204030204" pitchFamily="34" charset="0"/>
                <a:cs typeface="Calibri" panose="020F0502020204030204" pitchFamily="34" charset="0"/>
              </a:rPr>
              <a:t>revistas especializadas</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 Número de autores</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 Presencia en Catálogos nacionales e internacionales y </a:t>
            </a:r>
            <a:r>
              <a:rPr lang="es-ES" altLang="es-ES" b="1" dirty="0" smtClean="0">
                <a:solidFill>
                  <a:schemeClr val="tx1">
                    <a:lumMod val="75000"/>
                  </a:schemeClr>
                </a:solidFill>
                <a:latin typeface="Calibri" panose="020F0502020204030204" pitchFamily="34" charset="0"/>
                <a:cs typeface="Calibri" panose="020F0502020204030204" pitchFamily="34" charset="0"/>
              </a:rPr>
              <a:t>Bases </a:t>
            </a:r>
            <a:r>
              <a:rPr lang="es-ES" altLang="es-ES" b="1" dirty="0">
                <a:solidFill>
                  <a:schemeClr val="tx1">
                    <a:lumMod val="75000"/>
                  </a:schemeClr>
                </a:solidFill>
                <a:latin typeface="Calibri" panose="020F0502020204030204" pitchFamily="34" charset="0"/>
                <a:cs typeface="Calibri" panose="020F0502020204030204" pitchFamily="34" charset="0"/>
              </a:rPr>
              <a:t>de </a:t>
            </a:r>
            <a:r>
              <a:rPr lang="es-ES" altLang="es-ES" b="1" dirty="0" smtClean="0">
                <a:solidFill>
                  <a:schemeClr val="tx1">
                    <a:lumMod val="75000"/>
                  </a:schemeClr>
                </a:solidFill>
                <a:latin typeface="Calibri" panose="020F0502020204030204" pitchFamily="34" charset="0"/>
                <a:cs typeface="Calibri" panose="020F0502020204030204" pitchFamily="34" charset="0"/>
              </a:rPr>
              <a:t>Datos especializadas</a:t>
            </a:r>
            <a:r>
              <a:rPr lang="es-ES" altLang="es-ES" b="1" dirty="0">
                <a:solidFill>
                  <a:schemeClr val="tx1">
                    <a:lumMod val="75000"/>
                  </a:schemeClr>
                </a:solidFill>
                <a:latin typeface="Calibri" panose="020F0502020204030204" pitchFamily="34" charset="0"/>
                <a:cs typeface="Calibri" panose="020F0502020204030204" pitchFamily="34" charset="0"/>
              </a:rPr>
              <a:t>: </a:t>
            </a:r>
            <a:r>
              <a:rPr lang="es-ES" altLang="es-ES" b="1" dirty="0" err="1">
                <a:solidFill>
                  <a:schemeClr val="tx1">
                    <a:lumMod val="75000"/>
                  </a:schemeClr>
                </a:solidFill>
                <a:latin typeface="Calibri" panose="020F0502020204030204" pitchFamily="34" charset="0"/>
                <a:cs typeface="Calibri" panose="020F0502020204030204" pitchFamily="34" charset="0"/>
              </a:rPr>
              <a:t>Rebiun</a:t>
            </a:r>
            <a:r>
              <a:rPr lang="es-ES" altLang="es-ES" b="1" dirty="0">
                <a:solidFill>
                  <a:schemeClr val="tx1">
                    <a:lumMod val="75000"/>
                  </a:schemeClr>
                </a:solidFill>
                <a:latin typeface="Calibri" panose="020F0502020204030204" pitchFamily="34" charset="0"/>
                <a:cs typeface="Calibri" panose="020F0502020204030204" pitchFamily="34" charset="0"/>
              </a:rPr>
              <a:t>, </a:t>
            </a:r>
            <a:r>
              <a:rPr lang="es-ES" altLang="es-ES" b="1" dirty="0" err="1" smtClean="0">
                <a:solidFill>
                  <a:schemeClr val="tx1">
                    <a:lumMod val="75000"/>
                  </a:schemeClr>
                </a:solidFill>
                <a:latin typeface="Calibri" panose="020F0502020204030204" pitchFamily="34" charset="0"/>
                <a:cs typeface="Calibri" panose="020F0502020204030204" pitchFamily="34" charset="0"/>
              </a:rPr>
              <a:t>Dialnet</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 La traducción de la propia obra a otras </a:t>
            </a:r>
            <a:r>
              <a:rPr lang="es-ES" altLang="es-ES" b="1" dirty="0" smtClean="0">
                <a:solidFill>
                  <a:schemeClr val="tx1">
                    <a:lumMod val="75000"/>
                  </a:schemeClr>
                </a:solidFill>
                <a:latin typeface="Calibri" panose="020F0502020204030204" pitchFamily="34" charset="0"/>
                <a:cs typeface="Calibri" panose="020F0502020204030204" pitchFamily="34" charset="0"/>
              </a:rPr>
              <a:t>lenguas</a:t>
            </a: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3" name="8 Grupo"/>
          <p:cNvGrpSpPr>
            <a:grpSpLocks/>
          </p:cNvGrpSpPr>
          <p:nvPr/>
        </p:nvGrpSpPr>
        <p:grpSpPr bwMode="auto">
          <a:xfrm>
            <a:off x="4366220" y="502532"/>
            <a:ext cx="6929438" cy="649287"/>
            <a:chOff x="0" y="1071568"/>
            <a:chExt cx="5975961" cy="649440"/>
          </a:xfrm>
        </p:grpSpPr>
        <p:sp>
          <p:nvSpPr>
            <p:cNvPr id="14"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Libros y capítulos de libros</a:t>
              </a:r>
            </a:p>
          </p:txBody>
        </p:sp>
      </p:grpSp>
    </p:spTree>
    <p:extLst>
      <p:ext uri="{BB962C8B-B14F-4D97-AF65-F5344CB8AC3E}">
        <p14:creationId xmlns:p14="http://schemas.microsoft.com/office/powerpoint/2010/main" val="422872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Marcador de contenido 1"/>
          <p:cNvSpPr>
            <a:spLocks noGrp="1"/>
          </p:cNvSpPr>
          <p:nvPr>
            <p:ph sz="half" idx="1"/>
          </p:nvPr>
        </p:nvSpPr>
        <p:spPr>
          <a:xfrm>
            <a:off x="1117308" y="2137814"/>
            <a:ext cx="8505495" cy="4034385"/>
          </a:xfrm>
        </p:spPr>
        <p:txBody>
          <a:bodyPr>
            <a:normAutofit fontScale="92500" lnSpcReduction="10000"/>
          </a:bodyPr>
          <a:lstStyle/>
          <a:p>
            <a:pPr marL="0" indent="0">
              <a:buNone/>
              <a:defRPr/>
            </a:pPr>
            <a:r>
              <a:rPr lang="es-ES" b="1" dirty="0">
                <a:solidFill>
                  <a:schemeClr val="tx1">
                    <a:lumMod val="75000"/>
                  </a:schemeClr>
                </a:solidFill>
                <a:latin typeface="Calibri" panose="020F0502020204030204" pitchFamily="34" charset="0"/>
                <a:cs typeface="Calibri" panose="020F0502020204030204" pitchFamily="34" charset="0"/>
              </a:rPr>
              <a:t>En 2012/2014 se ha publicado SPI que pretende ser un índice de referencia en la evaluación de editoriales de Ciencias Sociales y </a:t>
            </a:r>
            <a:r>
              <a:rPr lang="es-ES" b="1" dirty="0" smtClean="0">
                <a:solidFill>
                  <a:schemeClr val="tx1">
                    <a:lumMod val="75000"/>
                  </a:schemeClr>
                </a:solidFill>
                <a:latin typeface="Calibri" panose="020F0502020204030204" pitchFamily="34" charset="0"/>
                <a:cs typeface="Calibri" panose="020F0502020204030204" pitchFamily="34" charset="0"/>
              </a:rPr>
              <a:t>Humanidades</a:t>
            </a:r>
            <a:r>
              <a:rPr lang="es-ES" b="1" dirty="0">
                <a:solidFill>
                  <a:schemeClr val="tx1">
                    <a:lumMod val="75000"/>
                  </a:schemeClr>
                </a:solidFill>
                <a:latin typeface="Calibri" panose="020F0502020204030204" pitchFamily="34" charset="0"/>
                <a:cs typeface="Calibri" panose="020F0502020204030204" pitchFamily="34" charset="0"/>
              </a:rPr>
              <a:t/>
            </a:r>
            <a:br>
              <a:rPr lang="es-ES" b="1" dirty="0">
                <a:solidFill>
                  <a:schemeClr val="tx1">
                    <a:lumMod val="75000"/>
                  </a:schemeClr>
                </a:solidFill>
                <a:latin typeface="Calibri" panose="020F0502020204030204" pitchFamily="34" charset="0"/>
                <a:cs typeface="Calibri" panose="020F0502020204030204" pitchFamily="34" charset="0"/>
              </a:rPr>
            </a:b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lgn="just">
              <a:buNone/>
              <a:defRPr/>
            </a:pPr>
            <a:r>
              <a:rPr lang="es-ES" b="1" dirty="0">
                <a:solidFill>
                  <a:schemeClr val="tx1">
                    <a:lumMod val="75000"/>
                  </a:schemeClr>
                </a:solidFill>
                <a:latin typeface="Calibri" panose="020F0502020204030204" pitchFamily="34" charset="0"/>
                <a:cs typeface="Calibri" panose="020F0502020204030204" pitchFamily="34" charset="0"/>
              </a:rPr>
              <a:t>SPI (Scholary Publishers Indicators), elaborado por Grupo de Investigación de Publicaciones Científicas (EPUC) y financiado por el CSIC, nos ofrece un Ranking general de editoriales y otro distribuido por materias,  elaborado según la opinión de 3000 expertos españoles en el </a:t>
            </a:r>
            <a:r>
              <a:rPr lang="es-ES" b="1" dirty="0" smtClean="0">
                <a:solidFill>
                  <a:schemeClr val="tx1">
                    <a:lumMod val="75000"/>
                  </a:schemeClr>
                </a:solidFill>
                <a:latin typeface="Calibri" panose="020F0502020204030204" pitchFamily="34" charset="0"/>
                <a:cs typeface="Calibri" panose="020F0502020204030204" pitchFamily="34" charset="0"/>
              </a:rPr>
              <a:t>área</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solidFill>
                <a:schemeClr val="tx1">
                  <a:lumMod val="75000"/>
                </a:schemeClr>
              </a:solidFill>
              <a:latin typeface="Calibri" panose="020F0502020204030204" pitchFamily="34" charset="0"/>
              <a:cs typeface="Calibri" panose="020F0502020204030204" pitchFamily="34" charset="0"/>
              <a:hlinkClick r:id="rId3" tooltip="ir a http://epuc.cchs.csic.es/SPI/listado_completo.php (se abre en ventana nueva)"/>
            </a:endParaRPr>
          </a:p>
          <a:p>
            <a:pPr marL="0" indent="0">
              <a:buNone/>
              <a:defRPr/>
            </a:pPr>
            <a:r>
              <a:rPr lang="en-US" b="1" dirty="0">
                <a:solidFill>
                  <a:schemeClr val="tx1">
                    <a:lumMod val="75000"/>
                  </a:schemeClr>
                </a:solidFill>
                <a:latin typeface="Calibri" panose="020F0502020204030204" pitchFamily="34" charset="0"/>
                <a:cs typeface="Calibri" panose="020F0502020204030204" pitchFamily="34" charset="0"/>
                <a:hlinkClick r:id="rId3" tooltip="ir a http://epuc.cchs.csic.es/SPI/listado_completo.php (se abre en ventana nueva)"/>
              </a:rPr>
              <a:t>SPI: Books in Humanities and Social Sciences</a:t>
            </a:r>
            <a:r>
              <a:rPr lang="en-US" b="1" dirty="0">
                <a:solidFill>
                  <a:schemeClr val="tx1">
                    <a:lumMod val="75000"/>
                  </a:schemeClr>
                </a:solidFill>
                <a:latin typeface="Calibri" panose="020F0502020204030204" pitchFamily="34" charset="0"/>
                <a:cs typeface="Calibri" panose="020F0502020204030204" pitchFamily="34" charset="0"/>
              </a:rPr>
              <a:t> </a:t>
            </a: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lgn="just">
              <a:buNone/>
              <a:defRPr/>
            </a:pPr>
            <a:endParaRPr lang="es-ES" b="1" dirty="0">
              <a:solidFill>
                <a:schemeClr val="tx1">
                  <a:lumMod val="75000"/>
                </a:schemeClr>
              </a:solidFill>
            </a:endParaRPr>
          </a:p>
        </p:txBody>
      </p:sp>
      <p:grpSp>
        <p:nvGrpSpPr>
          <p:cNvPr id="13" name="8 Grupo"/>
          <p:cNvGrpSpPr>
            <a:grpSpLocks/>
          </p:cNvGrpSpPr>
          <p:nvPr/>
        </p:nvGrpSpPr>
        <p:grpSpPr bwMode="auto">
          <a:xfrm>
            <a:off x="4366220" y="502532"/>
            <a:ext cx="6929438" cy="649287"/>
            <a:chOff x="0" y="1071568"/>
            <a:chExt cx="5975961" cy="649440"/>
          </a:xfrm>
        </p:grpSpPr>
        <p:sp>
          <p:nvSpPr>
            <p:cNvPr id="14"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Libros y capítulos de libros</a:t>
              </a:r>
            </a:p>
          </p:txBody>
        </p:sp>
      </p:grpSp>
    </p:spTree>
    <p:extLst>
      <p:ext uri="{BB962C8B-B14F-4D97-AF65-F5344CB8AC3E}">
        <p14:creationId xmlns:p14="http://schemas.microsoft.com/office/powerpoint/2010/main" val="16336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Marcador de contenido 1"/>
          <p:cNvSpPr>
            <a:spLocks noGrp="1"/>
          </p:cNvSpPr>
          <p:nvPr>
            <p:ph sz="half" idx="1"/>
          </p:nvPr>
        </p:nvSpPr>
        <p:spPr>
          <a:xfrm>
            <a:off x="916218" y="1496097"/>
            <a:ext cx="8712967" cy="4687415"/>
          </a:xfrm>
        </p:spPr>
        <p:txBody>
          <a:bodyPr>
            <a:normAutofit/>
          </a:bodyPr>
          <a:lstStyle/>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Otras herramientas para conocer la importancia de las editoriales</a:t>
            </a:r>
          </a:p>
          <a:p>
            <a:pPr marL="0" indent="0" algn="just">
              <a:buNone/>
              <a:defRPr/>
            </a:pPr>
            <a:r>
              <a:rPr lang="es-ES" b="1" dirty="0" err="1" smtClean="0">
                <a:solidFill>
                  <a:schemeClr val="tx1">
                    <a:lumMod val="75000"/>
                  </a:schemeClr>
                </a:solidFill>
                <a:latin typeface="Calibri" panose="020F0502020204030204" pitchFamily="34" charset="0"/>
                <a:cs typeface="Calibri" panose="020F0502020204030204" pitchFamily="34" charset="0"/>
                <a:hlinkClick r:id="rId3"/>
              </a:rPr>
              <a:t>Public</a:t>
            </a:r>
            <a:r>
              <a:rPr lang="es-ES" b="1" dirty="0" smtClean="0">
                <a:solidFill>
                  <a:schemeClr val="tx1">
                    <a:lumMod val="75000"/>
                  </a:schemeClr>
                </a:solidFill>
                <a:latin typeface="Calibri" panose="020F0502020204030204" pitchFamily="34" charset="0"/>
                <a:cs typeface="Calibri" panose="020F0502020204030204" pitchFamily="34" charset="0"/>
                <a:hlinkClick r:id="rId3"/>
              </a:rPr>
              <a:t> Scholar </a:t>
            </a:r>
            <a:r>
              <a:rPr lang="es-ES" b="1" dirty="0" err="1" smtClean="0">
                <a:solidFill>
                  <a:schemeClr val="tx1">
                    <a:lumMod val="75000"/>
                  </a:schemeClr>
                </a:solidFill>
                <a:latin typeface="Calibri" panose="020F0502020204030204" pitchFamily="34" charset="0"/>
                <a:cs typeface="Calibri" panose="020F0502020204030204" pitchFamily="34" charset="0"/>
                <a:hlinkClick r:id="rId3"/>
              </a:rPr>
              <a:t>Metrics</a:t>
            </a: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3" name="8 Grupo"/>
          <p:cNvGrpSpPr>
            <a:grpSpLocks/>
          </p:cNvGrpSpPr>
          <p:nvPr/>
        </p:nvGrpSpPr>
        <p:grpSpPr bwMode="auto">
          <a:xfrm>
            <a:off x="4366220" y="502532"/>
            <a:ext cx="6929438" cy="649287"/>
            <a:chOff x="0" y="1071568"/>
            <a:chExt cx="5975961" cy="649440"/>
          </a:xfrm>
        </p:grpSpPr>
        <p:sp>
          <p:nvSpPr>
            <p:cNvPr id="14"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Libros y capítulos de libros</a:t>
              </a:r>
            </a:p>
          </p:txBody>
        </p:sp>
      </p:gr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52" y="2564904"/>
            <a:ext cx="5986791" cy="823031"/>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72" y="3962517"/>
            <a:ext cx="3333750" cy="1382320"/>
          </a:xfrm>
          <a:prstGeom prst="rect">
            <a:avLst/>
          </a:prstGeom>
        </p:spPr>
      </p:pic>
    </p:spTree>
    <p:extLst>
      <p:ext uri="{BB962C8B-B14F-4D97-AF65-F5344CB8AC3E}">
        <p14:creationId xmlns:p14="http://schemas.microsoft.com/office/powerpoint/2010/main" val="19048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Marcador de contenido 1"/>
          <p:cNvSpPr>
            <a:spLocks noGrp="1"/>
          </p:cNvSpPr>
          <p:nvPr>
            <p:ph sz="half" idx="1"/>
          </p:nvPr>
        </p:nvSpPr>
        <p:spPr>
          <a:xfrm>
            <a:off x="1117308" y="1676150"/>
            <a:ext cx="8505495" cy="4496050"/>
          </a:xfrm>
        </p:spPr>
        <p:txBody>
          <a:bodyPr>
            <a:normAutofit/>
          </a:bodyPr>
          <a:lstStyle/>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Ponencias o Conferencias invitadas</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Antigüedad y periodicidad</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Carácter nacional o internacional</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Carta de aceptación</a:t>
            </a:r>
          </a:p>
          <a:p>
            <a:pPr marL="0" indent="0" algn="just">
              <a:buNone/>
              <a:defRPr/>
            </a:pPr>
            <a:r>
              <a:rPr lang="es-ES" b="1" dirty="0">
                <a:solidFill>
                  <a:schemeClr val="tx1">
                    <a:lumMod val="75000"/>
                  </a:schemeClr>
                </a:solidFill>
                <a:latin typeface="Calibri" panose="020F0502020204030204" pitchFamily="34" charset="0"/>
                <a:cs typeface="Calibri" panose="020F0502020204030204" pitchFamily="34" charset="0"/>
              </a:rPr>
              <a:t>Actas </a:t>
            </a:r>
            <a:r>
              <a:rPr lang="es-ES" b="1" dirty="0" smtClean="0">
                <a:solidFill>
                  <a:schemeClr val="tx1">
                    <a:lumMod val="75000"/>
                  </a:schemeClr>
                </a:solidFill>
                <a:latin typeface="Calibri" panose="020F0502020204030204" pitchFamily="34" charset="0"/>
                <a:cs typeface="Calibri" panose="020F0502020204030204" pitchFamily="34" charset="0"/>
              </a:rPr>
              <a:t>editadas</a:t>
            </a: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lgn="just">
              <a:buNone/>
              <a:defRPr/>
            </a:pPr>
            <a:endParaRPr lang="es-ES" b="1" dirty="0">
              <a:solidFill>
                <a:schemeClr val="accent2">
                  <a:lumMod val="75000"/>
                </a:schemeClr>
              </a:solidFill>
            </a:endParaRPr>
          </a:p>
        </p:txBody>
      </p:sp>
      <p:grpSp>
        <p:nvGrpSpPr>
          <p:cNvPr id="13" name="8 Grupo"/>
          <p:cNvGrpSpPr>
            <a:grpSpLocks/>
          </p:cNvGrpSpPr>
          <p:nvPr/>
        </p:nvGrpSpPr>
        <p:grpSpPr bwMode="auto">
          <a:xfrm>
            <a:off x="4366220" y="502532"/>
            <a:ext cx="6929438" cy="649287"/>
            <a:chOff x="0" y="1071568"/>
            <a:chExt cx="5975961" cy="649440"/>
          </a:xfrm>
        </p:grpSpPr>
        <p:sp>
          <p:nvSpPr>
            <p:cNvPr id="14"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a:t>
              </a:r>
              <a:r>
                <a:rPr lang="es-ES" sz="3200" dirty="0" err="1" smtClean="0"/>
                <a:t>ibros</a:t>
              </a:r>
              <a:r>
                <a:rPr lang="es-ES" sz="3200" dirty="0" smtClean="0"/>
                <a:t> </a:t>
              </a:r>
              <a:r>
                <a:rPr lang="es-ES" sz="3200" dirty="0"/>
                <a:t>y capítulos de libros</a:t>
              </a:r>
            </a:p>
          </p:txBody>
        </p:sp>
      </p:grpSp>
      <p:grpSp>
        <p:nvGrpSpPr>
          <p:cNvPr id="11" name="8 Grupo"/>
          <p:cNvGrpSpPr>
            <a:grpSpLocks/>
          </p:cNvGrpSpPr>
          <p:nvPr/>
        </p:nvGrpSpPr>
        <p:grpSpPr bwMode="auto">
          <a:xfrm>
            <a:off x="4326035" y="523343"/>
            <a:ext cx="6933110" cy="649287"/>
            <a:chOff x="-34656" y="1092384"/>
            <a:chExt cx="5979128" cy="649440"/>
          </a:xfrm>
        </p:grpSpPr>
        <p:sp>
          <p:nvSpPr>
            <p:cNvPr id="12" name="9 Rectángulo redondeado"/>
            <p:cNvSpPr/>
            <p:nvPr/>
          </p:nvSpPr>
          <p:spPr>
            <a:xfrm>
              <a:off x="-34656" y="1092384"/>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smtClean="0"/>
                <a:t>Congresos, conferencias…</a:t>
              </a:r>
              <a:endParaRPr lang="es-ES" sz="3200" dirty="0"/>
            </a:p>
          </p:txBody>
        </p:sp>
      </p:grpSp>
    </p:spTree>
    <p:extLst>
      <p:ext uri="{BB962C8B-B14F-4D97-AF65-F5344CB8AC3E}">
        <p14:creationId xmlns:p14="http://schemas.microsoft.com/office/powerpoint/2010/main" val="130275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77802" y="1676150"/>
            <a:ext cx="4317207" cy="461665"/>
          </a:xfrm>
          <a:prstGeom prst="rect">
            <a:avLst/>
          </a:prstGeom>
          <a:noFill/>
        </p:spPr>
        <p:txBody>
          <a:bodyPr wrap="none" rtlCol="0">
            <a:spAutoFit/>
          </a:bodyPr>
          <a:lstStyle/>
          <a:p>
            <a:r>
              <a:rPr lang="es-ES" b="1" dirty="0" smtClean="0">
                <a:solidFill>
                  <a:schemeClr val="bg1"/>
                </a:solidFill>
              </a:rPr>
              <a:t>culos </a:t>
            </a:r>
            <a:r>
              <a:rPr lang="es-ES" b="1" dirty="0">
                <a:solidFill>
                  <a:schemeClr val="bg1"/>
                </a:solidFill>
              </a:rPr>
              <a:t>de revistas indexadas</a:t>
            </a:r>
          </a:p>
        </p:txBody>
      </p:sp>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1" name="8 Grupo"/>
          <p:cNvGrpSpPr>
            <a:grpSpLocks/>
          </p:cNvGrpSpPr>
          <p:nvPr/>
        </p:nvGrpSpPr>
        <p:grpSpPr bwMode="auto">
          <a:xfrm>
            <a:off x="4366220" y="614449"/>
            <a:ext cx="6929437" cy="649287"/>
            <a:chOff x="0" y="1071568"/>
            <a:chExt cx="5975961" cy="649440"/>
          </a:xfrm>
        </p:grpSpPr>
        <p:sp>
          <p:nvSpPr>
            <p:cNvPr id="12"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10 Rectángulo"/>
            <p:cNvSpPr/>
            <p:nvPr/>
          </p:nvSpPr>
          <p:spPr>
            <a:xfrm>
              <a:off x="31488" y="1103325"/>
              <a:ext cx="5912985"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Búsqueda de citas</a:t>
              </a:r>
            </a:p>
          </p:txBody>
        </p:sp>
      </p:grpSp>
      <p:pic>
        <p:nvPicPr>
          <p:cNvPr id="1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634" t="16574" r="768" b="8781"/>
          <a:stretch>
            <a:fillRect/>
          </a:stretch>
        </p:blipFill>
        <p:spPr bwMode="auto">
          <a:xfrm>
            <a:off x="1018473" y="1693132"/>
            <a:ext cx="792003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17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1" name="8 Grupo"/>
          <p:cNvGrpSpPr>
            <a:grpSpLocks/>
          </p:cNvGrpSpPr>
          <p:nvPr/>
        </p:nvGrpSpPr>
        <p:grpSpPr bwMode="auto">
          <a:xfrm>
            <a:off x="4366220" y="614449"/>
            <a:ext cx="6929437" cy="649287"/>
            <a:chOff x="0" y="1071568"/>
            <a:chExt cx="5975961" cy="649440"/>
          </a:xfrm>
        </p:grpSpPr>
        <p:sp>
          <p:nvSpPr>
            <p:cNvPr id="12"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10 Rectángulo"/>
            <p:cNvSpPr/>
            <p:nvPr/>
          </p:nvSpPr>
          <p:spPr>
            <a:xfrm>
              <a:off x="31488" y="1103325"/>
              <a:ext cx="5912985"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Búsqueda de citas</a:t>
              </a:r>
            </a:p>
          </p:txBody>
        </p:sp>
      </p:grpSp>
      <p:sp>
        <p:nvSpPr>
          <p:cNvPr id="14" name="Marcador de contenido 1"/>
          <p:cNvSpPr>
            <a:spLocks noGrp="1"/>
          </p:cNvSpPr>
          <p:nvPr>
            <p:ph sz="half" idx="1"/>
          </p:nvPr>
        </p:nvSpPr>
        <p:spPr>
          <a:xfrm>
            <a:off x="1117308" y="1988840"/>
            <a:ext cx="8937544" cy="4183359"/>
          </a:xfrm>
        </p:spPr>
        <p:txBody>
          <a:bodyPr>
            <a:normAutofit fontScale="85000" lnSpcReduction="20000"/>
          </a:bodyPr>
          <a:lstStyle/>
          <a:p>
            <a:pPr marL="0" indent="0">
              <a:buNone/>
              <a:defRPr/>
            </a:pPr>
            <a:r>
              <a:rPr lang="es-ES" sz="2800" b="1" dirty="0" smtClean="0">
                <a:solidFill>
                  <a:schemeClr val="tx1">
                    <a:lumMod val="75000"/>
                  </a:schemeClr>
                </a:solidFill>
                <a:latin typeface="Calibri" panose="020F0502020204030204" pitchFamily="34" charset="0"/>
                <a:cs typeface="Calibri" panose="020F0502020204030204" pitchFamily="34" charset="0"/>
              </a:rPr>
              <a:t>Las citas se buscan en:</a:t>
            </a:r>
            <a:br>
              <a:rPr lang="es-ES" sz="2800" b="1" dirty="0" smtClean="0">
                <a:solidFill>
                  <a:schemeClr val="tx1">
                    <a:lumMod val="75000"/>
                  </a:schemeClr>
                </a:solidFill>
                <a:latin typeface="Calibri" panose="020F0502020204030204" pitchFamily="34" charset="0"/>
                <a:cs typeface="Calibri" panose="020F0502020204030204" pitchFamily="34" charset="0"/>
              </a:rPr>
            </a:br>
            <a:r>
              <a:rPr lang="es-ES" sz="2800" b="1" dirty="0" smtClean="0">
                <a:solidFill>
                  <a:schemeClr val="tx1">
                    <a:lumMod val="75000"/>
                  </a:schemeClr>
                </a:solidFill>
                <a:latin typeface="Calibri" panose="020F0502020204030204" pitchFamily="34" charset="0"/>
                <a:cs typeface="Calibri" panose="020F0502020204030204" pitchFamily="34" charset="0"/>
              </a:rPr>
              <a:t>     </a:t>
            </a:r>
          </a:p>
          <a:p>
            <a:pPr marL="0" indent="0">
              <a:buNone/>
              <a:defRPr/>
            </a:pPr>
            <a:r>
              <a:rPr lang="es-ES" sz="2800" b="1" dirty="0" smtClean="0">
                <a:solidFill>
                  <a:schemeClr val="tx1">
                    <a:lumMod val="75000"/>
                  </a:schemeClr>
                </a:solidFill>
                <a:latin typeface="Calibri" panose="020F0502020204030204" pitchFamily="34" charset="0"/>
                <a:cs typeface="Calibri" panose="020F0502020204030204" pitchFamily="34" charset="0"/>
              </a:rPr>
              <a:t>      WOS – buscar el apellido del autor*, título* año</a:t>
            </a:r>
          </a:p>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 </a:t>
            </a:r>
            <a:r>
              <a:rPr lang="es-ES" sz="2800" b="1" dirty="0" smtClean="0">
                <a:solidFill>
                  <a:schemeClr val="tx1">
                    <a:lumMod val="75000"/>
                  </a:schemeClr>
                </a:solidFill>
                <a:latin typeface="Calibri" panose="020F0502020204030204" pitchFamily="34" charset="0"/>
                <a:cs typeface="Calibri" panose="020F0502020204030204" pitchFamily="34" charset="0"/>
              </a:rPr>
              <a:t>     Scopus – buscar título en references del desplegable </a:t>
            </a:r>
          </a:p>
          <a:p>
            <a:pPr marL="426645" lvl="1" indent="0">
              <a:buNone/>
              <a:defRPr/>
            </a:pPr>
            <a:endParaRPr lang="es-ES" sz="2800" b="1" dirty="0">
              <a:solidFill>
                <a:schemeClr val="tx1">
                  <a:lumMod val="75000"/>
                </a:schemeClr>
              </a:solidFill>
              <a:latin typeface="Calibri" panose="020F0502020204030204" pitchFamily="34" charset="0"/>
              <a:cs typeface="Calibri" panose="020F0502020204030204" pitchFamily="34" charset="0"/>
            </a:endParaRPr>
          </a:p>
          <a:p>
            <a:pPr marL="426645" lvl="1" indent="0">
              <a:buNone/>
              <a:defRPr/>
            </a:pPr>
            <a:r>
              <a:rPr lang="es-ES" sz="2800" b="1" dirty="0" smtClean="0">
                <a:solidFill>
                  <a:schemeClr val="tx1">
                    <a:lumMod val="75000"/>
                  </a:schemeClr>
                </a:solidFill>
                <a:latin typeface="Calibri" panose="020F0502020204030204" pitchFamily="34" charset="0"/>
                <a:cs typeface="Calibri" panose="020F0502020204030204" pitchFamily="34" charset="0"/>
              </a:rPr>
              <a:t>Google académico – por título del artículo o libro. Repetir la                                búsqueda por apellidos del autor</a:t>
            </a:r>
          </a:p>
          <a:p>
            <a:pPr marL="0" indent="0">
              <a:buNone/>
              <a:defRPr/>
            </a:pP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r>
              <a:rPr lang="es-ES" b="1" dirty="0" smtClean="0">
                <a:solidFill>
                  <a:schemeClr val="tx1">
                    <a:lumMod val="75000"/>
                  </a:schemeClr>
                </a:solidFill>
              </a:rPr>
              <a:t>	</a:t>
            </a:r>
            <a:br>
              <a:rPr lang="es-ES" b="1" dirty="0" smtClean="0">
                <a:solidFill>
                  <a:schemeClr val="tx1">
                    <a:lumMod val="75000"/>
                  </a:schemeClr>
                </a:solidFill>
              </a:rPr>
            </a:br>
            <a:endParaRPr lang="es-ES" b="1" dirty="0">
              <a:solidFill>
                <a:schemeClr val="accent2">
                  <a:lumMod val="75000"/>
                </a:schemeClr>
              </a:solidFill>
            </a:endParaRPr>
          </a:p>
        </p:txBody>
      </p:sp>
    </p:spTree>
    <p:extLst>
      <p:ext uri="{BB962C8B-B14F-4D97-AF65-F5344CB8AC3E}">
        <p14:creationId xmlns:p14="http://schemas.microsoft.com/office/powerpoint/2010/main" val="257544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4" name="8 Grupo"/>
          <p:cNvGrpSpPr>
            <a:grpSpLocks/>
          </p:cNvGrpSpPr>
          <p:nvPr/>
        </p:nvGrpSpPr>
        <p:grpSpPr bwMode="auto">
          <a:xfrm>
            <a:off x="4488397" y="500259"/>
            <a:ext cx="6929438" cy="649287"/>
            <a:chOff x="0" y="1071568"/>
            <a:chExt cx="5975961" cy="649440"/>
          </a:xfrm>
        </p:grpSpPr>
        <p:sp>
          <p:nvSpPr>
            <p:cNvPr id="15"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Búsqueda de reseñas</a:t>
              </a:r>
            </a:p>
          </p:txBody>
        </p:sp>
      </p:grpSp>
      <p:sp>
        <p:nvSpPr>
          <p:cNvPr id="2" name="Rectángulo 1"/>
          <p:cNvSpPr/>
          <p:nvPr/>
        </p:nvSpPr>
        <p:spPr>
          <a:xfrm>
            <a:off x="3048000" y="2884236"/>
            <a:ext cx="6092825" cy="1089529"/>
          </a:xfrm>
          <a:prstGeom prst="rect">
            <a:avLst/>
          </a:prstGeom>
        </p:spPr>
        <p:txBody>
          <a:bodyPr>
            <a:spAutoFit/>
          </a:bodyPr>
          <a:lstStyle/>
          <a:p>
            <a:pPr marL="457200" indent="-457200">
              <a:lnSpc>
                <a:spcPct val="90000"/>
              </a:lnSpc>
              <a:buFont typeface="Arial" pitchFamily="34" charset="0"/>
              <a:buChar char="•"/>
              <a:defRPr/>
            </a:pPr>
            <a:r>
              <a:rPr lang="es-ES" b="1" dirty="0" err="1">
                <a:solidFill>
                  <a:schemeClr val="tx1">
                    <a:lumMod val="75000"/>
                  </a:schemeClr>
                </a:solidFill>
                <a:latin typeface="Calibri" pitchFamily="34" charset="0"/>
                <a:cs typeface="Times New Roman" pitchFamily="18" charset="0"/>
                <a:hlinkClick r:id="rId3"/>
              </a:rPr>
              <a:t>Dialnet</a:t>
            </a:r>
            <a:endParaRPr lang="es-ES" b="1" dirty="0">
              <a:solidFill>
                <a:schemeClr val="tx1">
                  <a:lumMod val="75000"/>
                </a:schemeClr>
              </a:solidFill>
              <a:latin typeface="Calibri" pitchFamily="34" charset="0"/>
              <a:cs typeface="Times New Roman" pitchFamily="18" charset="0"/>
            </a:endParaRPr>
          </a:p>
          <a:p>
            <a:pPr marL="457200" indent="-457200">
              <a:lnSpc>
                <a:spcPct val="90000"/>
              </a:lnSpc>
              <a:buFont typeface="Arial" pitchFamily="34" charset="0"/>
              <a:buChar char="•"/>
              <a:defRPr/>
            </a:pPr>
            <a:r>
              <a:rPr lang="es-ES" b="1" dirty="0">
                <a:solidFill>
                  <a:schemeClr val="tx1">
                    <a:lumMod val="75000"/>
                  </a:schemeClr>
                </a:solidFill>
                <a:latin typeface="Calibri" pitchFamily="34" charset="0"/>
                <a:cs typeface="Times New Roman" pitchFamily="18" charset="0"/>
                <a:hlinkClick r:id="rId4"/>
              </a:rPr>
              <a:t>Google Académico</a:t>
            </a:r>
            <a:endParaRPr lang="es-ES" b="1" dirty="0">
              <a:solidFill>
                <a:schemeClr val="tx1">
                  <a:lumMod val="75000"/>
                </a:schemeClr>
              </a:solidFill>
              <a:latin typeface="Calibri" pitchFamily="34" charset="0"/>
              <a:cs typeface="Times New Roman" pitchFamily="18" charset="0"/>
            </a:endParaRPr>
          </a:p>
          <a:p>
            <a:pPr marL="457200" indent="-457200">
              <a:lnSpc>
                <a:spcPct val="90000"/>
              </a:lnSpc>
              <a:buFont typeface="Arial" pitchFamily="34" charset="0"/>
              <a:buChar char="•"/>
              <a:defRPr/>
            </a:pPr>
            <a:r>
              <a:rPr lang="es-ES" b="1" dirty="0">
                <a:solidFill>
                  <a:schemeClr val="tx1">
                    <a:lumMod val="75000"/>
                  </a:schemeClr>
                </a:solidFill>
                <a:latin typeface="Calibri" pitchFamily="34" charset="0"/>
                <a:cs typeface="Times New Roman" pitchFamily="18" charset="0"/>
                <a:hlinkClick r:id="rId5"/>
              </a:rPr>
              <a:t>Google book</a:t>
            </a:r>
            <a:endParaRPr lang="es-ES" b="1" dirty="0">
              <a:solidFill>
                <a:schemeClr val="tx1">
                  <a:lumMod val="75000"/>
                </a:schemeClr>
              </a:solidFill>
              <a:latin typeface="Calibri" pitchFamily="34" charset="0"/>
              <a:cs typeface="Times New Roman" pitchFamily="18" charset="0"/>
            </a:endParaRPr>
          </a:p>
        </p:txBody>
      </p:sp>
    </p:spTree>
    <p:extLst>
      <p:ext uri="{BB962C8B-B14F-4D97-AF65-F5344CB8AC3E}">
        <p14:creationId xmlns:p14="http://schemas.microsoft.com/office/powerpoint/2010/main" val="150844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4" name="8 Grupo"/>
          <p:cNvGrpSpPr>
            <a:grpSpLocks/>
          </p:cNvGrpSpPr>
          <p:nvPr/>
        </p:nvGrpSpPr>
        <p:grpSpPr bwMode="auto">
          <a:xfrm>
            <a:off x="4488397" y="500259"/>
            <a:ext cx="6929438" cy="649287"/>
            <a:chOff x="0" y="1071568"/>
            <a:chExt cx="5975961" cy="649440"/>
          </a:xfrm>
        </p:grpSpPr>
        <p:sp>
          <p:nvSpPr>
            <p:cNvPr id="15"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Búsqueda de reseñas</a:t>
              </a:r>
            </a:p>
          </p:txBody>
        </p:sp>
      </p:grpSp>
      <p:sp>
        <p:nvSpPr>
          <p:cNvPr id="2" name="Rectángulo 1"/>
          <p:cNvSpPr/>
          <p:nvPr/>
        </p:nvSpPr>
        <p:spPr>
          <a:xfrm>
            <a:off x="3048000" y="2884236"/>
            <a:ext cx="6092825" cy="1754326"/>
          </a:xfrm>
          <a:prstGeom prst="rect">
            <a:avLst/>
          </a:prstGeom>
        </p:spPr>
        <p:txBody>
          <a:bodyPr>
            <a:spAutoFit/>
          </a:bodyPr>
          <a:lstStyle/>
          <a:p>
            <a:pPr>
              <a:lnSpc>
                <a:spcPct val="90000"/>
              </a:lnSpc>
              <a:defRPr/>
            </a:pPr>
            <a:r>
              <a:rPr lang="es-ES" b="1" dirty="0" err="1" smtClean="0">
                <a:solidFill>
                  <a:schemeClr val="tx1">
                    <a:lumMod val="75000"/>
                  </a:schemeClr>
                </a:solidFill>
                <a:latin typeface="Calibri" pitchFamily="34" charset="0"/>
                <a:cs typeface="Times New Roman" pitchFamily="18" charset="0"/>
                <a:hlinkClick r:id="rId3"/>
              </a:rPr>
              <a:t>Dialnet</a:t>
            </a:r>
            <a:endParaRPr lang="es-ES" b="1" dirty="0" smtClean="0">
              <a:solidFill>
                <a:schemeClr val="tx1">
                  <a:lumMod val="75000"/>
                </a:schemeClr>
              </a:solidFill>
              <a:latin typeface="Calibri" pitchFamily="34" charset="0"/>
              <a:cs typeface="Times New Roman" pitchFamily="18" charset="0"/>
            </a:endParaRPr>
          </a:p>
          <a:p>
            <a:pPr>
              <a:lnSpc>
                <a:spcPct val="90000"/>
              </a:lnSpc>
              <a:defRPr/>
            </a:pPr>
            <a:endParaRPr lang="es-ES" dirty="0">
              <a:solidFill>
                <a:schemeClr val="tx1">
                  <a:lumMod val="50000"/>
                </a:schemeClr>
              </a:solidFill>
              <a:latin typeface="Calibri" pitchFamily="34" charset="0"/>
              <a:cs typeface="Times New Roman" pitchFamily="18" charset="0"/>
            </a:endParaRPr>
          </a:p>
          <a:p>
            <a:pPr>
              <a:lnSpc>
                <a:spcPct val="90000"/>
              </a:lnSpc>
              <a:defRPr/>
            </a:pPr>
            <a:r>
              <a:rPr lang="es-ES" altLang="es-ES" b="1" dirty="0" smtClean="0">
                <a:solidFill>
                  <a:schemeClr val="tx1">
                    <a:lumMod val="75000"/>
                  </a:schemeClr>
                </a:solidFill>
                <a:latin typeface="Calibri" panose="020F0502020204030204" pitchFamily="34" charset="0"/>
                <a:cs typeface="Calibri" panose="020F0502020204030204" pitchFamily="34" charset="0"/>
              </a:rPr>
              <a:t>Ej</a:t>
            </a:r>
            <a:r>
              <a:rPr lang="es-ES" altLang="es-ES" b="1" dirty="0">
                <a:solidFill>
                  <a:schemeClr val="tx1">
                    <a:lumMod val="75000"/>
                  </a:schemeClr>
                </a:solidFill>
                <a:latin typeface="Calibri" panose="020F0502020204030204" pitchFamily="34" charset="0"/>
                <a:cs typeface="Calibri" panose="020F0502020204030204" pitchFamily="34" charset="0"/>
              </a:rPr>
              <a:t>. Buscar por autor Parejo Fernández o introduciendo el título del libro, si tiene reseña aparece junto al </a:t>
            </a:r>
            <a:r>
              <a:rPr lang="es-ES" altLang="es-ES" b="1" dirty="0" smtClean="0">
                <a:solidFill>
                  <a:schemeClr val="tx1">
                    <a:lumMod val="75000"/>
                  </a:schemeClr>
                </a:solidFill>
                <a:latin typeface="Calibri" panose="020F0502020204030204" pitchFamily="34" charset="0"/>
                <a:cs typeface="Calibri" panose="020F0502020204030204" pitchFamily="34" charset="0"/>
              </a:rPr>
              <a:t>libro</a:t>
            </a:r>
            <a:endParaRPr lang="es-ES" b="1" dirty="0">
              <a:solidFill>
                <a:schemeClr val="tx1">
                  <a:lumMod val="75000"/>
                </a:schemeClr>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91963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7886" t="10664" r="4991" b="9547"/>
          <a:stretch>
            <a:fillRect/>
          </a:stretch>
        </p:blipFill>
        <p:spPr bwMode="auto">
          <a:xfrm>
            <a:off x="1557908" y="1297247"/>
            <a:ext cx="8208912" cy="556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67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4" name="8 Grupo"/>
          <p:cNvGrpSpPr>
            <a:grpSpLocks/>
          </p:cNvGrpSpPr>
          <p:nvPr/>
        </p:nvGrpSpPr>
        <p:grpSpPr bwMode="auto">
          <a:xfrm>
            <a:off x="4488397" y="500259"/>
            <a:ext cx="6929438" cy="649287"/>
            <a:chOff x="0" y="1071568"/>
            <a:chExt cx="5975961" cy="649440"/>
          </a:xfrm>
        </p:grpSpPr>
        <p:sp>
          <p:nvSpPr>
            <p:cNvPr id="15"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Búsqueda de reseñas</a:t>
              </a:r>
            </a:p>
          </p:txBody>
        </p:sp>
      </p:grpSp>
      <p:sp>
        <p:nvSpPr>
          <p:cNvPr id="2" name="Rectángulo 1"/>
          <p:cNvSpPr/>
          <p:nvPr/>
        </p:nvSpPr>
        <p:spPr>
          <a:xfrm>
            <a:off x="2710036" y="2664419"/>
            <a:ext cx="6552728" cy="2086725"/>
          </a:xfrm>
          <a:prstGeom prst="rect">
            <a:avLst/>
          </a:prstGeom>
        </p:spPr>
        <p:txBody>
          <a:bodyPr wrap="square">
            <a:spAutoFit/>
          </a:bodyPr>
          <a:lstStyle/>
          <a:p>
            <a:pPr>
              <a:lnSpc>
                <a:spcPct val="90000"/>
              </a:lnSpc>
              <a:spcBef>
                <a:spcPct val="0"/>
              </a:spcBef>
            </a:pPr>
            <a:r>
              <a:rPr lang="es-ES" altLang="es-ES" b="1" dirty="0">
                <a:solidFill>
                  <a:schemeClr val="tx1">
                    <a:lumMod val="50000"/>
                  </a:schemeClr>
                </a:solidFill>
                <a:latin typeface="Calibri" panose="020F0502020204030204" pitchFamily="34" charset="0"/>
                <a:cs typeface="Calibri" panose="020F0502020204030204" pitchFamily="34" charset="0"/>
                <a:hlinkClick r:id="rId3"/>
              </a:rPr>
              <a:t>Google </a:t>
            </a:r>
            <a:r>
              <a:rPr lang="es-ES" altLang="es-ES" b="1" dirty="0" smtClean="0">
                <a:solidFill>
                  <a:schemeClr val="tx1">
                    <a:lumMod val="50000"/>
                  </a:schemeClr>
                </a:solidFill>
                <a:latin typeface="Calibri" panose="020F0502020204030204" pitchFamily="34" charset="0"/>
                <a:cs typeface="Calibri" panose="020F0502020204030204" pitchFamily="34" charset="0"/>
                <a:hlinkClick r:id="rId3"/>
              </a:rPr>
              <a:t>académico</a:t>
            </a: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Buscar en el cuadro de búsqueda reseña y el título del libro </a:t>
            </a:r>
            <a:r>
              <a:rPr lang="es-ES" altLang="es-ES" b="1" dirty="0" smtClean="0">
                <a:solidFill>
                  <a:schemeClr val="tx1">
                    <a:lumMod val="75000"/>
                  </a:schemeClr>
                </a:solidFill>
                <a:latin typeface="Calibri" panose="020F0502020204030204" pitchFamily="34" charset="0"/>
                <a:cs typeface="Calibri" panose="020F0502020204030204" pitchFamily="34" charset="0"/>
              </a:rPr>
              <a:t>entrecomillado</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lnSpc>
                <a:spcPct val="90000"/>
              </a:lnSpc>
              <a:spcBef>
                <a:spcPct val="0"/>
              </a:spcBef>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lnSpc>
                <a:spcPct val="90000"/>
              </a:lnSpc>
              <a:defRPr/>
            </a:pPr>
            <a:endParaRPr lang="es-ES" b="1" dirty="0">
              <a:latin typeface="Calibri" pitchFamily="34" charset="0"/>
              <a:cs typeface="Calibri" panose="020F0502020204030204" pitchFamily="34" charset="0"/>
            </a:endParaRPr>
          </a:p>
        </p:txBody>
      </p:sp>
    </p:spTree>
    <p:extLst>
      <p:ext uri="{BB962C8B-B14F-4D97-AF65-F5344CB8AC3E}">
        <p14:creationId xmlns:p14="http://schemas.microsoft.com/office/powerpoint/2010/main" val="175256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1845940" y="2500977"/>
            <a:ext cx="7560839" cy="2677656"/>
          </a:xfrm>
          <a:prstGeom prst="rect">
            <a:avLst/>
          </a:prstGeom>
        </p:spPr>
        <p:txBody>
          <a:bodyPr wrap="square">
            <a:spAutoFit/>
          </a:bodyPr>
          <a:lstStyle/>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b="1" dirty="0">
              <a:solidFill>
                <a:schemeClr val="accent2">
                  <a:lumMod val="75000"/>
                </a:schemeClr>
              </a:solidFill>
            </a:endParaRPr>
          </a:p>
          <a:p>
            <a:pPr>
              <a:defRPr/>
            </a:pPr>
            <a:endParaRPr lang="es-ES" dirty="0"/>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4" name="8 Grupo"/>
          <p:cNvGrpSpPr>
            <a:grpSpLocks/>
          </p:cNvGrpSpPr>
          <p:nvPr/>
        </p:nvGrpSpPr>
        <p:grpSpPr bwMode="auto">
          <a:xfrm>
            <a:off x="4488397" y="500259"/>
            <a:ext cx="6929438" cy="649287"/>
            <a:chOff x="0" y="1071568"/>
            <a:chExt cx="5975961" cy="649440"/>
          </a:xfrm>
        </p:grpSpPr>
        <p:sp>
          <p:nvSpPr>
            <p:cNvPr id="15"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Búsqueda de reseñas</a:t>
              </a:r>
            </a:p>
          </p:txBody>
        </p:sp>
      </p:grpSp>
      <p:sp>
        <p:nvSpPr>
          <p:cNvPr id="2" name="Rectángulo 1"/>
          <p:cNvSpPr/>
          <p:nvPr/>
        </p:nvSpPr>
        <p:spPr>
          <a:xfrm>
            <a:off x="2710036" y="2664419"/>
            <a:ext cx="6552728" cy="2086725"/>
          </a:xfrm>
          <a:prstGeom prst="rect">
            <a:avLst/>
          </a:prstGeom>
        </p:spPr>
        <p:txBody>
          <a:bodyPr wrap="square">
            <a:spAutoFit/>
          </a:bodyPr>
          <a:lstStyle/>
          <a:p>
            <a:pPr>
              <a:lnSpc>
                <a:spcPct val="90000"/>
              </a:lnSpc>
              <a:spcBef>
                <a:spcPct val="0"/>
              </a:spcBef>
            </a:pPr>
            <a:r>
              <a:rPr lang="es-ES" altLang="es-ES" b="1" dirty="0">
                <a:solidFill>
                  <a:schemeClr val="tx1">
                    <a:lumMod val="50000"/>
                  </a:schemeClr>
                </a:solidFill>
                <a:latin typeface="Calibri" panose="020F0502020204030204" pitchFamily="34" charset="0"/>
                <a:cs typeface="Calibri" panose="020F0502020204030204" pitchFamily="34" charset="0"/>
                <a:hlinkClick r:id="rId3"/>
              </a:rPr>
              <a:t>Google</a:t>
            </a:r>
            <a:r>
              <a:rPr lang="es-ES" altLang="es-ES" b="1" dirty="0">
                <a:solidFill>
                  <a:schemeClr val="tx1">
                    <a:lumMod val="50000"/>
                  </a:schemeClr>
                </a:solidFill>
                <a:latin typeface="Calibri" panose="020F0502020204030204" pitchFamily="34" charset="0"/>
                <a:cs typeface="Calibri" panose="020F0502020204030204" pitchFamily="34" charset="0"/>
              </a:rPr>
              <a:t> </a:t>
            </a:r>
          </a:p>
          <a:p>
            <a:pPr>
              <a:lnSpc>
                <a:spcPct val="90000"/>
              </a:lnSpc>
              <a:spcBef>
                <a:spcPct val="0"/>
              </a:spcBef>
            </a:pP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lnSpc>
                <a:spcPct val="90000"/>
              </a:lnSpc>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En  Google  </a:t>
            </a:r>
            <a:r>
              <a:rPr lang="es-ES" altLang="es-ES" b="1" dirty="0" smtClean="0">
                <a:solidFill>
                  <a:schemeClr val="tx1">
                    <a:lumMod val="75000"/>
                  </a:schemeClr>
                </a:solidFill>
                <a:latin typeface="Calibri" panose="020F0502020204030204" pitchFamily="34" charset="0"/>
                <a:cs typeface="Calibri" panose="020F0502020204030204" pitchFamily="34" charset="0"/>
              </a:rPr>
              <a:t>buscar Book </a:t>
            </a:r>
            <a:r>
              <a:rPr lang="es-ES" altLang="es-ES" b="1" dirty="0">
                <a:solidFill>
                  <a:schemeClr val="tx1">
                    <a:lumMod val="75000"/>
                  </a:schemeClr>
                </a:solidFill>
                <a:latin typeface="Calibri" panose="020F0502020204030204" pitchFamily="34" charset="0"/>
                <a:cs typeface="Calibri" panose="020F0502020204030204" pitchFamily="34" charset="0"/>
              </a:rPr>
              <a:t>review y el título del libro entrecomillado.</a:t>
            </a:r>
          </a:p>
          <a:p>
            <a:pPr>
              <a:lnSpc>
                <a:spcPct val="90000"/>
              </a:lnSpc>
              <a:defRPr/>
            </a:pPr>
            <a:endParaRPr lang="es-ES" b="1" dirty="0">
              <a:latin typeface="Calibri" pitchFamily="34" charset="0"/>
              <a:cs typeface="Calibri" panose="020F0502020204030204" pitchFamily="34" charset="0"/>
            </a:endParaRPr>
          </a:p>
        </p:txBody>
      </p:sp>
    </p:spTree>
    <p:extLst>
      <p:ext uri="{BB962C8B-B14F-4D97-AF65-F5344CB8AC3E}">
        <p14:creationId xmlns:p14="http://schemas.microsoft.com/office/powerpoint/2010/main" val="417374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99" y="76796"/>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9 Rectángulo redondeado"/>
          <p:cNvSpPr/>
          <p:nvPr/>
        </p:nvSpPr>
        <p:spPr bwMode="auto">
          <a:xfrm>
            <a:off x="4337853" y="603846"/>
            <a:ext cx="6929437" cy="649287"/>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r>
              <a:rPr lang="es-ES" dirty="0" smtClean="0"/>
              <a:t>Presencia </a:t>
            </a:r>
            <a:r>
              <a:rPr lang="es-ES" dirty="0"/>
              <a:t>en catálogos</a:t>
            </a:r>
          </a:p>
          <a:p>
            <a:endParaRPr lang="es-ES" dirty="0"/>
          </a:p>
        </p:txBody>
      </p:sp>
      <p:sp>
        <p:nvSpPr>
          <p:cNvPr id="13" name="Rectangle 3"/>
          <p:cNvSpPr>
            <a:spLocks noGrp="1"/>
          </p:cNvSpPr>
          <p:nvPr>
            <p:ph sz="quarter" idx="1"/>
          </p:nvPr>
        </p:nvSpPr>
        <p:spPr>
          <a:xfrm>
            <a:off x="525164" y="1253134"/>
            <a:ext cx="5713264" cy="5503744"/>
          </a:xfrm>
        </p:spPr>
        <p:txBody>
          <a:bodyPr>
            <a:normAutofit/>
          </a:bodyPr>
          <a:lstStyle/>
          <a:p>
            <a:r>
              <a:rPr lang="es-ES" altLang="es-ES" sz="2800" b="1" i="1" dirty="0" err="1" smtClean="0">
                <a:solidFill>
                  <a:schemeClr val="tx1">
                    <a:lumMod val="75000"/>
                  </a:schemeClr>
                </a:solidFill>
                <a:latin typeface="Calibri" panose="020F0502020204030204" pitchFamily="34" charset="0"/>
                <a:cs typeface="Calibri" panose="020F0502020204030204" pitchFamily="34" charset="0"/>
              </a:rPr>
              <a:t>Rebiun</a:t>
            </a:r>
            <a:r>
              <a:rPr lang="es-ES" altLang="es-ES" sz="2800" b="1" i="1" dirty="0" smtClean="0">
                <a:solidFill>
                  <a:schemeClr val="tx1">
                    <a:lumMod val="75000"/>
                  </a:schemeClr>
                </a:solidFill>
                <a:latin typeface="Calibri" panose="020F0502020204030204" pitchFamily="34" charset="0"/>
                <a:cs typeface="Calibri" panose="020F0502020204030204" pitchFamily="34" charset="0"/>
              </a:rPr>
              <a:t>  </a:t>
            </a:r>
            <a:r>
              <a:rPr lang="es-ES" altLang="es-ES" sz="2800" b="1" dirty="0" smtClean="0">
                <a:solidFill>
                  <a:schemeClr val="tx1">
                    <a:lumMod val="75000"/>
                  </a:schemeClr>
                </a:solidFill>
                <a:latin typeface="Calibri" panose="020F0502020204030204" pitchFamily="34" charset="0"/>
                <a:cs typeface="Calibri" panose="020F0502020204030204" pitchFamily="34" charset="0"/>
              </a:rPr>
              <a:t>(Red de Bibliotecas Universitarias Españolas)</a:t>
            </a:r>
          </a:p>
          <a:p>
            <a:r>
              <a:rPr lang="es-ES" altLang="es-ES" sz="2800" b="1" i="1" dirty="0" err="1" smtClean="0">
                <a:solidFill>
                  <a:schemeClr val="tx1">
                    <a:lumMod val="75000"/>
                  </a:schemeClr>
                </a:solidFill>
                <a:latin typeface="Calibri" panose="020F0502020204030204" pitchFamily="34" charset="0"/>
                <a:cs typeface="Calibri" panose="020F0502020204030204" pitchFamily="34" charset="0"/>
              </a:rPr>
              <a:t>WorldCat</a:t>
            </a:r>
            <a:r>
              <a:rPr lang="es-ES" altLang="es-ES" sz="2800" b="1" i="1" dirty="0" smtClean="0">
                <a:solidFill>
                  <a:schemeClr val="tx1">
                    <a:lumMod val="75000"/>
                  </a:schemeClr>
                </a:solidFill>
                <a:latin typeface="Calibri" panose="020F0502020204030204" pitchFamily="34" charset="0"/>
                <a:cs typeface="Calibri" panose="020F0502020204030204" pitchFamily="34" charset="0"/>
              </a:rPr>
              <a:t>  </a:t>
            </a:r>
            <a:r>
              <a:rPr lang="es-ES" altLang="es-ES" sz="2800" b="1" dirty="0" smtClean="0">
                <a:solidFill>
                  <a:schemeClr val="tx1">
                    <a:lumMod val="75000"/>
                  </a:schemeClr>
                </a:solidFill>
                <a:latin typeface="Calibri" panose="020F0502020204030204" pitchFamily="34" charset="0"/>
                <a:cs typeface="Calibri" panose="020F0502020204030204" pitchFamily="34" charset="0"/>
              </a:rPr>
              <a:t>(Catálogos del mundo)</a:t>
            </a:r>
          </a:p>
          <a:p>
            <a:pPr eaLnBrk="1" hangingPunct="1"/>
            <a:r>
              <a:rPr lang="es-ES" altLang="es-ES" sz="2800" b="1" dirty="0" smtClean="0">
                <a:solidFill>
                  <a:schemeClr val="tx1">
                    <a:lumMod val="75000"/>
                  </a:schemeClr>
                </a:solidFill>
                <a:latin typeface="Calibri" panose="020F0502020204030204" pitchFamily="34" charset="0"/>
                <a:cs typeface="Calibri" panose="020F0502020204030204" pitchFamily="34" charset="0"/>
              </a:rPr>
              <a:t>…de Bibliotecas relevantes para su especialidad</a:t>
            </a:r>
          </a:p>
          <a:p>
            <a:pPr eaLnBrk="1" hangingPunct="1"/>
            <a:r>
              <a:rPr lang="es-ES" altLang="es-ES" sz="2800" b="1" dirty="0" smtClean="0">
                <a:solidFill>
                  <a:schemeClr val="tx1">
                    <a:lumMod val="50000"/>
                  </a:schemeClr>
                </a:solidFill>
                <a:latin typeface="Calibri" panose="020F0502020204030204" pitchFamily="34" charset="0"/>
                <a:cs typeface="Calibri" panose="020F0502020204030204" pitchFamily="34" charset="0"/>
                <a:hlinkClick r:id="rId3"/>
              </a:rPr>
              <a:t>Acceso desde página BUS</a:t>
            </a:r>
            <a:endParaRPr lang="es-ES" altLang="es-ES" sz="2800" b="1" dirty="0" smtClean="0">
              <a:solidFill>
                <a:schemeClr val="tx1">
                  <a:lumMod val="50000"/>
                </a:schemeClr>
              </a:solidFill>
              <a:latin typeface="Calibri" panose="020F0502020204030204" pitchFamily="34" charset="0"/>
              <a:cs typeface="Calibri" panose="020F0502020204030204" pitchFamily="34" charset="0"/>
            </a:endParaRPr>
          </a:p>
        </p:txBody>
      </p:sp>
      <p:pic>
        <p:nvPicPr>
          <p:cNvPr id="16" name="Picture 2">
            <a:hlinkClick r:id="rId4"/>
          </p:cNvPr>
          <p:cNvPicPr>
            <a:picLocks noChangeAspect="1" noChangeArrowheads="1"/>
          </p:cNvPicPr>
          <p:nvPr/>
        </p:nvPicPr>
        <p:blipFill>
          <a:blip r:embed="rId5"/>
          <a:srcRect r="12540" b="19283"/>
          <a:stretch>
            <a:fillRect/>
          </a:stretch>
        </p:blipFill>
        <p:spPr bwMode="auto">
          <a:xfrm>
            <a:off x="6598468" y="1988840"/>
            <a:ext cx="3959225" cy="2697135"/>
          </a:xfrm>
          <a:prstGeom prst="rect">
            <a:avLst/>
          </a:prstGeom>
          <a:noFill/>
          <a:ln w="9525">
            <a:solidFill>
              <a:schemeClr val="bg1">
                <a:lumMod val="50000"/>
              </a:schemeClr>
            </a:solidFill>
            <a:miter lim="800000"/>
            <a:headEnd/>
            <a:tailEnd/>
          </a:ln>
        </p:spPr>
      </p:pic>
      <p:pic>
        <p:nvPicPr>
          <p:cNvPr id="18" name="Picture 3">
            <a:hlinkClick r:id="rId6"/>
          </p:cNvPr>
          <p:cNvPicPr>
            <a:picLocks noChangeAspect="1" noChangeArrowheads="1"/>
          </p:cNvPicPr>
          <p:nvPr/>
        </p:nvPicPr>
        <p:blipFill>
          <a:blip r:embed="rId7"/>
          <a:srcRect b="44688"/>
          <a:stretch>
            <a:fillRect/>
          </a:stretch>
        </p:blipFill>
        <p:spPr bwMode="auto">
          <a:xfrm>
            <a:off x="6736332" y="5426595"/>
            <a:ext cx="4038600" cy="1674813"/>
          </a:xfrm>
          <a:prstGeom prst="rect">
            <a:avLst/>
          </a:prstGeom>
          <a:noFill/>
          <a:ln w="9525">
            <a:solidFill>
              <a:schemeClr val="bg1">
                <a:lumMod val="50000"/>
              </a:schemeClr>
            </a:solidFill>
            <a:miter lim="800000"/>
            <a:headEnd/>
            <a:tailEnd/>
          </a:ln>
        </p:spPr>
      </p:pic>
      <p:sp>
        <p:nvSpPr>
          <p:cNvPr id="6" name="Rectángulo 5"/>
          <p:cNvSpPr/>
          <p:nvPr/>
        </p:nvSpPr>
        <p:spPr>
          <a:xfrm>
            <a:off x="6402476" y="4767535"/>
            <a:ext cx="4012416" cy="461665"/>
          </a:xfrm>
          <a:prstGeom prst="rect">
            <a:avLst/>
          </a:prstGeom>
        </p:spPr>
        <p:txBody>
          <a:bodyPr wrap="square">
            <a:spAutoFit/>
          </a:bodyPr>
          <a:lstStyle/>
          <a:p>
            <a:r>
              <a:rPr lang="es-ES" b="1" dirty="0">
                <a:solidFill>
                  <a:schemeClr val="tx1">
                    <a:lumMod val="50000"/>
                    <a:lumOff val="50000"/>
                  </a:schemeClr>
                </a:solidFill>
                <a:hlinkClick r:id="rId4"/>
              </a:rPr>
              <a:t>http://rebiun.crue.org</a:t>
            </a:r>
            <a:endParaRPr lang="es-ES" dirty="0"/>
          </a:p>
        </p:txBody>
      </p:sp>
      <p:sp>
        <p:nvSpPr>
          <p:cNvPr id="20" name="11 Rectángulo"/>
          <p:cNvSpPr>
            <a:spLocks noChangeArrowheads="1"/>
          </p:cNvSpPr>
          <p:nvPr/>
        </p:nvSpPr>
        <p:spPr bwMode="auto">
          <a:xfrm>
            <a:off x="544802" y="5351438"/>
            <a:ext cx="8090148" cy="461665"/>
          </a:xfrm>
          <a:prstGeom prst="rect">
            <a:avLst/>
          </a:prstGeom>
          <a:noFill/>
          <a:ln w="9525">
            <a:noFill/>
            <a:miter lim="800000"/>
            <a:headEnd/>
            <a:tailEnd/>
          </a:ln>
        </p:spPr>
        <p:txBody>
          <a:bodyPr wrap="square">
            <a:spAutoFit/>
          </a:bodyPr>
          <a:lstStyle/>
          <a:p>
            <a:pPr eaLnBrk="1" hangingPunct="1">
              <a:defRPr/>
            </a:pPr>
            <a:r>
              <a:rPr lang="es-ES" sz="2400" b="1" dirty="0">
                <a:solidFill>
                  <a:schemeClr val="tx1">
                    <a:lumMod val="50000"/>
                    <a:lumOff val="50000"/>
                  </a:schemeClr>
                </a:solidFill>
                <a:hlinkClick r:id="rId6"/>
              </a:rPr>
              <a:t>http://www.worldcat.org/?lang=es</a:t>
            </a:r>
            <a:endParaRPr lang="es-ES" sz="2400" b="1" dirty="0">
              <a:solidFill>
                <a:schemeClr val="tx1">
                  <a:lumMod val="50000"/>
                  <a:lumOff val="50000"/>
                </a:schemeClr>
              </a:solidFill>
            </a:endParaRPr>
          </a:p>
        </p:txBody>
      </p:sp>
    </p:spTree>
    <p:extLst>
      <p:ext uri="{BB962C8B-B14F-4D97-AF65-F5344CB8AC3E}">
        <p14:creationId xmlns:p14="http://schemas.microsoft.com/office/powerpoint/2010/main" val="321178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up)">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up)">
                                      <p:cBhvr>
                                        <p:cTn id="22" dur="500"/>
                                        <p:tgtEl>
                                          <p:spTgt spid="13">
                                            <p:txEl>
                                              <p:pRg st="3" end="3"/>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25860" y="1081593"/>
            <a:ext cx="6092825" cy="2677656"/>
          </a:xfrm>
          <a:prstGeom prst="rect">
            <a:avLst/>
          </a:prstGeom>
        </p:spPr>
        <p:txBody>
          <a:bodyPr>
            <a:spAutoFit/>
          </a:bodyPr>
          <a:lstStyle/>
          <a:p>
            <a:pPr>
              <a:buFont typeface="Arial" panose="020B0604020202020204" pitchFamily="34" charset="0"/>
              <a:buNone/>
            </a:pPr>
            <a:r>
              <a:rPr lang="es-ES" altLang="es-ES" b="1" dirty="0">
                <a:solidFill>
                  <a:schemeClr val="tx1">
                    <a:lumMod val="75000"/>
                  </a:schemeClr>
                </a:solidFill>
                <a:latin typeface="Calibri" panose="020F0502020204030204" pitchFamily="34" charset="0"/>
                <a:cs typeface="Calibri" panose="020F0502020204030204" pitchFamily="34" charset="0"/>
                <a:hlinkClick r:id="rId3"/>
              </a:rPr>
              <a:t>Guías de apoyo a la investigación</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None/>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None/>
            </a:pPr>
            <a:r>
              <a:rPr lang="es-ES" altLang="es-ES" b="1" dirty="0">
                <a:solidFill>
                  <a:schemeClr val="tx1">
                    <a:lumMod val="75000"/>
                  </a:schemeClr>
                </a:solidFill>
                <a:latin typeface="Calibri" panose="020F0502020204030204" pitchFamily="34" charset="0"/>
                <a:cs typeface="Calibri" panose="020F0502020204030204" pitchFamily="34" charset="0"/>
                <a:hlinkClick r:id="rId4"/>
              </a:rPr>
              <a:t>Página Web de la Biblioteca. Acreditación y Sexenios</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None/>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None/>
            </a:pPr>
            <a:r>
              <a:rPr lang="es-ES" altLang="es-ES" b="1" dirty="0">
                <a:solidFill>
                  <a:schemeClr val="tx1">
                    <a:lumMod val="75000"/>
                  </a:schemeClr>
                </a:solidFill>
                <a:latin typeface="Calibri" panose="020F0502020204030204" pitchFamily="34" charset="0"/>
                <a:cs typeface="Calibri" panose="020F0502020204030204" pitchFamily="34" charset="0"/>
                <a:hlinkClick r:id="rId5"/>
              </a:rPr>
              <a:t>Preguntas frecuentes sobre Acreditación y Sexenios </a:t>
            </a:r>
            <a:r>
              <a:rPr lang="es-ES" altLang="es-ES" b="1" dirty="0" err="1">
                <a:solidFill>
                  <a:schemeClr val="tx1">
                    <a:lumMod val="75000"/>
                  </a:schemeClr>
                </a:solidFill>
                <a:latin typeface="Calibri" panose="020F0502020204030204" pitchFamily="34" charset="0"/>
                <a:cs typeface="Calibri" panose="020F0502020204030204" pitchFamily="34" charset="0"/>
                <a:hlinkClick r:id="rId5"/>
              </a:rPr>
              <a:t>FAQs</a:t>
            </a:r>
            <a:endParaRPr lang="es-ES" alt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12589" y="2204864"/>
            <a:ext cx="7008574" cy="2216323"/>
          </a:xfrm>
        </p:spPr>
        <p:txBody>
          <a:bodyPr>
            <a:normAutofit/>
          </a:bodyPr>
          <a:lstStyle/>
          <a:p>
            <a:r>
              <a:rPr lang="es-ES" b="1" dirty="0" smtClean="0">
                <a:latin typeface="Calibri" panose="020F0502020204030204" pitchFamily="34" charset="0"/>
                <a:cs typeface="Calibri" panose="020F0502020204030204" pitchFamily="34" charset="0"/>
              </a:rPr>
              <a:t>Muchas gracias, para cualquier consulta, nuestros correos son:</a:t>
            </a:r>
          </a:p>
          <a:p>
            <a:r>
              <a:rPr lang="es-ES" b="1" dirty="0" smtClean="0">
                <a:latin typeface="Calibri" panose="020F0502020204030204" pitchFamily="34" charset="0"/>
                <a:cs typeface="Calibri" panose="020F0502020204030204" pitchFamily="34" charset="0"/>
                <a:hlinkClick r:id="rId2"/>
              </a:rPr>
              <a:t>brito@us.es</a:t>
            </a:r>
            <a:endParaRPr lang="es-ES" b="1" dirty="0" smtClean="0">
              <a:latin typeface="Calibri" panose="020F0502020204030204" pitchFamily="34" charset="0"/>
              <a:cs typeface="Calibri" panose="020F0502020204030204" pitchFamily="34" charset="0"/>
            </a:endParaRPr>
          </a:p>
          <a:p>
            <a:endParaRPr lang="es-ES" b="1" dirty="0">
              <a:latin typeface="Calibri" panose="020F0502020204030204" pitchFamily="34" charset="0"/>
              <a:cs typeface="Calibri" panose="020F0502020204030204" pitchFamily="34" charset="0"/>
              <a:hlinkClick r:id="rId3"/>
            </a:endParaRPr>
          </a:p>
          <a:p>
            <a:r>
              <a:rPr lang="es-ES" b="1" dirty="0" smtClean="0">
                <a:latin typeface="Calibri" panose="020F0502020204030204" pitchFamily="34" charset="0"/>
                <a:cs typeface="Calibri" panose="020F0502020204030204" pitchFamily="34" charset="0"/>
                <a:hlinkClick r:id="rId3"/>
              </a:rPr>
              <a:t>jop@us.es</a:t>
            </a:r>
            <a:endParaRPr lang="es-ES" b="1" dirty="0" smtClean="0">
              <a:latin typeface="Calibri" panose="020F0502020204030204" pitchFamily="34" charset="0"/>
              <a:cs typeface="Calibri" panose="020F0502020204030204" pitchFamily="34" charset="0"/>
            </a:endParaRPr>
          </a:p>
          <a:p>
            <a:endParaRPr lang="es-E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25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6"/>
          <p:cNvPicPr>
            <a:picLocks noChangeAspect="1" noChangeArrowheads="1"/>
          </p:cNvPicPr>
          <p:nvPr/>
        </p:nvPicPr>
        <p:blipFill>
          <a:blip r:embed="rId3">
            <a:extLst>
              <a:ext uri="{28A0092B-C50C-407E-A947-70E740481C1C}">
                <a14:useLocalDpi xmlns:a14="http://schemas.microsoft.com/office/drawing/2010/main" val="0"/>
              </a:ext>
            </a:extLst>
          </a:blip>
          <a:srcRect l="1500" t="10663" r="6384" b="4024"/>
          <a:stretch>
            <a:fillRect/>
          </a:stretch>
        </p:blipFill>
        <p:spPr bwMode="auto">
          <a:xfrm>
            <a:off x="476250" y="1484784"/>
            <a:ext cx="8191500" cy="46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48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133972" y="1772816"/>
            <a:ext cx="6804539" cy="3115672"/>
          </a:xfrm>
          <a:prstGeom prst="rect">
            <a:avLst/>
          </a:prstGeom>
        </p:spPr>
        <p:txBody>
          <a:bodyPr wrap="square">
            <a:spAutoFit/>
          </a:bodyPr>
          <a:lstStyle/>
          <a:p>
            <a:r>
              <a:rPr lang="es-ES" altLang="es-ES" b="1" dirty="0">
                <a:solidFill>
                  <a:schemeClr val="tx1">
                    <a:lumMod val="75000"/>
                  </a:schemeClr>
                </a:solidFill>
                <a:latin typeface="Calibri" panose="020F0502020204030204" pitchFamily="34" charset="0"/>
                <a:cs typeface="Calibri" panose="020F0502020204030204" pitchFamily="34" charset="0"/>
              </a:rPr>
              <a:t>Programa PEP: </a:t>
            </a:r>
            <a:r>
              <a:rPr lang="es-ES" altLang="es-ES" dirty="0" smtClean="0">
                <a:solidFill>
                  <a:schemeClr val="tx1">
                    <a:lumMod val="75000"/>
                  </a:schemeClr>
                </a:solidFill>
                <a:latin typeface="Calibri" panose="020F0502020204030204" pitchFamily="34" charset="0"/>
                <a:cs typeface="Calibri" panose="020F0502020204030204" pitchFamily="34" charset="0"/>
              </a:rPr>
              <a:t>Ayudante </a:t>
            </a:r>
            <a:r>
              <a:rPr lang="es-ES" altLang="es-ES" dirty="0">
                <a:solidFill>
                  <a:schemeClr val="tx1">
                    <a:lumMod val="75000"/>
                  </a:schemeClr>
                </a:solidFill>
                <a:latin typeface="Calibri" panose="020F0502020204030204" pitchFamily="34" charset="0"/>
                <a:cs typeface="Calibri" panose="020F0502020204030204" pitchFamily="34" charset="0"/>
              </a:rPr>
              <a:t>Doctor, </a:t>
            </a:r>
            <a:r>
              <a:rPr lang="es-ES" altLang="es-ES" dirty="0" smtClean="0">
                <a:solidFill>
                  <a:schemeClr val="tx1">
                    <a:lumMod val="75000"/>
                  </a:schemeClr>
                </a:solidFill>
                <a:latin typeface="Calibri" panose="020F0502020204030204" pitchFamily="34" charset="0"/>
                <a:cs typeface="Calibri" panose="020F0502020204030204" pitchFamily="34" charset="0"/>
              </a:rPr>
              <a:t>Contratado </a:t>
            </a:r>
            <a:r>
              <a:rPr lang="es-ES" altLang="es-ES" dirty="0">
                <a:solidFill>
                  <a:schemeClr val="tx1">
                    <a:lumMod val="75000"/>
                  </a:schemeClr>
                </a:solidFill>
                <a:latin typeface="Calibri" panose="020F0502020204030204" pitchFamily="34" charset="0"/>
                <a:cs typeface="Calibri" panose="020F0502020204030204" pitchFamily="34" charset="0"/>
              </a:rPr>
              <a:t>D</a:t>
            </a:r>
            <a:r>
              <a:rPr lang="es-ES" altLang="es-ES" dirty="0" smtClean="0">
                <a:solidFill>
                  <a:schemeClr val="tx1">
                    <a:lumMod val="75000"/>
                  </a:schemeClr>
                </a:solidFill>
                <a:latin typeface="Calibri" panose="020F0502020204030204" pitchFamily="34" charset="0"/>
                <a:cs typeface="Calibri" panose="020F0502020204030204" pitchFamily="34" charset="0"/>
              </a:rPr>
              <a:t>octor</a:t>
            </a:r>
            <a:r>
              <a:rPr lang="es-ES" altLang="es-ES" dirty="0">
                <a:solidFill>
                  <a:schemeClr val="tx1">
                    <a:lumMod val="75000"/>
                  </a:schemeClr>
                </a:solidFill>
                <a:latin typeface="Calibri" panose="020F0502020204030204" pitchFamily="34" charset="0"/>
                <a:cs typeface="Calibri" panose="020F0502020204030204" pitchFamily="34" charset="0"/>
              </a:rPr>
              <a:t>, Prof. Univ. </a:t>
            </a:r>
            <a:r>
              <a:rPr lang="es-ES" altLang="es-ES" dirty="0" smtClean="0">
                <a:solidFill>
                  <a:schemeClr val="tx1">
                    <a:lumMod val="75000"/>
                  </a:schemeClr>
                </a:solidFill>
                <a:latin typeface="Calibri" panose="020F0502020204030204" pitchFamily="34" charset="0"/>
                <a:cs typeface="Calibri" panose="020F0502020204030204" pitchFamily="34" charset="0"/>
              </a:rPr>
              <a:t>Privada</a:t>
            </a:r>
          </a:p>
          <a:p>
            <a:endParaRPr lang="es-ES" altLang="es-ES" b="1" dirty="0">
              <a:solidFill>
                <a:schemeClr val="tx1">
                  <a:lumMod val="75000"/>
                </a:schemeClr>
              </a:solidFill>
              <a:latin typeface="Calibri" panose="020F0502020204030204" pitchFamily="34" charset="0"/>
              <a:cs typeface="Calibri" panose="020F0502020204030204" pitchFamily="34" charset="0"/>
            </a:endParaRPr>
          </a:p>
          <a:p>
            <a:r>
              <a:rPr lang="es-ES" altLang="es-ES" b="1" dirty="0">
                <a:solidFill>
                  <a:schemeClr val="tx1">
                    <a:lumMod val="75000"/>
                  </a:schemeClr>
                </a:solidFill>
                <a:latin typeface="Calibri" panose="020F0502020204030204" pitchFamily="34" charset="0"/>
                <a:cs typeface="Calibri" panose="020F0502020204030204" pitchFamily="34" charset="0"/>
              </a:rPr>
              <a:t>Acceso a la aplicación informática</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Documentos de ayuda</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Preguntas frecuentes</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Correo para resolver dudas </a:t>
            </a:r>
            <a:r>
              <a:rPr lang="es-ES" altLang="es-ES" dirty="0">
                <a:solidFill>
                  <a:schemeClr val="tx1">
                    <a:lumMod val="75000"/>
                  </a:schemeClr>
                </a:solidFill>
                <a:latin typeface="Calibri" panose="020F0502020204030204" pitchFamily="34" charset="0"/>
                <a:cs typeface="Calibri" panose="020F0502020204030204" pitchFamily="34" charset="0"/>
                <a:hlinkClick r:id="rId3"/>
              </a:rPr>
              <a:t>ayuda.solicitante@aneca.es</a:t>
            </a:r>
            <a:endParaRPr lang="es-ES" altLang="es-ES" b="1" dirty="0" smtClean="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6449959" y="1854200"/>
            <a:ext cx="4977104" cy="4470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endParaRPr lang="en-US" dirty="0"/>
          </a:p>
        </p:txBody>
      </p:sp>
      <p:pic>
        <p:nvPicPr>
          <p:cNvPr id="10" name="36 Imagen" descr="Anec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40" y="44624"/>
            <a:ext cx="40703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p:cNvPicPr>
            <a:picLocks noChangeAspect="1" noChangeArrowheads="1"/>
          </p:cNvPicPr>
          <p:nvPr/>
        </p:nvPicPr>
        <p:blipFill>
          <a:blip r:embed="rId3">
            <a:extLst>
              <a:ext uri="{28A0092B-C50C-407E-A947-70E740481C1C}">
                <a14:useLocalDpi xmlns:a14="http://schemas.microsoft.com/office/drawing/2010/main" val="0"/>
              </a:ext>
            </a:extLst>
          </a:blip>
          <a:srcRect l="6320" t="15805" r="22879" b="16212"/>
          <a:stretch>
            <a:fillRect/>
          </a:stretch>
        </p:blipFill>
        <p:spPr bwMode="auto">
          <a:xfrm>
            <a:off x="4438228" y="44624"/>
            <a:ext cx="62960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7" descr="C:\Users\Usuario\Desktop\capitulos libro.jpg"/>
          <p:cNvPicPr>
            <a:picLocks noChangeAspect="1" noChangeArrowheads="1"/>
          </p:cNvPicPr>
          <p:nvPr/>
        </p:nvPicPr>
        <p:blipFill>
          <a:blip r:embed="rId4">
            <a:extLst>
              <a:ext uri="{28A0092B-C50C-407E-A947-70E740481C1C}">
                <a14:useLocalDpi xmlns:a14="http://schemas.microsoft.com/office/drawing/2010/main" val="0"/>
              </a:ext>
            </a:extLst>
          </a:blip>
          <a:srcRect l="964" t="6096" r="1665" b="4355"/>
          <a:stretch>
            <a:fillRect/>
          </a:stretch>
        </p:blipFill>
        <p:spPr bwMode="auto">
          <a:xfrm>
            <a:off x="405780" y="3319557"/>
            <a:ext cx="6044179" cy="341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19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elements/1.1/"/>
    <ds:schemaRef ds:uri="http://purl.org/dc/dcmitype/"/>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tf02787940</Template>
  <TotalTime>859</TotalTime>
  <Words>3419</Words>
  <Application>Microsoft Office PowerPoint</Application>
  <PresentationFormat>Personalizado</PresentationFormat>
  <Paragraphs>508</Paragraphs>
  <Slides>64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64</vt:i4>
      </vt:variant>
    </vt:vector>
  </HeadingPairs>
  <TitlesOfParts>
    <vt:vector size="69" baseType="lpstr">
      <vt:lpstr>Arial</vt:lpstr>
      <vt:lpstr>Calibri</vt:lpstr>
      <vt:lpstr>Century Gothic</vt:lpstr>
      <vt:lpstr>Times New Roman</vt:lpstr>
      <vt:lpstr>Books 16x9</vt:lpstr>
      <vt:lpstr>  Aneca 2017  Búsqueda de indicios de calidad para publicaciones  Area: Comunicación ICE Universidad Sevilla  Lola Rodríguez Brito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brito</dc:creator>
  <cp:lastModifiedBy>tk</cp:lastModifiedBy>
  <cp:revision>164</cp:revision>
  <dcterms:created xsi:type="dcterms:W3CDTF">2017-03-04T15:06:59Z</dcterms:created>
  <dcterms:modified xsi:type="dcterms:W3CDTF">2017-03-08T07:47:41Z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