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6"/>
  </p:notesMasterIdLst>
  <p:handoutMasterIdLst>
    <p:handoutMasterId r:id="rId67"/>
  </p:handoutMasterIdLst>
  <p:sldIdLst>
    <p:sldId id="350" r:id="rId5"/>
    <p:sldId id="351" r:id="rId6"/>
    <p:sldId id="352" r:id="rId7"/>
    <p:sldId id="356" r:id="rId8"/>
    <p:sldId id="357" r:id="rId9"/>
    <p:sldId id="360" r:id="rId10"/>
    <p:sldId id="362" r:id="rId11"/>
    <p:sldId id="440" r:id="rId12"/>
    <p:sldId id="363" r:id="rId13"/>
    <p:sldId id="364" r:id="rId14"/>
    <p:sldId id="365" r:id="rId15"/>
    <p:sldId id="441" r:id="rId16"/>
    <p:sldId id="369" r:id="rId17"/>
    <p:sldId id="370" r:id="rId18"/>
    <p:sldId id="371" r:id="rId19"/>
    <p:sldId id="372" r:id="rId20"/>
    <p:sldId id="373" r:id="rId21"/>
    <p:sldId id="403" r:id="rId22"/>
    <p:sldId id="405" r:id="rId23"/>
    <p:sldId id="406" r:id="rId24"/>
    <p:sldId id="407" r:id="rId25"/>
    <p:sldId id="408" r:id="rId26"/>
    <p:sldId id="374" r:id="rId27"/>
    <p:sldId id="409" r:id="rId28"/>
    <p:sldId id="461" r:id="rId29"/>
    <p:sldId id="455" r:id="rId30"/>
    <p:sldId id="456" r:id="rId31"/>
    <p:sldId id="462" r:id="rId32"/>
    <p:sldId id="433" r:id="rId33"/>
    <p:sldId id="435" r:id="rId34"/>
    <p:sldId id="439" r:id="rId35"/>
    <p:sldId id="425" r:id="rId36"/>
    <p:sldId id="411" r:id="rId37"/>
    <p:sldId id="412" r:id="rId38"/>
    <p:sldId id="413" r:id="rId39"/>
    <p:sldId id="414" r:id="rId40"/>
    <p:sldId id="415" r:id="rId41"/>
    <p:sldId id="416" r:id="rId42"/>
    <p:sldId id="432" r:id="rId43"/>
    <p:sldId id="417" r:id="rId44"/>
    <p:sldId id="418" r:id="rId45"/>
    <p:sldId id="419" r:id="rId46"/>
    <p:sldId id="420" r:id="rId47"/>
    <p:sldId id="421" r:id="rId48"/>
    <p:sldId id="427" r:id="rId49"/>
    <p:sldId id="457" r:id="rId50"/>
    <p:sldId id="423" r:id="rId51"/>
    <p:sldId id="428" r:id="rId52"/>
    <p:sldId id="429" r:id="rId53"/>
    <p:sldId id="430" r:id="rId54"/>
    <p:sldId id="443" r:id="rId55"/>
    <p:sldId id="431" r:id="rId56"/>
    <p:sldId id="445" r:id="rId57"/>
    <p:sldId id="458" r:id="rId58"/>
    <p:sldId id="448" r:id="rId59"/>
    <p:sldId id="447" r:id="rId60"/>
    <p:sldId id="459" r:id="rId61"/>
    <p:sldId id="460" r:id="rId62"/>
    <p:sldId id="463" r:id="rId63"/>
    <p:sldId id="446" r:id="rId64"/>
    <p:sldId id="453" r:id="rId65"/>
  </p:sldIdLst>
  <p:sldSz cx="12188825" cy="6858000"/>
  <p:notesSz cx="6797675" cy="9928225"/>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755" autoAdjust="0"/>
    <p:restoredTop sz="94280" autoAdjust="0"/>
  </p:normalViewPr>
  <p:slideViewPr>
    <p:cSldViewPr showGuides="1">
      <p:cViewPr varScale="1">
        <p:scale>
          <a:sx n="116" d="100"/>
          <a:sy n="116" d="100"/>
        </p:scale>
        <p:origin x="174" y="-144"/>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5587C6-CCA3-44FD-9F04-D823FB118AB3}" type="doc">
      <dgm:prSet loTypeId="urn:microsoft.com/office/officeart/2005/8/layout/list1" loCatId="list" qsTypeId="urn:microsoft.com/office/officeart/2005/8/quickstyle/simple1#1" qsCatId="simple" csTypeId="urn:microsoft.com/office/officeart/2005/8/colors/accent2_2" csCatId="accent2" phldr="1"/>
      <dgm:spPr/>
      <dgm:t>
        <a:bodyPr/>
        <a:lstStyle/>
        <a:p>
          <a:endParaRPr lang="es-ES"/>
        </a:p>
      </dgm:t>
    </dgm:pt>
    <dgm:pt modelId="{6573FD1C-BDA1-4FF1-9F5C-17798718AD31}">
      <dgm:prSet phldrT="[Texto]" custT="1"/>
      <dgm:spPr>
        <a:solidFill>
          <a:srgbClr val="980000"/>
        </a:solidFill>
      </dgm:spPr>
      <dgm:t>
        <a:bodyPr/>
        <a:lstStyle/>
        <a:p>
          <a:r>
            <a:rPr lang="es-ES" sz="2400" b="1" dirty="0" smtClean="0"/>
            <a:t>Experiencia o actividad investigadora</a:t>
          </a:r>
          <a:endParaRPr lang="es-ES" sz="2400" b="1" dirty="0"/>
        </a:p>
      </dgm:t>
    </dgm:pt>
    <dgm:pt modelId="{A4D23B42-1C8C-45D8-8AE0-D778BBD475EE}" type="parTrans" cxnId="{7EAA4E23-8260-4E51-BDB5-CD2E0793F279}">
      <dgm:prSet/>
      <dgm:spPr/>
      <dgm:t>
        <a:bodyPr/>
        <a:lstStyle/>
        <a:p>
          <a:endParaRPr lang="es-ES" sz="3200"/>
        </a:p>
      </dgm:t>
    </dgm:pt>
    <dgm:pt modelId="{7D9E526D-A0CF-43DE-BDF6-FDAC7D386B2B}" type="sibTrans" cxnId="{7EAA4E23-8260-4E51-BDB5-CD2E0793F279}">
      <dgm:prSet/>
      <dgm:spPr/>
      <dgm:t>
        <a:bodyPr/>
        <a:lstStyle/>
        <a:p>
          <a:endParaRPr lang="es-ES" sz="3200"/>
        </a:p>
      </dgm:t>
    </dgm:pt>
    <dgm:pt modelId="{CE5ADD51-9781-4293-9846-27A68B018954}">
      <dgm:prSet phldrT="[Texto]" custT="1"/>
      <dgm:spPr>
        <a:solidFill>
          <a:srgbClr val="980000"/>
        </a:solidFill>
      </dgm:spPr>
      <dgm:t>
        <a:bodyPr/>
        <a:lstStyle/>
        <a:p>
          <a:r>
            <a:rPr lang="es-ES" sz="2400" b="1" dirty="0" smtClean="0"/>
            <a:t>artículos de revistas indexadas con índice de calidad relativo</a:t>
          </a:r>
          <a:endParaRPr lang="es-ES" sz="2400" b="1" dirty="0"/>
        </a:p>
      </dgm:t>
    </dgm:pt>
    <dgm:pt modelId="{917ED9A9-1D4C-47FC-80E4-60981448634F}" type="parTrans" cxnId="{52C47EF2-5939-432E-9A50-F0D12E2BBB8E}">
      <dgm:prSet/>
      <dgm:spPr/>
      <dgm:t>
        <a:bodyPr/>
        <a:lstStyle/>
        <a:p>
          <a:endParaRPr lang="es-ES" sz="3200"/>
        </a:p>
      </dgm:t>
    </dgm:pt>
    <dgm:pt modelId="{9A5C4E46-1D17-4429-8FB4-B53F5A04478B}" type="sibTrans" cxnId="{52C47EF2-5939-432E-9A50-F0D12E2BBB8E}">
      <dgm:prSet/>
      <dgm:spPr/>
      <dgm:t>
        <a:bodyPr/>
        <a:lstStyle/>
        <a:p>
          <a:endParaRPr lang="es-ES" sz="3200"/>
        </a:p>
      </dgm:t>
    </dgm:pt>
    <dgm:pt modelId="{5C76EE7C-E48F-45B1-9618-BE474BE4FEEF}">
      <dgm:prSet phldrT="[Texto]" custT="1"/>
      <dgm:spPr>
        <a:solidFill>
          <a:srgbClr val="980000"/>
        </a:solidFill>
      </dgm:spPr>
      <dgm:t>
        <a:bodyPr/>
        <a:lstStyle/>
        <a:p>
          <a:r>
            <a:rPr lang="es-ES" sz="2800" b="1" dirty="0" smtClean="0"/>
            <a:t>artículos de revistas no indexadas</a:t>
          </a:r>
          <a:endParaRPr lang="es-ES" sz="2800" b="1" dirty="0"/>
        </a:p>
      </dgm:t>
    </dgm:pt>
    <dgm:pt modelId="{EBEB1267-0725-4C42-8BC7-0D8003540CB8}" type="parTrans" cxnId="{20341E06-49A9-4F53-B2D8-DA707B7515D1}">
      <dgm:prSet/>
      <dgm:spPr/>
      <dgm:t>
        <a:bodyPr/>
        <a:lstStyle/>
        <a:p>
          <a:endParaRPr lang="es-ES" sz="3200"/>
        </a:p>
      </dgm:t>
    </dgm:pt>
    <dgm:pt modelId="{B7171E5B-2073-4048-AFFD-8B431C891F7F}" type="sibTrans" cxnId="{20341E06-49A9-4F53-B2D8-DA707B7515D1}">
      <dgm:prSet/>
      <dgm:spPr/>
      <dgm:t>
        <a:bodyPr/>
        <a:lstStyle/>
        <a:p>
          <a:endParaRPr lang="es-ES" sz="3200"/>
        </a:p>
      </dgm:t>
    </dgm:pt>
    <dgm:pt modelId="{FB056515-5C87-4F4D-8E5B-752019D557A2}">
      <dgm:prSet phldrT="[Texto]" custT="1"/>
      <dgm:spPr>
        <a:solidFill>
          <a:srgbClr val="980000"/>
        </a:solidFill>
      </dgm:spPr>
      <dgm:t>
        <a:bodyPr/>
        <a:lstStyle/>
        <a:p>
          <a:r>
            <a:rPr lang="es-ES" sz="2800" b="1" dirty="0" smtClean="0"/>
            <a:t>libros</a:t>
          </a:r>
          <a:endParaRPr lang="es-ES" sz="2800" b="1" dirty="0"/>
        </a:p>
      </dgm:t>
    </dgm:pt>
    <dgm:pt modelId="{A06680E1-8C24-4C3E-B3D0-5B2ED1B0BBAF}" type="parTrans" cxnId="{9DDD4AB9-EC3F-431D-B016-6E9E4AF0C4CA}">
      <dgm:prSet/>
      <dgm:spPr/>
      <dgm:t>
        <a:bodyPr/>
        <a:lstStyle/>
        <a:p>
          <a:endParaRPr lang="es-ES" sz="3200"/>
        </a:p>
      </dgm:t>
    </dgm:pt>
    <dgm:pt modelId="{D997F834-2880-40F7-8A2F-2EE7388E6E21}" type="sibTrans" cxnId="{9DDD4AB9-EC3F-431D-B016-6E9E4AF0C4CA}">
      <dgm:prSet/>
      <dgm:spPr/>
      <dgm:t>
        <a:bodyPr/>
        <a:lstStyle/>
        <a:p>
          <a:endParaRPr lang="es-ES" sz="3200"/>
        </a:p>
      </dgm:t>
    </dgm:pt>
    <dgm:pt modelId="{628EAF7A-43F5-49A1-A634-8AA2E1C8CE37}">
      <dgm:prSet phldrT="[Texto]" custT="1"/>
      <dgm:spPr>
        <a:solidFill>
          <a:srgbClr val="980000"/>
        </a:solidFill>
      </dgm:spPr>
      <dgm:t>
        <a:bodyPr/>
        <a:lstStyle/>
        <a:p>
          <a:r>
            <a:rPr lang="es-ES" sz="2800" b="1" dirty="0" smtClean="0"/>
            <a:t>capítulos de libros</a:t>
          </a:r>
          <a:endParaRPr lang="es-ES" sz="2800" b="1" dirty="0"/>
        </a:p>
      </dgm:t>
    </dgm:pt>
    <dgm:pt modelId="{C36BA9B8-D3CD-4352-BD12-D542F7D56F90}" type="parTrans" cxnId="{573C5058-BCE7-40B4-B9FE-4F790C766461}">
      <dgm:prSet/>
      <dgm:spPr/>
      <dgm:t>
        <a:bodyPr/>
        <a:lstStyle/>
        <a:p>
          <a:endParaRPr lang="es-ES" sz="3200"/>
        </a:p>
      </dgm:t>
    </dgm:pt>
    <dgm:pt modelId="{D27F59B0-E5C6-4D55-80FA-4B25559076E0}" type="sibTrans" cxnId="{573C5058-BCE7-40B4-B9FE-4F790C766461}">
      <dgm:prSet/>
      <dgm:spPr/>
      <dgm:t>
        <a:bodyPr/>
        <a:lstStyle/>
        <a:p>
          <a:endParaRPr lang="es-ES" sz="3200"/>
        </a:p>
      </dgm:t>
    </dgm:pt>
    <dgm:pt modelId="{7CDB9BBC-624D-4E2E-84AF-970F39C1DBC3}" type="pres">
      <dgm:prSet presAssocID="{BD5587C6-CCA3-44FD-9F04-D823FB118AB3}" presName="linear" presStyleCnt="0">
        <dgm:presLayoutVars>
          <dgm:dir/>
          <dgm:animLvl val="lvl"/>
          <dgm:resizeHandles val="exact"/>
        </dgm:presLayoutVars>
      </dgm:prSet>
      <dgm:spPr/>
      <dgm:t>
        <a:bodyPr/>
        <a:lstStyle/>
        <a:p>
          <a:endParaRPr lang="es-ES"/>
        </a:p>
      </dgm:t>
    </dgm:pt>
    <dgm:pt modelId="{24CA251F-A789-4748-91E7-30A7A2DE0B64}" type="pres">
      <dgm:prSet presAssocID="{6573FD1C-BDA1-4FF1-9F5C-17798718AD31}" presName="parentLin" presStyleCnt="0"/>
      <dgm:spPr/>
    </dgm:pt>
    <dgm:pt modelId="{53B06BE0-D326-42AA-B13F-F5C2D58D19AC}" type="pres">
      <dgm:prSet presAssocID="{6573FD1C-BDA1-4FF1-9F5C-17798718AD31}" presName="parentLeftMargin" presStyleLbl="node1" presStyleIdx="0" presStyleCnt="5"/>
      <dgm:spPr/>
      <dgm:t>
        <a:bodyPr/>
        <a:lstStyle/>
        <a:p>
          <a:endParaRPr lang="es-ES"/>
        </a:p>
      </dgm:t>
    </dgm:pt>
    <dgm:pt modelId="{0FB21C5D-C737-4E16-AD5A-E20742146968}" type="pres">
      <dgm:prSet presAssocID="{6573FD1C-BDA1-4FF1-9F5C-17798718AD31}" presName="parentText" presStyleLbl="node1" presStyleIdx="0" presStyleCnt="5" custScaleX="134134" custScaleY="151927" custLinFactX="2498" custLinFactY="-70348" custLinFactNeighborX="100000" custLinFactNeighborY="-100000">
        <dgm:presLayoutVars>
          <dgm:chMax val="0"/>
          <dgm:bulletEnabled val="1"/>
        </dgm:presLayoutVars>
      </dgm:prSet>
      <dgm:spPr/>
      <dgm:t>
        <a:bodyPr/>
        <a:lstStyle/>
        <a:p>
          <a:endParaRPr lang="es-ES"/>
        </a:p>
      </dgm:t>
    </dgm:pt>
    <dgm:pt modelId="{A7A0F156-9009-41A8-96DD-BE1933885B89}" type="pres">
      <dgm:prSet presAssocID="{6573FD1C-BDA1-4FF1-9F5C-17798718AD31}" presName="negativeSpace" presStyleCnt="0"/>
      <dgm:spPr/>
    </dgm:pt>
    <dgm:pt modelId="{FB10B329-03A2-486B-87F4-5F766DF54344}" type="pres">
      <dgm:prSet presAssocID="{6573FD1C-BDA1-4FF1-9F5C-17798718AD31}" presName="childText" presStyleLbl="conFgAcc1" presStyleIdx="0" presStyleCnt="5">
        <dgm:presLayoutVars>
          <dgm:bulletEnabled val="1"/>
        </dgm:presLayoutVars>
      </dgm:prSet>
      <dgm:spPr/>
    </dgm:pt>
    <dgm:pt modelId="{2B72FF8C-D52B-4113-A4D2-EF1695F8C87C}" type="pres">
      <dgm:prSet presAssocID="{7D9E526D-A0CF-43DE-BDF6-FDAC7D386B2B}" presName="spaceBetweenRectangles" presStyleCnt="0"/>
      <dgm:spPr/>
    </dgm:pt>
    <dgm:pt modelId="{C37A3691-3A9A-4AD2-A56C-02A4CCF75930}" type="pres">
      <dgm:prSet presAssocID="{CE5ADD51-9781-4293-9846-27A68B018954}" presName="parentLin" presStyleCnt="0"/>
      <dgm:spPr/>
    </dgm:pt>
    <dgm:pt modelId="{EF63EB6E-3F78-46F8-AE0D-4753F0FDA5A8}" type="pres">
      <dgm:prSet presAssocID="{CE5ADD51-9781-4293-9846-27A68B018954}" presName="parentLeftMargin" presStyleLbl="node1" presStyleIdx="0" presStyleCnt="5"/>
      <dgm:spPr/>
      <dgm:t>
        <a:bodyPr/>
        <a:lstStyle/>
        <a:p>
          <a:endParaRPr lang="es-ES"/>
        </a:p>
      </dgm:t>
    </dgm:pt>
    <dgm:pt modelId="{E1C7A4D6-98A0-4F5E-B923-143689C2C606}" type="pres">
      <dgm:prSet presAssocID="{CE5ADD51-9781-4293-9846-27A68B018954}" presName="parentText" presStyleLbl="node1" presStyleIdx="1" presStyleCnt="5" custScaleX="140180" custScaleY="158604" custLinFactNeighborX="-100000" custLinFactNeighborY="-18283">
        <dgm:presLayoutVars>
          <dgm:chMax val="0"/>
          <dgm:bulletEnabled val="1"/>
        </dgm:presLayoutVars>
      </dgm:prSet>
      <dgm:spPr/>
      <dgm:t>
        <a:bodyPr/>
        <a:lstStyle/>
        <a:p>
          <a:endParaRPr lang="es-ES"/>
        </a:p>
      </dgm:t>
    </dgm:pt>
    <dgm:pt modelId="{508B5166-FF9A-4C96-AA42-A587D46C91FF}" type="pres">
      <dgm:prSet presAssocID="{CE5ADD51-9781-4293-9846-27A68B018954}" presName="negativeSpace" presStyleCnt="0"/>
      <dgm:spPr/>
    </dgm:pt>
    <dgm:pt modelId="{7204D962-7172-4F5D-9910-FE6295074203}" type="pres">
      <dgm:prSet presAssocID="{CE5ADD51-9781-4293-9846-27A68B018954}" presName="childText" presStyleLbl="conFgAcc1" presStyleIdx="1" presStyleCnt="5">
        <dgm:presLayoutVars>
          <dgm:bulletEnabled val="1"/>
        </dgm:presLayoutVars>
      </dgm:prSet>
      <dgm:spPr/>
    </dgm:pt>
    <dgm:pt modelId="{95EE0949-AB03-46B5-A237-E8832DF1BA16}" type="pres">
      <dgm:prSet presAssocID="{9A5C4E46-1D17-4429-8FB4-B53F5A04478B}" presName="spaceBetweenRectangles" presStyleCnt="0"/>
      <dgm:spPr/>
    </dgm:pt>
    <dgm:pt modelId="{78DBBBC0-4BE1-4007-A78D-AF62FB4904E6}" type="pres">
      <dgm:prSet presAssocID="{5C76EE7C-E48F-45B1-9618-BE474BE4FEEF}" presName="parentLin" presStyleCnt="0"/>
      <dgm:spPr/>
    </dgm:pt>
    <dgm:pt modelId="{E35C8550-13E7-4A92-A73C-AF032553D4C5}" type="pres">
      <dgm:prSet presAssocID="{5C76EE7C-E48F-45B1-9618-BE474BE4FEEF}" presName="parentLeftMargin" presStyleLbl="node1" presStyleIdx="1" presStyleCnt="5"/>
      <dgm:spPr/>
      <dgm:t>
        <a:bodyPr/>
        <a:lstStyle/>
        <a:p>
          <a:endParaRPr lang="es-ES"/>
        </a:p>
      </dgm:t>
    </dgm:pt>
    <dgm:pt modelId="{B0E2F097-49C8-4D2F-A61A-6E6D763DEF00}" type="pres">
      <dgm:prSet presAssocID="{5C76EE7C-E48F-45B1-9618-BE474BE4FEEF}" presName="parentText" presStyleLbl="node1" presStyleIdx="2" presStyleCnt="5" custScaleX="142857" custScaleY="179024" custLinFactNeighborX="-100000" custLinFactNeighborY="-17735">
        <dgm:presLayoutVars>
          <dgm:chMax val="0"/>
          <dgm:bulletEnabled val="1"/>
        </dgm:presLayoutVars>
      </dgm:prSet>
      <dgm:spPr/>
      <dgm:t>
        <a:bodyPr/>
        <a:lstStyle/>
        <a:p>
          <a:endParaRPr lang="es-ES"/>
        </a:p>
      </dgm:t>
    </dgm:pt>
    <dgm:pt modelId="{51796CB5-9FC3-49A2-BBF5-B0DF6726D73C}" type="pres">
      <dgm:prSet presAssocID="{5C76EE7C-E48F-45B1-9618-BE474BE4FEEF}" presName="negativeSpace" presStyleCnt="0"/>
      <dgm:spPr/>
    </dgm:pt>
    <dgm:pt modelId="{663B5824-C1D3-4303-B148-3C587B14B002}" type="pres">
      <dgm:prSet presAssocID="{5C76EE7C-E48F-45B1-9618-BE474BE4FEEF}" presName="childText" presStyleLbl="conFgAcc1" presStyleIdx="2" presStyleCnt="5" custLinFactY="-9959" custLinFactNeighborX="886" custLinFactNeighborY="-100000">
        <dgm:presLayoutVars>
          <dgm:bulletEnabled val="1"/>
        </dgm:presLayoutVars>
      </dgm:prSet>
      <dgm:spPr/>
    </dgm:pt>
    <dgm:pt modelId="{BF0EA903-1872-45F7-ABEF-0C5F8151E0C2}" type="pres">
      <dgm:prSet presAssocID="{B7171E5B-2073-4048-AFFD-8B431C891F7F}" presName="spaceBetweenRectangles" presStyleCnt="0"/>
      <dgm:spPr/>
    </dgm:pt>
    <dgm:pt modelId="{2CEA12B1-96EF-43A7-8118-E57AF94EDB75}" type="pres">
      <dgm:prSet presAssocID="{FB056515-5C87-4F4D-8E5B-752019D557A2}" presName="parentLin" presStyleCnt="0"/>
      <dgm:spPr/>
    </dgm:pt>
    <dgm:pt modelId="{AE6C0FF8-17E2-4A2E-A93A-6BDDD1A12994}" type="pres">
      <dgm:prSet presAssocID="{FB056515-5C87-4F4D-8E5B-752019D557A2}" presName="parentLeftMargin" presStyleLbl="node1" presStyleIdx="2" presStyleCnt="5"/>
      <dgm:spPr/>
      <dgm:t>
        <a:bodyPr/>
        <a:lstStyle/>
        <a:p>
          <a:endParaRPr lang="es-ES"/>
        </a:p>
      </dgm:t>
    </dgm:pt>
    <dgm:pt modelId="{DBCDEC52-8938-45D4-9723-FF738149509C}" type="pres">
      <dgm:prSet presAssocID="{FB056515-5C87-4F4D-8E5B-752019D557A2}" presName="parentText" presStyleLbl="node1" presStyleIdx="3" presStyleCnt="5" custScaleX="139272" custLinFactNeighborX="-100000" custLinFactNeighborY="-33592">
        <dgm:presLayoutVars>
          <dgm:chMax val="0"/>
          <dgm:bulletEnabled val="1"/>
        </dgm:presLayoutVars>
      </dgm:prSet>
      <dgm:spPr/>
      <dgm:t>
        <a:bodyPr/>
        <a:lstStyle/>
        <a:p>
          <a:endParaRPr lang="es-ES"/>
        </a:p>
      </dgm:t>
    </dgm:pt>
    <dgm:pt modelId="{602ACB4C-854A-464B-97B0-4C3AB43E4E3C}" type="pres">
      <dgm:prSet presAssocID="{FB056515-5C87-4F4D-8E5B-752019D557A2}" presName="negativeSpace" presStyleCnt="0"/>
      <dgm:spPr/>
    </dgm:pt>
    <dgm:pt modelId="{D2A61EC7-15BB-4D14-A5CC-473C405842EE}" type="pres">
      <dgm:prSet presAssocID="{FB056515-5C87-4F4D-8E5B-752019D557A2}" presName="childText" presStyleLbl="conFgAcc1" presStyleIdx="3" presStyleCnt="5">
        <dgm:presLayoutVars>
          <dgm:bulletEnabled val="1"/>
        </dgm:presLayoutVars>
      </dgm:prSet>
      <dgm:spPr/>
    </dgm:pt>
    <dgm:pt modelId="{DC3882CB-093B-4D96-8AE0-40D9AEE7F0F2}" type="pres">
      <dgm:prSet presAssocID="{D997F834-2880-40F7-8A2F-2EE7388E6E21}" presName="spaceBetweenRectangles" presStyleCnt="0"/>
      <dgm:spPr/>
    </dgm:pt>
    <dgm:pt modelId="{5181D3E7-8D93-422B-8E8C-6988764B5566}" type="pres">
      <dgm:prSet presAssocID="{628EAF7A-43F5-49A1-A634-8AA2E1C8CE37}" presName="parentLin" presStyleCnt="0"/>
      <dgm:spPr/>
    </dgm:pt>
    <dgm:pt modelId="{4CD19190-3C1E-4ED1-AD28-11949F4E12FB}" type="pres">
      <dgm:prSet presAssocID="{628EAF7A-43F5-49A1-A634-8AA2E1C8CE37}" presName="parentLeftMargin" presStyleLbl="node1" presStyleIdx="3" presStyleCnt="5"/>
      <dgm:spPr/>
      <dgm:t>
        <a:bodyPr/>
        <a:lstStyle/>
        <a:p>
          <a:endParaRPr lang="es-ES"/>
        </a:p>
      </dgm:t>
    </dgm:pt>
    <dgm:pt modelId="{AA142DB2-DB7C-478E-8ADB-E0A9AE3465B2}" type="pres">
      <dgm:prSet presAssocID="{628EAF7A-43F5-49A1-A634-8AA2E1C8CE37}" presName="parentText" presStyleLbl="node1" presStyleIdx="4" presStyleCnt="5" custScaleX="139272" custScaleY="103481" custLinFactNeighborX="-100000" custLinFactNeighborY="7405">
        <dgm:presLayoutVars>
          <dgm:chMax val="0"/>
          <dgm:bulletEnabled val="1"/>
        </dgm:presLayoutVars>
      </dgm:prSet>
      <dgm:spPr/>
      <dgm:t>
        <a:bodyPr/>
        <a:lstStyle/>
        <a:p>
          <a:endParaRPr lang="es-ES"/>
        </a:p>
      </dgm:t>
    </dgm:pt>
    <dgm:pt modelId="{DB9EC157-802F-48B7-9E4B-D43A874E04A5}" type="pres">
      <dgm:prSet presAssocID="{628EAF7A-43F5-49A1-A634-8AA2E1C8CE37}" presName="negativeSpace" presStyleCnt="0"/>
      <dgm:spPr/>
    </dgm:pt>
    <dgm:pt modelId="{7E9C8858-1623-41B4-98E6-67F98D924033}" type="pres">
      <dgm:prSet presAssocID="{628EAF7A-43F5-49A1-A634-8AA2E1C8CE37}" presName="childText" presStyleLbl="conFgAcc1" presStyleIdx="4" presStyleCnt="5">
        <dgm:presLayoutVars>
          <dgm:bulletEnabled val="1"/>
        </dgm:presLayoutVars>
      </dgm:prSet>
      <dgm:spPr/>
    </dgm:pt>
  </dgm:ptLst>
  <dgm:cxnLst>
    <dgm:cxn modelId="{9DDD4AB9-EC3F-431D-B016-6E9E4AF0C4CA}" srcId="{BD5587C6-CCA3-44FD-9F04-D823FB118AB3}" destId="{FB056515-5C87-4F4D-8E5B-752019D557A2}" srcOrd="3" destOrd="0" parTransId="{A06680E1-8C24-4C3E-B3D0-5B2ED1B0BBAF}" sibTransId="{D997F834-2880-40F7-8A2F-2EE7388E6E21}"/>
    <dgm:cxn modelId="{BE3BD01E-101F-40CE-9CB3-A726D44CBA08}" type="presOf" srcId="{628EAF7A-43F5-49A1-A634-8AA2E1C8CE37}" destId="{4CD19190-3C1E-4ED1-AD28-11949F4E12FB}" srcOrd="0" destOrd="0" presId="urn:microsoft.com/office/officeart/2005/8/layout/list1"/>
    <dgm:cxn modelId="{AC341774-1929-4C6A-8856-9BD80F276BD3}" type="presOf" srcId="{FB056515-5C87-4F4D-8E5B-752019D557A2}" destId="{DBCDEC52-8938-45D4-9723-FF738149509C}" srcOrd="1" destOrd="0" presId="urn:microsoft.com/office/officeart/2005/8/layout/list1"/>
    <dgm:cxn modelId="{573C5058-BCE7-40B4-B9FE-4F790C766461}" srcId="{BD5587C6-CCA3-44FD-9F04-D823FB118AB3}" destId="{628EAF7A-43F5-49A1-A634-8AA2E1C8CE37}" srcOrd="4" destOrd="0" parTransId="{C36BA9B8-D3CD-4352-BD12-D542F7D56F90}" sibTransId="{D27F59B0-E5C6-4D55-80FA-4B25559076E0}"/>
    <dgm:cxn modelId="{F5CD3379-8261-4DDA-A615-B02B51B732D2}" type="presOf" srcId="{FB056515-5C87-4F4D-8E5B-752019D557A2}" destId="{AE6C0FF8-17E2-4A2E-A93A-6BDDD1A12994}" srcOrd="0" destOrd="0" presId="urn:microsoft.com/office/officeart/2005/8/layout/list1"/>
    <dgm:cxn modelId="{56F285AA-350A-423E-857B-ACD2797FEBB6}" type="presOf" srcId="{6573FD1C-BDA1-4FF1-9F5C-17798718AD31}" destId="{53B06BE0-D326-42AA-B13F-F5C2D58D19AC}" srcOrd="0" destOrd="0" presId="urn:microsoft.com/office/officeart/2005/8/layout/list1"/>
    <dgm:cxn modelId="{ED58A018-EC78-41C0-BB8A-218EBAFB866A}" type="presOf" srcId="{6573FD1C-BDA1-4FF1-9F5C-17798718AD31}" destId="{0FB21C5D-C737-4E16-AD5A-E20742146968}" srcOrd="1" destOrd="0" presId="urn:microsoft.com/office/officeart/2005/8/layout/list1"/>
    <dgm:cxn modelId="{20341E06-49A9-4F53-B2D8-DA707B7515D1}" srcId="{BD5587C6-CCA3-44FD-9F04-D823FB118AB3}" destId="{5C76EE7C-E48F-45B1-9618-BE474BE4FEEF}" srcOrd="2" destOrd="0" parTransId="{EBEB1267-0725-4C42-8BC7-0D8003540CB8}" sibTransId="{B7171E5B-2073-4048-AFFD-8B431C891F7F}"/>
    <dgm:cxn modelId="{0A53F718-FF5D-47EE-906C-571608EB9EE3}" type="presOf" srcId="{CE5ADD51-9781-4293-9846-27A68B018954}" destId="{EF63EB6E-3F78-46F8-AE0D-4753F0FDA5A8}" srcOrd="0" destOrd="0" presId="urn:microsoft.com/office/officeart/2005/8/layout/list1"/>
    <dgm:cxn modelId="{7AF1DF37-2A95-41A2-979F-0506CCC43780}" type="presOf" srcId="{BD5587C6-CCA3-44FD-9F04-D823FB118AB3}" destId="{7CDB9BBC-624D-4E2E-84AF-970F39C1DBC3}" srcOrd="0" destOrd="0" presId="urn:microsoft.com/office/officeart/2005/8/layout/list1"/>
    <dgm:cxn modelId="{695437D8-8EC3-4CA4-8958-5AB0803EEDA0}" type="presOf" srcId="{628EAF7A-43F5-49A1-A634-8AA2E1C8CE37}" destId="{AA142DB2-DB7C-478E-8ADB-E0A9AE3465B2}" srcOrd="1" destOrd="0" presId="urn:microsoft.com/office/officeart/2005/8/layout/list1"/>
    <dgm:cxn modelId="{4AE651B4-B6EA-4244-86A1-FF7902A6AF23}" type="presOf" srcId="{5C76EE7C-E48F-45B1-9618-BE474BE4FEEF}" destId="{B0E2F097-49C8-4D2F-A61A-6E6D763DEF00}" srcOrd="1" destOrd="0" presId="urn:microsoft.com/office/officeart/2005/8/layout/list1"/>
    <dgm:cxn modelId="{7EAA4E23-8260-4E51-BDB5-CD2E0793F279}" srcId="{BD5587C6-CCA3-44FD-9F04-D823FB118AB3}" destId="{6573FD1C-BDA1-4FF1-9F5C-17798718AD31}" srcOrd="0" destOrd="0" parTransId="{A4D23B42-1C8C-45D8-8AE0-D778BBD475EE}" sibTransId="{7D9E526D-A0CF-43DE-BDF6-FDAC7D386B2B}"/>
    <dgm:cxn modelId="{C2FA78E1-B365-48F2-9971-D755521909E3}" type="presOf" srcId="{5C76EE7C-E48F-45B1-9618-BE474BE4FEEF}" destId="{E35C8550-13E7-4A92-A73C-AF032553D4C5}" srcOrd="0" destOrd="0" presId="urn:microsoft.com/office/officeart/2005/8/layout/list1"/>
    <dgm:cxn modelId="{0D7BF535-E8C0-4039-BC0D-9734118F76D5}" type="presOf" srcId="{CE5ADD51-9781-4293-9846-27A68B018954}" destId="{E1C7A4D6-98A0-4F5E-B923-143689C2C606}" srcOrd="1" destOrd="0" presId="urn:microsoft.com/office/officeart/2005/8/layout/list1"/>
    <dgm:cxn modelId="{52C47EF2-5939-432E-9A50-F0D12E2BBB8E}" srcId="{BD5587C6-CCA3-44FD-9F04-D823FB118AB3}" destId="{CE5ADD51-9781-4293-9846-27A68B018954}" srcOrd="1" destOrd="0" parTransId="{917ED9A9-1D4C-47FC-80E4-60981448634F}" sibTransId="{9A5C4E46-1D17-4429-8FB4-B53F5A04478B}"/>
    <dgm:cxn modelId="{2E95F12F-A9C5-4126-8145-3253DB82A2BC}" type="presParOf" srcId="{7CDB9BBC-624D-4E2E-84AF-970F39C1DBC3}" destId="{24CA251F-A789-4748-91E7-30A7A2DE0B64}" srcOrd="0" destOrd="0" presId="urn:microsoft.com/office/officeart/2005/8/layout/list1"/>
    <dgm:cxn modelId="{B03CB012-F562-45E4-8928-F2D01D868D56}" type="presParOf" srcId="{24CA251F-A789-4748-91E7-30A7A2DE0B64}" destId="{53B06BE0-D326-42AA-B13F-F5C2D58D19AC}" srcOrd="0" destOrd="0" presId="urn:microsoft.com/office/officeart/2005/8/layout/list1"/>
    <dgm:cxn modelId="{FB715D59-1AA6-4FB3-BE12-92A6ABBF2893}" type="presParOf" srcId="{24CA251F-A789-4748-91E7-30A7A2DE0B64}" destId="{0FB21C5D-C737-4E16-AD5A-E20742146968}" srcOrd="1" destOrd="0" presId="urn:microsoft.com/office/officeart/2005/8/layout/list1"/>
    <dgm:cxn modelId="{3BCA0A7D-322C-4C48-9D46-90D5915EE08F}" type="presParOf" srcId="{7CDB9BBC-624D-4E2E-84AF-970F39C1DBC3}" destId="{A7A0F156-9009-41A8-96DD-BE1933885B89}" srcOrd="1" destOrd="0" presId="urn:microsoft.com/office/officeart/2005/8/layout/list1"/>
    <dgm:cxn modelId="{14DE016A-E137-4DBF-8658-BC8B0B5D0F1C}" type="presParOf" srcId="{7CDB9BBC-624D-4E2E-84AF-970F39C1DBC3}" destId="{FB10B329-03A2-486B-87F4-5F766DF54344}" srcOrd="2" destOrd="0" presId="urn:microsoft.com/office/officeart/2005/8/layout/list1"/>
    <dgm:cxn modelId="{ED215286-DF60-4C3C-B2F3-3EB675478981}" type="presParOf" srcId="{7CDB9BBC-624D-4E2E-84AF-970F39C1DBC3}" destId="{2B72FF8C-D52B-4113-A4D2-EF1695F8C87C}" srcOrd="3" destOrd="0" presId="urn:microsoft.com/office/officeart/2005/8/layout/list1"/>
    <dgm:cxn modelId="{90547329-A567-437E-8951-AB8CC70CA399}" type="presParOf" srcId="{7CDB9BBC-624D-4E2E-84AF-970F39C1DBC3}" destId="{C37A3691-3A9A-4AD2-A56C-02A4CCF75930}" srcOrd="4" destOrd="0" presId="urn:microsoft.com/office/officeart/2005/8/layout/list1"/>
    <dgm:cxn modelId="{337E2D8A-14BB-460C-925C-4D3BA7BCA8BE}" type="presParOf" srcId="{C37A3691-3A9A-4AD2-A56C-02A4CCF75930}" destId="{EF63EB6E-3F78-46F8-AE0D-4753F0FDA5A8}" srcOrd="0" destOrd="0" presId="urn:microsoft.com/office/officeart/2005/8/layout/list1"/>
    <dgm:cxn modelId="{F7022E87-9474-450A-9598-FFBFC39245DA}" type="presParOf" srcId="{C37A3691-3A9A-4AD2-A56C-02A4CCF75930}" destId="{E1C7A4D6-98A0-4F5E-B923-143689C2C606}" srcOrd="1" destOrd="0" presId="urn:microsoft.com/office/officeart/2005/8/layout/list1"/>
    <dgm:cxn modelId="{CE7AE774-ACC0-4E3A-8312-236F54DEF44E}" type="presParOf" srcId="{7CDB9BBC-624D-4E2E-84AF-970F39C1DBC3}" destId="{508B5166-FF9A-4C96-AA42-A587D46C91FF}" srcOrd="5" destOrd="0" presId="urn:microsoft.com/office/officeart/2005/8/layout/list1"/>
    <dgm:cxn modelId="{618E94AB-901B-4D27-A25B-7D93B8EBB236}" type="presParOf" srcId="{7CDB9BBC-624D-4E2E-84AF-970F39C1DBC3}" destId="{7204D962-7172-4F5D-9910-FE6295074203}" srcOrd="6" destOrd="0" presId="urn:microsoft.com/office/officeart/2005/8/layout/list1"/>
    <dgm:cxn modelId="{6662DE9A-CDE4-427D-BC70-B701E296FA13}" type="presParOf" srcId="{7CDB9BBC-624D-4E2E-84AF-970F39C1DBC3}" destId="{95EE0949-AB03-46B5-A237-E8832DF1BA16}" srcOrd="7" destOrd="0" presId="urn:microsoft.com/office/officeart/2005/8/layout/list1"/>
    <dgm:cxn modelId="{18734453-0B33-4335-B88C-A3120FC2B53C}" type="presParOf" srcId="{7CDB9BBC-624D-4E2E-84AF-970F39C1DBC3}" destId="{78DBBBC0-4BE1-4007-A78D-AF62FB4904E6}" srcOrd="8" destOrd="0" presId="urn:microsoft.com/office/officeart/2005/8/layout/list1"/>
    <dgm:cxn modelId="{9CDE0DFA-B983-4375-9D10-0A132923A289}" type="presParOf" srcId="{78DBBBC0-4BE1-4007-A78D-AF62FB4904E6}" destId="{E35C8550-13E7-4A92-A73C-AF032553D4C5}" srcOrd="0" destOrd="0" presId="urn:microsoft.com/office/officeart/2005/8/layout/list1"/>
    <dgm:cxn modelId="{9C4495E0-0DBC-444E-9DDB-22434A847B69}" type="presParOf" srcId="{78DBBBC0-4BE1-4007-A78D-AF62FB4904E6}" destId="{B0E2F097-49C8-4D2F-A61A-6E6D763DEF00}" srcOrd="1" destOrd="0" presId="urn:microsoft.com/office/officeart/2005/8/layout/list1"/>
    <dgm:cxn modelId="{F8874BC0-E2BE-4BAC-9231-CF4D375BFEA1}" type="presParOf" srcId="{7CDB9BBC-624D-4E2E-84AF-970F39C1DBC3}" destId="{51796CB5-9FC3-49A2-BBF5-B0DF6726D73C}" srcOrd="9" destOrd="0" presId="urn:microsoft.com/office/officeart/2005/8/layout/list1"/>
    <dgm:cxn modelId="{DD1AA81E-807C-439B-9914-B21D44281A9D}" type="presParOf" srcId="{7CDB9BBC-624D-4E2E-84AF-970F39C1DBC3}" destId="{663B5824-C1D3-4303-B148-3C587B14B002}" srcOrd="10" destOrd="0" presId="urn:microsoft.com/office/officeart/2005/8/layout/list1"/>
    <dgm:cxn modelId="{B0F1AF97-F599-48D4-995C-ADDEF1FD194B}" type="presParOf" srcId="{7CDB9BBC-624D-4E2E-84AF-970F39C1DBC3}" destId="{BF0EA903-1872-45F7-ABEF-0C5F8151E0C2}" srcOrd="11" destOrd="0" presId="urn:microsoft.com/office/officeart/2005/8/layout/list1"/>
    <dgm:cxn modelId="{0859626F-F078-4F66-AED1-50631489F49A}" type="presParOf" srcId="{7CDB9BBC-624D-4E2E-84AF-970F39C1DBC3}" destId="{2CEA12B1-96EF-43A7-8118-E57AF94EDB75}" srcOrd="12" destOrd="0" presId="urn:microsoft.com/office/officeart/2005/8/layout/list1"/>
    <dgm:cxn modelId="{8D315A9E-30BE-4C77-BBEB-C312DA9DD9C4}" type="presParOf" srcId="{2CEA12B1-96EF-43A7-8118-E57AF94EDB75}" destId="{AE6C0FF8-17E2-4A2E-A93A-6BDDD1A12994}" srcOrd="0" destOrd="0" presId="urn:microsoft.com/office/officeart/2005/8/layout/list1"/>
    <dgm:cxn modelId="{2A43E32B-B915-4CAA-A6C8-5CABBB9F6D73}" type="presParOf" srcId="{2CEA12B1-96EF-43A7-8118-E57AF94EDB75}" destId="{DBCDEC52-8938-45D4-9723-FF738149509C}" srcOrd="1" destOrd="0" presId="urn:microsoft.com/office/officeart/2005/8/layout/list1"/>
    <dgm:cxn modelId="{0855D428-C886-4BF7-A5E5-2CCD0081721F}" type="presParOf" srcId="{7CDB9BBC-624D-4E2E-84AF-970F39C1DBC3}" destId="{602ACB4C-854A-464B-97B0-4C3AB43E4E3C}" srcOrd="13" destOrd="0" presId="urn:microsoft.com/office/officeart/2005/8/layout/list1"/>
    <dgm:cxn modelId="{BF1DF331-8DF8-4DCF-B13D-F42EB40DB962}" type="presParOf" srcId="{7CDB9BBC-624D-4E2E-84AF-970F39C1DBC3}" destId="{D2A61EC7-15BB-4D14-A5CC-473C405842EE}" srcOrd="14" destOrd="0" presId="urn:microsoft.com/office/officeart/2005/8/layout/list1"/>
    <dgm:cxn modelId="{3A83013A-C265-4D49-A467-40B13407C436}" type="presParOf" srcId="{7CDB9BBC-624D-4E2E-84AF-970F39C1DBC3}" destId="{DC3882CB-093B-4D96-8AE0-40D9AEE7F0F2}" srcOrd="15" destOrd="0" presId="urn:microsoft.com/office/officeart/2005/8/layout/list1"/>
    <dgm:cxn modelId="{133B09AE-65D7-4269-A9F4-947475B9D741}" type="presParOf" srcId="{7CDB9BBC-624D-4E2E-84AF-970F39C1DBC3}" destId="{5181D3E7-8D93-422B-8E8C-6988764B5566}" srcOrd="16" destOrd="0" presId="urn:microsoft.com/office/officeart/2005/8/layout/list1"/>
    <dgm:cxn modelId="{A87D508B-E6DC-4686-AC39-BAEF9339F931}" type="presParOf" srcId="{5181D3E7-8D93-422B-8E8C-6988764B5566}" destId="{4CD19190-3C1E-4ED1-AD28-11949F4E12FB}" srcOrd="0" destOrd="0" presId="urn:microsoft.com/office/officeart/2005/8/layout/list1"/>
    <dgm:cxn modelId="{0EF5A6B5-E4A3-4ABB-A50E-559DC87D0484}" type="presParOf" srcId="{5181D3E7-8D93-422B-8E8C-6988764B5566}" destId="{AA142DB2-DB7C-478E-8ADB-E0A9AE3465B2}" srcOrd="1" destOrd="0" presId="urn:microsoft.com/office/officeart/2005/8/layout/list1"/>
    <dgm:cxn modelId="{FA7A51FB-9BED-453D-BE8C-FDB192B31F72}" type="presParOf" srcId="{7CDB9BBC-624D-4E2E-84AF-970F39C1DBC3}" destId="{DB9EC157-802F-48B7-9E4B-D43A874E04A5}" srcOrd="17" destOrd="0" presId="urn:microsoft.com/office/officeart/2005/8/layout/list1"/>
    <dgm:cxn modelId="{1B5EFD3D-1E65-43C8-BF90-30DDBA0F05A4}" type="presParOf" srcId="{7CDB9BBC-624D-4E2E-84AF-970F39C1DBC3}" destId="{7E9C8858-1623-41B4-98E6-67F98D924033}" srcOrd="18" destOrd="0" presId="urn:microsoft.com/office/officeart/2005/8/layout/list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10B329-03A2-486B-87F4-5F766DF54344}">
      <dsp:nvSpPr>
        <dsp:cNvPr id="0" name=""/>
        <dsp:cNvSpPr/>
      </dsp:nvSpPr>
      <dsp:spPr>
        <a:xfrm>
          <a:off x="0" y="698254"/>
          <a:ext cx="6624736" cy="504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FB21C5D-C737-4E16-AD5A-E20742146968}">
      <dsp:nvSpPr>
        <dsp:cNvPr id="0" name=""/>
        <dsp:cNvSpPr/>
      </dsp:nvSpPr>
      <dsp:spPr>
        <a:xfrm>
          <a:off x="404519" y="0"/>
          <a:ext cx="6220216" cy="896977"/>
        </a:xfrm>
        <a:prstGeom prst="roundRect">
          <a:avLst/>
        </a:prstGeom>
        <a:solidFill>
          <a:srgbClr val="98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79" tIns="0" rIns="175279" bIns="0" numCol="1" spcCol="1270" anchor="ctr" anchorCtr="0">
          <a:noAutofit/>
        </a:bodyPr>
        <a:lstStyle/>
        <a:p>
          <a:pPr lvl="0" algn="l" defTabSz="1066800">
            <a:lnSpc>
              <a:spcPct val="90000"/>
            </a:lnSpc>
            <a:spcBef>
              <a:spcPct val="0"/>
            </a:spcBef>
            <a:spcAft>
              <a:spcPct val="35000"/>
            </a:spcAft>
          </a:pPr>
          <a:r>
            <a:rPr lang="es-ES" sz="2400" b="1" kern="1200" dirty="0" smtClean="0"/>
            <a:t>Experiencia o actividad investigadora</a:t>
          </a:r>
          <a:endParaRPr lang="es-ES" sz="2400" b="1" kern="1200" dirty="0"/>
        </a:p>
      </dsp:txBody>
      <dsp:txXfrm>
        <a:off x="448306" y="43787"/>
        <a:ext cx="6132642" cy="809403"/>
      </dsp:txXfrm>
    </dsp:sp>
    <dsp:sp modelId="{7204D962-7172-4F5D-9910-FE6295074203}">
      <dsp:nvSpPr>
        <dsp:cNvPr id="0" name=""/>
        <dsp:cNvSpPr/>
      </dsp:nvSpPr>
      <dsp:spPr>
        <a:xfrm>
          <a:off x="0" y="1951452"/>
          <a:ext cx="6624736" cy="504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1C7A4D6-98A0-4F5E-B923-143689C2C606}">
      <dsp:nvSpPr>
        <dsp:cNvPr id="0" name=""/>
        <dsp:cNvSpPr/>
      </dsp:nvSpPr>
      <dsp:spPr>
        <a:xfrm>
          <a:off x="0" y="1202311"/>
          <a:ext cx="6297445" cy="936398"/>
        </a:xfrm>
        <a:prstGeom prst="roundRect">
          <a:avLst/>
        </a:prstGeom>
        <a:solidFill>
          <a:srgbClr val="98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79" tIns="0" rIns="175279" bIns="0" numCol="1" spcCol="1270" anchor="ctr" anchorCtr="0">
          <a:noAutofit/>
        </a:bodyPr>
        <a:lstStyle/>
        <a:p>
          <a:pPr lvl="0" algn="l" defTabSz="1066800">
            <a:lnSpc>
              <a:spcPct val="90000"/>
            </a:lnSpc>
            <a:spcBef>
              <a:spcPct val="0"/>
            </a:spcBef>
            <a:spcAft>
              <a:spcPct val="35000"/>
            </a:spcAft>
          </a:pPr>
          <a:r>
            <a:rPr lang="es-ES" sz="2400" b="1" kern="1200" dirty="0" smtClean="0"/>
            <a:t>artículos de revistas indexadas con índice de calidad relativo</a:t>
          </a:r>
          <a:endParaRPr lang="es-ES" sz="2400" b="1" kern="1200" dirty="0"/>
        </a:p>
      </dsp:txBody>
      <dsp:txXfrm>
        <a:off x="45711" y="1248022"/>
        <a:ext cx="6206023" cy="844976"/>
      </dsp:txXfrm>
    </dsp:sp>
    <dsp:sp modelId="{663B5824-C1D3-4303-B148-3C587B14B002}">
      <dsp:nvSpPr>
        <dsp:cNvPr id="0" name=""/>
        <dsp:cNvSpPr/>
      </dsp:nvSpPr>
      <dsp:spPr>
        <a:xfrm>
          <a:off x="0" y="3167017"/>
          <a:ext cx="6624736" cy="504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E2F097-49C8-4D2F-A61A-6E6D763DEF00}">
      <dsp:nvSpPr>
        <dsp:cNvPr id="0" name=""/>
        <dsp:cNvSpPr/>
      </dsp:nvSpPr>
      <dsp:spPr>
        <a:xfrm>
          <a:off x="0" y="2458745"/>
          <a:ext cx="6307725" cy="1056957"/>
        </a:xfrm>
        <a:prstGeom prst="roundRect">
          <a:avLst/>
        </a:prstGeom>
        <a:solidFill>
          <a:srgbClr val="98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79" tIns="0" rIns="175279" bIns="0" numCol="1" spcCol="1270" anchor="ctr" anchorCtr="0">
          <a:noAutofit/>
        </a:bodyPr>
        <a:lstStyle/>
        <a:p>
          <a:pPr lvl="0" algn="l" defTabSz="1244600">
            <a:lnSpc>
              <a:spcPct val="90000"/>
            </a:lnSpc>
            <a:spcBef>
              <a:spcPct val="0"/>
            </a:spcBef>
            <a:spcAft>
              <a:spcPct val="35000"/>
            </a:spcAft>
          </a:pPr>
          <a:r>
            <a:rPr lang="es-ES" sz="2800" b="1" kern="1200" dirty="0" smtClean="0"/>
            <a:t>artículos de revistas no indexadas</a:t>
          </a:r>
          <a:endParaRPr lang="es-ES" sz="2800" b="1" kern="1200" dirty="0"/>
        </a:p>
      </dsp:txBody>
      <dsp:txXfrm>
        <a:off x="51596" y="2510341"/>
        <a:ext cx="6204533" cy="953765"/>
      </dsp:txXfrm>
    </dsp:sp>
    <dsp:sp modelId="{D2A61EC7-15BB-4D14-A5CC-473C405842EE}">
      <dsp:nvSpPr>
        <dsp:cNvPr id="0" name=""/>
        <dsp:cNvSpPr/>
      </dsp:nvSpPr>
      <dsp:spPr>
        <a:xfrm>
          <a:off x="0" y="4232410"/>
          <a:ext cx="6624736" cy="504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CDEC52-8938-45D4-9723-FF738149509C}">
      <dsp:nvSpPr>
        <dsp:cNvPr id="0" name=""/>
        <dsp:cNvSpPr/>
      </dsp:nvSpPr>
      <dsp:spPr>
        <a:xfrm>
          <a:off x="0" y="3738883"/>
          <a:ext cx="6300803" cy="590400"/>
        </a:xfrm>
        <a:prstGeom prst="roundRect">
          <a:avLst/>
        </a:prstGeom>
        <a:solidFill>
          <a:srgbClr val="98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79" tIns="0" rIns="175279" bIns="0" numCol="1" spcCol="1270" anchor="ctr" anchorCtr="0">
          <a:noAutofit/>
        </a:bodyPr>
        <a:lstStyle/>
        <a:p>
          <a:pPr lvl="0" algn="l" defTabSz="1244600">
            <a:lnSpc>
              <a:spcPct val="90000"/>
            </a:lnSpc>
            <a:spcBef>
              <a:spcPct val="0"/>
            </a:spcBef>
            <a:spcAft>
              <a:spcPct val="35000"/>
            </a:spcAft>
          </a:pPr>
          <a:r>
            <a:rPr lang="es-ES" sz="2800" b="1" kern="1200" dirty="0" smtClean="0"/>
            <a:t>libros</a:t>
          </a:r>
          <a:endParaRPr lang="es-ES" sz="2800" b="1" kern="1200" dirty="0"/>
        </a:p>
      </dsp:txBody>
      <dsp:txXfrm>
        <a:off x="28821" y="3767704"/>
        <a:ext cx="6243161" cy="532758"/>
      </dsp:txXfrm>
    </dsp:sp>
    <dsp:sp modelId="{7E9C8858-1623-41B4-98E6-67F98D924033}">
      <dsp:nvSpPr>
        <dsp:cNvPr id="0" name=""/>
        <dsp:cNvSpPr/>
      </dsp:nvSpPr>
      <dsp:spPr>
        <a:xfrm>
          <a:off x="0" y="5160162"/>
          <a:ext cx="6624736" cy="504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A142DB2-DB7C-478E-8ADB-E0A9AE3465B2}">
      <dsp:nvSpPr>
        <dsp:cNvPr id="0" name=""/>
        <dsp:cNvSpPr/>
      </dsp:nvSpPr>
      <dsp:spPr>
        <a:xfrm>
          <a:off x="0" y="4888129"/>
          <a:ext cx="6300803" cy="610951"/>
        </a:xfrm>
        <a:prstGeom prst="roundRect">
          <a:avLst/>
        </a:prstGeom>
        <a:solidFill>
          <a:srgbClr val="98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79" tIns="0" rIns="175279" bIns="0" numCol="1" spcCol="1270" anchor="ctr" anchorCtr="0">
          <a:noAutofit/>
        </a:bodyPr>
        <a:lstStyle/>
        <a:p>
          <a:pPr lvl="0" algn="l" defTabSz="1244600">
            <a:lnSpc>
              <a:spcPct val="90000"/>
            </a:lnSpc>
            <a:spcBef>
              <a:spcPct val="0"/>
            </a:spcBef>
            <a:spcAft>
              <a:spcPct val="35000"/>
            </a:spcAft>
          </a:pPr>
          <a:r>
            <a:rPr lang="es-ES" sz="2800" b="1" kern="1200" dirty="0" smtClean="0"/>
            <a:t>capítulos de libros</a:t>
          </a:r>
          <a:endParaRPr lang="es-ES" sz="2800" b="1" kern="1200" dirty="0"/>
        </a:p>
      </dsp:txBody>
      <dsp:txXfrm>
        <a:off x="29824" y="4917953"/>
        <a:ext cx="6241155" cy="55130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6/19/2018</a:t>
            </a:fld>
            <a:endParaRPr>
              <a:solidFill>
                <a:schemeClr val="tx2"/>
              </a:solidFill>
            </a:endParaRPr>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‹Nº›</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6/19/2018</a:t>
            </a:fld>
            <a:endParaRPr/>
          </a:p>
        </p:txBody>
      </p:sp>
      <p:sp>
        <p:nvSpPr>
          <p:cNvPr id="4" name="Slide Image Placeholder 3"/>
          <p:cNvSpPr>
            <a:spLocks noGrp="1" noRot="1" noChangeAspect="1"/>
          </p:cNvSpPr>
          <p:nvPr>
            <p:ph type="sldImg" idx="2"/>
          </p:nvPr>
        </p:nvSpPr>
        <p:spPr>
          <a:xfrm>
            <a:off x="92075" y="744538"/>
            <a:ext cx="6613525" cy="37226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‹Nº›</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s-ES" smtClean="0"/>
              <a:t>Haga clic para modificar el estilo de título del patrón</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s-ES" smtClean="0"/>
              <a:t>Haga clic para modificar el estilo de subtítulo del patrón</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7AECB6C2-1084-4AED-A74A-DF028B0094EA}" type="datetimeFigureOut">
              <a:rPr lang="en-US"/>
              <a:t>6/19/2018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‹Nº›</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s-ES" smtClean="0"/>
              <a:t>Haga clic para modificar el estilo de título del patrón</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7AECB6C2-1084-4AED-A74A-DF028B0094EA}" type="datetimeFigureOut">
              <a:rPr lang="en-US"/>
              <a:t>6/19/2018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‹Nº›</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8B5A30F4-0B4E-4E4B-BC36-C30CD13F4E17}" type="datetimeFigureOut">
              <a:rPr lang="en-US"/>
              <a:t>6/19/2018</a:t>
            </a:fld>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‹Nº›</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s-ES" smtClean="0"/>
              <a:t>Haga clic para modificar el estilo de título del patrón</a:t>
            </a:r>
            <a:endParaRPr dirty="0"/>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s-ES" smtClean="0"/>
              <a:t>Haga clic para modificar el estilo de texto del patrón</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5" name="Date Placeholder 4"/>
          <p:cNvSpPr>
            <a:spLocks noGrp="1"/>
          </p:cNvSpPr>
          <p:nvPr>
            <p:ph type="dt" sz="half" idx="10"/>
          </p:nvPr>
        </p:nvSpPr>
        <p:spPr/>
        <p:txBody>
          <a:bodyPr/>
          <a:lstStyle/>
          <a:p>
            <a:fld id="{2DD204D1-F9BD-4643-8480-6EA41EB484F1}" type="datetimeFigureOut">
              <a:rPr lang="en-US"/>
              <a:t>6/19/2018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‹Nº›</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7" name="Date Placeholder 6"/>
          <p:cNvSpPr>
            <a:spLocks noGrp="1"/>
          </p:cNvSpPr>
          <p:nvPr>
            <p:ph type="dt" sz="half" idx="10"/>
          </p:nvPr>
        </p:nvSpPr>
        <p:spPr/>
        <p:txBody>
          <a:bodyPr/>
          <a:lstStyle/>
          <a:p>
            <a:fld id="{2DD204D1-F9BD-4643-8480-6EA41EB484F1}" type="datetimeFigureOut">
              <a:rPr lang="en-US"/>
              <a:t>6/19/2018</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‹Nº›</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Date Placeholder 2"/>
          <p:cNvSpPr>
            <a:spLocks noGrp="1"/>
          </p:cNvSpPr>
          <p:nvPr>
            <p:ph type="dt" sz="half" idx="10"/>
          </p:nvPr>
        </p:nvSpPr>
        <p:spPr/>
        <p:txBody>
          <a:bodyPr/>
          <a:lstStyle/>
          <a:p>
            <a:fld id="{2DD204D1-F9BD-4643-8480-6EA41EB484F1}" type="datetimeFigureOut">
              <a:rPr lang="en-US"/>
              <a:t>6/19/2018</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‹Nº›</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6/19/2018</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‹Nº›</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s-ES" smtClean="0"/>
              <a:t>Haga clic para modificar el estilo de título del patrón</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s-ES" smtClean="0"/>
              <a:t>Haga clic para modificar el estilo de texto del patrón</a:t>
            </a: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5" name="Date Placeholder 4"/>
          <p:cNvSpPr>
            <a:spLocks noGrp="1"/>
          </p:cNvSpPr>
          <p:nvPr>
            <p:ph type="dt" sz="half" idx="10"/>
          </p:nvPr>
        </p:nvSpPr>
        <p:spPr/>
        <p:txBody>
          <a:bodyPr/>
          <a:lstStyle/>
          <a:p>
            <a:fld id="{126BF754-515F-40B9-8D24-D54D5825B3D0}" type="datetimeFigureOut">
              <a:rPr lang="en-US"/>
              <a:t>6/19/2018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‹Nº›</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s-ES" smtClean="0"/>
              <a:t>Haga clic para modificar el estilo de título del patrón</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s-ES" smtClean="0"/>
              <a:t>Haga clic en el icono para agregar una imagen</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26BF754-515F-40B9-8D24-D54D5825B3D0}" type="datetimeFigureOut">
              <a:rPr lang="en-US"/>
              <a:t>6/19/2018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‹Nº›</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s-ES" smtClean="0"/>
              <a:t>Haga clic para modificar el estilo de título del patrón</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fld id="{2DD204D1-F9BD-4643-8480-6EA41EB484F1}" type="datetimeFigureOut">
              <a:rPr lang="en-US" smtClean="0"/>
              <a:pPr/>
              <a:t>6/19/2018</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fld id="{EB37DED6-D4C7-42EE-AB49-D2E39E64FDE4}" type="slidenum">
              <a:rPr lang="en-US" smtClean="0"/>
              <a:pPr/>
              <a:t>‹Nº›</a:t>
            </a:fld>
            <a:endParaRPr lang="en-US"/>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bib.us.es/comunicacion" TargetMode="Externa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ip-science.thomsonreuters.com/mjl/" TargetMode="External"/><Relationship Id="rId4" Type="http://schemas.openxmlformats.org/officeDocument/2006/relationships/hyperlink" Target="http://admin-apps.webofknowledge.com/JCR/static_html/scope_notes/SOCIAL/2011/SCOPE_SOC.ht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guiasbus.us.es/factordeimpacto" TargetMode="External"/><Relationship Id="rId4" Type="http://schemas.openxmlformats.org/officeDocument/2006/relationships/hyperlink" Target="http://bib.us.es/aprendizaje_investigacion/guias_tutoriales/tutoriales/guia_inv_2-ides-idweb.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www.aneca.e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www.journal-scholar-metrics.infoec3.es/layout.php?id=home"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epuc.cchs.csic.es/resh/" TargetMode="External"/><Relationship Id="rId5" Type="http://schemas.openxmlformats.org/officeDocument/2006/relationships/hyperlink" Target="https://web.archive.org/web/20140713064650/http:/ec3.ugr.es/in-recs/" TargetMode="External"/><Relationship Id="rId4" Type="http://schemas.openxmlformats.org/officeDocument/2006/relationships/hyperlink" Target="https://www.scimagojr.com/"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epuc.cchs.csic.es/resh/" TargetMode="External"/><Relationship Id="rId3" Type="http://schemas.openxmlformats.org/officeDocument/2006/relationships/image" Target="../media/image6.png"/><Relationship Id="rId7" Type="http://schemas.openxmlformats.org/officeDocument/2006/relationships/hyperlink" Target="http://ec3.ugr.es/in-recj/"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ec3.ugr.es/in-recs/" TargetMode="External"/><Relationship Id="rId5" Type="http://schemas.openxmlformats.org/officeDocument/2006/relationships/hyperlink" Target="http://www.scimagojr.com/" TargetMode="External"/><Relationship Id="rId4" Type="http://schemas.openxmlformats.org/officeDocument/2006/relationships/hyperlink" Target="http://admin-apps.webofknowledge.com/JCR/JCR?SID=R1JN3d99EM3@L@6oamA"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hyperlink" Target="http://www.journal-scholar-metrics.infoec3.es/layout.php?id=home"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revistasjournalscholar.docx"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evaluacionarce.fecyt.es/" TargetMode="External"/><Relationship Id="rId3" Type="http://schemas.openxmlformats.org/officeDocument/2006/relationships/image" Target="../media/image6.png"/><Relationship Id="rId7" Type="http://schemas.openxmlformats.org/officeDocument/2006/relationships/hyperlink" Target="http://www.esf.org/hosting-experts/scientific-review-groups/humanities/erih-european-reference-index-for-the-humanities.html"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dialnet.unirioja.es/info/ayuda/circ" TargetMode="External"/><Relationship Id="rId5" Type="http://schemas.openxmlformats.org/officeDocument/2006/relationships/hyperlink" Target="http://epuc.cchs.csic.es/dice/" TargetMode="External"/><Relationship Id="rId10" Type="http://schemas.openxmlformats.org/officeDocument/2006/relationships/hyperlink" Target="http://www.latindex.org/latindex/inicio" TargetMode="External"/><Relationship Id="rId4" Type="http://schemas.openxmlformats.org/officeDocument/2006/relationships/hyperlink" Target="http://ulrichsweb.serialssolutions.com.us.debiblio.com/" TargetMode="External"/><Relationship Id="rId9" Type="http://schemas.openxmlformats.org/officeDocument/2006/relationships/hyperlink" Target="http://miar.ub.edu/"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epuc.cchs.csic.es/dice/"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www.latindex.org/latindex/inicio"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www.selloceaapq.es/" TargetMode="External"/><Relationship Id="rId4" Type="http://schemas.openxmlformats.org/officeDocument/2006/relationships/hyperlink" Target="http://guiasbus.us.es/calidadlibros"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editorialescomunicacionspi_2014.docx" TargetMode="External"/><Relationship Id="rId4" Type="http://schemas.openxmlformats.org/officeDocument/2006/relationships/hyperlink" Target="http://epuc.cchs.csic.es/SPI/listado_completo.php"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rankingspi_2018.docx" TargetMode="External"/><Relationship Id="rId4" Type="http://schemas.openxmlformats.org/officeDocument/2006/relationships/hyperlink" Target="http://epuc.cchs.csic.es/SPI/listado_completo.ph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hyperlink" Target="http://www.publishers-scholarmetrics.info/top-100-editoriales-mas-citadas/" TargetMode="External"/><Relationship Id="rId4" Type="http://schemas.openxmlformats.org/officeDocument/2006/relationships/hyperlink" Target="http://www.publishers-scholarmetrics.info/"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hyperlink" Target="https://accounts.google.com/ServiceLogin?service=citations&amp;continue=http://scholar.google.com/citations&amp;hl=es"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hyperlink" Target="http://guiasbus.us.es/perfil-google"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books.google.es/" TargetMode="External"/><Relationship Id="rId5" Type="http://schemas.openxmlformats.org/officeDocument/2006/relationships/hyperlink" Target="http://scholar.google.es/" TargetMode="External"/><Relationship Id="rId4" Type="http://schemas.openxmlformats.org/officeDocument/2006/relationships/hyperlink" Target="http://dialnet.unirioja.es/"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hyperlink" Target="http://dialnet.unirioja.es/"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scholar.google.e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www.google.es/" TargetMode="External"/></Relationships>
</file>

<file path=ppt/slides/_rels/slide5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6.png"/><Relationship Id="rId7" Type="http://schemas.openxmlformats.org/officeDocument/2006/relationships/hyperlink" Target="http://www.worldcat.org/?lang=es"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hyperlink" Target="http://rebiun.crue.org/" TargetMode="External"/><Relationship Id="rId4" Type="http://schemas.openxmlformats.org/officeDocument/2006/relationships/hyperlink" Target="http://bib.us.es/nuestras_colecciones/mas/otros_catalogos-ides-idweb.html"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CRITERIOS_SOCIALES_JURIDICAS(3).pdf"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CRITERIOS_SOCIALES_JURIDICAS(3).pdf"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ejemplosaneca.docx"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bib.us.es/estudia_e_investiga/investigacion/acreditacion/faqs"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bib.us.es/estudia_e_investiga/investigacion/acreditacion" TargetMode="External"/><Relationship Id="rId5" Type="http://schemas.openxmlformats.org/officeDocument/2006/relationships/hyperlink" Target="http://guiasbus.us.es/comunicacioninvestigacion/inicio" TargetMode="External"/><Relationship Id="rId4" Type="http://schemas.openxmlformats.org/officeDocument/2006/relationships/hyperlink" Target="http://bib.us.es/estudia_e_investiga/guias/investigacion"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mailto:jop@us.es" TargetMode="External"/><Relationship Id="rId4" Type="http://schemas.openxmlformats.org/officeDocument/2006/relationships/hyperlink" Target="mailto:brito@us.e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mailto:ayuda.solicitante@aneca.e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s://www.youtube.com/watch?v=t0uhiCaXqQg" TargetMode="External"/><Relationship Id="rId4" Type="http://schemas.openxmlformats.org/officeDocument/2006/relationships/hyperlink" Target="mailto:ayuda.solicitante@aneca.e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21" y="-31341"/>
            <a:ext cx="12287101" cy="6858000"/>
          </a:xfrm>
          <a:prstGeom prst="rect">
            <a:avLst/>
          </a:prstGeom>
        </p:spPr>
      </p:pic>
      <p:sp>
        <p:nvSpPr>
          <p:cNvPr id="5" name="CuadroTexto 4"/>
          <p:cNvSpPr txBox="1"/>
          <p:nvPr/>
        </p:nvSpPr>
        <p:spPr>
          <a:xfrm>
            <a:off x="1694938" y="1716657"/>
            <a:ext cx="5589917" cy="1200329"/>
          </a:xfrm>
          <a:prstGeom prst="rect">
            <a:avLst/>
          </a:prstGeom>
          <a:noFill/>
        </p:spPr>
        <p:txBody>
          <a:bodyPr wrap="square" rtlCol="0">
            <a:spAutoFit/>
          </a:bodyPr>
          <a:lstStyle/>
          <a:p>
            <a:pPr algn="ctr"/>
            <a:r>
              <a:rPr lang="es-ES" dirty="0">
                <a:latin typeface="Rockwell Extra Bold" panose="02060903040505020403" pitchFamily="18" charset="0"/>
              </a:rPr>
              <a:t>CRITERIOS DE CALIDAD DE LAS PUBLICACIONES CIENTÍFICAS</a:t>
            </a:r>
          </a:p>
        </p:txBody>
      </p:sp>
      <p:sp>
        <p:nvSpPr>
          <p:cNvPr id="8" name="CuadroTexto 7"/>
          <p:cNvSpPr txBox="1"/>
          <p:nvPr/>
        </p:nvSpPr>
        <p:spPr>
          <a:xfrm>
            <a:off x="4274238" y="4017960"/>
            <a:ext cx="3157268" cy="584775"/>
          </a:xfrm>
          <a:prstGeom prst="rect">
            <a:avLst/>
          </a:prstGeom>
          <a:noFill/>
        </p:spPr>
        <p:txBody>
          <a:bodyPr wrap="square" rtlCol="0">
            <a:spAutoFit/>
          </a:bodyPr>
          <a:lstStyle/>
          <a:p>
            <a:pPr algn="ctr"/>
            <a:r>
              <a:rPr lang="es-ES" sz="1600" b="1" dirty="0"/>
              <a:t>Facultad de Comunicación</a:t>
            </a:r>
          </a:p>
          <a:p>
            <a:pPr algn="ctr"/>
            <a:r>
              <a:rPr lang="es-ES" sz="1600" b="1" dirty="0"/>
              <a:t>Biblioteca</a:t>
            </a:r>
          </a:p>
        </p:txBody>
      </p:sp>
      <p:sp>
        <p:nvSpPr>
          <p:cNvPr id="9" name="CuadroTexto 8"/>
          <p:cNvSpPr txBox="1"/>
          <p:nvPr/>
        </p:nvSpPr>
        <p:spPr>
          <a:xfrm>
            <a:off x="4366220" y="3228382"/>
            <a:ext cx="3157268" cy="830997"/>
          </a:xfrm>
          <a:prstGeom prst="rect">
            <a:avLst/>
          </a:prstGeom>
          <a:noFill/>
        </p:spPr>
        <p:txBody>
          <a:bodyPr wrap="square" rtlCol="0">
            <a:spAutoFit/>
          </a:bodyPr>
          <a:lstStyle/>
          <a:p>
            <a:pPr algn="ctr"/>
            <a:r>
              <a:rPr lang="es-ES" sz="1600" b="1" dirty="0" smtClean="0"/>
              <a:t>Lola Rodríguez Brito</a:t>
            </a:r>
          </a:p>
          <a:p>
            <a:pPr algn="ctr"/>
            <a:r>
              <a:rPr lang="es-ES" sz="1600" b="1" dirty="0" smtClean="0"/>
              <a:t>José Peñalver</a:t>
            </a:r>
          </a:p>
          <a:p>
            <a:pPr algn="ctr"/>
            <a:r>
              <a:rPr lang="es-ES" sz="1600" b="1" dirty="0" smtClean="0"/>
              <a:t>Junio 2018</a:t>
            </a:r>
            <a:endParaRPr lang="es-ES" sz="1600" b="1" dirty="0"/>
          </a:p>
        </p:txBody>
      </p:sp>
    </p:spTree>
    <p:extLst>
      <p:ext uri="{BB962C8B-B14F-4D97-AF65-F5344CB8AC3E}">
        <p14:creationId xmlns:p14="http://schemas.microsoft.com/office/powerpoint/2010/main" val="4006185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7336824"/>
          </a:xfrm>
          <a:prstGeom prst="rect">
            <a:avLst/>
          </a:prstGeom>
        </p:spPr>
      </p:pic>
      <p:pic>
        <p:nvPicPr>
          <p:cNvPr id="3" name="36 Imagen" descr="Aneca.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260" y="1340768"/>
            <a:ext cx="1381648" cy="35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4"/>
          <p:cNvSpPr/>
          <p:nvPr/>
        </p:nvSpPr>
        <p:spPr>
          <a:xfrm>
            <a:off x="1989956" y="2060848"/>
            <a:ext cx="7150869" cy="3785652"/>
          </a:xfrm>
          <a:prstGeom prst="rect">
            <a:avLst/>
          </a:prstGeom>
        </p:spPr>
        <p:txBody>
          <a:bodyPr wrap="square">
            <a:spAutoFit/>
          </a:bodyPr>
          <a:lstStyle/>
          <a:p>
            <a:r>
              <a:rPr lang="es-ES" altLang="es-ES" b="1" dirty="0" smtClean="0">
                <a:solidFill>
                  <a:schemeClr val="tx1">
                    <a:lumMod val="75000"/>
                  </a:schemeClr>
                </a:solidFill>
                <a:latin typeface="Calibri" panose="020F0502020204030204" pitchFamily="34" charset="0"/>
                <a:cs typeface="Calibri" panose="020F0502020204030204" pitchFamily="34" charset="0"/>
              </a:rPr>
              <a:t>Actividad </a:t>
            </a:r>
            <a:r>
              <a:rPr lang="es-ES" altLang="es-ES" b="1" dirty="0">
                <a:solidFill>
                  <a:schemeClr val="tx1">
                    <a:lumMod val="75000"/>
                  </a:schemeClr>
                </a:solidFill>
                <a:latin typeface="Calibri" panose="020F0502020204030204" pitchFamily="34" charset="0"/>
                <a:cs typeface="Calibri" panose="020F0502020204030204" pitchFamily="34" charset="0"/>
              </a:rPr>
              <a:t>Investigadora</a:t>
            </a:r>
          </a:p>
          <a:p>
            <a:endParaRPr lang="es-ES" altLang="es-ES" b="1" dirty="0" smtClean="0">
              <a:solidFill>
                <a:schemeClr val="tx1">
                  <a:lumMod val="75000"/>
                </a:schemeClr>
              </a:solidFill>
              <a:latin typeface="Calibri" panose="020F0502020204030204" pitchFamily="34" charset="0"/>
              <a:cs typeface="Calibri" panose="020F0502020204030204" pitchFamily="34" charset="0"/>
            </a:endParaRPr>
          </a:p>
          <a:p>
            <a:r>
              <a:rPr lang="es-ES" altLang="es-ES" b="1" dirty="0" smtClean="0">
                <a:solidFill>
                  <a:schemeClr val="tx1">
                    <a:lumMod val="75000"/>
                  </a:schemeClr>
                </a:solidFill>
                <a:latin typeface="Calibri" panose="020F0502020204030204" pitchFamily="34" charset="0"/>
                <a:cs typeface="Calibri" panose="020F0502020204030204" pitchFamily="34" charset="0"/>
              </a:rPr>
              <a:t>artículos </a:t>
            </a:r>
            <a:r>
              <a:rPr lang="es-ES" altLang="es-ES" b="1" dirty="0">
                <a:solidFill>
                  <a:schemeClr val="tx1">
                    <a:lumMod val="75000"/>
                  </a:schemeClr>
                </a:solidFill>
                <a:latin typeface="Calibri" panose="020F0502020204030204" pitchFamily="34" charset="0"/>
                <a:cs typeface="Calibri" panose="020F0502020204030204" pitchFamily="34" charset="0"/>
              </a:rPr>
              <a:t>de revista:</a:t>
            </a:r>
          </a:p>
          <a:p>
            <a:endParaRPr lang="es-ES" altLang="es-ES" b="1" dirty="0">
              <a:solidFill>
                <a:schemeClr val="tx1">
                  <a:lumMod val="75000"/>
                </a:schemeClr>
              </a:solidFill>
              <a:latin typeface="Calibri" panose="020F0502020204030204" pitchFamily="34" charset="0"/>
              <a:cs typeface="Calibri" panose="020F0502020204030204" pitchFamily="34" charset="0"/>
            </a:endParaRPr>
          </a:p>
          <a:p>
            <a:r>
              <a:rPr lang="es-ES" altLang="es-ES" b="1" dirty="0" smtClean="0">
                <a:solidFill>
                  <a:schemeClr val="tx1">
                    <a:lumMod val="75000"/>
                  </a:schemeClr>
                </a:solidFill>
                <a:latin typeface="Calibri" panose="020F0502020204030204" pitchFamily="34" charset="0"/>
                <a:cs typeface="Calibri" panose="020F0502020204030204" pitchFamily="34" charset="0"/>
              </a:rPr>
              <a:t>2</a:t>
            </a:r>
            <a:r>
              <a:rPr lang="es-ES" altLang="es-ES" b="1" dirty="0">
                <a:solidFill>
                  <a:schemeClr val="tx1">
                    <a:lumMod val="75000"/>
                  </a:schemeClr>
                </a:solidFill>
                <a:latin typeface="Calibri" panose="020F0502020204030204" pitchFamily="34" charset="0"/>
                <a:cs typeface="Calibri" panose="020F0502020204030204" pitchFamily="34" charset="0"/>
              </a:rPr>
              <a:t>) Publicación sin índice de impacto. Otros índices de </a:t>
            </a:r>
            <a:r>
              <a:rPr lang="es-ES" altLang="es-ES" b="1" dirty="0" smtClean="0">
                <a:solidFill>
                  <a:schemeClr val="tx1">
                    <a:lumMod val="75000"/>
                  </a:schemeClr>
                </a:solidFill>
                <a:latin typeface="Calibri" panose="020F0502020204030204" pitchFamily="34" charset="0"/>
                <a:cs typeface="Calibri" panose="020F0502020204030204" pitchFamily="34" charset="0"/>
              </a:rPr>
              <a:t>calidad</a:t>
            </a:r>
            <a:endParaRPr lang="es-ES" altLang="es-ES" b="1" dirty="0">
              <a:solidFill>
                <a:schemeClr val="tx1">
                  <a:lumMod val="75000"/>
                </a:schemeClr>
              </a:solidFill>
              <a:latin typeface="Calibri" panose="020F0502020204030204" pitchFamily="34" charset="0"/>
              <a:cs typeface="Calibri" panose="020F0502020204030204" pitchFamily="34" charset="0"/>
            </a:endParaRPr>
          </a:p>
          <a:p>
            <a:pPr marL="342900" indent="-342900">
              <a:buFont typeface="Wingdings" panose="05000000000000000000" pitchFamily="2" charset="2"/>
              <a:buChar char="ü"/>
            </a:pPr>
            <a:r>
              <a:rPr lang="es-ES" altLang="es-ES" b="1" dirty="0">
                <a:solidFill>
                  <a:schemeClr val="tx1">
                    <a:lumMod val="75000"/>
                  </a:schemeClr>
                </a:solidFill>
                <a:latin typeface="Calibri" panose="020F0502020204030204" pitchFamily="34" charset="0"/>
                <a:cs typeface="Calibri" panose="020F0502020204030204" pitchFamily="34" charset="0"/>
              </a:rPr>
              <a:t>Cumplimiento de criterios de calidad de la </a:t>
            </a:r>
            <a:r>
              <a:rPr lang="es-ES" altLang="es-ES" b="1" dirty="0" smtClean="0">
                <a:solidFill>
                  <a:schemeClr val="tx1">
                    <a:lumMod val="75000"/>
                  </a:schemeClr>
                </a:solidFill>
                <a:latin typeface="Calibri" panose="020F0502020204030204" pitchFamily="34" charset="0"/>
                <a:cs typeface="Calibri" panose="020F0502020204030204" pitchFamily="34" charset="0"/>
              </a:rPr>
              <a:t>revista:</a:t>
            </a:r>
          </a:p>
          <a:p>
            <a:pPr marL="342900" indent="-342900">
              <a:buFont typeface="Wingdings" panose="05000000000000000000" pitchFamily="2" charset="2"/>
              <a:buChar char="ü"/>
            </a:pPr>
            <a:r>
              <a:rPr lang="es-ES" altLang="es-ES" b="1" dirty="0" smtClean="0">
                <a:solidFill>
                  <a:schemeClr val="tx1">
                    <a:lumMod val="75000"/>
                  </a:schemeClr>
                </a:solidFill>
                <a:latin typeface="Calibri" panose="020F0502020204030204" pitchFamily="34" charset="0"/>
                <a:cs typeface="Calibri" panose="020F0502020204030204" pitchFamily="34" charset="0"/>
              </a:rPr>
              <a:t>Comprobar </a:t>
            </a:r>
            <a:r>
              <a:rPr lang="es-ES" altLang="es-ES" b="1" dirty="0">
                <a:solidFill>
                  <a:schemeClr val="tx1">
                    <a:lumMod val="75000"/>
                  </a:schemeClr>
                </a:solidFill>
                <a:latin typeface="Calibri" panose="020F0502020204030204" pitchFamily="34" charset="0"/>
                <a:cs typeface="Calibri" panose="020F0502020204030204" pitchFamily="34" charset="0"/>
              </a:rPr>
              <a:t>en </a:t>
            </a:r>
            <a:r>
              <a:rPr lang="es-ES" altLang="es-ES" b="1" dirty="0" smtClean="0">
                <a:solidFill>
                  <a:schemeClr val="tx1">
                    <a:lumMod val="75000"/>
                  </a:schemeClr>
                </a:solidFill>
                <a:latin typeface="Calibri" panose="020F0502020204030204" pitchFamily="34" charset="0"/>
                <a:cs typeface="Calibri" panose="020F0502020204030204" pitchFamily="34" charset="0"/>
              </a:rPr>
              <a:t>índices: MIAR, CIR, etc.</a:t>
            </a:r>
          </a:p>
          <a:p>
            <a:pPr marL="342900" indent="-342900">
              <a:buFont typeface="Wingdings" panose="05000000000000000000" pitchFamily="2" charset="2"/>
              <a:buChar char="ü"/>
            </a:pPr>
            <a:r>
              <a:rPr lang="es-ES" altLang="es-ES" b="1" dirty="0" smtClean="0">
                <a:solidFill>
                  <a:schemeClr val="tx1">
                    <a:lumMod val="75000"/>
                  </a:schemeClr>
                </a:solidFill>
                <a:latin typeface="Calibri" panose="020F0502020204030204" pitchFamily="34" charset="0"/>
                <a:cs typeface="Calibri" panose="020F0502020204030204" pitchFamily="34" charset="0"/>
              </a:rPr>
              <a:t>Presencia </a:t>
            </a:r>
            <a:r>
              <a:rPr lang="es-ES" altLang="es-ES" b="1" dirty="0">
                <a:solidFill>
                  <a:schemeClr val="tx1">
                    <a:lumMod val="75000"/>
                  </a:schemeClr>
                </a:solidFill>
                <a:latin typeface="Calibri" panose="020F0502020204030204" pitchFamily="34" charset="0"/>
                <a:cs typeface="Calibri" panose="020F0502020204030204" pitchFamily="34" charset="0"/>
              </a:rPr>
              <a:t>en Catálogos y Bases de </a:t>
            </a:r>
            <a:r>
              <a:rPr lang="es-ES" altLang="es-ES" b="1" dirty="0" smtClean="0">
                <a:solidFill>
                  <a:schemeClr val="tx1">
                    <a:lumMod val="75000"/>
                  </a:schemeClr>
                </a:solidFill>
                <a:latin typeface="Calibri" panose="020F0502020204030204" pitchFamily="34" charset="0"/>
                <a:cs typeface="Calibri" panose="020F0502020204030204" pitchFamily="34" charset="0"/>
              </a:rPr>
              <a:t>datos</a:t>
            </a:r>
            <a:endParaRPr lang="es-ES" altLang="es-ES" b="1" dirty="0">
              <a:solidFill>
                <a:schemeClr val="tx1">
                  <a:lumMod val="75000"/>
                </a:schemeClr>
              </a:solidFill>
              <a:latin typeface="Calibri" panose="020F0502020204030204" pitchFamily="34" charset="0"/>
              <a:cs typeface="Calibri" panose="020F0502020204030204" pitchFamily="34" charset="0"/>
            </a:endParaRPr>
          </a:p>
          <a:p>
            <a:endParaRPr lang="es-ES" altLang="es-ES" b="1" dirty="0">
              <a:solidFill>
                <a:schemeClr val="tx1">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5098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7336824"/>
          </a:xfrm>
          <a:prstGeom prst="rect">
            <a:avLst/>
          </a:prstGeom>
        </p:spPr>
      </p:pic>
      <p:pic>
        <p:nvPicPr>
          <p:cNvPr id="3" name="36 Imagen" descr="Aneca.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260" y="1340768"/>
            <a:ext cx="1381648" cy="35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ángulo 5"/>
          <p:cNvSpPr/>
          <p:nvPr/>
        </p:nvSpPr>
        <p:spPr>
          <a:xfrm>
            <a:off x="1917948" y="1700808"/>
            <a:ext cx="7488831" cy="3416320"/>
          </a:xfrm>
          <a:prstGeom prst="rect">
            <a:avLst/>
          </a:prstGeom>
        </p:spPr>
        <p:txBody>
          <a:bodyPr wrap="square">
            <a:spAutoFit/>
          </a:bodyPr>
          <a:lstStyle/>
          <a:p>
            <a:r>
              <a:rPr lang="es-ES" altLang="es-ES" b="1" dirty="0" smtClean="0">
                <a:solidFill>
                  <a:schemeClr val="tx1">
                    <a:lumMod val="75000"/>
                  </a:schemeClr>
                </a:solidFill>
                <a:latin typeface="Calibri" panose="020F0502020204030204" pitchFamily="34" charset="0"/>
                <a:cs typeface="Calibri" panose="020F0502020204030204" pitchFamily="34" charset="0"/>
              </a:rPr>
              <a:t>Para libros y capítulos de libros</a:t>
            </a:r>
          </a:p>
          <a:p>
            <a:endParaRPr lang="es-ES" altLang="es-ES" b="1" dirty="0" smtClean="0">
              <a:solidFill>
                <a:schemeClr val="tx1">
                  <a:lumMod val="75000"/>
                </a:schemeClr>
              </a:solidFill>
              <a:latin typeface="Calibri" panose="020F0502020204030204" pitchFamily="34" charset="0"/>
              <a:cs typeface="Calibri" panose="020F0502020204030204" pitchFamily="34" charset="0"/>
            </a:endParaRPr>
          </a:p>
          <a:p>
            <a:pPr marL="342900" indent="-342900">
              <a:buFont typeface="Wingdings" panose="05000000000000000000" pitchFamily="2" charset="2"/>
              <a:buChar char="ü"/>
            </a:pPr>
            <a:r>
              <a:rPr lang="es-ES" altLang="es-ES" b="1" dirty="0" smtClean="0">
                <a:solidFill>
                  <a:schemeClr val="tx1">
                    <a:lumMod val="75000"/>
                  </a:schemeClr>
                </a:solidFill>
                <a:latin typeface="Calibri" panose="020F0502020204030204" pitchFamily="34" charset="0"/>
                <a:cs typeface="Calibri" panose="020F0502020204030204" pitchFamily="34" charset="0"/>
              </a:rPr>
              <a:t>Prestigio de la editorial</a:t>
            </a:r>
          </a:p>
          <a:p>
            <a:pPr marL="342900" indent="-342900">
              <a:buFont typeface="Wingdings" panose="05000000000000000000" pitchFamily="2" charset="2"/>
              <a:buChar char="ü"/>
            </a:pPr>
            <a:r>
              <a:rPr lang="es-ES" altLang="es-ES" b="1" dirty="0" smtClean="0">
                <a:solidFill>
                  <a:schemeClr val="tx1">
                    <a:lumMod val="75000"/>
                  </a:schemeClr>
                </a:solidFill>
                <a:latin typeface="Calibri" panose="020F0502020204030204" pitchFamily="34" charset="0"/>
                <a:cs typeface="Calibri" panose="020F0502020204030204" pitchFamily="34" charset="0"/>
              </a:rPr>
              <a:t>Colección en la que se ha publicado</a:t>
            </a:r>
          </a:p>
          <a:p>
            <a:pPr marL="342900" indent="-342900">
              <a:buFont typeface="Wingdings" panose="05000000000000000000" pitchFamily="2" charset="2"/>
              <a:buChar char="ü"/>
            </a:pPr>
            <a:r>
              <a:rPr lang="es-ES" altLang="es-ES" b="1" dirty="0" smtClean="0">
                <a:solidFill>
                  <a:schemeClr val="tx1">
                    <a:lumMod val="75000"/>
                  </a:schemeClr>
                </a:solidFill>
                <a:latin typeface="Calibri" panose="020F0502020204030204" pitchFamily="34" charset="0"/>
                <a:cs typeface="Calibri" panose="020F0502020204030204" pitchFamily="34" charset="0"/>
              </a:rPr>
              <a:t>Proceso de revisión </a:t>
            </a:r>
          </a:p>
          <a:p>
            <a:pPr marL="342900" indent="-342900">
              <a:buFont typeface="Wingdings" panose="05000000000000000000" pitchFamily="2" charset="2"/>
              <a:buChar char="ü"/>
            </a:pPr>
            <a:r>
              <a:rPr lang="es-ES" altLang="es-ES" b="1" dirty="0" smtClean="0">
                <a:solidFill>
                  <a:schemeClr val="tx1">
                    <a:lumMod val="75000"/>
                  </a:schemeClr>
                </a:solidFill>
                <a:latin typeface="Calibri" panose="020F0502020204030204" pitchFamily="34" charset="0"/>
                <a:cs typeface="Calibri" panose="020F0502020204030204" pitchFamily="34" charset="0"/>
              </a:rPr>
              <a:t>Citas</a:t>
            </a:r>
          </a:p>
          <a:p>
            <a:pPr marL="342900" indent="-342900">
              <a:buFont typeface="Wingdings" panose="05000000000000000000" pitchFamily="2" charset="2"/>
              <a:buChar char="ü"/>
            </a:pPr>
            <a:r>
              <a:rPr lang="es-ES" altLang="es-ES" b="1" dirty="0" smtClean="0">
                <a:solidFill>
                  <a:schemeClr val="tx1">
                    <a:lumMod val="75000"/>
                  </a:schemeClr>
                </a:solidFill>
                <a:latin typeface="Calibri" panose="020F0502020204030204" pitchFamily="34" charset="0"/>
                <a:cs typeface="Calibri" panose="020F0502020204030204" pitchFamily="34" charset="0"/>
              </a:rPr>
              <a:t>Reseñas</a:t>
            </a:r>
          </a:p>
          <a:p>
            <a:pPr marL="342900" indent="-342900">
              <a:buFont typeface="Wingdings" panose="05000000000000000000" pitchFamily="2" charset="2"/>
              <a:buChar char="ü"/>
            </a:pPr>
            <a:r>
              <a:rPr lang="es-ES" altLang="es-ES" b="1" dirty="0" smtClean="0">
                <a:solidFill>
                  <a:schemeClr val="tx1">
                    <a:lumMod val="75000"/>
                  </a:schemeClr>
                </a:solidFill>
                <a:latin typeface="Calibri" panose="020F0502020204030204" pitchFamily="34" charset="0"/>
                <a:cs typeface="Calibri" panose="020F0502020204030204" pitchFamily="34" charset="0"/>
              </a:rPr>
              <a:t>Presencia en Catálogos y Bases de datos</a:t>
            </a:r>
          </a:p>
          <a:p>
            <a:pPr marL="342900" indent="-342900">
              <a:buFont typeface="Wingdings" panose="05000000000000000000" pitchFamily="2" charset="2"/>
              <a:buChar char="ü"/>
            </a:pPr>
            <a:r>
              <a:rPr lang="es-ES" altLang="es-ES" b="1" dirty="0" smtClean="0">
                <a:solidFill>
                  <a:schemeClr val="tx1">
                    <a:lumMod val="75000"/>
                  </a:schemeClr>
                </a:solidFill>
                <a:latin typeface="Calibri" panose="020F0502020204030204" pitchFamily="34" charset="0"/>
                <a:cs typeface="Calibri" panose="020F0502020204030204" pitchFamily="34" charset="0"/>
              </a:rPr>
              <a:t>Traducciones a otra lenguas</a:t>
            </a:r>
          </a:p>
        </p:txBody>
      </p:sp>
    </p:spTree>
    <p:extLst>
      <p:ext uri="{BB962C8B-B14F-4D97-AF65-F5344CB8AC3E}">
        <p14:creationId xmlns:p14="http://schemas.microsoft.com/office/powerpoint/2010/main" val="410527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7336824"/>
          </a:xfrm>
          <a:prstGeom prst="rect">
            <a:avLst/>
          </a:prstGeom>
        </p:spPr>
      </p:pic>
      <p:pic>
        <p:nvPicPr>
          <p:cNvPr id="3" name="36 Imagen" descr="Aneca.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260" y="1340768"/>
            <a:ext cx="1381648" cy="35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ángulo 5"/>
          <p:cNvSpPr/>
          <p:nvPr/>
        </p:nvSpPr>
        <p:spPr>
          <a:xfrm>
            <a:off x="1917948" y="1700808"/>
            <a:ext cx="7488831" cy="461665"/>
          </a:xfrm>
          <a:prstGeom prst="rect">
            <a:avLst/>
          </a:prstGeom>
        </p:spPr>
        <p:txBody>
          <a:bodyPr wrap="square">
            <a:spAutoFit/>
          </a:bodyPr>
          <a:lstStyle/>
          <a:p>
            <a:r>
              <a:rPr lang="es-ES" altLang="es-ES" b="1" dirty="0" smtClean="0">
                <a:solidFill>
                  <a:schemeClr val="tx1">
                    <a:lumMod val="75000"/>
                  </a:schemeClr>
                </a:solidFill>
                <a:latin typeface="Calibri" panose="020F0502020204030204" pitchFamily="34" charset="0"/>
                <a:cs typeface="Calibri" panose="020F0502020204030204" pitchFamily="34" charset="0"/>
              </a:rPr>
              <a:t>Se valoran los CONGRESOS</a:t>
            </a:r>
          </a:p>
        </p:txBody>
      </p:sp>
      <p:sp>
        <p:nvSpPr>
          <p:cNvPr id="2" name="Rectángulo 1"/>
          <p:cNvSpPr/>
          <p:nvPr/>
        </p:nvSpPr>
        <p:spPr>
          <a:xfrm>
            <a:off x="1701924" y="2852936"/>
            <a:ext cx="7438901" cy="2308324"/>
          </a:xfrm>
          <a:prstGeom prst="rect">
            <a:avLst/>
          </a:prstGeom>
        </p:spPr>
        <p:txBody>
          <a:bodyPr wrap="square">
            <a:spAutoFit/>
          </a:bodyPr>
          <a:lstStyle/>
          <a:p>
            <a:pPr marL="342900" indent="-342900" algn="just">
              <a:buFont typeface="Wingdings" panose="05000000000000000000" pitchFamily="2" charset="2"/>
              <a:buChar char="ü"/>
              <a:defRPr/>
            </a:pPr>
            <a:r>
              <a:rPr lang="es-ES" b="1" dirty="0">
                <a:solidFill>
                  <a:schemeClr val="tx1">
                    <a:lumMod val="75000"/>
                  </a:schemeClr>
                </a:solidFill>
                <a:latin typeface="Calibri" panose="020F0502020204030204" pitchFamily="34" charset="0"/>
                <a:cs typeface="Calibri" panose="020F0502020204030204" pitchFamily="34" charset="0"/>
              </a:rPr>
              <a:t>Ponencias o Conferencias invitadas</a:t>
            </a:r>
          </a:p>
          <a:p>
            <a:pPr marL="342900" indent="-342900" algn="just">
              <a:buFont typeface="Wingdings" panose="05000000000000000000" pitchFamily="2" charset="2"/>
              <a:buChar char="ü"/>
              <a:defRPr/>
            </a:pPr>
            <a:r>
              <a:rPr lang="es-ES" b="1" dirty="0">
                <a:solidFill>
                  <a:schemeClr val="tx1">
                    <a:lumMod val="75000"/>
                  </a:schemeClr>
                </a:solidFill>
                <a:latin typeface="Calibri" panose="020F0502020204030204" pitchFamily="34" charset="0"/>
                <a:cs typeface="Calibri" panose="020F0502020204030204" pitchFamily="34" charset="0"/>
              </a:rPr>
              <a:t>Antigüedad y </a:t>
            </a:r>
            <a:r>
              <a:rPr lang="es-ES" b="1" dirty="0" smtClean="0">
                <a:solidFill>
                  <a:schemeClr val="tx1">
                    <a:lumMod val="75000"/>
                  </a:schemeClr>
                </a:solidFill>
                <a:latin typeface="Calibri" panose="020F0502020204030204" pitchFamily="34" charset="0"/>
                <a:cs typeface="Calibri" panose="020F0502020204030204" pitchFamily="34" charset="0"/>
              </a:rPr>
              <a:t>periodicidad del Congreso</a:t>
            </a:r>
            <a:endParaRPr lang="es-ES" b="1" dirty="0">
              <a:solidFill>
                <a:schemeClr val="tx1">
                  <a:lumMod val="75000"/>
                </a:schemeClr>
              </a:solidFill>
              <a:latin typeface="Calibri" panose="020F0502020204030204" pitchFamily="34" charset="0"/>
              <a:cs typeface="Calibri" panose="020F0502020204030204" pitchFamily="34" charset="0"/>
            </a:endParaRPr>
          </a:p>
          <a:p>
            <a:pPr marL="342900" indent="-342900" algn="just">
              <a:buFont typeface="Wingdings" panose="05000000000000000000" pitchFamily="2" charset="2"/>
              <a:buChar char="ü"/>
              <a:defRPr/>
            </a:pPr>
            <a:r>
              <a:rPr lang="es-ES" b="1" dirty="0">
                <a:solidFill>
                  <a:schemeClr val="tx1">
                    <a:lumMod val="75000"/>
                  </a:schemeClr>
                </a:solidFill>
                <a:latin typeface="Calibri" panose="020F0502020204030204" pitchFamily="34" charset="0"/>
                <a:cs typeface="Calibri" panose="020F0502020204030204" pitchFamily="34" charset="0"/>
              </a:rPr>
              <a:t>Carácter nacional o internacional</a:t>
            </a:r>
          </a:p>
          <a:p>
            <a:pPr marL="342900" indent="-342900" algn="just">
              <a:buFont typeface="Wingdings" panose="05000000000000000000" pitchFamily="2" charset="2"/>
              <a:buChar char="ü"/>
              <a:defRPr/>
            </a:pPr>
            <a:r>
              <a:rPr lang="es-ES" b="1" dirty="0">
                <a:solidFill>
                  <a:schemeClr val="tx1">
                    <a:lumMod val="75000"/>
                  </a:schemeClr>
                </a:solidFill>
                <a:latin typeface="Calibri" panose="020F0502020204030204" pitchFamily="34" charset="0"/>
                <a:cs typeface="Calibri" panose="020F0502020204030204" pitchFamily="34" charset="0"/>
              </a:rPr>
              <a:t>Carta de </a:t>
            </a:r>
            <a:r>
              <a:rPr lang="es-ES" b="1" dirty="0" smtClean="0">
                <a:solidFill>
                  <a:schemeClr val="tx1">
                    <a:lumMod val="75000"/>
                  </a:schemeClr>
                </a:solidFill>
                <a:latin typeface="Calibri" panose="020F0502020204030204" pitchFamily="34" charset="0"/>
                <a:cs typeface="Calibri" panose="020F0502020204030204" pitchFamily="34" charset="0"/>
              </a:rPr>
              <a:t>aceptación de la ponencia o conferencia invitada no sirven correos-e</a:t>
            </a:r>
            <a:endParaRPr lang="es-ES" b="1" dirty="0">
              <a:solidFill>
                <a:schemeClr val="tx1">
                  <a:lumMod val="75000"/>
                </a:schemeClr>
              </a:solidFill>
              <a:latin typeface="Calibri" panose="020F0502020204030204" pitchFamily="34" charset="0"/>
              <a:cs typeface="Calibri" panose="020F0502020204030204" pitchFamily="34" charset="0"/>
            </a:endParaRPr>
          </a:p>
          <a:p>
            <a:pPr marL="342900" indent="-342900" algn="just">
              <a:buFont typeface="Wingdings" panose="05000000000000000000" pitchFamily="2" charset="2"/>
              <a:buChar char="ü"/>
              <a:defRPr/>
            </a:pPr>
            <a:r>
              <a:rPr lang="es-ES" b="1" dirty="0" smtClean="0">
                <a:solidFill>
                  <a:schemeClr val="tx1">
                    <a:lumMod val="75000"/>
                  </a:schemeClr>
                </a:solidFill>
                <a:latin typeface="Calibri" panose="020F0502020204030204" pitchFamily="34" charset="0"/>
                <a:cs typeface="Calibri" panose="020F0502020204030204" pitchFamily="34" charset="0"/>
              </a:rPr>
              <a:t>Actas publicadas</a:t>
            </a:r>
            <a:endParaRPr lang="es-ES" b="1" dirty="0">
              <a:solidFill>
                <a:schemeClr val="tx1">
                  <a:lumMod val="75000"/>
                </a:schemeClr>
              </a:solidFill>
              <a:latin typeface="Calibri" panose="020F0502020204030204" pitchFamily="34" charset="0"/>
              <a:cs typeface="Calibri" panose="020F0502020204030204" pitchFamily="34" charset="0"/>
            </a:endParaRPr>
          </a:p>
        </p:txBody>
      </p:sp>
      <p:grpSp>
        <p:nvGrpSpPr>
          <p:cNvPr id="7" name="7 Grupo"/>
          <p:cNvGrpSpPr>
            <a:grpSpLocks/>
          </p:cNvGrpSpPr>
          <p:nvPr/>
        </p:nvGrpSpPr>
        <p:grpSpPr bwMode="auto">
          <a:xfrm>
            <a:off x="4294212" y="332656"/>
            <a:ext cx="5616624" cy="1143805"/>
            <a:chOff x="82186" y="1267518"/>
            <a:chExt cx="7008314" cy="864151"/>
          </a:xfrm>
        </p:grpSpPr>
        <p:sp>
          <p:nvSpPr>
            <p:cNvPr id="8" name="8 Rectángulo redondeado"/>
            <p:cNvSpPr/>
            <p:nvPr/>
          </p:nvSpPr>
          <p:spPr>
            <a:xfrm>
              <a:off x="82186" y="1267518"/>
              <a:ext cx="7008314" cy="864151"/>
            </a:xfrm>
            <a:prstGeom prst="roundRect">
              <a:avLst/>
            </a:prstGeom>
            <a:solidFill>
              <a:srgbClr val="98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9" name="9 Rectángulo"/>
            <p:cNvSpPr/>
            <p:nvPr/>
          </p:nvSpPr>
          <p:spPr>
            <a:xfrm>
              <a:off x="596236" y="1373159"/>
              <a:ext cx="5912455" cy="585959"/>
            </a:xfrm>
            <a:prstGeom prst="rect">
              <a:avLst/>
            </a:prstGeom>
          </p:spPr>
          <p:style>
            <a:lnRef idx="0">
              <a:scrgbClr r="0" g="0" b="0"/>
            </a:lnRef>
            <a:fillRef idx="0">
              <a:scrgbClr r="0" g="0" b="0"/>
            </a:fillRef>
            <a:effectRef idx="0">
              <a:scrgbClr r="0" g="0" b="0"/>
            </a:effectRef>
            <a:fontRef idx="minor">
              <a:schemeClr val="lt1"/>
            </a:fontRef>
          </p:style>
          <p:txBody>
            <a:bodyPr lIns="166331" tIns="0" rIns="166331" bIns="0" spcCol="1270" anchor="ctr"/>
            <a:lstStyle/>
            <a:p>
              <a:pPr defTabSz="1422400" eaLnBrk="1" hangingPunct="1">
                <a:lnSpc>
                  <a:spcPct val="90000"/>
                </a:lnSpc>
                <a:spcAft>
                  <a:spcPct val="35000"/>
                </a:spcAft>
                <a:defRPr/>
              </a:pPr>
              <a:r>
                <a:rPr lang="es-ES" b="1" dirty="0" smtClean="0">
                  <a:latin typeface="Calibri" panose="020F0502020204030204" pitchFamily="34" charset="0"/>
                  <a:cs typeface="Calibri" panose="020F0502020204030204" pitchFamily="34" charset="0"/>
                </a:rPr>
                <a:t>Congresos y conferencias</a:t>
              </a:r>
              <a:endParaRPr lang="es-ES" b="1"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52452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3408"/>
            <a:ext cx="12188825" cy="7336824"/>
          </a:xfrm>
          <a:prstGeom prst="rect">
            <a:avLst/>
          </a:prstGeom>
        </p:spPr>
      </p:pic>
      <p:pic>
        <p:nvPicPr>
          <p:cNvPr id="3" name="36 Imagen" descr="Aneca.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260" y="1340768"/>
            <a:ext cx="1381648" cy="35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4"/>
          <p:cNvSpPr/>
          <p:nvPr/>
        </p:nvSpPr>
        <p:spPr>
          <a:xfrm>
            <a:off x="1125860" y="2780928"/>
            <a:ext cx="8014965" cy="1138773"/>
          </a:xfrm>
          <a:prstGeom prst="rect">
            <a:avLst/>
          </a:prstGeom>
        </p:spPr>
        <p:txBody>
          <a:bodyPr wrap="square">
            <a:spAutoFit/>
          </a:bodyPr>
          <a:lstStyle/>
          <a:p>
            <a:r>
              <a:rPr lang="es-ES" sz="2000" b="1" spc="50" dirty="0">
                <a:ln w="11430"/>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
            </a:r>
            <a:br>
              <a:rPr lang="es-ES" sz="2000" b="1" spc="50" dirty="0">
                <a:ln w="11430"/>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br>
            <a:r>
              <a:rPr lang="es-ES" b="1"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
            </a:r>
            <a:br>
              <a:rPr lang="es-ES" b="1"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br>
            <a:endParaRPr lang="es-ES" dirty="0"/>
          </a:p>
        </p:txBody>
      </p:sp>
      <p:pic>
        <p:nvPicPr>
          <p:cNvPr id="6" name="Imagen 5"/>
          <p:cNvPicPr>
            <a:picLocks noChangeAspect="1"/>
          </p:cNvPicPr>
          <p:nvPr/>
        </p:nvPicPr>
        <p:blipFill>
          <a:blip r:embed="rId4"/>
          <a:stretch>
            <a:fillRect/>
          </a:stretch>
        </p:blipFill>
        <p:spPr>
          <a:xfrm>
            <a:off x="1701140" y="1484784"/>
            <a:ext cx="8218147" cy="4622708"/>
          </a:xfrm>
          <a:prstGeom prst="rect">
            <a:avLst/>
          </a:prstGeom>
        </p:spPr>
      </p:pic>
      <p:sp>
        <p:nvSpPr>
          <p:cNvPr id="7" name="Rectángulo 6"/>
          <p:cNvSpPr/>
          <p:nvPr/>
        </p:nvSpPr>
        <p:spPr>
          <a:xfrm>
            <a:off x="3264048" y="-63971"/>
            <a:ext cx="7510885" cy="1692771"/>
          </a:xfrm>
          <a:prstGeom prst="rect">
            <a:avLst/>
          </a:prstGeom>
        </p:spPr>
        <p:txBody>
          <a:bodyPr wrap="square">
            <a:spAutoFit/>
          </a:bodyPr>
          <a:lstStyle/>
          <a:p>
            <a:r>
              <a:rPr lang="es-ES" altLang="es-ES" sz="2000" b="1" dirty="0" smtClean="0">
                <a:solidFill>
                  <a:schemeClr val="tx1">
                    <a:lumMod val="75000"/>
                  </a:schemeClr>
                </a:solidFill>
                <a:latin typeface="Calibri" panose="020F0502020204030204" pitchFamily="34" charset="0"/>
                <a:cs typeface="Calibri" panose="020F0502020204030204" pitchFamily="34" charset="0"/>
                <a:hlinkClick r:id="rId5"/>
              </a:rPr>
              <a:t>http://bib.us.es/comunicacion</a:t>
            </a:r>
            <a:endParaRPr lang="es-ES" altLang="es-ES" sz="2000" b="1" dirty="0" smtClean="0">
              <a:solidFill>
                <a:schemeClr val="tx1">
                  <a:lumMod val="75000"/>
                </a:schemeClr>
              </a:solidFill>
              <a:latin typeface="Calibri" panose="020F0502020204030204" pitchFamily="34" charset="0"/>
              <a:cs typeface="Calibri" panose="020F0502020204030204" pitchFamily="34" charset="0"/>
            </a:endParaRPr>
          </a:p>
          <a:p>
            <a:r>
              <a:rPr lang="es-ES" altLang="es-ES" sz="2000" b="1" dirty="0" smtClean="0">
                <a:solidFill>
                  <a:schemeClr val="tx1">
                    <a:lumMod val="75000"/>
                  </a:schemeClr>
                </a:solidFill>
                <a:latin typeface="Calibri" panose="020F0502020204030204" pitchFamily="34" charset="0"/>
                <a:cs typeface="Calibri" panose="020F0502020204030204" pitchFamily="34" charset="0"/>
              </a:rPr>
              <a:t>Estudia e investiga</a:t>
            </a:r>
          </a:p>
          <a:p>
            <a:r>
              <a:rPr lang="es-ES" altLang="es-ES" sz="2000" b="1" dirty="0" smtClean="0">
                <a:solidFill>
                  <a:schemeClr val="tx1">
                    <a:lumMod val="75000"/>
                  </a:schemeClr>
                </a:solidFill>
                <a:latin typeface="Calibri" panose="020F0502020204030204" pitchFamily="34" charset="0"/>
                <a:cs typeface="Calibri" panose="020F0502020204030204" pitchFamily="34" charset="0"/>
              </a:rPr>
              <a:t>Acreditación y sexenios</a:t>
            </a:r>
          </a:p>
          <a:p>
            <a:r>
              <a:rPr lang="es-ES" altLang="es-ES" sz="2000" b="1" dirty="0" smtClean="0">
                <a:solidFill>
                  <a:schemeClr val="tx1">
                    <a:lumMod val="75000"/>
                  </a:schemeClr>
                </a:solidFill>
                <a:latin typeface="Calibri" panose="020F0502020204030204" pitchFamily="34" charset="0"/>
                <a:cs typeface="Calibri" panose="020F0502020204030204" pitchFamily="34" charset="0"/>
              </a:rPr>
              <a:t>7. Ciencias políticas, del comportamiento y la educación</a:t>
            </a:r>
            <a:endParaRPr lang="es-ES" altLang="es-ES" sz="2000" b="1" dirty="0">
              <a:solidFill>
                <a:schemeClr val="tx1">
                  <a:lumMod val="75000"/>
                </a:schemeClr>
              </a:solidFill>
              <a:latin typeface="Calibri" panose="020F0502020204030204" pitchFamily="34" charset="0"/>
              <a:cs typeface="Calibri" panose="020F0502020204030204" pitchFamily="34" charset="0"/>
            </a:endParaRPr>
          </a:p>
          <a:p>
            <a:endParaRPr lang="es-ES" altLang="es-ES" b="1" dirty="0" smtClean="0">
              <a:solidFill>
                <a:schemeClr val="tx1">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3059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7336824"/>
          </a:xfrm>
          <a:prstGeom prst="rect">
            <a:avLst/>
          </a:prstGeom>
        </p:spPr>
      </p:pic>
      <p:pic>
        <p:nvPicPr>
          <p:cNvPr id="3" name="36 Imagen" descr="Aneca.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260" y="1340768"/>
            <a:ext cx="1381648" cy="35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5 Diagrama"/>
          <p:cNvGraphicFramePr/>
          <p:nvPr>
            <p:extLst>
              <p:ext uri="{D42A27DB-BD31-4B8C-83A1-F6EECF244321}">
                <p14:modId xmlns:p14="http://schemas.microsoft.com/office/powerpoint/2010/main" val="1532346287"/>
              </p:ext>
            </p:extLst>
          </p:nvPr>
        </p:nvGraphicFramePr>
        <p:xfrm>
          <a:off x="2205980" y="1097894"/>
          <a:ext cx="6624736" cy="57606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4889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7336824"/>
          </a:xfrm>
          <a:prstGeom prst="rect">
            <a:avLst/>
          </a:prstGeom>
        </p:spPr>
      </p:pic>
      <p:pic>
        <p:nvPicPr>
          <p:cNvPr id="3" name="36 Imagen" descr="Aneca.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260" y="1340768"/>
            <a:ext cx="1381648" cy="35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ángulo 6"/>
          <p:cNvSpPr/>
          <p:nvPr/>
        </p:nvSpPr>
        <p:spPr>
          <a:xfrm>
            <a:off x="549796" y="2284539"/>
            <a:ext cx="7920879" cy="4524315"/>
          </a:xfrm>
          <a:prstGeom prst="rect">
            <a:avLst/>
          </a:prstGeom>
        </p:spPr>
        <p:txBody>
          <a:bodyPr wrap="square">
            <a:spAutoFit/>
          </a:bodyPr>
          <a:lstStyle/>
          <a:p>
            <a:pPr>
              <a:defRPr/>
            </a:pPr>
            <a:endParaRPr lang="es-ES" b="1" dirty="0" smtClean="0">
              <a:solidFill>
                <a:schemeClr val="tx1">
                  <a:lumMod val="75000"/>
                </a:schemeClr>
              </a:solidFill>
              <a:latin typeface="Calibri" panose="020F0502020204030204" pitchFamily="34" charset="0"/>
              <a:cs typeface="Calibri" panose="020F0502020204030204" pitchFamily="34" charset="0"/>
            </a:endParaRPr>
          </a:p>
          <a:p>
            <a:pPr>
              <a:defRPr/>
            </a:pPr>
            <a:r>
              <a:rPr lang="es-ES" b="1" dirty="0" smtClean="0">
                <a:solidFill>
                  <a:schemeClr val="tx1">
                    <a:lumMod val="75000"/>
                  </a:schemeClr>
                </a:solidFill>
                <a:latin typeface="Calibri" panose="020F0502020204030204" pitchFamily="34" charset="0"/>
                <a:cs typeface="Calibri" panose="020F0502020204030204" pitchFamily="34" charset="0"/>
              </a:rPr>
              <a:t>Qué </a:t>
            </a:r>
            <a:r>
              <a:rPr lang="es-ES" b="1" dirty="0">
                <a:solidFill>
                  <a:schemeClr val="tx1">
                    <a:lumMod val="75000"/>
                  </a:schemeClr>
                </a:solidFill>
                <a:latin typeface="Calibri" panose="020F0502020204030204" pitchFamily="34" charset="0"/>
                <a:cs typeface="Calibri" panose="020F0502020204030204" pitchFamily="34" charset="0"/>
              </a:rPr>
              <a:t>es  una revista indexada</a:t>
            </a:r>
          </a:p>
          <a:p>
            <a:pPr algn="just">
              <a:defRPr/>
            </a:pPr>
            <a:r>
              <a:rPr lang="es-ES" dirty="0">
                <a:solidFill>
                  <a:schemeClr val="tx1">
                    <a:lumMod val="75000"/>
                  </a:schemeClr>
                </a:solidFill>
                <a:latin typeface="Calibri" panose="020F0502020204030204" pitchFamily="34" charset="0"/>
                <a:cs typeface="Calibri" panose="020F0502020204030204" pitchFamily="34" charset="0"/>
              </a:rPr>
              <a:t>Se trata de una publicación que  </a:t>
            </a:r>
            <a:r>
              <a:rPr lang="es-ES" dirty="0" smtClean="0">
                <a:solidFill>
                  <a:schemeClr val="tx1">
                    <a:lumMod val="75000"/>
                  </a:schemeClr>
                </a:solidFill>
                <a:latin typeface="Calibri" panose="020F0502020204030204" pitchFamily="34" charset="0"/>
                <a:cs typeface="Calibri" panose="020F0502020204030204" pitchFamily="34" charset="0"/>
              </a:rPr>
              <a:t>ha pasado </a:t>
            </a:r>
            <a:r>
              <a:rPr lang="es-ES" dirty="0">
                <a:solidFill>
                  <a:schemeClr val="tx1">
                    <a:lumMod val="75000"/>
                  </a:schemeClr>
                </a:solidFill>
                <a:latin typeface="Calibri" panose="020F0502020204030204" pitchFamily="34" charset="0"/>
                <a:cs typeface="Calibri" panose="020F0502020204030204" pitchFamily="34" charset="0"/>
              </a:rPr>
              <a:t>por un proceso de selección y </a:t>
            </a:r>
            <a:r>
              <a:rPr lang="es-ES" dirty="0" smtClean="0">
                <a:solidFill>
                  <a:schemeClr val="tx1">
                    <a:lumMod val="75000"/>
                  </a:schemeClr>
                </a:solidFill>
                <a:latin typeface="Calibri" panose="020F0502020204030204" pitchFamily="34" charset="0"/>
                <a:cs typeface="Calibri" panose="020F0502020204030204" pitchFamily="34" charset="0"/>
              </a:rPr>
              <a:t>análisis </a:t>
            </a:r>
            <a:r>
              <a:rPr lang="es-ES" dirty="0">
                <a:solidFill>
                  <a:schemeClr val="tx1">
                    <a:lumMod val="75000"/>
                  </a:schemeClr>
                </a:solidFill>
                <a:latin typeface="Calibri" panose="020F0502020204030204" pitchFamily="34" charset="0"/>
                <a:cs typeface="Calibri" panose="020F0502020204030204" pitchFamily="34" charset="0"/>
              </a:rPr>
              <a:t>para ser incorporada a un índice, </a:t>
            </a:r>
            <a:r>
              <a:rPr lang="es-ES" dirty="0" smtClean="0">
                <a:solidFill>
                  <a:schemeClr val="tx1">
                    <a:lumMod val="75000"/>
                  </a:schemeClr>
                </a:solidFill>
                <a:latin typeface="Calibri" panose="020F0502020204030204" pitchFamily="34" charset="0"/>
                <a:cs typeface="Calibri" panose="020F0502020204030204" pitchFamily="34" charset="0"/>
              </a:rPr>
              <a:t>entendiendo como </a:t>
            </a:r>
            <a:r>
              <a:rPr lang="es-ES" dirty="0">
                <a:solidFill>
                  <a:schemeClr val="tx1">
                    <a:lumMod val="75000"/>
                  </a:schemeClr>
                </a:solidFill>
                <a:latin typeface="Calibri" panose="020F0502020204030204" pitchFamily="34" charset="0"/>
                <a:cs typeface="Calibri" panose="020F0502020204030204" pitchFamily="34" charset="0"/>
              </a:rPr>
              <a:t>tal un instrumento de almacenamiento selectivo de información que facilita su recuperación posterior. </a:t>
            </a:r>
          </a:p>
          <a:p>
            <a:pPr algn="just">
              <a:defRPr/>
            </a:pPr>
            <a:endParaRPr lang="es-ES" b="1" dirty="0" smtClean="0">
              <a:solidFill>
                <a:schemeClr val="tx1">
                  <a:lumMod val="75000"/>
                </a:schemeClr>
              </a:solidFill>
              <a:latin typeface="Calibri" panose="020F0502020204030204" pitchFamily="34" charset="0"/>
              <a:cs typeface="Calibri" panose="020F0502020204030204" pitchFamily="34" charset="0"/>
            </a:endParaRPr>
          </a:p>
          <a:p>
            <a:pPr algn="just">
              <a:defRPr/>
            </a:pPr>
            <a:r>
              <a:rPr lang="es-ES" b="1" dirty="0" smtClean="0">
                <a:solidFill>
                  <a:schemeClr val="tx1">
                    <a:lumMod val="75000"/>
                  </a:schemeClr>
                </a:solidFill>
                <a:latin typeface="Calibri" panose="020F0502020204030204" pitchFamily="34" charset="0"/>
                <a:cs typeface="Calibri" panose="020F0502020204030204" pitchFamily="34" charset="0"/>
              </a:rPr>
              <a:t>Condiciones </a:t>
            </a:r>
            <a:r>
              <a:rPr lang="es-ES" b="1" dirty="0">
                <a:solidFill>
                  <a:schemeClr val="tx1">
                    <a:lumMod val="75000"/>
                  </a:schemeClr>
                </a:solidFill>
                <a:latin typeface="Calibri" panose="020F0502020204030204" pitchFamily="34" charset="0"/>
                <a:cs typeface="Calibri" panose="020F0502020204030204" pitchFamily="34" charset="0"/>
              </a:rPr>
              <a:t>para la indexación</a:t>
            </a:r>
          </a:p>
          <a:p>
            <a:pPr algn="just">
              <a:defRPr/>
            </a:pPr>
            <a:r>
              <a:rPr lang="es-ES" dirty="0" smtClean="0">
                <a:solidFill>
                  <a:schemeClr val="tx1">
                    <a:lumMod val="75000"/>
                  </a:schemeClr>
                </a:solidFill>
                <a:latin typeface="Calibri" panose="020F0502020204030204" pitchFamily="34" charset="0"/>
                <a:cs typeface="Calibri" panose="020F0502020204030204" pitchFamily="34" charset="0"/>
              </a:rPr>
              <a:t>calidad </a:t>
            </a:r>
            <a:r>
              <a:rPr lang="es-ES" dirty="0">
                <a:solidFill>
                  <a:schemeClr val="tx1">
                    <a:lumMod val="75000"/>
                  </a:schemeClr>
                </a:solidFill>
                <a:latin typeface="Calibri" panose="020F0502020204030204" pitchFamily="34" charset="0"/>
                <a:cs typeface="Calibri" panose="020F0502020204030204" pitchFamily="34" charset="0"/>
              </a:rPr>
              <a:t>del contenido de la </a:t>
            </a:r>
            <a:r>
              <a:rPr lang="es-ES" dirty="0" smtClean="0">
                <a:solidFill>
                  <a:schemeClr val="tx1">
                    <a:lumMod val="75000"/>
                  </a:schemeClr>
                </a:solidFill>
                <a:latin typeface="Calibri" panose="020F0502020204030204" pitchFamily="34" charset="0"/>
                <a:cs typeface="Calibri" panose="020F0502020204030204" pitchFamily="34" charset="0"/>
              </a:rPr>
              <a:t>investigación.</a:t>
            </a:r>
            <a:endParaRPr lang="es-ES" dirty="0">
              <a:solidFill>
                <a:schemeClr val="tx1">
                  <a:lumMod val="75000"/>
                </a:schemeClr>
              </a:solidFill>
              <a:latin typeface="Calibri" panose="020F0502020204030204" pitchFamily="34" charset="0"/>
              <a:cs typeface="Calibri" panose="020F0502020204030204" pitchFamily="34" charset="0"/>
            </a:endParaRPr>
          </a:p>
          <a:p>
            <a:pPr algn="just">
              <a:defRPr/>
            </a:pPr>
            <a:r>
              <a:rPr lang="es-ES" dirty="0" smtClean="0">
                <a:solidFill>
                  <a:schemeClr val="tx1">
                    <a:lumMod val="75000"/>
                  </a:schemeClr>
                </a:solidFill>
                <a:latin typeface="Calibri" panose="020F0502020204030204" pitchFamily="34" charset="0"/>
                <a:cs typeface="Calibri" panose="020F0502020204030204" pitchFamily="34" charset="0"/>
              </a:rPr>
              <a:t>cumplimiento de una serie de características </a:t>
            </a:r>
            <a:r>
              <a:rPr lang="es-ES" dirty="0">
                <a:solidFill>
                  <a:schemeClr val="tx1">
                    <a:lumMod val="75000"/>
                  </a:schemeClr>
                </a:solidFill>
                <a:latin typeface="Calibri" panose="020F0502020204030204" pitchFamily="34" charset="0"/>
                <a:cs typeface="Calibri" panose="020F0502020204030204" pitchFamily="34" charset="0"/>
              </a:rPr>
              <a:t>técnicas o </a:t>
            </a:r>
            <a:r>
              <a:rPr lang="es-ES" dirty="0" smtClean="0">
                <a:solidFill>
                  <a:schemeClr val="tx1">
                    <a:lumMod val="75000"/>
                  </a:schemeClr>
                </a:solidFill>
                <a:latin typeface="Calibri" panose="020F0502020204030204" pitchFamily="34" charset="0"/>
                <a:cs typeface="Calibri" panose="020F0502020204030204" pitchFamily="34" charset="0"/>
              </a:rPr>
              <a:t>formales.</a:t>
            </a:r>
            <a:endParaRPr lang="es-ES" dirty="0">
              <a:solidFill>
                <a:schemeClr val="tx1">
                  <a:lumMod val="75000"/>
                </a:schemeClr>
              </a:solidFill>
              <a:latin typeface="Calibri" panose="020F0502020204030204" pitchFamily="34" charset="0"/>
              <a:cs typeface="Calibri" panose="020F0502020204030204" pitchFamily="34" charset="0"/>
            </a:endParaRPr>
          </a:p>
          <a:p>
            <a:pPr algn="just">
              <a:defRPr/>
            </a:pPr>
            <a:r>
              <a:rPr lang="es-ES" dirty="0" smtClean="0">
                <a:solidFill>
                  <a:schemeClr val="tx1">
                    <a:lumMod val="75000"/>
                  </a:schemeClr>
                </a:solidFill>
                <a:latin typeface="Calibri" panose="020F0502020204030204" pitchFamily="34" charset="0"/>
                <a:cs typeface="Calibri" panose="020F0502020204030204" pitchFamily="34" charset="0"/>
              </a:rPr>
              <a:t>uso </a:t>
            </a:r>
            <a:r>
              <a:rPr lang="es-ES" dirty="0">
                <a:solidFill>
                  <a:schemeClr val="tx1">
                    <a:lumMod val="75000"/>
                  </a:schemeClr>
                </a:solidFill>
                <a:latin typeface="Calibri" panose="020F0502020204030204" pitchFamily="34" charset="0"/>
                <a:cs typeface="Calibri" panose="020F0502020204030204" pitchFamily="34" charset="0"/>
              </a:rPr>
              <a:t>por parte de la comunidad científica (o impacto</a:t>
            </a:r>
            <a:r>
              <a:rPr lang="es-ES" dirty="0" smtClean="0">
                <a:solidFill>
                  <a:schemeClr val="tx1">
                    <a:lumMod val="75000"/>
                  </a:schemeClr>
                </a:solidFill>
                <a:latin typeface="Calibri" panose="020F0502020204030204" pitchFamily="34" charset="0"/>
                <a:cs typeface="Calibri" panose="020F0502020204030204" pitchFamily="34" charset="0"/>
              </a:rPr>
              <a:t>).</a:t>
            </a:r>
            <a:endParaRPr lang="es-ES" dirty="0">
              <a:solidFill>
                <a:schemeClr val="tx1">
                  <a:lumMod val="75000"/>
                </a:schemeClr>
              </a:solidFill>
              <a:latin typeface="Calibri" panose="020F0502020204030204" pitchFamily="34" charset="0"/>
              <a:cs typeface="Calibri" panose="020F0502020204030204" pitchFamily="34" charset="0"/>
            </a:endParaRPr>
          </a:p>
        </p:txBody>
      </p:sp>
      <p:pic>
        <p:nvPicPr>
          <p:cNvPr id="9" name="7 Imagen" descr="comunicacionysociedad.bm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47834" y="160771"/>
            <a:ext cx="1925638"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7 Grupo"/>
          <p:cNvGrpSpPr>
            <a:grpSpLocks/>
          </p:cNvGrpSpPr>
          <p:nvPr/>
        </p:nvGrpSpPr>
        <p:grpSpPr bwMode="auto">
          <a:xfrm>
            <a:off x="2068749" y="1124745"/>
            <a:ext cx="5465823" cy="1228426"/>
            <a:chOff x="82186" y="1267518"/>
            <a:chExt cx="7008314" cy="864151"/>
          </a:xfrm>
        </p:grpSpPr>
        <p:sp>
          <p:nvSpPr>
            <p:cNvPr id="12" name="8 Rectángulo redondeado"/>
            <p:cNvSpPr/>
            <p:nvPr/>
          </p:nvSpPr>
          <p:spPr>
            <a:xfrm>
              <a:off x="82186" y="1267518"/>
              <a:ext cx="7008314" cy="864151"/>
            </a:xfrm>
            <a:prstGeom prst="roundRect">
              <a:avLst/>
            </a:prstGeom>
            <a:solidFill>
              <a:srgbClr val="98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3" name="9 Rectángulo"/>
            <p:cNvSpPr/>
            <p:nvPr/>
          </p:nvSpPr>
          <p:spPr>
            <a:xfrm>
              <a:off x="596236" y="1373159"/>
              <a:ext cx="5912455" cy="585959"/>
            </a:xfrm>
            <a:prstGeom prst="rect">
              <a:avLst/>
            </a:prstGeom>
          </p:spPr>
          <p:style>
            <a:lnRef idx="0">
              <a:scrgbClr r="0" g="0" b="0"/>
            </a:lnRef>
            <a:fillRef idx="0">
              <a:scrgbClr r="0" g="0" b="0"/>
            </a:fillRef>
            <a:effectRef idx="0">
              <a:scrgbClr r="0" g="0" b="0"/>
            </a:effectRef>
            <a:fontRef idx="minor">
              <a:schemeClr val="lt1"/>
            </a:fontRef>
          </p:style>
          <p:txBody>
            <a:bodyPr lIns="166331" tIns="0" rIns="166331" bIns="0" spcCol="1270" anchor="ctr"/>
            <a:lstStyle/>
            <a:p>
              <a:pPr defTabSz="1422400" eaLnBrk="1" hangingPunct="1">
                <a:lnSpc>
                  <a:spcPct val="90000"/>
                </a:lnSpc>
                <a:spcAft>
                  <a:spcPct val="35000"/>
                </a:spcAft>
                <a:defRPr/>
              </a:pPr>
              <a:r>
                <a:rPr lang="es-ES" b="1" dirty="0" smtClean="0">
                  <a:latin typeface="Calibri" panose="020F0502020204030204" pitchFamily="34" charset="0"/>
                  <a:cs typeface="Calibri" panose="020F0502020204030204" pitchFamily="34" charset="0"/>
                </a:rPr>
                <a:t>artículos </a:t>
              </a:r>
              <a:r>
                <a:rPr lang="es-ES" b="1" dirty="0">
                  <a:latin typeface="Calibri" panose="020F0502020204030204" pitchFamily="34" charset="0"/>
                  <a:cs typeface="Calibri" panose="020F0502020204030204" pitchFamily="34" charset="0"/>
                </a:rPr>
                <a:t>de revistas indexadas con índices de calidad relativos</a:t>
              </a:r>
            </a:p>
          </p:txBody>
        </p:sp>
      </p:grpSp>
    </p:spTree>
    <p:extLst>
      <p:ext uri="{BB962C8B-B14F-4D97-AF65-F5344CB8AC3E}">
        <p14:creationId xmlns:p14="http://schemas.microsoft.com/office/powerpoint/2010/main" val="59198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7336824"/>
          </a:xfrm>
          <a:prstGeom prst="rect">
            <a:avLst/>
          </a:prstGeom>
        </p:spPr>
      </p:pic>
      <p:pic>
        <p:nvPicPr>
          <p:cNvPr id="3" name="36 Imagen" descr="Aneca.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260" y="1340768"/>
            <a:ext cx="1381648" cy="35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7 Grupo"/>
          <p:cNvGrpSpPr>
            <a:grpSpLocks/>
          </p:cNvGrpSpPr>
          <p:nvPr/>
        </p:nvGrpSpPr>
        <p:grpSpPr bwMode="auto">
          <a:xfrm>
            <a:off x="2068749" y="1136745"/>
            <a:ext cx="6552728" cy="1216425"/>
            <a:chOff x="82186" y="1267518"/>
            <a:chExt cx="7008314" cy="864151"/>
          </a:xfrm>
        </p:grpSpPr>
        <p:sp>
          <p:nvSpPr>
            <p:cNvPr id="11" name="8 Rectángulo redondeado"/>
            <p:cNvSpPr/>
            <p:nvPr/>
          </p:nvSpPr>
          <p:spPr>
            <a:xfrm>
              <a:off x="82186" y="1267518"/>
              <a:ext cx="7008314" cy="864151"/>
            </a:xfrm>
            <a:prstGeom prst="roundRect">
              <a:avLst/>
            </a:prstGeom>
            <a:solidFill>
              <a:srgbClr val="98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2" name="9 Rectángulo"/>
            <p:cNvSpPr/>
            <p:nvPr/>
          </p:nvSpPr>
          <p:spPr>
            <a:xfrm>
              <a:off x="596236" y="1373159"/>
              <a:ext cx="5912455" cy="585959"/>
            </a:xfrm>
            <a:prstGeom prst="rect">
              <a:avLst/>
            </a:prstGeom>
          </p:spPr>
          <p:style>
            <a:lnRef idx="0">
              <a:scrgbClr r="0" g="0" b="0"/>
            </a:lnRef>
            <a:fillRef idx="0">
              <a:scrgbClr r="0" g="0" b="0"/>
            </a:fillRef>
            <a:effectRef idx="0">
              <a:scrgbClr r="0" g="0" b="0"/>
            </a:effectRef>
            <a:fontRef idx="minor">
              <a:schemeClr val="lt1"/>
            </a:fontRef>
          </p:style>
          <p:txBody>
            <a:bodyPr lIns="166331" tIns="0" rIns="166331" bIns="0" spcCol="1270" anchor="ctr"/>
            <a:lstStyle/>
            <a:p>
              <a:pPr defTabSz="1422400" eaLnBrk="1" hangingPunct="1">
                <a:lnSpc>
                  <a:spcPct val="90000"/>
                </a:lnSpc>
                <a:spcAft>
                  <a:spcPct val="35000"/>
                </a:spcAft>
                <a:defRPr/>
              </a:pPr>
              <a:r>
                <a:rPr lang="es-ES" b="1" dirty="0" smtClean="0">
                  <a:latin typeface="Calibri" panose="020F0502020204030204" pitchFamily="34" charset="0"/>
                  <a:cs typeface="Calibri" panose="020F0502020204030204" pitchFamily="34" charset="0"/>
                </a:rPr>
                <a:t>artículos </a:t>
              </a:r>
              <a:r>
                <a:rPr lang="es-ES" b="1" dirty="0">
                  <a:latin typeface="Calibri" panose="020F0502020204030204" pitchFamily="34" charset="0"/>
                  <a:cs typeface="Calibri" panose="020F0502020204030204" pitchFamily="34" charset="0"/>
                </a:rPr>
                <a:t>de revistas indexadas con índices de calidad relativos</a:t>
              </a:r>
            </a:p>
          </p:txBody>
        </p:sp>
      </p:grpSp>
      <p:sp>
        <p:nvSpPr>
          <p:cNvPr id="2" name="Rectángulo 1"/>
          <p:cNvSpPr/>
          <p:nvPr/>
        </p:nvSpPr>
        <p:spPr>
          <a:xfrm>
            <a:off x="872084" y="2698916"/>
            <a:ext cx="6092825" cy="1938992"/>
          </a:xfrm>
          <a:prstGeom prst="rect">
            <a:avLst/>
          </a:prstGeom>
        </p:spPr>
        <p:txBody>
          <a:bodyPr>
            <a:spAutoFit/>
          </a:bodyPr>
          <a:lstStyle/>
          <a:p>
            <a:pPr>
              <a:defRPr/>
            </a:pPr>
            <a:r>
              <a:rPr lang="es-ES" b="1" dirty="0">
                <a:solidFill>
                  <a:schemeClr val="tx1">
                    <a:lumMod val="75000"/>
                  </a:schemeClr>
                </a:solidFill>
                <a:latin typeface="Calibri" panose="020F0502020204030204" pitchFamily="34" charset="0"/>
                <a:cs typeface="Calibri" panose="020F0502020204030204" pitchFamily="34" charset="0"/>
              </a:rPr>
              <a:t>Qué  son los índices de calidad relativos (ICR)</a:t>
            </a:r>
          </a:p>
          <a:p>
            <a:pPr algn="just">
              <a:defRPr/>
            </a:pPr>
            <a:r>
              <a:rPr lang="es-ES" dirty="0">
                <a:solidFill>
                  <a:schemeClr val="tx1">
                    <a:lumMod val="75000"/>
                  </a:schemeClr>
                </a:solidFill>
                <a:latin typeface="Calibri" panose="020F0502020204030204" pitchFamily="34" charset="0"/>
                <a:cs typeface="Calibri" panose="020F0502020204030204" pitchFamily="34" charset="0"/>
              </a:rPr>
              <a:t>Se trata de rankings o listados de revistas ordenados según su factor de impacto (índice que conjuga  el número de artículos publicados y las citas </a:t>
            </a:r>
            <a:r>
              <a:rPr lang="es-ES" dirty="0" smtClean="0">
                <a:solidFill>
                  <a:schemeClr val="tx1">
                    <a:lumMod val="75000"/>
                  </a:schemeClr>
                </a:solidFill>
                <a:latin typeface="Calibri" panose="020F0502020204030204" pitchFamily="34" charset="0"/>
                <a:cs typeface="Calibri" panose="020F0502020204030204" pitchFamily="34" charset="0"/>
              </a:rPr>
              <a:t>recibidas).</a:t>
            </a:r>
            <a:endParaRPr lang="es-ES" dirty="0">
              <a:solidFill>
                <a:schemeClr val="tx1">
                  <a:lumMod val="75000"/>
                </a:schemeClr>
              </a:solidFill>
              <a:latin typeface="Calibri" panose="020F0502020204030204" pitchFamily="34" charset="0"/>
              <a:cs typeface="Calibri" panose="020F0502020204030204" pitchFamily="34" charset="0"/>
            </a:endParaRPr>
          </a:p>
        </p:txBody>
      </p:sp>
      <p:pic>
        <p:nvPicPr>
          <p:cNvPr id="13" name="7 Imagen" descr="comunicacionysociedad.bm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34766" y="4482550"/>
            <a:ext cx="1636713"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http://www.revistacomunicar.com/interfaz/imagenes/portadas/4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0556" y="4042181"/>
            <a:ext cx="1728788" cy="228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0" descr="http://jamillan.com/librosybitios/blog/uploaded_images/174-71077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1228" y="4828775"/>
            <a:ext cx="1408154" cy="1999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294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7336824"/>
          </a:xfrm>
          <a:prstGeom prst="rect">
            <a:avLst/>
          </a:prstGeom>
        </p:spPr>
      </p:pic>
      <p:pic>
        <p:nvPicPr>
          <p:cNvPr id="3" name="36 Imagen" descr="Aneca.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260" y="1340768"/>
            <a:ext cx="1381648" cy="35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ángulo 16"/>
          <p:cNvSpPr/>
          <p:nvPr/>
        </p:nvSpPr>
        <p:spPr>
          <a:xfrm>
            <a:off x="693812" y="2564904"/>
            <a:ext cx="8856984" cy="4154984"/>
          </a:xfrm>
          <a:prstGeom prst="rect">
            <a:avLst/>
          </a:prstGeom>
        </p:spPr>
        <p:txBody>
          <a:bodyPr wrap="square">
            <a:spAutoFit/>
          </a:bodyPr>
          <a:lstStyle/>
          <a:p>
            <a:pPr algn="just">
              <a:defRPr/>
            </a:pPr>
            <a:r>
              <a:rPr lang="es-ES" b="1" dirty="0" smtClean="0">
                <a:solidFill>
                  <a:schemeClr val="tx1">
                    <a:lumMod val="75000"/>
                  </a:schemeClr>
                </a:solidFill>
                <a:latin typeface="Calibri" panose="020F0502020204030204" pitchFamily="34" charset="0"/>
                <a:cs typeface="Calibri" panose="020F0502020204030204" pitchFamily="34" charset="0"/>
              </a:rPr>
              <a:t>Se </a:t>
            </a:r>
            <a:r>
              <a:rPr lang="es-ES" b="1" dirty="0">
                <a:solidFill>
                  <a:schemeClr val="tx1">
                    <a:lumMod val="75000"/>
                  </a:schemeClr>
                </a:solidFill>
                <a:latin typeface="Calibri" panose="020F0502020204030204" pitchFamily="34" charset="0"/>
                <a:cs typeface="Calibri" panose="020F0502020204030204" pitchFamily="34" charset="0"/>
              </a:rPr>
              <a:t>valorarán preferentemente las aportaciones que sean artículos en revistas de reconocido prestigio, aceptándose como tales las que ocupen posiciones relevantes en los listados por ámbitos científicos:</a:t>
            </a:r>
          </a:p>
          <a:p>
            <a:pPr algn="just">
              <a:defRPr/>
            </a:pPr>
            <a:r>
              <a:rPr lang="es-ES" b="1" dirty="0">
                <a:solidFill>
                  <a:schemeClr val="tx1">
                    <a:lumMod val="75000"/>
                  </a:schemeClr>
                </a:solidFill>
                <a:latin typeface="Calibri" panose="020F0502020204030204" pitchFamily="34" charset="0"/>
                <a:cs typeface="Calibri" panose="020F0502020204030204" pitchFamily="34" charset="0"/>
              </a:rPr>
              <a:t>JCR – </a:t>
            </a:r>
            <a:r>
              <a:rPr lang="es-ES" b="1" dirty="0" err="1">
                <a:solidFill>
                  <a:schemeClr val="tx1">
                    <a:lumMod val="75000"/>
                  </a:schemeClr>
                </a:solidFill>
                <a:latin typeface="Calibri" panose="020F0502020204030204" pitchFamily="34" charset="0"/>
                <a:cs typeface="Calibri" panose="020F0502020204030204" pitchFamily="34" charset="0"/>
                <a:hlinkClick r:id="rId4"/>
              </a:rPr>
              <a:t>Subject</a:t>
            </a:r>
            <a:r>
              <a:rPr lang="es-ES" b="1" dirty="0">
                <a:solidFill>
                  <a:schemeClr val="tx1">
                    <a:lumMod val="75000"/>
                  </a:schemeClr>
                </a:solidFill>
                <a:latin typeface="Calibri" panose="020F0502020204030204" pitchFamily="34" charset="0"/>
                <a:cs typeface="Calibri" panose="020F0502020204030204" pitchFamily="34" charset="0"/>
                <a:hlinkClick r:id="rId4"/>
              </a:rPr>
              <a:t> </a:t>
            </a:r>
            <a:r>
              <a:rPr lang="es-ES" b="1" dirty="0" err="1">
                <a:solidFill>
                  <a:schemeClr val="tx1">
                    <a:lumMod val="75000"/>
                  </a:schemeClr>
                </a:solidFill>
                <a:latin typeface="Calibri" panose="020F0502020204030204" pitchFamily="34" charset="0"/>
                <a:cs typeface="Calibri" panose="020F0502020204030204" pitchFamily="34" charset="0"/>
                <a:hlinkClick r:id="rId4"/>
              </a:rPr>
              <a:t>Category</a:t>
            </a:r>
            <a:r>
              <a:rPr lang="es-ES" b="1" dirty="0">
                <a:solidFill>
                  <a:schemeClr val="tx1">
                    <a:lumMod val="75000"/>
                  </a:schemeClr>
                </a:solidFill>
                <a:latin typeface="Calibri" panose="020F0502020204030204" pitchFamily="34" charset="0"/>
                <a:cs typeface="Calibri" panose="020F0502020204030204" pitchFamily="34" charset="0"/>
                <a:hlinkClick r:id="rId4"/>
              </a:rPr>
              <a:t> </a:t>
            </a:r>
            <a:r>
              <a:rPr lang="es-ES" b="1" dirty="0" err="1">
                <a:solidFill>
                  <a:schemeClr val="tx1">
                    <a:lumMod val="75000"/>
                  </a:schemeClr>
                </a:solidFill>
                <a:latin typeface="Calibri" panose="020F0502020204030204" pitchFamily="34" charset="0"/>
                <a:cs typeface="Calibri" panose="020F0502020204030204" pitchFamily="34" charset="0"/>
                <a:hlinkClick r:id="rId4"/>
              </a:rPr>
              <a:t>Listing</a:t>
            </a:r>
            <a:r>
              <a:rPr lang="es-ES" b="1" dirty="0">
                <a:solidFill>
                  <a:schemeClr val="tx1">
                    <a:lumMod val="75000"/>
                  </a:schemeClr>
                </a:solidFill>
                <a:latin typeface="Calibri" panose="020F0502020204030204" pitchFamily="34" charset="0"/>
                <a:cs typeface="Calibri" panose="020F0502020204030204" pitchFamily="34" charset="0"/>
                <a:hlinkClick r:id="rId4"/>
              </a:rPr>
              <a:t> </a:t>
            </a:r>
            <a:r>
              <a:rPr lang="es-ES" b="1" dirty="0">
                <a:solidFill>
                  <a:schemeClr val="tx1">
                    <a:lumMod val="75000"/>
                  </a:schemeClr>
                </a:solidFill>
                <a:latin typeface="Calibri" panose="020F0502020204030204" pitchFamily="34" charset="0"/>
                <a:cs typeface="Calibri" panose="020F0502020204030204" pitchFamily="34" charset="0"/>
              </a:rPr>
              <a:t>de Science Citation </a:t>
            </a:r>
            <a:r>
              <a:rPr lang="es-ES" b="1" dirty="0" err="1">
                <a:solidFill>
                  <a:schemeClr val="tx1">
                    <a:lumMod val="75000"/>
                  </a:schemeClr>
                </a:solidFill>
                <a:latin typeface="Calibri" panose="020F0502020204030204" pitchFamily="34" charset="0"/>
                <a:cs typeface="Calibri" panose="020F0502020204030204" pitchFamily="34" charset="0"/>
              </a:rPr>
              <a:t>Index</a:t>
            </a:r>
            <a:r>
              <a:rPr lang="es-ES" b="1" dirty="0">
                <a:solidFill>
                  <a:schemeClr val="tx1">
                    <a:lumMod val="75000"/>
                  </a:schemeClr>
                </a:solidFill>
                <a:latin typeface="Calibri" panose="020F0502020204030204" pitchFamily="34" charset="0"/>
                <a:cs typeface="Calibri" panose="020F0502020204030204" pitchFamily="34" charset="0"/>
              </a:rPr>
              <a:t> (SCI),  del Social </a:t>
            </a:r>
            <a:r>
              <a:rPr lang="es-ES" b="1" dirty="0" err="1">
                <a:solidFill>
                  <a:schemeClr val="tx1">
                    <a:lumMod val="75000"/>
                  </a:schemeClr>
                </a:solidFill>
                <a:latin typeface="Calibri" panose="020F0502020204030204" pitchFamily="34" charset="0"/>
                <a:cs typeface="Calibri" panose="020F0502020204030204" pitchFamily="34" charset="0"/>
              </a:rPr>
              <a:t>Sciences</a:t>
            </a:r>
            <a:r>
              <a:rPr lang="es-ES" b="1" dirty="0">
                <a:solidFill>
                  <a:schemeClr val="tx1">
                    <a:lumMod val="75000"/>
                  </a:schemeClr>
                </a:solidFill>
                <a:latin typeface="Calibri" panose="020F0502020204030204" pitchFamily="34" charset="0"/>
                <a:cs typeface="Calibri" panose="020F0502020204030204" pitchFamily="34" charset="0"/>
              </a:rPr>
              <a:t> Citation </a:t>
            </a:r>
            <a:r>
              <a:rPr lang="es-ES" b="1" dirty="0" err="1">
                <a:solidFill>
                  <a:schemeClr val="tx1">
                    <a:lumMod val="75000"/>
                  </a:schemeClr>
                </a:solidFill>
                <a:latin typeface="Calibri" panose="020F0502020204030204" pitchFamily="34" charset="0"/>
                <a:cs typeface="Calibri" panose="020F0502020204030204" pitchFamily="34" charset="0"/>
              </a:rPr>
              <a:t>Index</a:t>
            </a:r>
            <a:r>
              <a:rPr lang="es-ES" b="1" dirty="0">
                <a:solidFill>
                  <a:schemeClr val="tx1">
                    <a:lumMod val="75000"/>
                  </a:schemeClr>
                </a:solidFill>
                <a:latin typeface="Calibri" panose="020F0502020204030204" pitchFamily="34" charset="0"/>
                <a:cs typeface="Calibri" panose="020F0502020204030204" pitchFamily="34" charset="0"/>
              </a:rPr>
              <a:t> (SSCI) y del </a:t>
            </a:r>
            <a:r>
              <a:rPr lang="es-ES" b="1" dirty="0" err="1">
                <a:solidFill>
                  <a:schemeClr val="tx1">
                    <a:lumMod val="75000"/>
                  </a:schemeClr>
                </a:solidFill>
                <a:latin typeface="Calibri" panose="020F0502020204030204" pitchFamily="34" charset="0"/>
                <a:cs typeface="Calibri" panose="020F0502020204030204" pitchFamily="34" charset="0"/>
              </a:rPr>
              <a:t>Arts</a:t>
            </a:r>
            <a:r>
              <a:rPr lang="es-ES" b="1" dirty="0">
                <a:solidFill>
                  <a:schemeClr val="tx1">
                    <a:lumMod val="75000"/>
                  </a:schemeClr>
                </a:solidFill>
                <a:latin typeface="Calibri" panose="020F0502020204030204" pitchFamily="34" charset="0"/>
                <a:cs typeface="Calibri" panose="020F0502020204030204" pitchFamily="34" charset="0"/>
              </a:rPr>
              <a:t> And Humanities Citation </a:t>
            </a:r>
            <a:r>
              <a:rPr lang="es-ES" b="1" dirty="0" err="1">
                <a:solidFill>
                  <a:schemeClr val="tx1">
                    <a:lumMod val="75000"/>
                  </a:schemeClr>
                </a:solidFill>
                <a:latin typeface="Calibri" panose="020F0502020204030204" pitchFamily="34" charset="0"/>
                <a:cs typeface="Calibri" panose="020F0502020204030204" pitchFamily="34" charset="0"/>
              </a:rPr>
              <a:t>Index</a:t>
            </a:r>
            <a:r>
              <a:rPr lang="es-ES" b="1" dirty="0">
                <a:solidFill>
                  <a:schemeClr val="tx1">
                    <a:lumMod val="75000"/>
                  </a:schemeClr>
                </a:solidFill>
                <a:latin typeface="Calibri" panose="020F0502020204030204" pitchFamily="34" charset="0"/>
                <a:cs typeface="Calibri" panose="020F0502020204030204" pitchFamily="34" charset="0"/>
              </a:rPr>
              <a:t> (AHCI</a:t>
            </a:r>
            <a:r>
              <a:rPr lang="es-ES" b="1" dirty="0" smtClean="0">
                <a:solidFill>
                  <a:schemeClr val="tx1">
                    <a:lumMod val="75000"/>
                  </a:schemeClr>
                </a:solidFill>
                <a:latin typeface="Calibri" panose="020F0502020204030204" pitchFamily="34" charset="0"/>
                <a:cs typeface="Calibri" panose="020F0502020204030204" pitchFamily="34" charset="0"/>
              </a:rPr>
              <a:t>).</a:t>
            </a:r>
            <a:endParaRPr lang="es-ES" b="1" dirty="0">
              <a:solidFill>
                <a:schemeClr val="tx1">
                  <a:lumMod val="75000"/>
                </a:schemeClr>
              </a:solidFill>
              <a:latin typeface="Calibri" panose="020F0502020204030204" pitchFamily="34" charset="0"/>
              <a:cs typeface="Calibri" panose="020F0502020204030204" pitchFamily="34" charset="0"/>
            </a:endParaRPr>
          </a:p>
          <a:p>
            <a:pPr algn="just">
              <a:defRPr/>
            </a:pPr>
            <a:r>
              <a:rPr lang="es-ES" b="1" dirty="0">
                <a:solidFill>
                  <a:schemeClr val="tx1">
                    <a:lumMod val="75000"/>
                  </a:schemeClr>
                </a:solidFill>
                <a:latin typeface="Calibri" panose="020F0502020204030204" pitchFamily="34" charset="0"/>
                <a:cs typeface="Calibri" panose="020F0502020204030204" pitchFamily="34" charset="0"/>
              </a:rPr>
              <a:t>Consultar el </a:t>
            </a:r>
            <a:r>
              <a:rPr lang="es-ES" b="1" dirty="0">
                <a:solidFill>
                  <a:schemeClr val="tx1">
                    <a:lumMod val="75000"/>
                  </a:schemeClr>
                </a:solidFill>
                <a:latin typeface="Calibri" panose="020F0502020204030204" pitchFamily="34" charset="0"/>
                <a:cs typeface="Calibri" panose="020F0502020204030204" pitchFamily="34" charset="0"/>
                <a:hlinkClick r:id="rId5"/>
              </a:rPr>
              <a:t>Master Journal </a:t>
            </a:r>
            <a:r>
              <a:rPr lang="es-ES" b="1" dirty="0" err="1">
                <a:solidFill>
                  <a:schemeClr val="tx1">
                    <a:lumMod val="75000"/>
                  </a:schemeClr>
                </a:solidFill>
                <a:latin typeface="Calibri" panose="020F0502020204030204" pitchFamily="34" charset="0"/>
                <a:cs typeface="Calibri" panose="020F0502020204030204" pitchFamily="34" charset="0"/>
                <a:hlinkClick r:id="rId5"/>
              </a:rPr>
              <a:t>List</a:t>
            </a:r>
            <a:r>
              <a:rPr lang="es-ES" b="1" dirty="0">
                <a:solidFill>
                  <a:schemeClr val="tx1">
                    <a:lumMod val="75000"/>
                  </a:schemeClr>
                </a:solidFill>
                <a:latin typeface="Calibri" panose="020F0502020204030204" pitchFamily="34" charset="0"/>
                <a:cs typeface="Calibri" panose="020F0502020204030204" pitchFamily="34" charset="0"/>
                <a:hlinkClick r:id="rId5"/>
              </a:rPr>
              <a:t>  </a:t>
            </a:r>
            <a:r>
              <a:rPr lang="es-ES" b="1" dirty="0">
                <a:solidFill>
                  <a:schemeClr val="tx1">
                    <a:lumMod val="75000"/>
                  </a:schemeClr>
                </a:solidFill>
                <a:latin typeface="Calibri" panose="020F0502020204030204" pitchFamily="34" charset="0"/>
                <a:cs typeface="Calibri" panose="020F0502020204030204" pitchFamily="34" charset="0"/>
              </a:rPr>
              <a:t>del Social</a:t>
            </a:r>
          </a:p>
          <a:p>
            <a:pPr algn="just">
              <a:defRPr/>
            </a:pPr>
            <a:r>
              <a:rPr lang="es-ES" b="1" dirty="0">
                <a:solidFill>
                  <a:schemeClr val="tx1">
                    <a:lumMod val="75000"/>
                  </a:schemeClr>
                </a:solidFill>
                <a:latin typeface="Calibri" panose="020F0502020204030204" pitchFamily="34" charset="0"/>
                <a:cs typeface="Calibri" panose="020F0502020204030204" pitchFamily="34" charset="0"/>
              </a:rPr>
              <a:t>Science Citation </a:t>
            </a:r>
            <a:r>
              <a:rPr lang="es-ES" b="1" dirty="0" err="1">
                <a:solidFill>
                  <a:schemeClr val="tx1">
                    <a:lumMod val="75000"/>
                  </a:schemeClr>
                </a:solidFill>
                <a:latin typeface="Calibri" panose="020F0502020204030204" pitchFamily="34" charset="0"/>
                <a:cs typeface="Calibri" panose="020F0502020204030204" pitchFamily="34" charset="0"/>
              </a:rPr>
              <a:t>Index</a:t>
            </a:r>
            <a:r>
              <a:rPr lang="es-ES" b="1" dirty="0">
                <a:solidFill>
                  <a:schemeClr val="tx1">
                    <a:lumMod val="75000"/>
                  </a:schemeClr>
                </a:solidFill>
                <a:latin typeface="Calibri" panose="020F0502020204030204" pitchFamily="34" charset="0"/>
                <a:cs typeface="Calibri" panose="020F0502020204030204" pitchFamily="34" charset="0"/>
              </a:rPr>
              <a:t>  o del </a:t>
            </a:r>
            <a:r>
              <a:rPr lang="es-ES" b="1" dirty="0" err="1">
                <a:solidFill>
                  <a:schemeClr val="tx1">
                    <a:lumMod val="75000"/>
                  </a:schemeClr>
                </a:solidFill>
                <a:latin typeface="Calibri" panose="020F0502020204030204" pitchFamily="34" charset="0"/>
                <a:cs typeface="Calibri" panose="020F0502020204030204" pitchFamily="34" charset="0"/>
              </a:rPr>
              <a:t>Arts</a:t>
            </a:r>
            <a:r>
              <a:rPr lang="es-ES" b="1" dirty="0">
                <a:solidFill>
                  <a:schemeClr val="tx1">
                    <a:lumMod val="75000"/>
                  </a:schemeClr>
                </a:solidFill>
                <a:latin typeface="Calibri" panose="020F0502020204030204" pitchFamily="34" charset="0"/>
                <a:cs typeface="Calibri" panose="020F0502020204030204" pitchFamily="34" charset="0"/>
              </a:rPr>
              <a:t> &amp; Humanities Citation </a:t>
            </a:r>
            <a:r>
              <a:rPr lang="es-ES" b="1" dirty="0" err="1">
                <a:solidFill>
                  <a:schemeClr val="tx1">
                    <a:lumMod val="75000"/>
                  </a:schemeClr>
                </a:solidFill>
                <a:latin typeface="Calibri" panose="020F0502020204030204" pitchFamily="34" charset="0"/>
                <a:cs typeface="Calibri" panose="020F0502020204030204" pitchFamily="34" charset="0"/>
              </a:rPr>
              <a:t>Index</a:t>
            </a:r>
            <a:r>
              <a:rPr lang="es-ES" b="1" dirty="0">
                <a:solidFill>
                  <a:schemeClr val="tx1">
                    <a:lumMod val="75000"/>
                  </a:schemeClr>
                </a:solidFill>
                <a:latin typeface="Calibri" panose="020F0502020204030204" pitchFamily="34" charset="0"/>
                <a:cs typeface="Calibri" panose="020F0502020204030204" pitchFamily="34" charset="0"/>
              </a:rPr>
              <a:t> para ver las revistas indexadas, clasificadas por áreas </a:t>
            </a:r>
            <a:r>
              <a:rPr lang="es-ES" b="1" dirty="0" smtClean="0">
                <a:solidFill>
                  <a:schemeClr val="tx1">
                    <a:lumMod val="75000"/>
                  </a:schemeClr>
                </a:solidFill>
                <a:latin typeface="Calibri" panose="020F0502020204030204" pitchFamily="34" charset="0"/>
                <a:cs typeface="Calibri" panose="020F0502020204030204" pitchFamily="34" charset="0"/>
              </a:rPr>
              <a:t>temáticas.</a:t>
            </a:r>
            <a:endParaRPr lang="es-ES" b="1" dirty="0">
              <a:solidFill>
                <a:schemeClr val="tx1">
                  <a:lumMod val="75000"/>
                </a:schemeClr>
              </a:solidFill>
              <a:latin typeface="Calibri" panose="020F0502020204030204" pitchFamily="34" charset="0"/>
              <a:cs typeface="Calibri" panose="020F0502020204030204" pitchFamily="34" charset="0"/>
            </a:endParaRPr>
          </a:p>
          <a:p>
            <a:pPr>
              <a:defRPr/>
            </a:pPr>
            <a:endParaRPr lang="es-ES" b="1" dirty="0"/>
          </a:p>
          <a:p>
            <a:pPr algn="just">
              <a:defRPr/>
            </a:pPr>
            <a:endParaRPr lang="es-ES" b="1" dirty="0">
              <a:solidFill>
                <a:schemeClr val="tx1">
                  <a:lumMod val="75000"/>
                </a:schemeClr>
              </a:solidFill>
              <a:latin typeface="Calibri" panose="020F0502020204030204" pitchFamily="34" charset="0"/>
              <a:cs typeface="Calibri" panose="020F0502020204030204" pitchFamily="34" charset="0"/>
            </a:endParaRPr>
          </a:p>
        </p:txBody>
      </p:sp>
      <p:grpSp>
        <p:nvGrpSpPr>
          <p:cNvPr id="18" name="7 Grupo"/>
          <p:cNvGrpSpPr>
            <a:grpSpLocks/>
          </p:cNvGrpSpPr>
          <p:nvPr/>
        </p:nvGrpSpPr>
        <p:grpSpPr bwMode="auto">
          <a:xfrm>
            <a:off x="1989956" y="1098725"/>
            <a:ext cx="6631521" cy="1254446"/>
            <a:chOff x="82186" y="1267518"/>
            <a:chExt cx="7008314" cy="864151"/>
          </a:xfrm>
        </p:grpSpPr>
        <p:sp>
          <p:nvSpPr>
            <p:cNvPr id="19" name="8 Rectángulo redondeado"/>
            <p:cNvSpPr/>
            <p:nvPr/>
          </p:nvSpPr>
          <p:spPr>
            <a:xfrm>
              <a:off x="82186" y="1267518"/>
              <a:ext cx="7008314" cy="864151"/>
            </a:xfrm>
            <a:prstGeom prst="roundRect">
              <a:avLst/>
            </a:prstGeom>
            <a:solidFill>
              <a:srgbClr val="98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20" name="9 Rectángulo"/>
            <p:cNvSpPr/>
            <p:nvPr/>
          </p:nvSpPr>
          <p:spPr>
            <a:xfrm>
              <a:off x="596236" y="1373159"/>
              <a:ext cx="5912455" cy="585959"/>
            </a:xfrm>
            <a:prstGeom prst="rect">
              <a:avLst/>
            </a:prstGeom>
          </p:spPr>
          <p:style>
            <a:lnRef idx="0">
              <a:scrgbClr r="0" g="0" b="0"/>
            </a:lnRef>
            <a:fillRef idx="0">
              <a:scrgbClr r="0" g="0" b="0"/>
            </a:fillRef>
            <a:effectRef idx="0">
              <a:scrgbClr r="0" g="0" b="0"/>
            </a:effectRef>
            <a:fontRef idx="minor">
              <a:schemeClr val="lt1"/>
            </a:fontRef>
          </p:style>
          <p:txBody>
            <a:bodyPr lIns="166331" tIns="0" rIns="166331" bIns="0" spcCol="1270" anchor="ctr"/>
            <a:lstStyle/>
            <a:p>
              <a:pPr defTabSz="1422400" eaLnBrk="1" hangingPunct="1">
                <a:lnSpc>
                  <a:spcPct val="90000"/>
                </a:lnSpc>
                <a:spcAft>
                  <a:spcPct val="35000"/>
                </a:spcAft>
                <a:defRPr/>
              </a:pPr>
              <a:r>
                <a:rPr lang="es-ES" dirty="0" smtClean="0">
                  <a:latin typeface="Calibri" panose="020F0502020204030204" pitchFamily="34" charset="0"/>
                  <a:cs typeface="Calibri" panose="020F0502020204030204" pitchFamily="34" charset="0"/>
                </a:rPr>
                <a:t>artículos </a:t>
              </a:r>
              <a:r>
                <a:rPr lang="es-ES" dirty="0">
                  <a:latin typeface="Calibri" panose="020F0502020204030204" pitchFamily="34" charset="0"/>
                  <a:cs typeface="Calibri" panose="020F0502020204030204" pitchFamily="34" charset="0"/>
                </a:rPr>
                <a:t>de revistas indexadas con índices de calidad relativos</a:t>
              </a:r>
            </a:p>
          </p:txBody>
        </p:sp>
      </p:grpSp>
    </p:spTree>
    <p:extLst>
      <p:ext uri="{BB962C8B-B14F-4D97-AF65-F5344CB8AC3E}">
        <p14:creationId xmlns:p14="http://schemas.microsoft.com/office/powerpoint/2010/main" val="3064493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4" y="29989"/>
            <a:ext cx="12188825" cy="7336824"/>
          </a:xfrm>
          <a:prstGeom prst="rect">
            <a:avLst/>
          </a:prstGeom>
        </p:spPr>
      </p:pic>
      <p:pic>
        <p:nvPicPr>
          <p:cNvPr id="3" name="36 Imagen" descr="Aneca.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260" y="1340768"/>
            <a:ext cx="1381648" cy="35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ángulo 16"/>
          <p:cNvSpPr/>
          <p:nvPr/>
        </p:nvSpPr>
        <p:spPr>
          <a:xfrm>
            <a:off x="693812" y="2564904"/>
            <a:ext cx="8856984" cy="830997"/>
          </a:xfrm>
          <a:prstGeom prst="rect">
            <a:avLst/>
          </a:prstGeom>
        </p:spPr>
        <p:txBody>
          <a:bodyPr wrap="square">
            <a:spAutoFit/>
          </a:bodyPr>
          <a:lstStyle/>
          <a:p>
            <a:pPr>
              <a:defRPr/>
            </a:pPr>
            <a:endParaRPr lang="es-ES" b="1" dirty="0"/>
          </a:p>
          <a:p>
            <a:pPr algn="just">
              <a:defRPr/>
            </a:pPr>
            <a:endParaRPr lang="es-ES" b="1" dirty="0">
              <a:solidFill>
                <a:schemeClr val="tx1">
                  <a:lumMod val="75000"/>
                </a:schemeClr>
              </a:solidFill>
              <a:latin typeface="Calibri" panose="020F0502020204030204" pitchFamily="34" charset="0"/>
              <a:cs typeface="Calibri" panose="020F0502020204030204" pitchFamily="34" charset="0"/>
            </a:endParaRPr>
          </a:p>
        </p:txBody>
      </p:sp>
      <p:sp>
        <p:nvSpPr>
          <p:cNvPr id="5" name="Rectángulo 4"/>
          <p:cNvSpPr/>
          <p:nvPr/>
        </p:nvSpPr>
        <p:spPr>
          <a:xfrm>
            <a:off x="405780" y="2353170"/>
            <a:ext cx="8928991" cy="4154984"/>
          </a:xfrm>
          <a:prstGeom prst="rect">
            <a:avLst/>
          </a:prstGeom>
        </p:spPr>
        <p:txBody>
          <a:bodyPr wrap="square">
            <a:spAutoFit/>
          </a:bodyPr>
          <a:lstStyle/>
          <a:p>
            <a:pPr>
              <a:defRPr/>
            </a:pPr>
            <a:r>
              <a:rPr lang="es-ES" b="1" dirty="0">
                <a:solidFill>
                  <a:schemeClr val="tx1">
                    <a:lumMod val="75000"/>
                  </a:schemeClr>
                </a:solidFill>
                <a:latin typeface="Calibri" panose="020F0502020204030204" pitchFamily="34" charset="0"/>
                <a:cs typeface="Calibri" panose="020F0502020204030204" pitchFamily="34" charset="0"/>
              </a:rPr>
              <a:t>El factor de impacto es un indicador que mide la importancia de una revista, teniendo en cuenta las citas que reciben los artículos que publica. De una revista expresa la media de veces que en un año determinado fueron citados los artículos publicados en esa revista los dos años anteriores.</a:t>
            </a:r>
            <a:br>
              <a:rPr lang="es-ES" b="1" dirty="0">
                <a:solidFill>
                  <a:schemeClr val="tx1">
                    <a:lumMod val="75000"/>
                  </a:schemeClr>
                </a:solidFill>
                <a:latin typeface="Calibri" panose="020F0502020204030204" pitchFamily="34" charset="0"/>
                <a:cs typeface="Calibri" panose="020F0502020204030204" pitchFamily="34" charset="0"/>
              </a:rPr>
            </a:br>
            <a:r>
              <a:rPr lang="es-ES" b="1" dirty="0">
                <a:solidFill>
                  <a:schemeClr val="tx1">
                    <a:lumMod val="75000"/>
                  </a:schemeClr>
                </a:solidFill>
                <a:latin typeface="Calibri" panose="020F0502020204030204" pitchFamily="34" charset="0"/>
                <a:cs typeface="Calibri" panose="020F0502020204030204" pitchFamily="34" charset="0"/>
              </a:rPr>
              <a:t>Establece categorías según las </a:t>
            </a:r>
            <a:r>
              <a:rPr lang="es-ES" b="1" dirty="0" smtClean="0">
                <a:solidFill>
                  <a:schemeClr val="tx1">
                    <a:lumMod val="75000"/>
                  </a:schemeClr>
                </a:solidFill>
                <a:latin typeface="Calibri" panose="020F0502020204030204" pitchFamily="34" charset="0"/>
                <a:cs typeface="Calibri" panose="020F0502020204030204" pitchFamily="34" charset="0"/>
              </a:rPr>
              <a:t>especialidades.</a:t>
            </a:r>
            <a:endParaRPr lang="es-ES" b="1" dirty="0">
              <a:solidFill>
                <a:schemeClr val="tx1">
                  <a:lumMod val="75000"/>
                </a:schemeClr>
              </a:solidFill>
              <a:latin typeface="Calibri" panose="020F0502020204030204" pitchFamily="34" charset="0"/>
              <a:cs typeface="Calibri" panose="020F0502020204030204" pitchFamily="34" charset="0"/>
            </a:endParaRPr>
          </a:p>
          <a:p>
            <a:pPr>
              <a:defRPr/>
            </a:pPr>
            <a:r>
              <a:rPr lang="es-ES" b="1" dirty="0">
                <a:solidFill>
                  <a:schemeClr val="tx1">
                    <a:lumMod val="75000"/>
                  </a:schemeClr>
                </a:solidFill>
                <a:latin typeface="Calibri" panose="020F0502020204030204" pitchFamily="34" charset="0"/>
                <a:cs typeface="Calibri" panose="020F0502020204030204" pitchFamily="34" charset="0"/>
              </a:rPr>
              <a:t>Y ordenan las revistas en un </a:t>
            </a:r>
            <a:r>
              <a:rPr lang="es-ES" b="1" dirty="0" smtClean="0">
                <a:solidFill>
                  <a:schemeClr val="tx1">
                    <a:lumMod val="75000"/>
                  </a:schemeClr>
                </a:solidFill>
                <a:latin typeface="Calibri" panose="020F0502020204030204" pitchFamily="34" charset="0"/>
                <a:cs typeface="Calibri" panose="020F0502020204030204" pitchFamily="34" charset="0"/>
              </a:rPr>
              <a:t>ranking que se divide en cuartiles</a:t>
            </a:r>
            <a:r>
              <a:rPr lang="es-ES" dirty="0" smtClean="0">
                <a:solidFill>
                  <a:schemeClr val="tx1">
                    <a:lumMod val="75000"/>
                  </a:schemeClr>
                </a:solidFill>
                <a:latin typeface="Calibri" panose="020F0502020204030204" pitchFamily="34" charset="0"/>
                <a:cs typeface="Calibri" panose="020F0502020204030204" pitchFamily="34" charset="0"/>
              </a:rPr>
              <a:t>.</a:t>
            </a:r>
            <a:r>
              <a:rPr lang="es-ES" dirty="0">
                <a:solidFill>
                  <a:schemeClr val="tx1">
                    <a:lumMod val="75000"/>
                  </a:schemeClr>
                </a:solidFill>
                <a:latin typeface="Calibri" panose="020F0502020204030204" pitchFamily="34" charset="0"/>
                <a:cs typeface="Calibri" panose="020F0502020204030204" pitchFamily="34" charset="0"/>
              </a:rPr>
              <a:t/>
            </a:r>
            <a:br>
              <a:rPr lang="es-ES" dirty="0">
                <a:solidFill>
                  <a:schemeClr val="tx1">
                    <a:lumMod val="75000"/>
                  </a:schemeClr>
                </a:solidFill>
                <a:latin typeface="Calibri" panose="020F0502020204030204" pitchFamily="34" charset="0"/>
                <a:cs typeface="Calibri" panose="020F0502020204030204" pitchFamily="34" charset="0"/>
              </a:rPr>
            </a:br>
            <a:endParaRPr lang="es-ES" dirty="0">
              <a:solidFill>
                <a:schemeClr val="tx1">
                  <a:lumMod val="75000"/>
                </a:schemeClr>
              </a:solidFill>
              <a:latin typeface="Calibri" panose="020F0502020204030204" pitchFamily="34" charset="0"/>
              <a:cs typeface="Calibri" panose="020F0502020204030204" pitchFamily="34" charset="0"/>
            </a:endParaRPr>
          </a:p>
          <a:p>
            <a:pPr>
              <a:defRPr/>
            </a:pPr>
            <a:endParaRPr lang="es-ES" dirty="0">
              <a:solidFill>
                <a:schemeClr val="tx1">
                  <a:lumMod val="75000"/>
                </a:schemeClr>
              </a:solidFill>
              <a:latin typeface="Calibri" panose="020F0502020204030204" pitchFamily="34" charset="0"/>
              <a:cs typeface="Calibri" panose="020F0502020204030204" pitchFamily="34" charset="0"/>
              <a:hlinkClick r:id="rId4"/>
            </a:endParaRPr>
          </a:p>
          <a:p>
            <a:pPr>
              <a:defRPr/>
            </a:pPr>
            <a:r>
              <a:rPr lang="es-ES" dirty="0">
                <a:solidFill>
                  <a:schemeClr val="tx1">
                    <a:lumMod val="75000"/>
                  </a:schemeClr>
                </a:solidFill>
                <a:latin typeface="Calibri" panose="020F0502020204030204" pitchFamily="34" charset="0"/>
                <a:cs typeface="Calibri" panose="020F0502020204030204" pitchFamily="34" charset="0"/>
                <a:hlinkClick r:id="rId5"/>
              </a:rPr>
              <a:t>Guía de investigación. Factor de </a:t>
            </a:r>
            <a:r>
              <a:rPr lang="es-ES" dirty="0" smtClean="0">
                <a:solidFill>
                  <a:schemeClr val="tx1">
                    <a:lumMod val="75000"/>
                  </a:schemeClr>
                </a:solidFill>
                <a:latin typeface="Calibri" panose="020F0502020204030204" pitchFamily="34" charset="0"/>
                <a:cs typeface="Calibri" panose="020F0502020204030204" pitchFamily="34" charset="0"/>
                <a:hlinkClick r:id="rId5"/>
              </a:rPr>
              <a:t>impacto</a:t>
            </a:r>
            <a:endParaRPr lang="es-ES" dirty="0">
              <a:solidFill>
                <a:schemeClr val="tx1">
                  <a:lumMod val="75000"/>
                </a:schemeClr>
              </a:solidFill>
              <a:latin typeface="Calibri" panose="020F0502020204030204" pitchFamily="34" charset="0"/>
              <a:cs typeface="Calibri" panose="020F0502020204030204" pitchFamily="34" charset="0"/>
            </a:endParaRPr>
          </a:p>
          <a:p>
            <a:pPr algn="just">
              <a:defRPr/>
            </a:pPr>
            <a:endParaRPr lang="es-ES" b="1" dirty="0">
              <a:solidFill>
                <a:schemeClr val="tx1">
                  <a:lumMod val="75000"/>
                </a:schemeClr>
              </a:solidFill>
              <a:latin typeface="Calibri" panose="020F0502020204030204" pitchFamily="34" charset="0"/>
              <a:cs typeface="Calibri" panose="020F0502020204030204" pitchFamily="34" charset="0"/>
            </a:endParaRPr>
          </a:p>
        </p:txBody>
      </p:sp>
      <p:grpSp>
        <p:nvGrpSpPr>
          <p:cNvPr id="15" name="7 Grupo"/>
          <p:cNvGrpSpPr>
            <a:grpSpLocks/>
          </p:cNvGrpSpPr>
          <p:nvPr/>
        </p:nvGrpSpPr>
        <p:grpSpPr bwMode="auto">
          <a:xfrm>
            <a:off x="3430116" y="528240"/>
            <a:ext cx="6552728" cy="1216425"/>
            <a:chOff x="82186" y="1267518"/>
            <a:chExt cx="7008314" cy="864151"/>
          </a:xfrm>
        </p:grpSpPr>
        <p:sp>
          <p:nvSpPr>
            <p:cNvPr id="16" name="8 Rectángulo redondeado"/>
            <p:cNvSpPr/>
            <p:nvPr/>
          </p:nvSpPr>
          <p:spPr>
            <a:xfrm>
              <a:off x="82186" y="1267518"/>
              <a:ext cx="7008314" cy="864151"/>
            </a:xfrm>
            <a:prstGeom prst="roundRect">
              <a:avLst/>
            </a:prstGeom>
            <a:solidFill>
              <a:srgbClr val="98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8" name="9 Rectángulo"/>
            <p:cNvSpPr/>
            <p:nvPr/>
          </p:nvSpPr>
          <p:spPr>
            <a:xfrm>
              <a:off x="596236" y="1373159"/>
              <a:ext cx="5912455" cy="585959"/>
            </a:xfrm>
            <a:prstGeom prst="rect">
              <a:avLst/>
            </a:prstGeom>
          </p:spPr>
          <p:style>
            <a:lnRef idx="0">
              <a:scrgbClr r="0" g="0" b="0"/>
            </a:lnRef>
            <a:fillRef idx="0">
              <a:scrgbClr r="0" g="0" b="0"/>
            </a:fillRef>
            <a:effectRef idx="0">
              <a:scrgbClr r="0" g="0" b="0"/>
            </a:effectRef>
            <a:fontRef idx="minor">
              <a:schemeClr val="lt1"/>
            </a:fontRef>
          </p:style>
          <p:txBody>
            <a:bodyPr lIns="166331" tIns="0" rIns="166331" bIns="0" spcCol="1270" anchor="ctr"/>
            <a:lstStyle/>
            <a:p>
              <a:pPr defTabSz="1422400" eaLnBrk="1" hangingPunct="1">
                <a:lnSpc>
                  <a:spcPct val="90000"/>
                </a:lnSpc>
                <a:spcAft>
                  <a:spcPct val="35000"/>
                </a:spcAft>
                <a:defRPr/>
              </a:pPr>
              <a:r>
                <a:rPr lang="es-ES" b="1" dirty="0" smtClean="0">
                  <a:latin typeface="Calibri" panose="020F0502020204030204" pitchFamily="34" charset="0"/>
                  <a:cs typeface="Calibri" panose="020F0502020204030204" pitchFamily="34" charset="0"/>
                </a:rPr>
                <a:t>Qué es el factor de impacto o índice de impacto</a:t>
              </a:r>
              <a:endParaRPr lang="es-ES" b="1"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717135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4" y="29989"/>
            <a:ext cx="12188825" cy="7336824"/>
          </a:xfrm>
          <a:prstGeom prst="rect">
            <a:avLst/>
          </a:prstGeom>
        </p:spPr>
      </p:pic>
      <p:pic>
        <p:nvPicPr>
          <p:cNvPr id="3" name="36 Imagen" descr="Aneca.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260" y="1340768"/>
            <a:ext cx="1381648" cy="35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ángulo 16"/>
          <p:cNvSpPr/>
          <p:nvPr/>
        </p:nvSpPr>
        <p:spPr>
          <a:xfrm>
            <a:off x="693812" y="2564904"/>
            <a:ext cx="8856984" cy="830997"/>
          </a:xfrm>
          <a:prstGeom prst="rect">
            <a:avLst/>
          </a:prstGeom>
        </p:spPr>
        <p:txBody>
          <a:bodyPr wrap="square">
            <a:spAutoFit/>
          </a:bodyPr>
          <a:lstStyle/>
          <a:p>
            <a:pPr>
              <a:defRPr/>
            </a:pPr>
            <a:endParaRPr lang="es-ES" b="1" dirty="0"/>
          </a:p>
          <a:p>
            <a:pPr algn="just">
              <a:defRPr/>
            </a:pPr>
            <a:endParaRPr lang="es-ES" b="1" dirty="0">
              <a:solidFill>
                <a:schemeClr val="tx1">
                  <a:lumMod val="75000"/>
                </a:schemeClr>
              </a:solidFill>
              <a:latin typeface="Calibri" panose="020F0502020204030204" pitchFamily="34" charset="0"/>
              <a:cs typeface="Calibri" panose="020F0502020204030204" pitchFamily="34" charset="0"/>
            </a:endParaRPr>
          </a:p>
        </p:txBody>
      </p:sp>
      <p:grpSp>
        <p:nvGrpSpPr>
          <p:cNvPr id="15" name="7 Grupo"/>
          <p:cNvGrpSpPr>
            <a:grpSpLocks/>
          </p:cNvGrpSpPr>
          <p:nvPr/>
        </p:nvGrpSpPr>
        <p:grpSpPr bwMode="auto">
          <a:xfrm>
            <a:off x="3430116" y="528240"/>
            <a:ext cx="6552728" cy="1216425"/>
            <a:chOff x="82186" y="1267518"/>
            <a:chExt cx="7008314" cy="864151"/>
          </a:xfrm>
        </p:grpSpPr>
        <p:sp>
          <p:nvSpPr>
            <p:cNvPr id="16" name="8 Rectángulo redondeado"/>
            <p:cNvSpPr/>
            <p:nvPr/>
          </p:nvSpPr>
          <p:spPr>
            <a:xfrm>
              <a:off x="82186" y="1267518"/>
              <a:ext cx="7008314" cy="864151"/>
            </a:xfrm>
            <a:prstGeom prst="roundRect">
              <a:avLst/>
            </a:prstGeom>
            <a:solidFill>
              <a:srgbClr val="98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8" name="9 Rectángulo"/>
            <p:cNvSpPr/>
            <p:nvPr/>
          </p:nvSpPr>
          <p:spPr>
            <a:xfrm>
              <a:off x="596236" y="1373159"/>
              <a:ext cx="5912455" cy="585959"/>
            </a:xfrm>
            <a:prstGeom prst="rect">
              <a:avLst/>
            </a:prstGeom>
          </p:spPr>
          <p:style>
            <a:lnRef idx="0">
              <a:scrgbClr r="0" g="0" b="0"/>
            </a:lnRef>
            <a:fillRef idx="0">
              <a:scrgbClr r="0" g="0" b="0"/>
            </a:fillRef>
            <a:effectRef idx="0">
              <a:scrgbClr r="0" g="0" b="0"/>
            </a:effectRef>
            <a:fontRef idx="minor">
              <a:schemeClr val="lt1"/>
            </a:fontRef>
          </p:style>
          <p:txBody>
            <a:bodyPr lIns="166331" tIns="0" rIns="166331" bIns="0" spcCol="1270" anchor="ctr"/>
            <a:lstStyle/>
            <a:p>
              <a:pPr defTabSz="1422400" eaLnBrk="1" hangingPunct="1">
                <a:lnSpc>
                  <a:spcPct val="90000"/>
                </a:lnSpc>
                <a:spcAft>
                  <a:spcPct val="35000"/>
                </a:spcAft>
                <a:defRPr/>
              </a:pPr>
              <a:endParaRPr lang="es-ES" dirty="0">
                <a:latin typeface="Calibri" panose="020F0502020204030204" pitchFamily="34" charset="0"/>
                <a:cs typeface="Calibri" panose="020F0502020204030204" pitchFamily="34" charset="0"/>
              </a:endParaRPr>
            </a:p>
          </p:txBody>
        </p:sp>
      </p:grpSp>
      <p:sp>
        <p:nvSpPr>
          <p:cNvPr id="2" name="Rectángulo 1"/>
          <p:cNvSpPr/>
          <p:nvPr/>
        </p:nvSpPr>
        <p:spPr>
          <a:xfrm>
            <a:off x="3673995" y="764704"/>
            <a:ext cx="6092825" cy="757130"/>
          </a:xfrm>
          <a:prstGeom prst="rect">
            <a:avLst/>
          </a:prstGeom>
        </p:spPr>
        <p:txBody>
          <a:bodyPr>
            <a:spAutoFit/>
          </a:bodyPr>
          <a:lstStyle/>
          <a:p>
            <a:pPr defTabSz="1422400">
              <a:lnSpc>
                <a:spcPct val="90000"/>
              </a:lnSpc>
              <a:spcAft>
                <a:spcPct val="35000"/>
              </a:spcAft>
              <a:defRPr/>
            </a:pPr>
            <a:r>
              <a:rPr lang="es-ES" b="1" dirty="0">
                <a:solidFill>
                  <a:schemeClr val="bg1"/>
                </a:solidFill>
                <a:latin typeface="Calibri" panose="020F0502020204030204" pitchFamily="34" charset="0"/>
                <a:cs typeface="Calibri" panose="020F0502020204030204" pitchFamily="34" charset="0"/>
              </a:rPr>
              <a:t>artículos de revistas indexadas con índices de calidad relativos</a:t>
            </a:r>
          </a:p>
        </p:txBody>
      </p:sp>
      <p:sp>
        <p:nvSpPr>
          <p:cNvPr id="6" name="Rectángulo 5"/>
          <p:cNvSpPr/>
          <p:nvPr/>
        </p:nvSpPr>
        <p:spPr>
          <a:xfrm>
            <a:off x="1584984" y="2708919"/>
            <a:ext cx="6957700" cy="3416320"/>
          </a:xfrm>
          <a:prstGeom prst="rect">
            <a:avLst/>
          </a:prstGeom>
        </p:spPr>
        <p:txBody>
          <a:bodyPr wrap="square">
            <a:spAutoFit/>
          </a:bodyPr>
          <a:lstStyle/>
          <a:p>
            <a:pPr>
              <a:defRPr/>
            </a:pPr>
            <a:r>
              <a:rPr lang="es-ES" b="1" dirty="0">
                <a:solidFill>
                  <a:schemeClr val="tx1">
                    <a:lumMod val="75000"/>
                  </a:schemeClr>
                </a:solidFill>
                <a:latin typeface="Calibri" panose="020F0502020204030204" pitchFamily="34" charset="0"/>
                <a:cs typeface="Calibri" panose="020F0502020204030204" pitchFamily="34" charset="0"/>
              </a:rPr>
              <a:t>Qué es un cuartil</a:t>
            </a:r>
          </a:p>
          <a:p>
            <a:pPr>
              <a:defRPr/>
            </a:pPr>
            <a:endParaRPr lang="es-ES" dirty="0">
              <a:solidFill>
                <a:schemeClr val="tx1">
                  <a:lumMod val="75000"/>
                </a:schemeClr>
              </a:solidFill>
              <a:latin typeface="Calibri" panose="020F0502020204030204" pitchFamily="34" charset="0"/>
              <a:cs typeface="Calibri" panose="020F0502020204030204" pitchFamily="34" charset="0"/>
            </a:endParaRPr>
          </a:p>
          <a:p>
            <a:pPr algn="just">
              <a:defRPr/>
            </a:pPr>
            <a:r>
              <a:rPr lang="es-ES" b="1" dirty="0">
                <a:solidFill>
                  <a:schemeClr val="tx1">
                    <a:lumMod val="75000"/>
                  </a:schemeClr>
                </a:solidFill>
                <a:latin typeface="Calibri" panose="020F0502020204030204" pitchFamily="34" charset="0"/>
                <a:cs typeface="Calibri" panose="020F0502020204030204" pitchFamily="34" charset="0"/>
              </a:rPr>
              <a:t>El cuartil se </a:t>
            </a:r>
            <a:r>
              <a:rPr lang="es-ES" dirty="0">
                <a:solidFill>
                  <a:schemeClr val="tx1">
                    <a:lumMod val="75000"/>
                  </a:schemeClr>
                </a:solidFill>
                <a:latin typeface="Calibri" panose="020F0502020204030204" pitchFamily="34" charset="0"/>
                <a:cs typeface="Calibri" panose="020F0502020204030204" pitchFamily="34" charset="0"/>
              </a:rPr>
              <a:t>calcula de la siguiente forma. Si en la categoría Comunicación hay 20 revistas en un año. El resultado sería dividir 20 entre 4.</a:t>
            </a:r>
          </a:p>
          <a:p>
            <a:pPr algn="just">
              <a:defRPr/>
            </a:pPr>
            <a:r>
              <a:rPr lang="es-ES" dirty="0">
                <a:solidFill>
                  <a:schemeClr val="tx1">
                    <a:lumMod val="75000"/>
                  </a:schemeClr>
                </a:solidFill>
                <a:latin typeface="Calibri" panose="020F0502020204030204" pitchFamily="34" charset="0"/>
                <a:cs typeface="Calibri" panose="020F0502020204030204" pitchFamily="34" charset="0"/>
              </a:rPr>
              <a:t>5 revistas en el primer cuartil Q1</a:t>
            </a:r>
          </a:p>
          <a:p>
            <a:pPr algn="just">
              <a:defRPr/>
            </a:pPr>
            <a:r>
              <a:rPr lang="es-ES" dirty="0">
                <a:solidFill>
                  <a:schemeClr val="tx1">
                    <a:lumMod val="75000"/>
                  </a:schemeClr>
                </a:solidFill>
                <a:latin typeface="Calibri" panose="020F0502020204030204" pitchFamily="34" charset="0"/>
                <a:cs typeface="Calibri" panose="020F0502020204030204" pitchFamily="34" charset="0"/>
              </a:rPr>
              <a:t>otras 5 en el segundo </a:t>
            </a:r>
            <a:r>
              <a:rPr lang="es-ES" dirty="0" smtClean="0">
                <a:solidFill>
                  <a:schemeClr val="tx1">
                    <a:lumMod val="75000"/>
                  </a:schemeClr>
                </a:solidFill>
                <a:latin typeface="Calibri" panose="020F0502020204030204" pitchFamily="34" charset="0"/>
                <a:cs typeface="Calibri" panose="020F0502020204030204" pitchFamily="34" charset="0"/>
              </a:rPr>
              <a:t>cuartil </a:t>
            </a:r>
            <a:r>
              <a:rPr lang="es-ES" dirty="0">
                <a:solidFill>
                  <a:schemeClr val="tx1">
                    <a:lumMod val="75000"/>
                  </a:schemeClr>
                </a:solidFill>
                <a:latin typeface="Calibri" panose="020F0502020204030204" pitchFamily="34" charset="0"/>
                <a:cs typeface="Calibri" panose="020F0502020204030204" pitchFamily="34" charset="0"/>
              </a:rPr>
              <a:t>Q2</a:t>
            </a:r>
          </a:p>
          <a:p>
            <a:pPr algn="just">
              <a:defRPr/>
            </a:pPr>
            <a:r>
              <a:rPr lang="es-ES" dirty="0">
                <a:solidFill>
                  <a:schemeClr val="tx1">
                    <a:lumMod val="75000"/>
                  </a:schemeClr>
                </a:solidFill>
                <a:latin typeface="Calibri" panose="020F0502020204030204" pitchFamily="34" charset="0"/>
                <a:cs typeface="Calibri" panose="020F0502020204030204" pitchFamily="34" charset="0"/>
              </a:rPr>
              <a:t>5 en el tercer cuartil Q3</a:t>
            </a:r>
          </a:p>
          <a:p>
            <a:pPr algn="just">
              <a:defRPr/>
            </a:pPr>
            <a:r>
              <a:rPr lang="es-ES" dirty="0">
                <a:solidFill>
                  <a:schemeClr val="tx1">
                    <a:lumMod val="75000"/>
                  </a:schemeClr>
                </a:solidFill>
                <a:latin typeface="Calibri" panose="020F0502020204030204" pitchFamily="34" charset="0"/>
                <a:cs typeface="Calibri" panose="020F0502020204030204" pitchFamily="34" charset="0"/>
              </a:rPr>
              <a:t>5 en el cuarto Q4</a:t>
            </a:r>
          </a:p>
        </p:txBody>
      </p:sp>
    </p:spTree>
    <p:extLst>
      <p:ext uri="{BB962C8B-B14F-4D97-AF65-F5344CB8AC3E}">
        <p14:creationId xmlns:p14="http://schemas.microsoft.com/office/powerpoint/2010/main" val="2685102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7336824"/>
          </a:xfrm>
          <a:prstGeom prst="rect">
            <a:avLst/>
          </a:prstGeom>
        </p:spPr>
      </p:pic>
      <p:pic>
        <p:nvPicPr>
          <p:cNvPr id="3" name="36 Imagen" descr="Aneca.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260" y="1340768"/>
            <a:ext cx="1381648" cy="35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upo 4"/>
          <p:cNvGrpSpPr/>
          <p:nvPr/>
        </p:nvGrpSpPr>
        <p:grpSpPr>
          <a:xfrm>
            <a:off x="1917948" y="1698574"/>
            <a:ext cx="6081263" cy="1985203"/>
            <a:chOff x="0" y="0"/>
            <a:chExt cx="6081263" cy="1985203"/>
          </a:xfrm>
        </p:grpSpPr>
        <p:sp>
          <p:nvSpPr>
            <p:cNvPr id="6" name="Rectángulo redondeado 5"/>
            <p:cNvSpPr/>
            <p:nvPr/>
          </p:nvSpPr>
          <p:spPr>
            <a:xfrm>
              <a:off x="0" y="0"/>
              <a:ext cx="6081263" cy="1985203"/>
            </a:xfrm>
            <a:prstGeom prst="roundRect">
              <a:avLst>
                <a:gd name="adj" fmla="val 10000"/>
              </a:avLst>
            </a:prstGeom>
            <a:solidFill>
              <a:schemeClr val="accent2">
                <a:lumMod val="40000"/>
                <a:lumOff val="60000"/>
              </a:schemeClr>
            </a:solidFill>
          </p:spPr>
          <p:style>
            <a:lnRef idx="2">
              <a:schemeClr val="lt1">
                <a:hueOff val="0"/>
                <a:satOff val="0"/>
                <a:lumOff val="0"/>
                <a:alphaOff val="0"/>
              </a:schemeClr>
            </a:lnRef>
            <a:fillRef idx="1">
              <a:scrgbClr r="0" g="0" b="0"/>
            </a:fillRef>
            <a:effectRef idx="0">
              <a:schemeClr val="accent2">
                <a:shade val="80000"/>
                <a:hueOff val="0"/>
                <a:satOff val="0"/>
                <a:lumOff val="0"/>
                <a:alphaOff val="0"/>
              </a:schemeClr>
            </a:effectRef>
            <a:fontRef idx="minor">
              <a:schemeClr val="lt1"/>
            </a:fontRef>
          </p:style>
        </p:sp>
        <p:sp>
          <p:nvSpPr>
            <p:cNvPr id="7" name="Rectángulo 6"/>
            <p:cNvSpPr/>
            <p:nvPr/>
          </p:nvSpPr>
          <p:spPr>
            <a:xfrm>
              <a:off x="58145" y="58145"/>
              <a:ext cx="5964973" cy="18689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ts val="2300"/>
                </a:lnSpc>
                <a:spcBef>
                  <a:spcPct val="0"/>
                </a:spcBef>
                <a:spcAft>
                  <a:spcPct val="35000"/>
                </a:spcAft>
              </a:pPr>
              <a:endParaRPr lang="es-ES_tradnl" sz="2400" kern="1200" dirty="0" smtClean="0">
                <a:solidFill>
                  <a:schemeClr val="tx1"/>
                </a:solidFill>
                <a:latin typeface="Calibri" panose="020F0502020204030204" pitchFamily="34" charset="0"/>
                <a:cs typeface="Calibri" panose="020F0502020204030204" pitchFamily="34" charset="0"/>
              </a:endParaRPr>
            </a:p>
            <a:p>
              <a:pPr lvl="0" algn="ctr" defTabSz="1066800">
                <a:lnSpc>
                  <a:spcPts val="2300"/>
                </a:lnSpc>
                <a:spcBef>
                  <a:spcPct val="0"/>
                </a:spcBef>
                <a:spcAft>
                  <a:spcPct val="35000"/>
                </a:spcAft>
              </a:pPr>
              <a:r>
                <a:rPr lang="es-ES_tradnl" sz="2400" b="1" kern="1200" dirty="0" smtClean="0">
                  <a:solidFill>
                    <a:schemeClr val="tx1">
                      <a:lumMod val="75000"/>
                    </a:schemeClr>
                  </a:solidFill>
                  <a:latin typeface="Calibri" panose="020F0502020204030204" pitchFamily="34" charset="0"/>
                  <a:cs typeface="Calibri" panose="020F0502020204030204" pitchFamily="34" charset="0"/>
                </a:rPr>
                <a:t>Acceso a la aplicación</a:t>
              </a:r>
              <a:endParaRPr lang="es-ES_tradnl" sz="2400" b="1" kern="1200" dirty="0" smtClean="0">
                <a:solidFill>
                  <a:schemeClr val="tx1">
                    <a:lumMod val="75000"/>
                  </a:schemeClr>
                </a:solidFill>
                <a:latin typeface="Calibri" panose="020F0502020204030204" pitchFamily="34" charset="0"/>
                <a:cs typeface="Calibri" panose="020F0502020204030204" pitchFamily="34" charset="0"/>
                <a:hlinkClick r:id="rId4"/>
              </a:endParaRPr>
            </a:p>
            <a:p>
              <a:pPr lvl="0" algn="ctr" defTabSz="1066800">
                <a:lnSpc>
                  <a:spcPts val="2300"/>
                </a:lnSpc>
                <a:spcBef>
                  <a:spcPct val="0"/>
                </a:spcBef>
                <a:spcAft>
                  <a:spcPct val="35000"/>
                </a:spcAft>
              </a:pPr>
              <a:r>
                <a:rPr lang="es-ES_tradnl" sz="2400" kern="1200" dirty="0" smtClean="0">
                  <a:solidFill>
                    <a:schemeClr val="tx1">
                      <a:lumMod val="50000"/>
                    </a:schemeClr>
                  </a:solidFill>
                  <a:latin typeface="Calibri" panose="020F0502020204030204" pitchFamily="34" charset="0"/>
                  <a:cs typeface="Calibri" panose="020F0502020204030204" pitchFamily="34" charset="0"/>
                  <a:hlinkClick r:id="rId4"/>
                </a:rPr>
                <a:t>http://www.aneca.es/</a:t>
              </a:r>
              <a:endParaRPr lang="es-ES" sz="2400" kern="1200" dirty="0" smtClean="0">
                <a:solidFill>
                  <a:schemeClr val="tx1">
                    <a:lumMod val="50000"/>
                  </a:schemeClr>
                </a:solidFill>
                <a:latin typeface="Calibri" panose="020F0502020204030204" pitchFamily="34" charset="0"/>
                <a:cs typeface="Calibri" panose="020F0502020204030204" pitchFamily="34" charset="0"/>
              </a:endParaRPr>
            </a:p>
            <a:p>
              <a:pPr lvl="0" algn="ctr" defTabSz="1066800">
                <a:lnSpc>
                  <a:spcPct val="90000"/>
                </a:lnSpc>
                <a:spcBef>
                  <a:spcPct val="0"/>
                </a:spcBef>
                <a:spcAft>
                  <a:spcPct val="35000"/>
                </a:spcAft>
              </a:pPr>
              <a:endParaRPr lang="es-ES" sz="2000" kern="1200" dirty="0"/>
            </a:p>
          </p:txBody>
        </p:sp>
      </p:grpSp>
      <p:grpSp>
        <p:nvGrpSpPr>
          <p:cNvPr id="8" name="Grupo 7"/>
          <p:cNvGrpSpPr/>
          <p:nvPr/>
        </p:nvGrpSpPr>
        <p:grpSpPr>
          <a:xfrm>
            <a:off x="872084" y="4142700"/>
            <a:ext cx="2918072" cy="1985203"/>
            <a:chOff x="2246" y="2149793"/>
            <a:chExt cx="2918072" cy="1985203"/>
          </a:xfrm>
        </p:grpSpPr>
        <p:sp>
          <p:nvSpPr>
            <p:cNvPr id="9" name="Rectángulo redondeado 8"/>
            <p:cNvSpPr/>
            <p:nvPr/>
          </p:nvSpPr>
          <p:spPr>
            <a:xfrm>
              <a:off x="2246" y="2149793"/>
              <a:ext cx="2918072" cy="1985203"/>
            </a:xfrm>
            <a:prstGeom prst="roundRect">
              <a:avLst>
                <a:gd name="adj" fmla="val 10000"/>
              </a:avLst>
            </a:prstGeom>
            <a:blipFill rotWithShape="0">
              <a:blip r:embed="rId5"/>
              <a:stretch>
                <a:fillRect/>
              </a:stretch>
            </a:blipFill>
            <a:ln>
              <a:solidFill>
                <a:schemeClr val="accent2">
                  <a:lumMod val="60000"/>
                  <a:lumOff val="40000"/>
                </a:schemeClr>
              </a:solidFill>
            </a:ln>
          </p:spPr>
          <p:style>
            <a:lnRef idx="2">
              <a:scrgbClr r="0" g="0" b="0"/>
            </a:lnRef>
            <a:fillRef idx="1">
              <a:scrgbClr r="0" g="0" b="0"/>
            </a:fillRef>
            <a:effectRef idx="0">
              <a:schemeClr val="accent2">
                <a:tint val="99000"/>
                <a:hueOff val="0"/>
                <a:satOff val="0"/>
                <a:lumOff val="0"/>
                <a:alphaOff val="0"/>
              </a:schemeClr>
            </a:effectRef>
            <a:fontRef idx="minor">
              <a:schemeClr val="lt1"/>
            </a:fontRef>
          </p:style>
        </p:sp>
        <p:sp>
          <p:nvSpPr>
            <p:cNvPr id="10" name="Rectángulo 9"/>
            <p:cNvSpPr/>
            <p:nvPr/>
          </p:nvSpPr>
          <p:spPr>
            <a:xfrm>
              <a:off x="60391" y="2207938"/>
              <a:ext cx="2801782" cy="18689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S" sz="2400" b="1" kern="1200" dirty="0" smtClean="0">
                  <a:solidFill>
                    <a:schemeClr val="tx1">
                      <a:lumMod val="75000"/>
                    </a:schemeClr>
                  </a:solidFill>
                  <a:latin typeface="Calibri" panose="020F0502020204030204" pitchFamily="34" charset="0"/>
                  <a:cs typeface="Calibri" panose="020F0502020204030204" pitchFamily="34" charset="0"/>
                </a:rPr>
                <a:t>Vía contractual</a:t>
              </a:r>
              <a:endParaRPr lang="es-ES" sz="2400" b="1" kern="1200" dirty="0">
                <a:solidFill>
                  <a:schemeClr val="tx1">
                    <a:lumMod val="75000"/>
                  </a:schemeClr>
                </a:solidFill>
                <a:latin typeface="Calibri" panose="020F0502020204030204" pitchFamily="34" charset="0"/>
                <a:cs typeface="Calibri" panose="020F0502020204030204" pitchFamily="34" charset="0"/>
              </a:endParaRPr>
            </a:p>
          </p:txBody>
        </p:sp>
      </p:grpSp>
      <p:grpSp>
        <p:nvGrpSpPr>
          <p:cNvPr id="11" name="Grupo 10"/>
          <p:cNvGrpSpPr/>
          <p:nvPr/>
        </p:nvGrpSpPr>
        <p:grpSpPr>
          <a:xfrm>
            <a:off x="6094412" y="4077072"/>
            <a:ext cx="2918072" cy="1985203"/>
            <a:chOff x="3167683" y="2122695"/>
            <a:chExt cx="2918072" cy="1985203"/>
          </a:xfrm>
        </p:grpSpPr>
        <p:sp>
          <p:nvSpPr>
            <p:cNvPr id="12" name="Rectángulo redondeado 11"/>
            <p:cNvSpPr/>
            <p:nvPr/>
          </p:nvSpPr>
          <p:spPr>
            <a:xfrm>
              <a:off x="3167683" y="2122695"/>
              <a:ext cx="2918072" cy="1985203"/>
            </a:xfrm>
            <a:prstGeom prst="roundRect">
              <a:avLst>
                <a:gd name="adj" fmla="val 10000"/>
              </a:avLst>
            </a:prstGeom>
            <a:blipFill rotWithShape="0">
              <a:blip r:embed="rId6"/>
              <a:stretch>
                <a:fillRect/>
              </a:stretch>
            </a:blipFill>
            <a:ln>
              <a:solidFill>
                <a:schemeClr val="accent2">
                  <a:lumMod val="60000"/>
                  <a:lumOff val="40000"/>
                </a:schemeClr>
              </a:solidFill>
            </a:ln>
          </p:spPr>
          <p:style>
            <a:lnRef idx="2">
              <a:scrgbClr r="0" g="0" b="0"/>
            </a:lnRef>
            <a:fillRef idx="1">
              <a:scrgbClr r="0" g="0" b="0"/>
            </a:fillRef>
            <a:effectRef idx="0">
              <a:schemeClr val="accent2">
                <a:tint val="99000"/>
                <a:hueOff val="0"/>
                <a:satOff val="0"/>
                <a:lumOff val="0"/>
                <a:alphaOff val="0"/>
              </a:schemeClr>
            </a:effectRef>
            <a:fontRef idx="minor">
              <a:schemeClr val="lt1"/>
            </a:fontRef>
          </p:style>
        </p:sp>
        <p:sp>
          <p:nvSpPr>
            <p:cNvPr id="13" name="Rectángulo 12"/>
            <p:cNvSpPr/>
            <p:nvPr/>
          </p:nvSpPr>
          <p:spPr>
            <a:xfrm>
              <a:off x="3225828" y="2180840"/>
              <a:ext cx="2801782" cy="18689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S" sz="2000" b="1" kern="1200" dirty="0" smtClean="0">
                  <a:solidFill>
                    <a:schemeClr val="tx1">
                      <a:lumMod val="75000"/>
                    </a:schemeClr>
                  </a:solidFill>
                  <a:latin typeface="Calibri" panose="020F0502020204030204" pitchFamily="34" charset="0"/>
                  <a:cs typeface="Calibri" panose="020F0502020204030204" pitchFamily="34" charset="0"/>
                </a:rPr>
                <a:t>Vía funcionarial</a:t>
              </a:r>
              <a:endParaRPr lang="es-ES" sz="2000" b="1" kern="1200" dirty="0">
                <a:solidFill>
                  <a:schemeClr val="tx1">
                    <a:lumMod val="75000"/>
                  </a:schemeClr>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724324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4" y="29989"/>
            <a:ext cx="12188825" cy="7336824"/>
          </a:xfrm>
          <a:prstGeom prst="rect">
            <a:avLst/>
          </a:prstGeom>
        </p:spPr>
      </p:pic>
      <p:pic>
        <p:nvPicPr>
          <p:cNvPr id="3" name="36 Imagen" descr="Aneca.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260" y="1340768"/>
            <a:ext cx="1381648" cy="35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ángulo 16"/>
          <p:cNvSpPr/>
          <p:nvPr/>
        </p:nvSpPr>
        <p:spPr>
          <a:xfrm>
            <a:off x="693812" y="2564904"/>
            <a:ext cx="8856984" cy="830997"/>
          </a:xfrm>
          <a:prstGeom prst="rect">
            <a:avLst/>
          </a:prstGeom>
        </p:spPr>
        <p:txBody>
          <a:bodyPr wrap="square">
            <a:spAutoFit/>
          </a:bodyPr>
          <a:lstStyle/>
          <a:p>
            <a:pPr>
              <a:defRPr/>
            </a:pPr>
            <a:endParaRPr lang="es-ES" b="1" dirty="0"/>
          </a:p>
          <a:p>
            <a:pPr algn="just">
              <a:defRPr/>
            </a:pPr>
            <a:endParaRPr lang="es-ES" b="1" dirty="0">
              <a:solidFill>
                <a:schemeClr val="tx1">
                  <a:lumMod val="75000"/>
                </a:schemeClr>
              </a:solidFill>
              <a:latin typeface="Calibri" panose="020F0502020204030204" pitchFamily="34" charset="0"/>
              <a:cs typeface="Calibri" panose="020F0502020204030204" pitchFamily="34" charset="0"/>
            </a:endParaRPr>
          </a:p>
        </p:txBody>
      </p:sp>
      <p:grpSp>
        <p:nvGrpSpPr>
          <p:cNvPr id="15" name="7 Grupo"/>
          <p:cNvGrpSpPr>
            <a:grpSpLocks/>
          </p:cNvGrpSpPr>
          <p:nvPr/>
        </p:nvGrpSpPr>
        <p:grpSpPr bwMode="auto">
          <a:xfrm>
            <a:off x="3430116" y="528240"/>
            <a:ext cx="6552728" cy="1216425"/>
            <a:chOff x="82186" y="1267518"/>
            <a:chExt cx="7008314" cy="864151"/>
          </a:xfrm>
        </p:grpSpPr>
        <p:sp>
          <p:nvSpPr>
            <p:cNvPr id="16" name="8 Rectángulo redondeado"/>
            <p:cNvSpPr/>
            <p:nvPr/>
          </p:nvSpPr>
          <p:spPr>
            <a:xfrm>
              <a:off x="82186" y="1267518"/>
              <a:ext cx="7008314" cy="864151"/>
            </a:xfrm>
            <a:prstGeom prst="roundRect">
              <a:avLst/>
            </a:prstGeom>
            <a:solidFill>
              <a:srgbClr val="98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8" name="9 Rectángulo"/>
            <p:cNvSpPr/>
            <p:nvPr/>
          </p:nvSpPr>
          <p:spPr>
            <a:xfrm>
              <a:off x="596236" y="1373159"/>
              <a:ext cx="5912455" cy="585959"/>
            </a:xfrm>
            <a:prstGeom prst="rect">
              <a:avLst/>
            </a:prstGeom>
          </p:spPr>
          <p:style>
            <a:lnRef idx="0">
              <a:scrgbClr r="0" g="0" b="0"/>
            </a:lnRef>
            <a:fillRef idx="0">
              <a:scrgbClr r="0" g="0" b="0"/>
            </a:fillRef>
            <a:effectRef idx="0">
              <a:scrgbClr r="0" g="0" b="0"/>
            </a:effectRef>
            <a:fontRef idx="minor">
              <a:schemeClr val="lt1"/>
            </a:fontRef>
          </p:style>
          <p:txBody>
            <a:bodyPr lIns="166331" tIns="0" rIns="166331" bIns="0" spcCol="1270" anchor="ctr"/>
            <a:lstStyle/>
            <a:p>
              <a:pPr defTabSz="1422400" eaLnBrk="1" hangingPunct="1">
                <a:lnSpc>
                  <a:spcPct val="90000"/>
                </a:lnSpc>
                <a:spcAft>
                  <a:spcPct val="35000"/>
                </a:spcAft>
                <a:defRPr/>
              </a:pPr>
              <a:endParaRPr lang="es-ES" dirty="0">
                <a:latin typeface="Calibri" panose="020F0502020204030204" pitchFamily="34" charset="0"/>
                <a:cs typeface="Calibri" panose="020F0502020204030204" pitchFamily="34" charset="0"/>
              </a:endParaRPr>
            </a:p>
          </p:txBody>
        </p:sp>
      </p:grpSp>
      <p:sp>
        <p:nvSpPr>
          <p:cNvPr id="2" name="Rectángulo 1"/>
          <p:cNvSpPr/>
          <p:nvPr/>
        </p:nvSpPr>
        <p:spPr>
          <a:xfrm>
            <a:off x="3673995" y="764704"/>
            <a:ext cx="6092825" cy="757130"/>
          </a:xfrm>
          <a:prstGeom prst="rect">
            <a:avLst/>
          </a:prstGeom>
        </p:spPr>
        <p:txBody>
          <a:bodyPr>
            <a:spAutoFit/>
          </a:bodyPr>
          <a:lstStyle/>
          <a:p>
            <a:pPr defTabSz="1422400">
              <a:lnSpc>
                <a:spcPct val="90000"/>
              </a:lnSpc>
              <a:spcAft>
                <a:spcPct val="35000"/>
              </a:spcAft>
              <a:defRPr/>
            </a:pPr>
            <a:r>
              <a:rPr lang="es-ES" b="1" dirty="0">
                <a:solidFill>
                  <a:schemeClr val="bg1"/>
                </a:solidFill>
                <a:latin typeface="Calibri" panose="020F0502020204030204" pitchFamily="34" charset="0"/>
                <a:cs typeface="Calibri" panose="020F0502020204030204" pitchFamily="34" charset="0"/>
              </a:rPr>
              <a:t>artículos de revistas indexadas con índices de calidad relativos</a:t>
            </a:r>
          </a:p>
        </p:txBody>
      </p:sp>
      <p:sp>
        <p:nvSpPr>
          <p:cNvPr id="6" name="Rectángulo 5"/>
          <p:cNvSpPr/>
          <p:nvPr/>
        </p:nvSpPr>
        <p:spPr>
          <a:xfrm>
            <a:off x="1584984" y="2708919"/>
            <a:ext cx="6957700" cy="3416320"/>
          </a:xfrm>
          <a:prstGeom prst="rect">
            <a:avLst/>
          </a:prstGeom>
        </p:spPr>
        <p:txBody>
          <a:bodyPr wrap="square">
            <a:spAutoFit/>
          </a:bodyPr>
          <a:lstStyle/>
          <a:p>
            <a:pPr>
              <a:defRPr/>
            </a:pPr>
            <a:r>
              <a:rPr lang="es-ES" b="1" dirty="0">
                <a:solidFill>
                  <a:schemeClr val="tx1">
                    <a:lumMod val="75000"/>
                  </a:schemeClr>
                </a:solidFill>
                <a:latin typeface="Calibri" panose="020F0502020204030204" pitchFamily="34" charset="0"/>
                <a:cs typeface="Calibri" panose="020F0502020204030204" pitchFamily="34" charset="0"/>
              </a:rPr>
              <a:t>Qué es un </a:t>
            </a:r>
            <a:r>
              <a:rPr lang="es-ES" b="1" dirty="0" smtClean="0">
                <a:solidFill>
                  <a:schemeClr val="tx1">
                    <a:lumMod val="75000"/>
                  </a:schemeClr>
                </a:solidFill>
                <a:latin typeface="Calibri" panose="020F0502020204030204" pitchFamily="34" charset="0"/>
                <a:cs typeface="Calibri" panose="020F0502020204030204" pitchFamily="34" charset="0"/>
              </a:rPr>
              <a:t>tercil</a:t>
            </a:r>
            <a:endParaRPr lang="es-ES" b="1" dirty="0">
              <a:solidFill>
                <a:schemeClr val="tx1">
                  <a:lumMod val="75000"/>
                </a:schemeClr>
              </a:solidFill>
              <a:latin typeface="Calibri" panose="020F0502020204030204" pitchFamily="34" charset="0"/>
              <a:cs typeface="Calibri" panose="020F0502020204030204" pitchFamily="34" charset="0"/>
            </a:endParaRPr>
          </a:p>
          <a:p>
            <a:pPr algn="just">
              <a:defRPr/>
            </a:pPr>
            <a:r>
              <a:rPr lang="es-ES" b="1" dirty="0">
                <a:solidFill>
                  <a:schemeClr val="tx1">
                    <a:lumMod val="75000"/>
                  </a:schemeClr>
                </a:solidFill>
                <a:latin typeface="Calibri" panose="020F0502020204030204" pitchFamily="34" charset="0"/>
                <a:cs typeface="Calibri" panose="020F0502020204030204" pitchFamily="34" charset="0"/>
              </a:rPr>
              <a:t>El tercil </a:t>
            </a:r>
            <a:r>
              <a:rPr lang="es-ES" dirty="0">
                <a:solidFill>
                  <a:schemeClr val="tx1">
                    <a:lumMod val="75000"/>
                  </a:schemeClr>
                </a:solidFill>
                <a:latin typeface="Calibri" panose="020F0502020204030204" pitchFamily="34" charset="0"/>
                <a:cs typeface="Calibri" panose="020F0502020204030204" pitchFamily="34" charset="0"/>
              </a:rPr>
              <a:t>se calcula de la siguiente forma. Si en la categoría Comunicación hay 20 revistas en un año. El resultado sería dividir 20 entre 3, al no ser divisibles quedaría:</a:t>
            </a:r>
          </a:p>
          <a:p>
            <a:pPr algn="just">
              <a:defRPr/>
            </a:pPr>
            <a:r>
              <a:rPr lang="es-ES" dirty="0">
                <a:solidFill>
                  <a:schemeClr val="tx1">
                    <a:lumMod val="75000"/>
                  </a:schemeClr>
                </a:solidFill>
                <a:latin typeface="Calibri" panose="020F0502020204030204" pitchFamily="34" charset="0"/>
                <a:cs typeface="Calibri" panose="020F0502020204030204" pitchFamily="34" charset="0"/>
              </a:rPr>
              <a:t>7 revistas en el primer tercil</a:t>
            </a:r>
          </a:p>
          <a:p>
            <a:pPr algn="just">
              <a:defRPr/>
            </a:pPr>
            <a:r>
              <a:rPr lang="es-ES" dirty="0">
                <a:solidFill>
                  <a:schemeClr val="tx1">
                    <a:lumMod val="75000"/>
                  </a:schemeClr>
                </a:solidFill>
                <a:latin typeface="Calibri" panose="020F0502020204030204" pitchFamily="34" charset="0"/>
                <a:cs typeface="Calibri" panose="020F0502020204030204" pitchFamily="34" charset="0"/>
              </a:rPr>
              <a:t>otras 7 en el segundo tercil</a:t>
            </a:r>
          </a:p>
          <a:p>
            <a:pPr algn="just">
              <a:defRPr/>
            </a:pPr>
            <a:r>
              <a:rPr lang="es-ES" dirty="0">
                <a:solidFill>
                  <a:schemeClr val="tx1">
                    <a:lumMod val="75000"/>
                  </a:schemeClr>
                </a:solidFill>
                <a:latin typeface="Calibri" panose="020F0502020204030204" pitchFamily="34" charset="0"/>
                <a:cs typeface="Calibri" panose="020F0502020204030204" pitchFamily="34" charset="0"/>
              </a:rPr>
              <a:t>y 6 en el </a:t>
            </a:r>
            <a:r>
              <a:rPr lang="es-ES" dirty="0" smtClean="0">
                <a:solidFill>
                  <a:schemeClr val="tx1">
                    <a:lumMod val="75000"/>
                  </a:schemeClr>
                </a:solidFill>
                <a:latin typeface="Calibri" panose="020F0502020204030204" pitchFamily="34" charset="0"/>
                <a:cs typeface="Calibri" panose="020F0502020204030204" pitchFamily="34" charset="0"/>
              </a:rPr>
              <a:t>último</a:t>
            </a:r>
            <a:endParaRPr lang="es-ES" dirty="0">
              <a:solidFill>
                <a:schemeClr val="tx1">
                  <a:lumMod val="75000"/>
                </a:schemeClr>
              </a:solidFill>
              <a:latin typeface="Calibri" panose="020F0502020204030204" pitchFamily="34" charset="0"/>
              <a:cs typeface="Calibri" panose="020F0502020204030204" pitchFamily="34" charset="0"/>
            </a:endParaRPr>
          </a:p>
          <a:p>
            <a:pPr>
              <a:defRPr/>
            </a:pPr>
            <a:endParaRPr lang="es-ES" b="1" dirty="0">
              <a:solidFill>
                <a:schemeClr val="tx1">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76192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7336824"/>
          </a:xfrm>
          <a:prstGeom prst="rect">
            <a:avLst/>
          </a:prstGeom>
        </p:spPr>
      </p:pic>
      <p:pic>
        <p:nvPicPr>
          <p:cNvPr id="3" name="36 Imagen" descr="Aneca.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260" y="1340768"/>
            <a:ext cx="1381648" cy="35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ángulo 16"/>
          <p:cNvSpPr/>
          <p:nvPr/>
        </p:nvSpPr>
        <p:spPr>
          <a:xfrm>
            <a:off x="693812" y="2564904"/>
            <a:ext cx="8856984" cy="830997"/>
          </a:xfrm>
          <a:prstGeom prst="rect">
            <a:avLst/>
          </a:prstGeom>
        </p:spPr>
        <p:txBody>
          <a:bodyPr wrap="square">
            <a:spAutoFit/>
          </a:bodyPr>
          <a:lstStyle/>
          <a:p>
            <a:pPr>
              <a:defRPr/>
            </a:pPr>
            <a:endParaRPr lang="es-ES" b="1" dirty="0"/>
          </a:p>
          <a:p>
            <a:pPr algn="just">
              <a:defRPr/>
            </a:pPr>
            <a:endParaRPr lang="es-ES" b="1" dirty="0">
              <a:solidFill>
                <a:schemeClr val="tx1">
                  <a:lumMod val="75000"/>
                </a:schemeClr>
              </a:solidFill>
              <a:latin typeface="Calibri" panose="020F0502020204030204" pitchFamily="34" charset="0"/>
              <a:cs typeface="Calibri" panose="020F0502020204030204" pitchFamily="34" charset="0"/>
            </a:endParaRPr>
          </a:p>
        </p:txBody>
      </p:sp>
      <p:grpSp>
        <p:nvGrpSpPr>
          <p:cNvPr id="15" name="7 Grupo"/>
          <p:cNvGrpSpPr>
            <a:grpSpLocks/>
          </p:cNvGrpSpPr>
          <p:nvPr/>
        </p:nvGrpSpPr>
        <p:grpSpPr bwMode="auto">
          <a:xfrm>
            <a:off x="3430116" y="528240"/>
            <a:ext cx="6552728" cy="1216425"/>
            <a:chOff x="82186" y="1267518"/>
            <a:chExt cx="7008314" cy="864151"/>
          </a:xfrm>
        </p:grpSpPr>
        <p:sp>
          <p:nvSpPr>
            <p:cNvPr id="16" name="8 Rectángulo redondeado"/>
            <p:cNvSpPr/>
            <p:nvPr/>
          </p:nvSpPr>
          <p:spPr>
            <a:xfrm>
              <a:off x="82186" y="1267518"/>
              <a:ext cx="7008314" cy="864151"/>
            </a:xfrm>
            <a:prstGeom prst="roundRect">
              <a:avLst/>
            </a:prstGeom>
            <a:solidFill>
              <a:srgbClr val="98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8" name="9 Rectángulo"/>
            <p:cNvSpPr/>
            <p:nvPr/>
          </p:nvSpPr>
          <p:spPr>
            <a:xfrm>
              <a:off x="596236" y="1373159"/>
              <a:ext cx="5912455" cy="585959"/>
            </a:xfrm>
            <a:prstGeom prst="rect">
              <a:avLst/>
            </a:prstGeom>
          </p:spPr>
          <p:style>
            <a:lnRef idx="0">
              <a:scrgbClr r="0" g="0" b="0"/>
            </a:lnRef>
            <a:fillRef idx="0">
              <a:scrgbClr r="0" g="0" b="0"/>
            </a:fillRef>
            <a:effectRef idx="0">
              <a:scrgbClr r="0" g="0" b="0"/>
            </a:effectRef>
            <a:fontRef idx="minor">
              <a:schemeClr val="lt1"/>
            </a:fontRef>
          </p:style>
          <p:txBody>
            <a:bodyPr lIns="166331" tIns="0" rIns="166331" bIns="0" spcCol="1270" anchor="ctr"/>
            <a:lstStyle/>
            <a:p>
              <a:pPr defTabSz="1422400" eaLnBrk="1" hangingPunct="1">
                <a:lnSpc>
                  <a:spcPct val="90000"/>
                </a:lnSpc>
                <a:spcAft>
                  <a:spcPct val="35000"/>
                </a:spcAft>
                <a:defRPr/>
              </a:pPr>
              <a:endParaRPr lang="es-ES" dirty="0">
                <a:latin typeface="Calibri" panose="020F0502020204030204" pitchFamily="34" charset="0"/>
                <a:cs typeface="Calibri" panose="020F0502020204030204" pitchFamily="34" charset="0"/>
              </a:endParaRPr>
            </a:p>
          </p:txBody>
        </p:sp>
      </p:grpSp>
      <p:sp>
        <p:nvSpPr>
          <p:cNvPr id="2" name="Rectángulo 1"/>
          <p:cNvSpPr/>
          <p:nvPr/>
        </p:nvSpPr>
        <p:spPr>
          <a:xfrm>
            <a:off x="3673995" y="764704"/>
            <a:ext cx="6092825" cy="757130"/>
          </a:xfrm>
          <a:prstGeom prst="rect">
            <a:avLst/>
          </a:prstGeom>
        </p:spPr>
        <p:txBody>
          <a:bodyPr>
            <a:spAutoFit/>
          </a:bodyPr>
          <a:lstStyle/>
          <a:p>
            <a:pPr defTabSz="1422400">
              <a:lnSpc>
                <a:spcPct val="90000"/>
              </a:lnSpc>
              <a:spcAft>
                <a:spcPct val="35000"/>
              </a:spcAft>
              <a:defRPr/>
            </a:pPr>
            <a:r>
              <a:rPr lang="es-ES" b="1" dirty="0">
                <a:solidFill>
                  <a:schemeClr val="bg1"/>
                </a:solidFill>
                <a:latin typeface="Calibri" panose="020F0502020204030204" pitchFamily="34" charset="0"/>
                <a:cs typeface="Calibri" panose="020F0502020204030204" pitchFamily="34" charset="0"/>
              </a:rPr>
              <a:t>artículos de revistas indexadas con índices de calidad relativos</a:t>
            </a:r>
          </a:p>
        </p:txBody>
      </p:sp>
      <p:sp>
        <p:nvSpPr>
          <p:cNvPr id="11" name="Rectángulo 10"/>
          <p:cNvSpPr/>
          <p:nvPr/>
        </p:nvSpPr>
        <p:spPr>
          <a:xfrm>
            <a:off x="909836" y="2353171"/>
            <a:ext cx="9001000" cy="4893647"/>
          </a:xfrm>
          <a:prstGeom prst="rect">
            <a:avLst/>
          </a:prstGeom>
        </p:spPr>
        <p:txBody>
          <a:bodyPr wrap="square">
            <a:spAutoFit/>
          </a:bodyPr>
          <a:lstStyle/>
          <a:p>
            <a:pPr>
              <a:defRPr/>
            </a:pPr>
            <a:r>
              <a:rPr lang="es-ES" b="1" dirty="0" smtClean="0">
                <a:solidFill>
                  <a:schemeClr val="tx1">
                    <a:lumMod val="75000"/>
                  </a:schemeClr>
                </a:solidFill>
                <a:latin typeface="Calibri" panose="020F0502020204030204" pitchFamily="34" charset="0"/>
                <a:cs typeface="Calibri" panose="020F0502020204030204" pitchFamily="34" charset="0"/>
              </a:rPr>
              <a:t>Según la nueva Normativa de la ANECA, las contribuciones científicas publicadas se dividen en 4 niveles:</a:t>
            </a:r>
          </a:p>
          <a:p>
            <a:pPr>
              <a:defRPr/>
            </a:pPr>
            <a:endParaRPr lang="es-ES" b="1" dirty="0" smtClean="0">
              <a:solidFill>
                <a:schemeClr val="tx1">
                  <a:lumMod val="75000"/>
                </a:schemeClr>
              </a:solidFill>
              <a:latin typeface="Calibri" panose="020F0502020204030204" pitchFamily="34" charset="0"/>
              <a:cs typeface="Calibri" panose="020F0502020204030204" pitchFamily="34" charset="0"/>
            </a:endParaRPr>
          </a:p>
          <a:p>
            <a:pPr>
              <a:defRPr/>
            </a:pPr>
            <a:r>
              <a:rPr lang="es-ES" b="1" dirty="0" smtClean="0">
                <a:solidFill>
                  <a:schemeClr val="tx1">
                    <a:lumMod val="75000"/>
                  </a:schemeClr>
                </a:solidFill>
                <a:latin typeface="Calibri" panose="020F0502020204030204" pitchFamily="34" charset="0"/>
                <a:cs typeface="Calibri" panose="020F0502020204030204" pitchFamily="34" charset="0"/>
              </a:rPr>
              <a:t>Nivel 1: </a:t>
            </a:r>
            <a:r>
              <a:rPr lang="es-ES" dirty="0" smtClean="0">
                <a:solidFill>
                  <a:schemeClr val="tx1">
                    <a:lumMod val="75000"/>
                  </a:schemeClr>
                </a:solidFill>
                <a:latin typeface="Calibri" panose="020F0502020204030204" pitchFamily="34" charset="0"/>
                <a:cs typeface="Calibri" panose="020F0502020204030204" pitchFamily="34" charset="0"/>
              </a:rPr>
              <a:t>se consideran a las revistas indexadas en los Q1 y Q2 del JCR y Q1 de Scimago SJR</a:t>
            </a:r>
          </a:p>
          <a:p>
            <a:pPr>
              <a:defRPr/>
            </a:pPr>
            <a:r>
              <a:rPr lang="es-ES" b="1" dirty="0" smtClean="0">
                <a:solidFill>
                  <a:schemeClr val="tx1">
                    <a:lumMod val="75000"/>
                  </a:schemeClr>
                </a:solidFill>
                <a:latin typeface="Calibri" panose="020F0502020204030204" pitchFamily="34" charset="0"/>
                <a:cs typeface="Calibri" panose="020F0502020204030204" pitchFamily="34" charset="0"/>
              </a:rPr>
              <a:t>Nivel 2: </a:t>
            </a:r>
            <a:r>
              <a:rPr lang="es-ES" dirty="0" smtClean="0">
                <a:solidFill>
                  <a:schemeClr val="tx1">
                    <a:lumMod val="75000"/>
                  </a:schemeClr>
                </a:solidFill>
                <a:latin typeface="Calibri" panose="020F0502020204030204" pitchFamily="34" charset="0"/>
                <a:cs typeface="Calibri" panose="020F0502020204030204" pitchFamily="34" charset="0"/>
              </a:rPr>
              <a:t>se consideran las revistas incluidas en el Q3 de JCR y Q2 de SJR</a:t>
            </a:r>
          </a:p>
          <a:p>
            <a:pPr>
              <a:defRPr/>
            </a:pPr>
            <a:endParaRPr lang="es-ES" b="1" dirty="0" smtClean="0">
              <a:solidFill>
                <a:schemeClr val="tx1">
                  <a:lumMod val="75000"/>
                </a:schemeClr>
              </a:solidFill>
              <a:latin typeface="Calibri" panose="020F0502020204030204" pitchFamily="34" charset="0"/>
              <a:cs typeface="Calibri" panose="020F0502020204030204" pitchFamily="34" charset="0"/>
            </a:endParaRPr>
          </a:p>
          <a:p>
            <a:pPr>
              <a:defRPr/>
            </a:pPr>
            <a:r>
              <a:rPr lang="es-ES" b="1" dirty="0" smtClean="0">
                <a:solidFill>
                  <a:schemeClr val="tx1">
                    <a:lumMod val="75000"/>
                  </a:schemeClr>
                </a:solidFill>
                <a:latin typeface="Calibri" panose="020F0502020204030204" pitchFamily="34" charset="0"/>
                <a:cs typeface="Calibri" panose="020F0502020204030204" pitchFamily="34" charset="0"/>
              </a:rPr>
              <a:t>Nivel 3: </a:t>
            </a:r>
            <a:r>
              <a:rPr lang="es-ES" dirty="0" smtClean="0">
                <a:solidFill>
                  <a:schemeClr val="tx1">
                    <a:lumMod val="75000"/>
                  </a:schemeClr>
                </a:solidFill>
                <a:latin typeface="Calibri" panose="020F0502020204030204" pitchFamily="34" charset="0"/>
                <a:cs typeface="Calibri" panose="020F0502020204030204" pitchFamily="34" charset="0"/>
              </a:rPr>
              <a:t>revistas incluidas en el Q4 de JCR y Q3 SJR, con Sello FECYT o Emerging SCI</a:t>
            </a:r>
          </a:p>
          <a:p>
            <a:pPr>
              <a:defRPr/>
            </a:pPr>
            <a:r>
              <a:rPr lang="es-ES" b="1" dirty="0" smtClean="0">
                <a:solidFill>
                  <a:schemeClr val="tx1">
                    <a:lumMod val="75000"/>
                  </a:schemeClr>
                </a:solidFill>
                <a:latin typeface="Calibri" panose="020F0502020204030204" pitchFamily="34" charset="0"/>
                <a:cs typeface="Calibri" panose="020F0502020204030204" pitchFamily="34" charset="0"/>
              </a:rPr>
              <a:t>Nivel 4. </a:t>
            </a:r>
            <a:r>
              <a:rPr lang="es-ES" dirty="0" smtClean="0">
                <a:solidFill>
                  <a:schemeClr val="tx1">
                    <a:lumMod val="75000"/>
                  </a:schemeClr>
                </a:solidFill>
                <a:latin typeface="Calibri" panose="020F0502020204030204" pitchFamily="34" charset="0"/>
                <a:cs typeface="Calibri" panose="020F0502020204030204" pitchFamily="34" charset="0"/>
              </a:rPr>
              <a:t>revistas incluidas en el Q4 de SJR, otras clasificaciones o sin factor de impacto</a:t>
            </a:r>
          </a:p>
          <a:p>
            <a:pPr>
              <a:defRPr/>
            </a:pPr>
            <a:endParaRPr lang="es-ES" b="1" dirty="0" smtClean="0">
              <a:solidFill>
                <a:schemeClr val="tx1">
                  <a:lumMod val="75000"/>
                </a:schemeClr>
              </a:solidFill>
              <a:latin typeface="Calibri" panose="020F0502020204030204" pitchFamily="34" charset="0"/>
              <a:cs typeface="Calibri" panose="020F0502020204030204" pitchFamily="34" charset="0"/>
            </a:endParaRPr>
          </a:p>
          <a:p>
            <a:pPr algn="just">
              <a:defRPr/>
            </a:pPr>
            <a:endParaRPr lang="es-ES" b="1" dirty="0">
              <a:solidFill>
                <a:schemeClr val="tx1">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60723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7336824"/>
          </a:xfrm>
          <a:prstGeom prst="rect">
            <a:avLst/>
          </a:prstGeom>
        </p:spPr>
      </p:pic>
      <p:pic>
        <p:nvPicPr>
          <p:cNvPr id="3" name="36 Imagen" descr="Aneca.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260" y="1340768"/>
            <a:ext cx="1381648" cy="35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ángulo 16"/>
          <p:cNvSpPr/>
          <p:nvPr/>
        </p:nvSpPr>
        <p:spPr>
          <a:xfrm>
            <a:off x="693812" y="2564904"/>
            <a:ext cx="8856984" cy="830997"/>
          </a:xfrm>
          <a:prstGeom prst="rect">
            <a:avLst/>
          </a:prstGeom>
        </p:spPr>
        <p:txBody>
          <a:bodyPr wrap="square">
            <a:spAutoFit/>
          </a:bodyPr>
          <a:lstStyle/>
          <a:p>
            <a:pPr>
              <a:defRPr/>
            </a:pPr>
            <a:endParaRPr lang="es-ES" b="1" dirty="0"/>
          </a:p>
          <a:p>
            <a:pPr algn="just">
              <a:defRPr/>
            </a:pPr>
            <a:endParaRPr lang="es-ES" b="1" dirty="0">
              <a:solidFill>
                <a:schemeClr val="tx1">
                  <a:lumMod val="75000"/>
                </a:schemeClr>
              </a:solidFill>
              <a:latin typeface="Calibri" panose="020F0502020204030204" pitchFamily="34" charset="0"/>
              <a:cs typeface="Calibri" panose="020F0502020204030204" pitchFamily="34" charset="0"/>
            </a:endParaRPr>
          </a:p>
        </p:txBody>
      </p:sp>
      <p:grpSp>
        <p:nvGrpSpPr>
          <p:cNvPr id="15" name="7 Grupo"/>
          <p:cNvGrpSpPr>
            <a:grpSpLocks/>
          </p:cNvGrpSpPr>
          <p:nvPr/>
        </p:nvGrpSpPr>
        <p:grpSpPr bwMode="auto">
          <a:xfrm>
            <a:off x="3430116" y="528240"/>
            <a:ext cx="6552728" cy="1216425"/>
            <a:chOff x="82186" y="1267518"/>
            <a:chExt cx="7008314" cy="864151"/>
          </a:xfrm>
        </p:grpSpPr>
        <p:sp>
          <p:nvSpPr>
            <p:cNvPr id="16" name="8 Rectángulo redondeado"/>
            <p:cNvSpPr/>
            <p:nvPr/>
          </p:nvSpPr>
          <p:spPr>
            <a:xfrm>
              <a:off x="82186" y="1267518"/>
              <a:ext cx="7008314" cy="864151"/>
            </a:xfrm>
            <a:prstGeom prst="roundRect">
              <a:avLst/>
            </a:prstGeom>
            <a:solidFill>
              <a:srgbClr val="98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8" name="9 Rectángulo"/>
            <p:cNvSpPr/>
            <p:nvPr/>
          </p:nvSpPr>
          <p:spPr>
            <a:xfrm>
              <a:off x="596236" y="1373159"/>
              <a:ext cx="5912455" cy="585959"/>
            </a:xfrm>
            <a:prstGeom prst="rect">
              <a:avLst/>
            </a:prstGeom>
          </p:spPr>
          <p:style>
            <a:lnRef idx="0">
              <a:scrgbClr r="0" g="0" b="0"/>
            </a:lnRef>
            <a:fillRef idx="0">
              <a:scrgbClr r="0" g="0" b="0"/>
            </a:fillRef>
            <a:effectRef idx="0">
              <a:scrgbClr r="0" g="0" b="0"/>
            </a:effectRef>
            <a:fontRef idx="minor">
              <a:schemeClr val="lt1"/>
            </a:fontRef>
          </p:style>
          <p:txBody>
            <a:bodyPr lIns="166331" tIns="0" rIns="166331" bIns="0" spcCol="1270" anchor="ctr"/>
            <a:lstStyle/>
            <a:p>
              <a:pPr defTabSz="1422400" eaLnBrk="1" hangingPunct="1">
                <a:lnSpc>
                  <a:spcPct val="90000"/>
                </a:lnSpc>
                <a:spcAft>
                  <a:spcPct val="35000"/>
                </a:spcAft>
                <a:defRPr/>
              </a:pPr>
              <a:endParaRPr lang="es-ES" dirty="0">
                <a:latin typeface="Calibri" panose="020F0502020204030204" pitchFamily="34" charset="0"/>
                <a:cs typeface="Calibri" panose="020F0502020204030204" pitchFamily="34" charset="0"/>
              </a:endParaRPr>
            </a:p>
          </p:txBody>
        </p:sp>
      </p:grpSp>
      <p:sp>
        <p:nvSpPr>
          <p:cNvPr id="2" name="Rectángulo 1"/>
          <p:cNvSpPr/>
          <p:nvPr/>
        </p:nvSpPr>
        <p:spPr>
          <a:xfrm>
            <a:off x="3673995" y="764704"/>
            <a:ext cx="6092825" cy="757130"/>
          </a:xfrm>
          <a:prstGeom prst="rect">
            <a:avLst/>
          </a:prstGeom>
        </p:spPr>
        <p:txBody>
          <a:bodyPr>
            <a:spAutoFit/>
          </a:bodyPr>
          <a:lstStyle/>
          <a:p>
            <a:pPr defTabSz="1422400">
              <a:lnSpc>
                <a:spcPct val="90000"/>
              </a:lnSpc>
              <a:spcAft>
                <a:spcPct val="35000"/>
              </a:spcAft>
              <a:defRPr/>
            </a:pPr>
            <a:r>
              <a:rPr lang="es-ES" b="1" dirty="0">
                <a:solidFill>
                  <a:schemeClr val="bg1"/>
                </a:solidFill>
                <a:latin typeface="Calibri" panose="020F0502020204030204" pitchFamily="34" charset="0"/>
                <a:cs typeface="Calibri" panose="020F0502020204030204" pitchFamily="34" charset="0"/>
              </a:rPr>
              <a:t>artículos de revistas indexadas con índices de calidad relativos</a:t>
            </a:r>
          </a:p>
        </p:txBody>
      </p:sp>
      <p:sp>
        <p:nvSpPr>
          <p:cNvPr id="11" name="Rectángulo 10"/>
          <p:cNvSpPr/>
          <p:nvPr/>
        </p:nvSpPr>
        <p:spPr>
          <a:xfrm>
            <a:off x="909836" y="2353171"/>
            <a:ext cx="9001000" cy="830997"/>
          </a:xfrm>
          <a:prstGeom prst="rect">
            <a:avLst/>
          </a:prstGeom>
        </p:spPr>
        <p:txBody>
          <a:bodyPr wrap="square">
            <a:spAutoFit/>
          </a:bodyPr>
          <a:lstStyle/>
          <a:p>
            <a:pPr>
              <a:defRPr/>
            </a:pPr>
            <a:endParaRPr lang="es-ES" b="1" dirty="0" smtClean="0">
              <a:solidFill>
                <a:schemeClr val="tx1">
                  <a:lumMod val="75000"/>
                </a:schemeClr>
              </a:solidFill>
              <a:latin typeface="Calibri" panose="020F0502020204030204" pitchFamily="34" charset="0"/>
              <a:cs typeface="Calibri" panose="020F0502020204030204" pitchFamily="34" charset="0"/>
            </a:endParaRPr>
          </a:p>
          <a:p>
            <a:pPr algn="just">
              <a:defRPr/>
            </a:pPr>
            <a:endParaRPr lang="es-ES" b="1" dirty="0">
              <a:solidFill>
                <a:schemeClr val="tx1">
                  <a:lumMod val="75000"/>
                </a:schemeClr>
              </a:solidFill>
              <a:latin typeface="Calibri" panose="020F0502020204030204" pitchFamily="34" charset="0"/>
              <a:cs typeface="Calibri" panose="020F0502020204030204" pitchFamily="34" charset="0"/>
            </a:endParaRP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l="5417" t="22260" r="30627" b="30563"/>
          <a:stretch>
            <a:fillRect/>
          </a:stretch>
        </p:blipFill>
        <p:spPr bwMode="auto">
          <a:xfrm>
            <a:off x="1395495" y="1992596"/>
            <a:ext cx="8180387" cy="453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4729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13" y="0"/>
            <a:ext cx="12188825" cy="7336824"/>
          </a:xfrm>
          <a:prstGeom prst="rect">
            <a:avLst/>
          </a:prstGeom>
        </p:spPr>
      </p:pic>
      <p:pic>
        <p:nvPicPr>
          <p:cNvPr id="3" name="36 Imagen" descr="Aneca.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260" y="1340768"/>
            <a:ext cx="1381648" cy="35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ángulo 16"/>
          <p:cNvSpPr/>
          <p:nvPr/>
        </p:nvSpPr>
        <p:spPr>
          <a:xfrm>
            <a:off x="693812" y="2564904"/>
            <a:ext cx="8856984" cy="830997"/>
          </a:xfrm>
          <a:prstGeom prst="rect">
            <a:avLst/>
          </a:prstGeom>
        </p:spPr>
        <p:txBody>
          <a:bodyPr wrap="square">
            <a:spAutoFit/>
          </a:bodyPr>
          <a:lstStyle/>
          <a:p>
            <a:pPr>
              <a:defRPr/>
            </a:pPr>
            <a:endParaRPr lang="es-ES" b="1" dirty="0"/>
          </a:p>
          <a:p>
            <a:pPr algn="just">
              <a:defRPr/>
            </a:pPr>
            <a:endParaRPr lang="es-ES" b="1" dirty="0">
              <a:solidFill>
                <a:schemeClr val="tx1">
                  <a:lumMod val="75000"/>
                </a:schemeClr>
              </a:solidFill>
              <a:latin typeface="Calibri" panose="020F0502020204030204" pitchFamily="34" charset="0"/>
              <a:cs typeface="Calibri" panose="020F0502020204030204" pitchFamily="34" charset="0"/>
            </a:endParaRPr>
          </a:p>
        </p:txBody>
      </p:sp>
      <p:grpSp>
        <p:nvGrpSpPr>
          <p:cNvPr id="18" name="7 Grupo"/>
          <p:cNvGrpSpPr>
            <a:grpSpLocks/>
          </p:cNvGrpSpPr>
          <p:nvPr/>
        </p:nvGrpSpPr>
        <p:grpSpPr bwMode="auto">
          <a:xfrm>
            <a:off x="1989956" y="1098725"/>
            <a:ext cx="6631521" cy="1254446"/>
            <a:chOff x="82186" y="1267518"/>
            <a:chExt cx="7008314" cy="864151"/>
          </a:xfrm>
        </p:grpSpPr>
        <p:sp>
          <p:nvSpPr>
            <p:cNvPr id="19" name="8 Rectángulo redondeado"/>
            <p:cNvSpPr/>
            <p:nvPr/>
          </p:nvSpPr>
          <p:spPr>
            <a:xfrm>
              <a:off x="82186" y="1267518"/>
              <a:ext cx="7008314" cy="864151"/>
            </a:xfrm>
            <a:prstGeom prst="roundRect">
              <a:avLst/>
            </a:prstGeom>
            <a:solidFill>
              <a:srgbClr val="98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20" name="9 Rectángulo"/>
            <p:cNvSpPr/>
            <p:nvPr/>
          </p:nvSpPr>
          <p:spPr>
            <a:xfrm>
              <a:off x="596236" y="1373159"/>
              <a:ext cx="5912455" cy="585959"/>
            </a:xfrm>
            <a:prstGeom prst="rect">
              <a:avLst/>
            </a:prstGeom>
          </p:spPr>
          <p:style>
            <a:lnRef idx="0">
              <a:scrgbClr r="0" g="0" b="0"/>
            </a:lnRef>
            <a:fillRef idx="0">
              <a:scrgbClr r="0" g="0" b="0"/>
            </a:fillRef>
            <a:effectRef idx="0">
              <a:scrgbClr r="0" g="0" b="0"/>
            </a:effectRef>
            <a:fontRef idx="minor">
              <a:schemeClr val="lt1"/>
            </a:fontRef>
          </p:style>
          <p:txBody>
            <a:bodyPr lIns="166331" tIns="0" rIns="166331" bIns="0" spcCol="1270" anchor="ctr"/>
            <a:lstStyle/>
            <a:p>
              <a:pPr defTabSz="1422400" eaLnBrk="1" hangingPunct="1">
                <a:lnSpc>
                  <a:spcPct val="90000"/>
                </a:lnSpc>
                <a:spcAft>
                  <a:spcPct val="35000"/>
                </a:spcAft>
                <a:defRPr/>
              </a:pPr>
              <a:r>
                <a:rPr lang="es-ES" b="1" dirty="0" smtClean="0">
                  <a:latin typeface="Calibri" panose="020F0502020204030204" pitchFamily="34" charset="0"/>
                  <a:cs typeface="Calibri" panose="020F0502020204030204" pitchFamily="34" charset="0"/>
                </a:rPr>
                <a:t>artículos </a:t>
              </a:r>
              <a:r>
                <a:rPr lang="es-ES" b="1" dirty="0">
                  <a:latin typeface="Calibri" panose="020F0502020204030204" pitchFamily="34" charset="0"/>
                  <a:cs typeface="Calibri" panose="020F0502020204030204" pitchFamily="34" charset="0"/>
                </a:rPr>
                <a:t>de revistas indexadas con índices de calidad relativos</a:t>
              </a:r>
            </a:p>
          </p:txBody>
        </p:sp>
      </p:grpSp>
      <p:sp>
        <p:nvSpPr>
          <p:cNvPr id="2" name="Rectángulo 1"/>
          <p:cNvSpPr/>
          <p:nvPr/>
        </p:nvSpPr>
        <p:spPr>
          <a:xfrm>
            <a:off x="693812" y="2564904"/>
            <a:ext cx="8496944" cy="4893647"/>
          </a:xfrm>
          <a:prstGeom prst="rect">
            <a:avLst/>
          </a:prstGeom>
        </p:spPr>
        <p:txBody>
          <a:bodyPr wrap="square">
            <a:spAutoFit/>
          </a:bodyPr>
          <a:lstStyle/>
          <a:p>
            <a:pPr>
              <a:defRPr/>
            </a:pPr>
            <a:r>
              <a:rPr lang="es-ES" b="1" dirty="0">
                <a:solidFill>
                  <a:schemeClr val="tx1">
                    <a:lumMod val="75000"/>
                  </a:schemeClr>
                </a:solidFill>
                <a:latin typeface="Calibri" panose="020F0502020204030204" pitchFamily="34" charset="0"/>
                <a:cs typeface="Calibri" panose="020F0502020204030204" pitchFamily="34" charset="0"/>
              </a:rPr>
              <a:t>Ciencias </a:t>
            </a:r>
            <a:r>
              <a:rPr lang="es-ES" b="1" dirty="0" smtClean="0">
                <a:solidFill>
                  <a:schemeClr val="tx1">
                    <a:lumMod val="75000"/>
                  </a:schemeClr>
                </a:solidFill>
                <a:latin typeface="Calibri" panose="020F0502020204030204" pitchFamily="34" charset="0"/>
                <a:cs typeface="Calibri" panose="020F0502020204030204" pitchFamily="34" charset="0"/>
              </a:rPr>
              <a:t>Sociales.  Área de conocimiento D18. Dónde se busca el impacto</a:t>
            </a:r>
            <a:endParaRPr lang="es-ES" b="1" dirty="0">
              <a:solidFill>
                <a:schemeClr val="tx1">
                  <a:lumMod val="75000"/>
                </a:schemeClr>
              </a:solidFill>
              <a:latin typeface="Calibri" panose="020F0502020204030204" pitchFamily="34" charset="0"/>
              <a:cs typeface="Calibri" panose="020F0502020204030204" pitchFamily="34" charset="0"/>
            </a:endParaRPr>
          </a:p>
          <a:p>
            <a:pPr>
              <a:defRPr/>
            </a:pPr>
            <a:endParaRPr lang="es-ES" b="1" dirty="0" smtClean="0">
              <a:solidFill>
                <a:schemeClr val="tx1">
                  <a:lumMod val="75000"/>
                </a:schemeClr>
              </a:solidFill>
              <a:latin typeface="Calibri" panose="020F0502020204030204" pitchFamily="34" charset="0"/>
              <a:cs typeface="Calibri" panose="020F0502020204030204" pitchFamily="34" charset="0"/>
            </a:endParaRPr>
          </a:p>
          <a:p>
            <a:pPr>
              <a:defRPr/>
            </a:pPr>
            <a:r>
              <a:rPr lang="es-ES" b="1" dirty="0" smtClean="0">
                <a:solidFill>
                  <a:schemeClr val="tx1">
                    <a:lumMod val="75000"/>
                  </a:schemeClr>
                </a:solidFill>
                <a:latin typeface="Calibri" panose="020F0502020204030204" pitchFamily="34" charset="0"/>
                <a:cs typeface="Calibri" panose="020F0502020204030204" pitchFamily="34" charset="0"/>
              </a:rPr>
              <a:t>Base de datos Internacionales</a:t>
            </a:r>
            <a:r>
              <a:rPr lang="es-ES" b="1" dirty="0">
                <a:solidFill>
                  <a:schemeClr val="tx1">
                    <a:lumMod val="75000"/>
                  </a:schemeClr>
                </a:solidFill>
                <a:latin typeface="Calibri" panose="020F0502020204030204" pitchFamily="34" charset="0"/>
                <a:cs typeface="Calibri" panose="020F0502020204030204" pitchFamily="34" charset="0"/>
              </a:rPr>
              <a:t>: </a:t>
            </a:r>
          </a:p>
          <a:p>
            <a:pPr>
              <a:defRPr/>
            </a:pPr>
            <a:r>
              <a:rPr lang="es-ES" b="1" dirty="0" smtClean="0">
                <a:solidFill>
                  <a:schemeClr val="tx1">
                    <a:lumMod val="75000"/>
                  </a:schemeClr>
                </a:solidFill>
                <a:latin typeface="Calibri" panose="020F0502020204030204" pitchFamily="34" charset="0"/>
                <a:cs typeface="Calibri" panose="020F0502020204030204" pitchFamily="34" charset="0"/>
              </a:rPr>
              <a:t>	Web </a:t>
            </a:r>
            <a:r>
              <a:rPr lang="es-ES" b="1" dirty="0">
                <a:solidFill>
                  <a:schemeClr val="tx1">
                    <a:lumMod val="75000"/>
                  </a:schemeClr>
                </a:solidFill>
                <a:latin typeface="Calibri" panose="020F0502020204030204" pitchFamily="34" charset="0"/>
                <a:cs typeface="Calibri" panose="020F0502020204030204" pitchFamily="34" charset="0"/>
              </a:rPr>
              <a:t>of </a:t>
            </a:r>
            <a:r>
              <a:rPr lang="es-ES" b="1" dirty="0" smtClean="0">
                <a:solidFill>
                  <a:schemeClr val="tx1">
                    <a:lumMod val="75000"/>
                  </a:schemeClr>
                </a:solidFill>
                <a:latin typeface="Calibri" panose="020F0502020204030204" pitchFamily="34" charset="0"/>
                <a:cs typeface="Calibri" panose="020F0502020204030204" pitchFamily="34" charset="0"/>
              </a:rPr>
              <a:t>Science:</a:t>
            </a:r>
            <a:endParaRPr lang="es-ES" b="1" dirty="0">
              <a:solidFill>
                <a:schemeClr val="tx1">
                  <a:lumMod val="75000"/>
                </a:schemeClr>
              </a:solidFill>
              <a:latin typeface="Calibri" panose="020F0502020204030204" pitchFamily="34" charset="0"/>
              <a:cs typeface="Calibri" panose="020F0502020204030204" pitchFamily="34" charset="0"/>
            </a:endParaRPr>
          </a:p>
          <a:p>
            <a:pPr>
              <a:defRPr/>
            </a:pPr>
            <a:r>
              <a:rPr lang="es-ES" dirty="0">
                <a:solidFill>
                  <a:schemeClr val="tx1">
                    <a:lumMod val="75000"/>
                  </a:schemeClr>
                </a:solidFill>
                <a:latin typeface="Calibri" panose="020F0502020204030204" pitchFamily="34" charset="0"/>
                <a:cs typeface="Calibri" panose="020F0502020204030204" pitchFamily="34" charset="0"/>
              </a:rPr>
              <a:t>	Journal Citation Report</a:t>
            </a:r>
          </a:p>
          <a:p>
            <a:pPr algn="just">
              <a:defRPr/>
            </a:pPr>
            <a:r>
              <a:rPr lang="es-ES" b="1" dirty="0" smtClean="0">
                <a:solidFill>
                  <a:schemeClr val="tx1">
                    <a:lumMod val="75000"/>
                  </a:schemeClr>
                </a:solidFill>
                <a:latin typeface="Calibri" panose="020F0502020204030204" pitchFamily="34" charset="0"/>
                <a:cs typeface="Calibri" panose="020F0502020204030204" pitchFamily="34" charset="0"/>
              </a:rPr>
              <a:t>	</a:t>
            </a:r>
            <a:r>
              <a:rPr lang="es-ES" b="1" dirty="0" err="1" smtClean="0">
                <a:solidFill>
                  <a:schemeClr val="tx1">
                    <a:lumMod val="75000"/>
                  </a:schemeClr>
                </a:solidFill>
                <a:latin typeface="Calibri" panose="020F0502020204030204" pitchFamily="34" charset="0"/>
                <a:cs typeface="Calibri" panose="020F0502020204030204" pitchFamily="34" charset="0"/>
              </a:rPr>
              <a:t>Scopus</a:t>
            </a:r>
            <a:endParaRPr lang="es-ES" b="1" dirty="0">
              <a:solidFill>
                <a:schemeClr val="tx1">
                  <a:lumMod val="75000"/>
                </a:schemeClr>
              </a:solidFill>
              <a:latin typeface="Calibri" panose="020F0502020204030204" pitchFamily="34" charset="0"/>
              <a:cs typeface="Calibri" panose="020F0502020204030204" pitchFamily="34" charset="0"/>
            </a:endParaRPr>
          </a:p>
          <a:p>
            <a:pPr algn="just">
              <a:defRPr/>
            </a:pPr>
            <a:r>
              <a:rPr lang="es-ES" b="1" dirty="0">
                <a:solidFill>
                  <a:schemeClr val="tx1">
                    <a:lumMod val="75000"/>
                  </a:schemeClr>
                </a:solidFill>
                <a:latin typeface="Calibri" panose="020F0502020204030204" pitchFamily="34" charset="0"/>
                <a:cs typeface="Calibri" panose="020F0502020204030204" pitchFamily="34" charset="0"/>
              </a:rPr>
              <a:t>	</a:t>
            </a:r>
            <a:r>
              <a:rPr lang="es-ES" dirty="0">
                <a:solidFill>
                  <a:schemeClr val="tx1">
                    <a:lumMod val="75000"/>
                  </a:schemeClr>
                </a:solidFill>
                <a:latin typeface="Calibri" panose="020F0502020204030204" pitchFamily="34" charset="0"/>
                <a:cs typeface="Calibri" panose="020F0502020204030204" pitchFamily="34" charset="0"/>
                <a:hlinkClick r:id="rId4"/>
              </a:rPr>
              <a:t>Scimago </a:t>
            </a:r>
            <a:r>
              <a:rPr lang="es-ES" dirty="0" smtClean="0">
                <a:solidFill>
                  <a:schemeClr val="tx1">
                    <a:lumMod val="75000"/>
                  </a:schemeClr>
                </a:solidFill>
                <a:latin typeface="Calibri" panose="020F0502020204030204" pitchFamily="34" charset="0"/>
                <a:cs typeface="Calibri" panose="020F0502020204030204" pitchFamily="34" charset="0"/>
                <a:hlinkClick r:id="rId4"/>
              </a:rPr>
              <a:t>Journal &amp; Country  Rank</a:t>
            </a:r>
            <a:endParaRPr lang="es-ES" dirty="0" smtClean="0">
              <a:solidFill>
                <a:schemeClr val="tx1">
                  <a:lumMod val="75000"/>
                </a:schemeClr>
              </a:solidFill>
              <a:latin typeface="Calibri" panose="020F0502020204030204" pitchFamily="34" charset="0"/>
              <a:cs typeface="Calibri" panose="020F0502020204030204" pitchFamily="34" charset="0"/>
            </a:endParaRPr>
          </a:p>
          <a:p>
            <a:pPr algn="just">
              <a:defRPr/>
            </a:pPr>
            <a:endParaRPr lang="es-ES" dirty="0">
              <a:solidFill>
                <a:schemeClr val="tx1">
                  <a:lumMod val="75000"/>
                </a:schemeClr>
              </a:solidFill>
              <a:latin typeface="Calibri" panose="020F0502020204030204" pitchFamily="34" charset="0"/>
              <a:cs typeface="Calibri" panose="020F0502020204030204" pitchFamily="34" charset="0"/>
            </a:endParaRPr>
          </a:p>
          <a:p>
            <a:pPr>
              <a:defRPr/>
            </a:pPr>
            <a:r>
              <a:rPr lang="es-ES" b="1" dirty="0">
                <a:solidFill>
                  <a:schemeClr val="tx1">
                    <a:lumMod val="75000"/>
                  </a:schemeClr>
                </a:solidFill>
                <a:latin typeface="Calibri" panose="020F0502020204030204" pitchFamily="34" charset="0"/>
                <a:cs typeface="Calibri" panose="020F0502020204030204" pitchFamily="34" charset="0"/>
              </a:rPr>
              <a:t>Nacionales: </a:t>
            </a:r>
          </a:p>
          <a:p>
            <a:pPr>
              <a:defRPr/>
            </a:pPr>
            <a:r>
              <a:rPr lang="es-ES" b="1" dirty="0">
                <a:solidFill>
                  <a:schemeClr val="tx1">
                    <a:lumMod val="75000"/>
                  </a:schemeClr>
                </a:solidFill>
                <a:latin typeface="Calibri" panose="020F0502020204030204" pitchFamily="34" charset="0"/>
                <a:cs typeface="Calibri" panose="020F0502020204030204" pitchFamily="34" charset="0"/>
              </a:rPr>
              <a:t>	</a:t>
            </a:r>
            <a:r>
              <a:rPr lang="es-ES" dirty="0">
                <a:solidFill>
                  <a:schemeClr val="tx1">
                    <a:lumMod val="75000"/>
                  </a:schemeClr>
                </a:solidFill>
                <a:latin typeface="Calibri" panose="020F0502020204030204" pitchFamily="34" charset="0"/>
                <a:cs typeface="Calibri" panose="020F0502020204030204" pitchFamily="34" charset="0"/>
                <a:hlinkClick r:id="rId5"/>
              </a:rPr>
              <a:t>In-</a:t>
            </a:r>
            <a:r>
              <a:rPr lang="es-ES" dirty="0" err="1">
                <a:solidFill>
                  <a:schemeClr val="tx1">
                    <a:lumMod val="75000"/>
                  </a:schemeClr>
                </a:solidFill>
                <a:latin typeface="Calibri" panose="020F0502020204030204" pitchFamily="34" charset="0"/>
                <a:cs typeface="Calibri" panose="020F0502020204030204" pitchFamily="34" charset="0"/>
                <a:hlinkClick r:id="rId5"/>
              </a:rPr>
              <a:t>Recs</a:t>
            </a:r>
            <a:r>
              <a:rPr lang="es-ES" dirty="0">
                <a:solidFill>
                  <a:schemeClr val="tx1">
                    <a:lumMod val="75000"/>
                  </a:schemeClr>
                </a:solidFill>
                <a:latin typeface="Calibri" panose="020F0502020204030204" pitchFamily="34" charset="0"/>
                <a:cs typeface="Calibri" panose="020F0502020204030204" pitchFamily="34" charset="0"/>
                <a:hlinkClick r:id="rId5"/>
              </a:rPr>
              <a:t>,</a:t>
            </a:r>
            <a:r>
              <a:rPr lang="es-ES" dirty="0">
                <a:solidFill>
                  <a:schemeClr val="tx1">
                    <a:lumMod val="75000"/>
                  </a:schemeClr>
                </a:solidFill>
                <a:latin typeface="Calibri" panose="020F0502020204030204" pitchFamily="34" charset="0"/>
                <a:cs typeface="Calibri" panose="020F0502020204030204" pitchFamily="34" charset="0"/>
              </a:rPr>
              <a:t> </a:t>
            </a:r>
            <a:r>
              <a:rPr lang="es-ES" dirty="0" err="1">
                <a:solidFill>
                  <a:schemeClr val="tx1">
                    <a:lumMod val="75000"/>
                  </a:schemeClr>
                </a:solidFill>
                <a:latin typeface="Calibri" panose="020F0502020204030204" pitchFamily="34" charset="0"/>
                <a:cs typeface="Calibri" panose="020F0502020204030204" pitchFamily="34" charset="0"/>
                <a:hlinkClick r:id="rId6"/>
              </a:rPr>
              <a:t>Resh</a:t>
            </a:r>
            <a:r>
              <a:rPr lang="es-ES" dirty="0">
                <a:solidFill>
                  <a:schemeClr val="tx1">
                    <a:lumMod val="75000"/>
                  </a:schemeClr>
                </a:solidFill>
                <a:latin typeface="Calibri" panose="020F0502020204030204" pitchFamily="34" charset="0"/>
                <a:cs typeface="Calibri" panose="020F0502020204030204" pitchFamily="34" charset="0"/>
              </a:rPr>
              <a:t/>
            </a:r>
            <a:br>
              <a:rPr lang="es-ES" dirty="0">
                <a:solidFill>
                  <a:schemeClr val="tx1">
                    <a:lumMod val="75000"/>
                  </a:schemeClr>
                </a:solidFill>
                <a:latin typeface="Calibri" panose="020F0502020204030204" pitchFamily="34" charset="0"/>
                <a:cs typeface="Calibri" panose="020F0502020204030204" pitchFamily="34" charset="0"/>
              </a:rPr>
            </a:br>
            <a:r>
              <a:rPr lang="es-ES" dirty="0">
                <a:solidFill>
                  <a:schemeClr val="tx1">
                    <a:lumMod val="75000"/>
                  </a:schemeClr>
                </a:solidFill>
                <a:latin typeface="Calibri" panose="020F0502020204030204" pitchFamily="34" charset="0"/>
                <a:cs typeface="Calibri" panose="020F0502020204030204" pitchFamily="34" charset="0"/>
              </a:rPr>
              <a:t>	</a:t>
            </a:r>
            <a:r>
              <a:rPr lang="es-ES" dirty="0">
                <a:solidFill>
                  <a:schemeClr val="tx1">
                    <a:lumMod val="75000"/>
                  </a:schemeClr>
                </a:solidFill>
                <a:latin typeface="Calibri" panose="020F0502020204030204" pitchFamily="34" charset="0"/>
                <a:cs typeface="Calibri" panose="020F0502020204030204" pitchFamily="34" charset="0"/>
                <a:hlinkClick r:id="rId7"/>
              </a:rPr>
              <a:t>Journal Scholar Metrics</a:t>
            </a:r>
            <a:endParaRPr lang="es-ES" dirty="0">
              <a:solidFill>
                <a:schemeClr val="tx1">
                  <a:lumMod val="75000"/>
                </a:schemeClr>
              </a:solidFill>
              <a:latin typeface="Calibri" panose="020F0502020204030204" pitchFamily="34" charset="0"/>
              <a:cs typeface="Calibri" panose="020F0502020204030204" pitchFamily="34" charset="0"/>
            </a:endParaRPr>
          </a:p>
          <a:p>
            <a:pPr algn="just">
              <a:defRPr/>
            </a:pPr>
            <a:endParaRPr lang="es-ES" b="1" dirty="0">
              <a:solidFill>
                <a:schemeClr val="tx1">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44648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7336824"/>
          </a:xfrm>
          <a:prstGeom prst="rect">
            <a:avLst/>
          </a:prstGeom>
        </p:spPr>
      </p:pic>
      <p:pic>
        <p:nvPicPr>
          <p:cNvPr id="3" name="36 Imagen" descr="Aneca.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260" y="1340768"/>
            <a:ext cx="1381648" cy="35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ángulo 16"/>
          <p:cNvSpPr/>
          <p:nvPr/>
        </p:nvSpPr>
        <p:spPr>
          <a:xfrm>
            <a:off x="693812" y="2564904"/>
            <a:ext cx="8856984" cy="830997"/>
          </a:xfrm>
          <a:prstGeom prst="rect">
            <a:avLst/>
          </a:prstGeom>
        </p:spPr>
        <p:txBody>
          <a:bodyPr wrap="square">
            <a:spAutoFit/>
          </a:bodyPr>
          <a:lstStyle/>
          <a:p>
            <a:pPr>
              <a:defRPr/>
            </a:pPr>
            <a:endParaRPr lang="es-ES" b="1" dirty="0"/>
          </a:p>
          <a:p>
            <a:pPr algn="just">
              <a:defRPr/>
            </a:pPr>
            <a:endParaRPr lang="es-ES" b="1" dirty="0">
              <a:solidFill>
                <a:schemeClr val="tx1">
                  <a:lumMod val="75000"/>
                </a:schemeClr>
              </a:solidFill>
              <a:latin typeface="Calibri" panose="020F0502020204030204" pitchFamily="34" charset="0"/>
              <a:cs typeface="Calibri" panose="020F0502020204030204" pitchFamily="34" charset="0"/>
            </a:endParaRPr>
          </a:p>
        </p:txBody>
      </p:sp>
      <p:grpSp>
        <p:nvGrpSpPr>
          <p:cNvPr id="15" name="7 Grupo"/>
          <p:cNvGrpSpPr>
            <a:grpSpLocks/>
          </p:cNvGrpSpPr>
          <p:nvPr/>
        </p:nvGrpSpPr>
        <p:grpSpPr bwMode="auto">
          <a:xfrm>
            <a:off x="3430116" y="528240"/>
            <a:ext cx="6552728" cy="1216425"/>
            <a:chOff x="82186" y="1267518"/>
            <a:chExt cx="7008314" cy="864151"/>
          </a:xfrm>
        </p:grpSpPr>
        <p:sp>
          <p:nvSpPr>
            <p:cNvPr id="16" name="8 Rectángulo redondeado"/>
            <p:cNvSpPr/>
            <p:nvPr/>
          </p:nvSpPr>
          <p:spPr>
            <a:xfrm>
              <a:off x="82186" y="1267518"/>
              <a:ext cx="7008314" cy="864151"/>
            </a:xfrm>
            <a:prstGeom prst="roundRect">
              <a:avLst/>
            </a:prstGeom>
            <a:solidFill>
              <a:srgbClr val="98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8" name="9 Rectángulo"/>
            <p:cNvSpPr/>
            <p:nvPr/>
          </p:nvSpPr>
          <p:spPr>
            <a:xfrm>
              <a:off x="596236" y="1373159"/>
              <a:ext cx="5912455" cy="585959"/>
            </a:xfrm>
            <a:prstGeom prst="rect">
              <a:avLst/>
            </a:prstGeom>
          </p:spPr>
          <p:style>
            <a:lnRef idx="0">
              <a:scrgbClr r="0" g="0" b="0"/>
            </a:lnRef>
            <a:fillRef idx="0">
              <a:scrgbClr r="0" g="0" b="0"/>
            </a:fillRef>
            <a:effectRef idx="0">
              <a:scrgbClr r="0" g="0" b="0"/>
            </a:effectRef>
            <a:fontRef idx="minor">
              <a:schemeClr val="lt1"/>
            </a:fontRef>
          </p:style>
          <p:txBody>
            <a:bodyPr lIns="166331" tIns="0" rIns="166331" bIns="0" spcCol="1270" anchor="ctr"/>
            <a:lstStyle/>
            <a:p>
              <a:pPr defTabSz="1422400" eaLnBrk="1" hangingPunct="1">
                <a:lnSpc>
                  <a:spcPct val="90000"/>
                </a:lnSpc>
                <a:spcAft>
                  <a:spcPct val="35000"/>
                </a:spcAft>
                <a:defRPr/>
              </a:pPr>
              <a:endParaRPr lang="es-ES" dirty="0">
                <a:latin typeface="Calibri" panose="020F0502020204030204" pitchFamily="34" charset="0"/>
                <a:cs typeface="Calibri" panose="020F0502020204030204" pitchFamily="34" charset="0"/>
              </a:endParaRPr>
            </a:p>
          </p:txBody>
        </p:sp>
      </p:grpSp>
      <p:sp>
        <p:nvSpPr>
          <p:cNvPr id="2" name="Rectángulo 1"/>
          <p:cNvSpPr/>
          <p:nvPr/>
        </p:nvSpPr>
        <p:spPr>
          <a:xfrm>
            <a:off x="3673995" y="764704"/>
            <a:ext cx="6092825" cy="757130"/>
          </a:xfrm>
          <a:prstGeom prst="rect">
            <a:avLst/>
          </a:prstGeom>
        </p:spPr>
        <p:txBody>
          <a:bodyPr>
            <a:spAutoFit/>
          </a:bodyPr>
          <a:lstStyle/>
          <a:p>
            <a:pPr defTabSz="1422400">
              <a:lnSpc>
                <a:spcPct val="90000"/>
              </a:lnSpc>
              <a:spcAft>
                <a:spcPct val="35000"/>
              </a:spcAft>
              <a:defRPr/>
            </a:pPr>
            <a:r>
              <a:rPr lang="es-ES" b="1" dirty="0">
                <a:solidFill>
                  <a:schemeClr val="bg1"/>
                </a:solidFill>
                <a:latin typeface="Calibri" panose="020F0502020204030204" pitchFamily="34" charset="0"/>
                <a:cs typeface="Calibri" panose="020F0502020204030204" pitchFamily="34" charset="0"/>
              </a:rPr>
              <a:t>artículos de revistas indexadas con índices de calidad relativos</a:t>
            </a:r>
          </a:p>
        </p:txBody>
      </p:sp>
      <p:sp>
        <p:nvSpPr>
          <p:cNvPr id="11" name="Rectángulo 10"/>
          <p:cNvSpPr/>
          <p:nvPr/>
        </p:nvSpPr>
        <p:spPr>
          <a:xfrm>
            <a:off x="909836" y="2353171"/>
            <a:ext cx="9001000" cy="830997"/>
          </a:xfrm>
          <a:prstGeom prst="rect">
            <a:avLst/>
          </a:prstGeom>
        </p:spPr>
        <p:txBody>
          <a:bodyPr wrap="square">
            <a:spAutoFit/>
          </a:bodyPr>
          <a:lstStyle/>
          <a:p>
            <a:pPr>
              <a:defRPr/>
            </a:pPr>
            <a:endParaRPr lang="es-ES" b="1" dirty="0" smtClean="0">
              <a:solidFill>
                <a:schemeClr val="tx1">
                  <a:lumMod val="75000"/>
                </a:schemeClr>
              </a:solidFill>
              <a:latin typeface="Calibri" panose="020F0502020204030204" pitchFamily="34" charset="0"/>
              <a:cs typeface="Calibri" panose="020F0502020204030204" pitchFamily="34" charset="0"/>
            </a:endParaRPr>
          </a:p>
          <a:p>
            <a:pPr algn="just">
              <a:defRPr/>
            </a:pPr>
            <a:endParaRPr lang="es-ES" b="1" dirty="0">
              <a:solidFill>
                <a:schemeClr val="tx1">
                  <a:lumMod val="75000"/>
                </a:schemeClr>
              </a:solidFill>
              <a:latin typeface="Calibri" panose="020F0502020204030204" pitchFamily="34" charset="0"/>
              <a:cs typeface="Calibri" panose="020F0502020204030204" pitchFamily="34" charset="0"/>
            </a:endParaRPr>
          </a:p>
        </p:txBody>
      </p:sp>
      <p:graphicFrame>
        <p:nvGraphicFramePr>
          <p:cNvPr id="12" name="4 Marcador de contenido"/>
          <p:cNvGraphicFramePr>
            <a:graphicFrameLocks noGrp="1"/>
          </p:cNvGraphicFramePr>
          <p:nvPr>
            <p:ph idx="1"/>
            <p:extLst/>
          </p:nvPr>
        </p:nvGraphicFramePr>
        <p:xfrm>
          <a:off x="1053852" y="1799850"/>
          <a:ext cx="9321109" cy="4680439"/>
        </p:xfrm>
        <a:graphic>
          <a:graphicData uri="http://schemas.openxmlformats.org/drawingml/2006/table">
            <a:tbl>
              <a:tblPr firstRow="1" bandRow="1">
                <a:tableStyleId>{21E4AEA4-8DFA-4A89-87EB-49C32662AFE0}</a:tableStyleId>
              </a:tblPr>
              <a:tblGrid>
                <a:gridCol w="2259613"/>
                <a:gridCol w="2353832"/>
                <a:gridCol w="2353832"/>
                <a:gridCol w="2353832"/>
              </a:tblGrid>
              <a:tr h="446091">
                <a:tc>
                  <a:txBody>
                    <a:bodyPr/>
                    <a:lstStyle/>
                    <a:p>
                      <a:r>
                        <a:rPr lang="es-ES" sz="1800" dirty="0" smtClean="0"/>
                        <a:t>PRODUCTO</a:t>
                      </a:r>
                      <a:endParaRPr lang="es-ES" sz="1800" dirty="0"/>
                    </a:p>
                  </a:txBody>
                  <a:tcPr marL="91438" marR="91438" marT="45727" marB="45727"/>
                </a:tc>
                <a:tc>
                  <a:txBody>
                    <a:bodyPr/>
                    <a:lstStyle/>
                    <a:p>
                      <a:r>
                        <a:rPr lang="es-ES" sz="1800" dirty="0" smtClean="0"/>
                        <a:t>ÁREA</a:t>
                      </a:r>
                      <a:endParaRPr lang="es-ES" sz="1800" dirty="0"/>
                    </a:p>
                  </a:txBody>
                  <a:tcPr marL="91438" marR="91438" marT="45727" marB="45727"/>
                </a:tc>
                <a:tc>
                  <a:txBody>
                    <a:bodyPr/>
                    <a:lstStyle/>
                    <a:p>
                      <a:r>
                        <a:rPr lang="es-ES" sz="1800" dirty="0" smtClean="0"/>
                        <a:t>DOMINIO</a:t>
                      </a:r>
                      <a:endParaRPr lang="es-ES" sz="1800" dirty="0"/>
                    </a:p>
                  </a:txBody>
                  <a:tcPr marL="91438" marR="91438" marT="45727" marB="45727"/>
                </a:tc>
                <a:tc>
                  <a:txBody>
                    <a:bodyPr/>
                    <a:lstStyle/>
                    <a:p>
                      <a:r>
                        <a:rPr lang="es-ES" sz="1800" dirty="0" smtClean="0"/>
                        <a:t>COBERTURA</a:t>
                      </a:r>
                      <a:endParaRPr lang="es-ES" sz="1800" dirty="0"/>
                    </a:p>
                  </a:txBody>
                  <a:tcPr marL="91438" marR="91438" marT="45727" marB="45727"/>
                </a:tc>
              </a:tr>
              <a:tr h="895291">
                <a:tc>
                  <a:txBody>
                    <a:bodyPr/>
                    <a:lstStyle/>
                    <a:p>
                      <a:r>
                        <a:rPr lang="es-ES" sz="1800" b="1" dirty="0" smtClean="0">
                          <a:solidFill>
                            <a:schemeClr val="tx1">
                              <a:lumMod val="75000"/>
                            </a:schemeClr>
                          </a:solidFill>
                          <a:hlinkClick r:id="rId4"/>
                        </a:rPr>
                        <a:t>Journal</a:t>
                      </a:r>
                      <a:r>
                        <a:rPr lang="es-ES" sz="1800" b="1" baseline="0" dirty="0" smtClean="0">
                          <a:solidFill>
                            <a:schemeClr val="tx1">
                              <a:lumMod val="75000"/>
                            </a:schemeClr>
                          </a:solidFill>
                          <a:hlinkClick r:id="rId4"/>
                        </a:rPr>
                        <a:t> Citation Reports (JCR)</a:t>
                      </a:r>
                      <a:endParaRPr lang="es-ES" sz="1800" b="1" baseline="0" dirty="0" smtClean="0">
                        <a:solidFill>
                          <a:schemeClr val="tx1">
                            <a:lumMod val="75000"/>
                          </a:schemeClr>
                        </a:solidFill>
                      </a:endParaRPr>
                    </a:p>
                  </a:txBody>
                  <a:tcPr marL="91438" marR="91438" marT="45727" marB="45727"/>
                </a:tc>
                <a:tc>
                  <a:txBody>
                    <a:bodyPr/>
                    <a:lstStyle/>
                    <a:p>
                      <a:r>
                        <a:rPr lang="es-ES" sz="1800" dirty="0" smtClean="0"/>
                        <a:t>Ciencias y</a:t>
                      </a:r>
                      <a:r>
                        <a:rPr lang="es-ES" sz="1800" baseline="0" dirty="0" smtClean="0"/>
                        <a:t> Ciencias Sociales</a:t>
                      </a:r>
                      <a:endParaRPr lang="es-ES" sz="1800" dirty="0"/>
                    </a:p>
                  </a:txBody>
                  <a:tcPr marL="91438" marR="91438" marT="45727" marB="45727"/>
                </a:tc>
                <a:tc>
                  <a:txBody>
                    <a:bodyPr/>
                    <a:lstStyle/>
                    <a:p>
                      <a:r>
                        <a:rPr lang="es-ES" sz="1800" dirty="0" smtClean="0"/>
                        <a:t>Mundial</a:t>
                      </a:r>
                      <a:endParaRPr lang="es-ES" sz="1800" dirty="0"/>
                    </a:p>
                  </a:txBody>
                  <a:tcPr marL="91438" marR="91438" marT="45727" marB="45727"/>
                </a:tc>
                <a:tc>
                  <a:txBody>
                    <a:bodyPr/>
                    <a:lstStyle/>
                    <a:p>
                      <a:r>
                        <a:rPr lang="es-ES" sz="1800" dirty="0" smtClean="0"/>
                        <a:t>1997-</a:t>
                      </a:r>
                      <a:endParaRPr lang="es-ES" sz="1800" dirty="0"/>
                    </a:p>
                  </a:txBody>
                  <a:tcPr marL="91438" marR="91438" marT="45727" marB="45727"/>
                </a:tc>
              </a:tr>
              <a:tr h="1163707">
                <a:tc>
                  <a:txBody>
                    <a:bodyPr/>
                    <a:lstStyle/>
                    <a:p>
                      <a:r>
                        <a:rPr lang="es-ES" sz="1800" b="1" dirty="0" smtClean="0">
                          <a:solidFill>
                            <a:schemeClr val="tx1">
                              <a:lumMod val="75000"/>
                            </a:schemeClr>
                          </a:solidFill>
                          <a:hlinkClick r:id="rId5"/>
                        </a:rPr>
                        <a:t>Scimago</a:t>
                      </a:r>
                      <a:r>
                        <a:rPr lang="es-ES" sz="1800" b="1" baseline="0" dirty="0" smtClean="0">
                          <a:solidFill>
                            <a:schemeClr val="tx1">
                              <a:lumMod val="75000"/>
                            </a:schemeClr>
                          </a:solidFill>
                          <a:hlinkClick r:id="rId5"/>
                        </a:rPr>
                        <a:t> Journal Ranks (SJR)</a:t>
                      </a:r>
                      <a:endParaRPr lang="es-ES" sz="1800" b="1" baseline="0" dirty="0" smtClean="0">
                        <a:solidFill>
                          <a:schemeClr val="tx1">
                            <a:lumMod val="75000"/>
                          </a:schemeClr>
                        </a:solidFill>
                      </a:endParaRPr>
                    </a:p>
                    <a:p>
                      <a:endParaRPr lang="es-ES" sz="1800" b="1" dirty="0">
                        <a:solidFill>
                          <a:schemeClr val="tx1">
                            <a:lumMod val="75000"/>
                          </a:schemeClr>
                        </a:solidFill>
                      </a:endParaRPr>
                    </a:p>
                  </a:txBody>
                  <a:tcPr marL="91438" marR="91438" marT="45727" marB="45727"/>
                </a:tc>
                <a:tc>
                  <a:txBody>
                    <a:bodyPr/>
                    <a:lstStyle/>
                    <a:p>
                      <a:r>
                        <a:rPr lang="es-ES" sz="1800" dirty="0" smtClean="0"/>
                        <a:t>Ciencia y Ciencias Sociales</a:t>
                      </a:r>
                      <a:endParaRPr lang="es-ES" sz="1800" dirty="0"/>
                    </a:p>
                  </a:txBody>
                  <a:tcPr marL="91438" marR="91438" marT="45727" marB="45727"/>
                </a:tc>
                <a:tc>
                  <a:txBody>
                    <a:bodyPr/>
                    <a:lstStyle/>
                    <a:p>
                      <a:r>
                        <a:rPr lang="es-ES" sz="1800" dirty="0" smtClean="0"/>
                        <a:t>Mundial</a:t>
                      </a:r>
                      <a:endParaRPr lang="es-ES" sz="1800" dirty="0"/>
                    </a:p>
                  </a:txBody>
                  <a:tcPr marL="91438" marR="91438" marT="45727" marB="45727"/>
                </a:tc>
                <a:tc>
                  <a:txBody>
                    <a:bodyPr/>
                    <a:lstStyle/>
                    <a:p>
                      <a:r>
                        <a:rPr lang="es-ES" sz="1800" dirty="0" smtClean="0"/>
                        <a:t>1999-</a:t>
                      </a:r>
                    </a:p>
                  </a:txBody>
                  <a:tcPr marL="91438" marR="91438" marT="45727" marB="45727"/>
                </a:tc>
              </a:tr>
              <a:tr h="626618">
                <a:tc>
                  <a:txBody>
                    <a:bodyPr/>
                    <a:lstStyle/>
                    <a:p>
                      <a:r>
                        <a:rPr lang="es-ES" sz="1800" b="1" dirty="0" smtClean="0">
                          <a:solidFill>
                            <a:schemeClr val="tx1">
                              <a:lumMod val="75000"/>
                            </a:schemeClr>
                          </a:solidFill>
                          <a:hlinkClick r:id="rId6"/>
                        </a:rPr>
                        <a:t>IN-RECS</a:t>
                      </a:r>
                      <a:endParaRPr lang="es-ES" sz="1800" b="1" dirty="0">
                        <a:solidFill>
                          <a:schemeClr val="tx1">
                            <a:lumMod val="75000"/>
                          </a:schemeClr>
                        </a:solidFill>
                      </a:endParaRPr>
                    </a:p>
                  </a:txBody>
                  <a:tcPr marL="91438" marR="91438" marT="45727" marB="45727"/>
                </a:tc>
                <a:tc>
                  <a:txBody>
                    <a:bodyPr/>
                    <a:lstStyle/>
                    <a:p>
                      <a:r>
                        <a:rPr lang="es-ES" sz="1800" dirty="0" smtClean="0"/>
                        <a:t>Ciencias</a:t>
                      </a:r>
                      <a:r>
                        <a:rPr lang="es-ES" sz="1800" baseline="0" dirty="0" smtClean="0"/>
                        <a:t> Sociales</a:t>
                      </a:r>
                      <a:endParaRPr lang="es-ES" sz="1800" dirty="0"/>
                    </a:p>
                  </a:txBody>
                  <a:tcPr marL="91438" marR="91438" marT="45727" marB="45727"/>
                </a:tc>
                <a:tc>
                  <a:txBody>
                    <a:bodyPr/>
                    <a:lstStyle/>
                    <a:p>
                      <a:r>
                        <a:rPr lang="es-ES" sz="1800" dirty="0" smtClean="0"/>
                        <a:t>España</a:t>
                      </a:r>
                      <a:endParaRPr lang="es-ES" sz="1800" dirty="0"/>
                    </a:p>
                  </a:txBody>
                  <a:tcPr marL="91438" marR="91438" marT="45727" marB="45727"/>
                </a:tc>
                <a:tc>
                  <a:txBody>
                    <a:bodyPr/>
                    <a:lstStyle/>
                    <a:p>
                      <a:r>
                        <a:rPr lang="es-ES" sz="1800" dirty="0" smtClean="0"/>
                        <a:t>1994- Se ha dejado de actualizar</a:t>
                      </a:r>
                    </a:p>
                  </a:txBody>
                  <a:tcPr marL="91438" marR="91438" marT="45727" marB="45727"/>
                </a:tc>
              </a:tr>
              <a:tr h="626618">
                <a:tc>
                  <a:txBody>
                    <a:bodyPr/>
                    <a:lstStyle/>
                    <a:p>
                      <a:r>
                        <a:rPr lang="es-ES" sz="1800" b="1" dirty="0" smtClean="0">
                          <a:solidFill>
                            <a:schemeClr val="tx1">
                              <a:lumMod val="75000"/>
                            </a:schemeClr>
                          </a:solidFill>
                          <a:hlinkClick r:id="rId7"/>
                        </a:rPr>
                        <a:t>IN-RECJ</a:t>
                      </a:r>
                      <a:endParaRPr lang="es-ES" sz="1800" b="1" dirty="0">
                        <a:solidFill>
                          <a:schemeClr val="tx1">
                            <a:lumMod val="75000"/>
                          </a:schemeClr>
                        </a:solidFill>
                      </a:endParaRPr>
                    </a:p>
                  </a:txBody>
                  <a:tcPr marL="91438" marR="91438" marT="45727" marB="45727"/>
                </a:tc>
                <a:tc>
                  <a:txBody>
                    <a:bodyPr/>
                    <a:lstStyle/>
                    <a:p>
                      <a:r>
                        <a:rPr lang="es-ES" sz="1800" dirty="0" smtClean="0"/>
                        <a:t>Ciencias</a:t>
                      </a:r>
                      <a:r>
                        <a:rPr lang="es-ES" sz="1800" baseline="0" dirty="0" smtClean="0"/>
                        <a:t> Jurídicas</a:t>
                      </a:r>
                      <a:endParaRPr lang="es-ES" sz="1800" dirty="0"/>
                    </a:p>
                  </a:txBody>
                  <a:tcPr marL="91438" marR="91438" marT="45727" marB="45727"/>
                </a:tc>
                <a:tc>
                  <a:txBody>
                    <a:bodyPr/>
                    <a:lstStyle/>
                    <a:p>
                      <a:r>
                        <a:rPr lang="es-ES" sz="1800" dirty="0" smtClean="0"/>
                        <a:t>España</a:t>
                      </a:r>
                      <a:endParaRPr lang="es-ES" sz="1800" dirty="0"/>
                    </a:p>
                  </a:txBody>
                  <a:tcPr marL="91438" marR="91438" marT="45727" marB="45727"/>
                </a:tc>
                <a:tc>
                  <a:txBody>
                    <a:bodyPr/>
                    <a:lstStyle/>
                    <a:p>
                      <a:r>
                        <a:rPr lang="es-ES" sz="1800" dirty="0" smtClean="0"/>
                        <a:t>2001-Se ha dejado de actualizar</a:t>
                      </a:r>
                      <a:endParaRPr lang="es-ES" sz="1800" dirty="0"/>
                    </a:p>
                  </a:txBody>
                  <a:tcPr marL="91438" marR="91438" marT="45727" marB="45727"/>
                </a:tc>
              </a:tr>
              <a:tr h="895162">
                <a:tc>
                  <a:txBody>
                    <a:bodyPr/>
                    <a:lstStyle/>
                    <a:p>
                      <a:r>
                        <a:rPr lang="es-ES" sz="1800" b="1" dirty="0" smtClean="0">
                          <a:solidFill>
                            <a:schemeClr val="tx1">
                              <a:lumMod val="75000"/>
                            </a:schemeClr>
                          </a:solidFill>
                          <a:hlinkClick r:id="rId8"/>
                        </a:rPr>
                        <a:t>RESH</a:t>
                      </a:r>
                      <a:endParaRPr lang="es-ES" sz="1800" b="1" dirty="0">
                        <a:solidFill>
                          <a:schemeClr val="tx1">
                            <a:lumMod val="75000"/>
                          </a:schemeClr>
                        </a:solidFill>
                      </a:endParaRPr>
                    </a:p>
                  </a:txBody>
                  <a:tcPr marL="91438" marR="91438" marT="45727" marB="45727"/>
                </a:tc>
                <a:tc>
                  <a:txBody>
                    <a:bodyPr/>
                    <a:lstStyle/>
                    <a:p>
                      <a:r>
                        <a:rPr lang="es-ES" sz="1800" dirty="0" smtClean="0"/>
                        <a:t>Ciencias</a:t>
                      </a:r>
                      <a:r>
                        <a:rPr lang="es-ES" sz="1800" baseline="0" dirty="0" smtClean="0"/>
                        <a:t> Sociales y Humanidades</a:t>
                      </a:r>
                      <a:endParaRPr lang="es-ES" sz="1800" dirty="0"/>
                    </a:p>
                  </a:txBody>
                  <a:tcPr marL="91438" marR="91438" marT="45727" marB="45727"/>
                </a:tc>
                <a:tc>
                  <a:txBody>
                    <a:bodyPr/>
                    <a:lstStyle/>
                    <a:p>
                      <a:r>
                        <a:rPr lang="es-ES" sz="1800" dirty="0" smtClean="0"/>
                        <a:t>España</a:t>
                      </a:r>
                      <a:endParaRPr lang="es-ES" sz="1800" dirty="0"/>
                    </a:p>
                  </a:txBody>
                  <a:tcPr marL="91438" marR="91438" marT="45727" marB="45727"/>
                </a:tc>
                <a:tc>
                  <a:txBody>
                    <a:bodyPr/>
                    <a:lstStyle/>
                    <a:p>
                      <a:r>
                        <a:rPr lang="es-ES" sz="1800" dirty="0" smtClean="0"/>
                        <a:t>1999-2004</a:t>
                      </a:r>
                      <a:endParaRPr lang="es-ES" sz="1800" dirty="0"/>
                    </a:p>
                  </a:txBody>
                  <a:tcPr marL="91438" marR="91438" marT="45727" marB="45727"/>
                </a:tc>
              </a:tr>
            </a:tbl>
          </a:graphicData>
        </a:graphic>
      </p:graphicFrame>
    </p:spTree>
    <p:extLst>
      <p:ext uri="{BB962C8B-B14F-4D97-AF65-F5344CB8AC3E}">
        <p14:creationId xmlns:p14="http://schemas.microsoft.com/office/powerpoint/2010/main" val="679063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284" y="24056"/>
            <a:ext cx="12188825" cy="7336824"/>
          </a:xfrm>
          <a:prstGeom prst="rect">
            <a:avLst/>
          </a:prstGeom>
        </p:spPr>
      </p:pic>
      <p:pic>
        <p:nvPicPr>
          <p:cNvPr id="3" name="36 Imagen" descr="Aneca.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260" y="1340768"/>
            <a:ext cx="1381648" cy="35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ángulo 16"/>
          <p:cNvSpPr/>
          <p:nvPr/>
        </p:nvSpPr>
        <p:spPr>
          <a:xfrm>
            <a:off x="693812" y="2564904"/>
            <a:ext cx="8856984" cy="830997"/>
          </a:xfrm>
          <a:prstGeom prst="rect">
            <a:avLst/>
          </a:prstGeom>
        </p:spPr>
        <p:txBody>
          <a:bodyPr wrap="square">
            <a:spAutoFit/>
          </a:bodyPr>
          <a:lstStyle/>
          <a:p>
            <a:pPr>
              <a:defRPr/>
            </a:pPr>
            <a:endParaRPr lang="es-ES" b="1" dirty="0"/>
          </a:p>
          <a:p>
            <a:pPr algn="just">
              <a:defRPr/>
            </a:pPr>
            <a:endParaRPr lang="es-ES" b="1" dirty="0">
              <a:solidFill>
                <a:schemeClr val="tx1">
                  <a:lumMod val="75000"/>
                </a:schemeClr>
              </a:solidFill>
              <a:latin typeface="Calibri" panose="020F0502020204030204" pitchFamily="34" charset="0"/>
              <a:cs typeface="Calibri" panose="020F0502020204030204" pitchFamily="34" charset="0"/>
            </a:endParaRPr>
          </a:p>
        </p:txBody>
      </p:sp>
      <p:sp>
        <p:nvSpPr>
          <p:cNvPr id="5" name="Rectángulo 4"/>
          <p:cNvSpPr/>
          <p:nvPr/>
        </p:nvSpPr>
        <p:spPr>
          <a:xfrm>
            <a:off x="405780" y="2353170"/>
            <a:ext cx="8928991" cy="4893647"/>
          </a:xfrm>
          <a:prstGeom prst="rect">
            <a:avLst/>
          </a:prstGeom>
        </p:spPr>
        <p:txBody>
          <a:bodyPr wrap="square">
            <a:spAutoFit/>
          </a:bodyPr>
          <a:lstStyle/>
          <a:p>
            <a:pPr>
              <a:defRPr/>
            </a:pPr>
            <a:r>
              <a:rPr lang="es-ES" b="1" dirty="0" smtClean="0">
                <a:solidFill>
                  <a:schemeClr val="tx1">
                    <a:lumMod val="75000"/>
                  </a:schemeClr>
                </a:solidFill>
                <a:latin typeface="Calibri" panose="020F0502020204030204" pitchFamily="34" charset="0"/>
                <a:cs typeface="Calibri" panose="020F0502020204030204" pitchFamily="34" charset="0"/>
              </a:rPr>
              <a:t>Buscar en JCR</a:t>
            </a:r>
          </a:p>
          <a:p>
            <a:endParaRPr lang="es-ES" dirty="0" smtClean="0">
              <a:latin typeface="Calibri" panose="020F0502020204030204" pitchFamily="34" charset="0"/>
              <a:cs typeface="Calibri" panose="020F0502020204030204" pitchFamily="34" charset="0"/>
            </a:endParaRPr>
          </a:p>
          <a:p>
            <a:r>
              <a:rPr lang="es-ES" dirty="0" smtClean="0">
                <a:latin typeface="Calibri" panose="020F0502020204030204" pitchFamily="34" charset="0"/>
                <a:cs typeface="Calibri" panose="020F0502020204030204" pitchFamily="34" charset="0"/>
              </a:rPr>
              <a:t>Desde el portal bib.us.es/comunicación</a:t>
            </a:r>
          </a:p>
          <a:p>
            <a:r>
              <a:rPr lang="es-ES" dirty="0" smtClean="0">
                <a:latin typeface="Calibri" panose="020F0502020204030204" pitchFamily="34" charset="0"/>
                <a:cs typeface="Calibri" panose="020F0502020204030204" pitchFamily="34" charset="0"/>
              </a:rPr>
              <a:t>buscar Web of </a:t>
            </a:r>
            <a:r>
              <a:rPr lang="es-ES" dirty="0" err="1" smtClean="0">
                <a:latin typeface="Calibri" panose="020F0502020204030204" pitchFamily="34" charset="0"/>
                <a:cs typeface="Calibri" panose="020F0502020204030204" pitchFamily="34" charset="0"/>
              </a:rPr>
              <a:t>Science</a:t>
            </a:r>
            <a:endParaRPr lang="es-ES" dirty="0">
              <a:latin typeface="Calibri" panose="020F0502020204030204" pitchFamily="34" charset="0"/>
              <a:cs typeface="Calibri" panose="020F0502020204030204" pitchFamily="34" charset="0"/>
            </a:endParaRPr>
          </a:p>
          <a:p>
            <a:endParaRPr lang="es-ES" dirty="0" smtClean="0">
              <a:latin typeface="Calibri" panose="020F0502020204030204" pitchFamily="34" charset="0"/>
              <a:cs typeface="Calibri" panose="020F0502020204030204" pitchFamily="34" charset="0"/>
            </a:endParaRPr>
          </a:p>
          <a:p>
            <a:pPr marL="342900" indent="-342900">
              <a:buFont typeface="Wingdings" panose="05000000000000000000" pitchFamily="2" charset="2"/>
              <a:buChar char="ü"/>
            </a:pPr>
            <a:r>
              <a:rPr lang="es-ES" dirty="0" smtClean="0">
                <a:latin typeface="Calibri" panose="020F0502020204030204" pitchFamily="34" charset="0"/>
                <a:cs typeface="Calibri" panose="020F0502020204030204" pitchFamily="34" charset="0"/>
              </a:rPr>
              <a:t>Acceder </a:t>
            </a:r>
            <a:r>
              <a:rPr lang="es-ES" dirty="0">
                <a:latin typeface="Calibri" panose="020F0502020204030204" pitchFamily="34" charset="0"/>
                <a:cs typeface="Calibri" panose="020F0502020204030204" pitchFamily="34" charset="0"/>
              </a:rPr>
              <a:t>a la </a:t>
            </a:r>
            <a:r>
              <a:rPr lang="es-ES" dirty="0" err="1">
                <a:latin typeface="Calibri" panose="020F0502020204030204" pitchFamily="34" charset="0"/>
                <a:cs typeface="Calibri" panose="020F0502020204030204" pitchFamily="34" charset="0"/>
              </a:rPr>
              <a:t>WoS</a:t>
            </a:r>
            <a:r>
              <a:rPr lang="es-ES" dirty="0">
                <a:latin typeface="Calibri" panose="020F0502020204030204" pitchFamily="34" charset="0"/>
                <a:cs typeface="Calibri" panose="020F0502020204030204" pitchFamily="34" charset="0"/>
              </a:rPr>
              <a:t> </a:t>
            </a:r>
            <a:endParaRPr lang="es-ES" dirty="0" smtClean="0">
              <a:latin typeface="Calibri" panose="020F0502020204030204" pitchFamily="34" charset="0"/>
              <a:cs typeface="Calibri" panose="020F0502020204030204" pitchFamily="34" charset="0"/>
            </a:endParaRPr>
          </a:p>
          <a:p>
            <a:pPr marL="342900" indent="-342900">
              <a:buFont typeface="Wingdings" panose="05000000000000000000" pitchFamily="2" charset="2"/>
              <a:buChar char="ü"/>
            </a:pPr>
            <a:r>
              <a:rPr lang="es-ES" dirty="0" smtClean="0">
                <a:latin typeface="Calibri" panose="020F0502020204030204" pitchFamily="34" charset="0"/>
                <a:cs typeface="Calibri" panose="020F0502020204030204" pitchFamily="34" charset="0"/>
              </a:rPr>
              <a:t>Si estamos fuera del Campus, nos solicitará nuestro usuario virtual</a:t>
            </a:r>
          </a:p>
          <a:p>
            <a:pPr marL="342900" indent="-342900">
              <a:buFont typeface="Wingdings" panose="05000000000000000000" pitchFamily="2" charset="2"/>
              <a:buChar char="ü"/>
            </a:pPr>
            <a:endParaRPr lang="es-ES"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ü"/>
            </a:pPr>
            <a:r>
              <a:rPr lang="es-ES" dirty="0" smtClean="0">
                <a:latin typeface="Calibri" panose="020F0502020204030204" pitchFamily="34" charset="0"/>
                <a:cs typeface="Calibri" panose="020F0502020204030204" pitchFamily="34" charset="0"/>
              </a:rPr>
              <a:t>Ir </a:t>
            </a:r>
            <a:r>
              <a:rPr lang="es-ES" dirty="0">
                <a:latin typeface="Calibri" panose="020F0502020204030204" pitchFamily="34" charset="0"/>
                <a:cs typeface="Calibri" panose="020F0502020204030204" pitchFamily="34" charset="0"/>
              </a:rPr>
              <a:t>al apartado JCR y en </a:t>
            </a:r>
            <a:r>
              <a:rPr lang="es-ES" dirty="0" err="1">
                <a:latin typeface="Calibri" panose="020F0502020204030204" pitchFamily="34" charset="0"/>
                <a:cs typeface="Calibri" panose="020F0502020204030204" pitchFamily="34" charset="0"/>
              </a:rPr>
              <a:t>Institutional</a:t>
            </a:r>
            <a:r>
              <a:rPr lang="es-ES" dirty="0">
                <a:latin typeface="Calibri" panose="020F0502020204030204" pitchFamily="34" charset="0"/>
                <a:cs typeface="Calibri" panose="020F0502020204030204" pitchFamily="34" charset="0"/>
              </a:rPr>
              <a:t> (</a:t>
            </a:r>
            <a:r>
              <a:rPr lang="es-ES" dirty="0" err="1">
                <a:latin typeface="Calibri" panose="020F0502020204030204" pitchFamily="34" charset="0"/>
                <a:cs typeface="Calibri" panose="020F0502020204030204" pitchFamily="34" charset="0"/>
              </a:rPr>
              <a:t>Shibboleth</a:t>
            </a:r>
            <a:r>
              <a:rPr lang="es-ES" dirty="0">
                <a:latin typeface="Calibri" panose="020F0502020204030204" pitchFamily="34" charset="0"/>
                <a:cs typeface="Calibri" panose="020F0502020204030204" pitchFamily="34" charset="0"/>
              </a:rPr>
              <a:t>) </a:t>
            </a:r>
            <a:r>
              <a:rPr lang="es-ES" dirty="0" err="1">
                <a:latin typeface="Calibri" panose="020F0502020204030204" pitchFamily="34" charset="0"/>
                <a:cs typeface="Calibri" panose="020F0502020204030204" pitchFamily="34" charset="0"/>
              </a:rPr>
              <a:t>Users</a:t>
            </a:r>
            <a:r>
              <a:rPr lang="es-ES" dirty="0">
                <a:latin typeface="Calibri" panose="020F0502020204030204" pitchFamily="34" charset="0"/>
                <a:cs typeface="Calibri" panose="020F0502020204030204" pitchFamily="34" charset="0"/>
              </a:rPr>
              <a:t> </a:t>
            </a:r>
            <a:r>
              <a:rPr lang="es-ES" dirty="0" err="1">
                <a:latin typeface="Calibri" panose="020F0502020204030204" pitchFamily="34" charset="0"/>
                <a:cs typeface="Calibri" panose="020F0502020204030204" pitchFamily="34" charset="0"/>
              </a:rPr>
              <a:t>Sign</a:t>
            </a:r>
            <a:r>
              <a:rPr lang="es-ES" dirty="0">
                <a:latin typeface="Calibri" panose="020F0502020204030204" pitchFamily="34" charset="0"/>
                <a:cs typeface="Calibri" panose="020F0502020204030204" pitchFamily="34" charset="0"/>
              </a:rPr>
              <a:t> In seleccionar </a:t>
            </a:r>
            <a:r>
              <a:rPr lang="es-ES" dirty="0" err="1">
                <a:latin typeface="Calibri" panose="020F0502020204030204" pitchFamily="34" charset="0"/>
                <a:cs typeface="Calibri" panose="020F0502020204030204" pitchFamily="34" charset="0"/>
              </a:rPr>
              <a:t>Federation</a:t>
            </a:r>
            <a:r>
              <a:rPr lang="es-ES" dirty="0">
                <a:latin typeface="Calibri" panose="020F0502020204030204" pitchFamily="34" charset="0"/>
                <a:cs typeface="Calibri" panose="020F0502020204030204" pitchFamily="34" charset="0"/>
              </a:rPr>
              <a:t> of </a:t>
            </a:r>
            <a:r>
              <a:rPr lang="es-ES" dirty="0" err="1">
                <a:latin typeface="Calibri" panose="020F0502020204030204" pitchFamily="34" charset="0"/>
                <a:cs typeface="Calibri" panose="020F0502020204030204" pitchFamily="34" charset="0"/>
              </a:rPr>
              <a:t>Spain</a:t>
            </a:r>
            <a:r>
              <a:rPr lang="es-ES" dirty="0">
                <a:latin typeface="Calibri" panose="020F0502020204030204" pitchFamily="34" charset="0"/>
                <a:cs typeface="Calibri" panose="020F0502020204030204" pitchFamily="34" charset="0"/>
              </a:rPr>
              <a:t> </a:t>
            </a:r>
            <a:r>
              <a:rPr lang="es-ES" dirty="0" err="1">
                <a:latin typeface="Calibri" panose="020F0502020204030204" pitchFamily="34" charset="0"/>
                <a:cs typeface="Calibri" panose="020F0502020204030204" pitchFamily="34" charset="0"/>
              </a:rPr>
              <a:t>by</a:t>
            </a:r>
            <a:r>
              <a:rPr lang="es-ES" dirty="0">
                <a:latin typeface="Calibri" panose="020F0502020204030204" pitchFamily="34" charset="0"/>
                <a:cs typeface="Calibri" panose="020F0502020204030204" pitchFamily="34" charset="0"/>
              </a:rPr>
              <a:t> FECYT</a:t>
            </a:r>
          </a:p>
          <a:p>
            <a:pPr>
              <a:defRPr/>
            </a:pPr>
            <a:endParaRPr lang="es-ES" dirty="0">
              <a:solidFill>
                <a:schemeClr val="tx1">
                  <a:lumMod val="75000"/>
                </a:schemeClr>
              </a:solidFill>
              <a:latin typeface="Calibri" panose="020F0502020204030204" pitchFamily="34" charset="0"/>
              <a:cs typeface="Calibri" panose="020F0502020204030204" pitchFamily="34" charset="0"/>
            </a:endParaRPr>
          </a:p>
          <a:p>
            <a:pPr>
              <a:defRPr/>
            </a:pPr>
            <a:endParaRPr lang="es-ES" dirty="0">
              <a:solidFill>
                <a:schemeClr val="tx1">
                  <a:lumMod val="75000"/>
                </a:schemeClr>
              </a:solidFill>
              <a:latin typeface="Calibri" panose="020F0502020204030204" pitchFamily="34" charset="0"/>
              <a:cs typeface="Calibri" panose="020F0502020204030204" pitchFamily="34" charset="0"/>
            </a:endParaRPr>
          </a:p>
          <a:p>
            <a:pPr algn="just">
              <a:defRPr/>
            </a:pPr>
            <a:endParaRPr lang="es-ES" b="1" dirty="0">
              <a:solidFill>
                <a:schemeClr val="tx1">
                  <a:lumMod val="75000"/>
                </a:schemeClr>
              </a:solidFill>
              <a:latin typeface="Calibri" panose="020F0502020204030204" pitchFamily="34" charset="0"/>
              <a:cs typeface="Calibri" panose="020F0502020204030204" pitchFamily="34" charset="0"/>
            </a:endParaRPr>
          </a:p>
        </p:txBody>
      </p:sp>
      <p:grpSp>
        <p:nvGrpSpPr>
          <p:cNvPr id="15" name="7 Grupo"/>
          <p:cNvGrpSpPr>
            <a:grpSpLocks/>
          </p:cNvGrpSpPr>
          <p:nvPr/>
        </p:nvGrpSpPr>
        <p:grpSpPr bwMode="auto">
          <a:xfrm>
            <a:off x="3430116" y="528240"/>
            <a:ext cx="6552728" cy="1216425"/>
            <a:chOff x="82186" y="1267518"/>
            <a:chExt cx="7008314" cy="864151"/>
          </a:xfrm>
        </p:grpSpPr>
        <p:sp>
          <p:nvSpPr>
            <p:cNvPr id="16" name="8 Rectángulo redondeado"/>
            <p:cNvSpPr/>
            <p:nvPr/>
          </p:nvSpPr>
          <p:spPr>
            <a:xfrm>
              <a:off x="82186" y="1267518"/>
              <a:ext cx="7008314" cy="864151"/>
            </a:xfrm>
            <a:prstGeom prst="roundRect">
              <a:avLst/>
            </a:prstGeom>
            <a:solidFill>
              <a:srgbClr val="98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8" name="9 Rectángulo"/>
            <p:cNvSpPr/>
            <p:nvPr/>
          </p:nvSpPr>
          <p:spPr>
            <a:xfrm>
              <a:off x="596236" y="1373159"/>
              <a:ext cx="5912455" cy="585959"/>
            </a:xfrm>
            <a:prstGeom prst="rect">
              <a:avLst/>
            </a:prstGeom>
          </p:spPr>
          <p:style>
            <a:lnRef idx="0">
              <a:scrgbClr r="0" g="0" b="0"/>
            </a:lnRef>
            <a:fillRef idx="0">
              <a:scrgbClr r="0" g="0" b="0"/>
            </a:fillRef>
            <a:effectRef idx="0">
              <a:scrgbClr r="0" g="0" b="0"/>
            </a:effectRef>
            <a:fontRef idx="minor">
              <a:schemeClr val="lt1"/>
            </a:fontRef>
          </p:style>
          <p:txBody>
            <a:bodyPr lIns="166331" tIns="0" rIns="166331" bIns="0" spcCol="1270" anchor="ctr"/>
            <a:lstStyle/>
            <a:p>
              <a:pPr defTabSz="1422400" eaLnBrk="1" hangingPunct="1">
                <a:lnSpc>
                  <a:spcPct val="90000"/>
                </a:lnSpc>
                <a:spcAft>
                  <a:spcPct val="35000"/>
                </a:spcAft>
                <a:defRPr/>
              </a:pPr>
              <a:endParaRPr lang="es-ES" dirty="0">
                <a:latin typeface="Calibri" panose="020F0502020204030204" pitchFamily="34" charset="0"/>
                <a:cs typeface="Calibri" panose="020F0502020204030204" pitchFamily="34" charset="0"/>
              </a:endParaRPr>
            </a:p>
          </p:txBody>
        </p:sp>
      </p:grpSp>
      <p:sp>
        <p:nvSpPr>
          <p:cNvPr id="2" name="Rectángulo 1"/>
          <p:cNvSpPr/>
          <p:nvPr/>
        </p:nvSpPr>
        <p:spPr>
          <a:xfrm>
            <a:off x="3673995" y="764704"/>
            <a:ext cx="6092825" cy="757130"/>
          </a:xfrm>
          <a:prstGeom prst="rect">
            <a:avLst/>
          </a:prstGeom>
        </p:spPr>
        <p:txBody>
          <a:bodyPr>
            <a:spAutoFit/>
          </a:bodyPr>
          <a:lstStyle/>
          <a:p>
            <a:pPr defTabSz="1422400">
              <a:lnSpc>
                <a:spcPct val="90000"/>
              </a:lnSpc>
              <a:spcAft>
                <a:spcPct val="35000"/>
              </a:spcAft>
              <a:defRPr/>
            </a:pPr>
            <a:r>
              <a:rPr lang="es-ES" b="1" dirty="0">
                <a:solidFill>
                  <a:schemeClr val="bg1"/>
                </a:solidFill>
                <a:latin typeface="Calibri" panose="020F0502020204030204" pitchFamily="34" charset="0"/>
                <a:cs typeface="Calibri" panose="020F0502020204030204" pitchFamily="34" charset="0"/>
              </a:rPr>
              <a:t>artículos de revistas indexadas con índices de calidad relativos</a:t>
            </a:r>
          </a:p>
        </p:txBody>
      </p:sp>
    </p:spTree>
    <p:extLst>
      <p:ext uri="{BB962C8B-B14F-4D97-AF65-F5344CB8AC3E}">
        <p14:creationId xmlns:p14="http://schemas.microsoft.com/office/powerpoint/2010/main" val="132201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284" y="24056"/>
            <a:ext cx="12188825" cy="7336824"/>
          </a:xfrm>
          <a:prstGeom prst="rect">
            <a:avLst/>
          </a:prstGeom>
        </p:spPr>
      </p:pic>
      <p:pic>
        <p:nvPicPr>
          <p:cNvPr id="3" name="36 Imagen" descr="Aneca.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260" y="1340768"/>
            <a:ext cx="1381648" cy="35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ángulo 16"/>
          <p:cNvSpPr/>
          <p:nvPr/>
        </p:nvSpPr>
        <p:spPr>
          <a:xfrm>
            <a:off x="693812" y="2564904"/>
            <a:ext cx="8856984" cy="830997"/>
          </a:xfrm>
          <a:prstGeom prst="rect">
            <a:avLst/>
          </a:prstGeom>
        </p:spPr>
        <p:txBody>
          <a:bodyPr wrap="square">
            <a:spAutoFit/>
          </a:bodyPr>
          <a:lstStyle/>
          <a:p>
            <a:pPr>
              <a:defRPr/>
            </a:pPr>
            <a:endParaRPr lang="es-ES" b="1" dirty="0"/>
          </a:p>
          <a:p>
            <a:pPr algn="just">
              <a:defRPr/>
            </a:pPr>
            <a:endParaRPr lang="es-ES" b="1" dirty="0">
              <a:solidFill>
                <a:schemeClr val="tx1">
                  <a:lumMod val="75000"/>
                </a:schemeClr>
              </a:solidFill>
              <a:latin typeface="Calibri" panose="020F0502020204030204" pitchFamily="34" charset="0"/>
              <a:cs typeface="Calibri" panose="020F0502020204030204" pitchFamily="34" charset="0"/>
            </a:endParaRPr>
          </a:p>
        </p:txBody>
      </p:sp>
      <p:sp>
        <p:nvSpPr>
          <p:cNvPr id="5" name="Rectángulo 4"/>
          <p:cNvSpPr/>
          <p:nvPr/>
        </p:nvSpPr>
        <p:spPr>
          <a:xfrm>
            <a:off x="405780" y="2353170"/>
            <a:ext cx="8928991" cy="2308324"/>
          </a:xfrm>
          <a:prstGeom prst="rect">
            <a:avLst/>
          </a:prstGeom>
        </p:spPr>
        <p:txBody>
          <a:bodyPr wrap="square">
            <a:spAutoFit/>
          </a:bodyPr>
          <a:lstStyle/>
          <a:p>
            <a:pPr>
              <a:defRPr/>
            </a:pPr>
            <a:r>
              <a:rPr lang="es-ES" b="1" dirty="0" smtClean="0">
                <a:solidFill>
                  <a:schemeClr val="tx1">
                    <a:lumMod val="75000"/>
                  </a:schemeClr>
                </a:solidFill>
                <a:latin typeface="Calibri" panose="020F0502020204030204" pitchFamily="34" charset="0"/>
                <a:cs typeface="Calibri" panose="020F0502020204030204" pitchFamily="34" charset="0"/>
              </a:rPr>
              <a:t>Buscar en JCR</a:t>
            </a:r>
          </a:p>
          <a:p>
            <a:pPr>
              <a:defRPr/>
            </a:pPr>
            <a:r>
              <a:rPr lang="es-ES" b="1" dirty="0" smtClean="0">
                <a:solidFill>
                  <a:schemeClr val="tx1">
                    <a:lumMod val="75000"/>
                  </a:schemeClr>
                </a:solidFill>
                <a:latin typeface="Calibri" panose="020F0502020204030204" pitchFamily="34" charset="0"/>
                <a:cs typeface="Calibri" panose="020F0502020204030204" pitchFamily="34" charset="0"/>
              </a:rPr>
              <a:t>Seleccionamos año 2016 el último</a:t>
            </a:r>
          </a:p>
          <a:p>
            <a:pPr>
              <a:defRPr/>
            </a:pPr>
            <a:r>
              <a:rPr lang="es-ES" b="1" dirty="0" smtClean="0">
                <a:solidFill>
                  <a:schemeClr val="tx1">
                    <a:lumMod val="75000"/>
                  </a:schemeClr>
                </a:solidFill>
                <a:latin typeface="Calibri" panose="020F0502020204030204" pitchFamily="34" charset="0"/>
                <a:cs typeface="Calibri" panose="020F0502020204030204" pitchFamily="34" charset="0"/>
              </a:rPr>
              <a:t>Categoría Communication</a:t>
            </a:r>
          </a:p>
          <a:p>
            <a:endParaRPr lang="es-ES" dirty="0" smtClean="0">
              <a:latin typeface="Calibri" panose="020F0502020204030204" pitchFamily="34" charset="0"/>
              <a:cs typeface="Calibri" panose="020F0502020204030204" pitchFamily="34" charset="0"/>
            </a:endParaRPr>
          </a:p>
          <a:p>
            <a:pPr>
              <a:defRPr/>
            </a:pPr>
            <a:endParaRPr lang="es-ES" dirty="0">
              <a:solidFill>
                <a:schemeClr val="tx1">
                  <a:lumMod val="75000"/>
                </a:schemeClr>
              </a:solidFill>
              <a:latin typeface="Calibri" panose="020F0502020204030204" pitchFamily="34" charset="0"/>
              <a:cs typeface="Calibri" panose="020F0502020204030204" pitchFamily="34" charset="0"/>
            </a:endParaRPr>
          </a:p>
          <a:p>
            <a:pPr algn="just">
              <a:defRPr/>
            </a:pPr>
            <a:endParaRPr lang="es-ES" b="1" dirty="0">
              <a:solidFill>
                <a:schemeClr val="tx1">
                  <a:lumMod val="75000"/>
                </a:schemeClr>
              </a:solidFill>
              <a:latin typeface="Calibri" panose="020F0502020204030204" pitchFamily="34" charset="0"/>
              <a:cs typeface="Calibri" panose="020F0502020204030204" pitchFamily="34" charset="0"/>
            </a:endParaRPr>
          </a:p>
        </p:txBody>
      </p:sp>
      <p:grpSp>
        <p:nvGrpSpPr>
          <p:cNvPr id="15" name="7 Grupo"/>
          <p:cNvGrpSpPr>
            <a:grpSpLocks/>
          </p:cNvGrpSpPr>
          <p:nvPr/>
        </p:nvGrpSpPr>
        <p:grpSpPr bwMode="auto">
          <a:xfrm>
            <a:off x="3430116" y="528240"/>
            <a:ext cx="6552728" cy="1216425"/>
            <a:chOff x="82186" y="1267518"/>
            <a:chExt cx="7008314" cy="864151"/>
          </a:xfrm>
        </p:grpSpPr>
        <p:sp>
          <p:nvSpPr>
            <p:cNvPr id="16" name="8 Rectángulo redondeado"/>
            <p:cNvSpPr/>
            <p:nvPr/>
          </p:nvSpPr>
          <p:spPr>
            <a:xfrm>
              <a:off x="82186" y="1267518"/>
              <a:ext cx="7008314" cy="864151"/>
            </a:xfrm>
            <a:prstGeom prst="roundRect">
              <a:avLst/>
            </a:prstGeom>
            <a:solidFill>
              <a:srgbClr val="98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8" name="9 Rectángulo"/>
            <p:cNvSpPr/>
            <p:nvPr/>
          </p:nvSpPr>
          <p:spPr>
            <a:xfrm>
              <a:off x="596236" y="1373159"/>
              <a:ext cx="5912455" cy="585959"/>
            </a:xfrm>
            <a:prstGeom prst="rect">
              <a:avLst/>
            </a:prstGeom>
          </p:spPr>
          <p:style>
            <a:lnRef idx="0">
              <a:scrgbClr r="0" g="0" b="0"/>
            </a:lnRef>
            <a:fillRef idx="0">
              <a:scrgbClr r="0" g="0" b="0"/>
            </a:fillRef>
            <a:effectRef idx="0">
              <a:scrgbClr r="0" g="0" b="0"/>
            </a:effectRef>
            <a:fontRef idx="minor">
              <a:schemeClr val="lt1"/>
            </a:fontRef>
          </p:style>
          <p:txBody>
            <a:bodyPr lIns="166331" tIns="0" rIns="166331" bIns="0" spcCol="1270" anchor="ctr"/>
            <a:lstStyle/>
            <a:p>
              <a:pPr defTabSz="1422400" eaLnBrk="1" hangingPunct="1">
                <a:lnSpc>
                  <a:spcPct val="90000"/>
                </a:lnSpc>
                <a:spcAft>
                  <a:spcPct val="35000"/>
                </a:spcAft>
                <a:defRPr/>
              </a:pPr>
              <a:endParaRPr lang="es-ES" dirty="0">
                <a:latin typeface="Calibri" panose="020F0502020204030204" pitchFamily="34" charset="0"/>
                <a:cs typeface="Calibri" panose="020F0502020204030204" pitchFamily="34" charset="0"/>
              </a:endParaRPr>
            </a:p>
          </p:txBody>
        </p:sp>
      </p:grpSp>
      <p:sp>
        <p:nvSpPr>
          <p:cNvPr id="2" name="Rectángulo 1"/>
          <p:cNvSpPr/>
          <p:nvPr/>
        </p:nvSpPr>
        <p:spPr>
          <a:xfrm>
            <a:off x="3673995" y="764704"/>
            <a:ext cx="6092825" cy="757130"/>
          </a:xfrm>
          <a:prstGeom prst="rect">
            <a:avLst/>
          </a:prstGeom>
        </p:spPr>
        <p:txBody>
          <a:bodyPr>
            <a:spAutoFit/>
          </a:bodyPr>
          <a:lstStyle/>
          <a:p>
            <a:pPr defTabSz="1422400">
              <a:lnSpc>
                <a:spcPct val="90000"/>
              </a:lnSpc>
              <a:spcAft>
                <a:spcPct val="35000"/>
              </a:spcAft>
              <a:defRPr/>
            </a:pPr>
            <a:r>
              <a:rPr lang="es-ES" b="1" dirty="0">
                <a:solidFill>
                  <a:schemeClr val="bg1"/>
                </a:solidFill>
                <a:latin typeface="Calibri" panose="020F0502020204030204" pitchFamily="34" charset="0"/>
                <a:cs typeface="Calibri" panose="020F0502020204030204" pitchFamily="34" charset="0"/>
              </a:rPr>
              <a:t>artículos de revistas indexadas con índices de calidad relativos</a:t>
            </a:r>
          </a:p>
        </p:txBody>
      </p:sp>
      <p:pic>
        <p:nvPicPr>
          <p:cNvPr id="10" name="Imagen 9"/>
          <p:cNvPicPr/>
          <p:nvPr/>
        </p:nvPicPr>
        <p:blipFill rotWithShape="1">
          <a:blip r:embed="rId4"/>
          <a:srcRect l="16051" t="9720" r="16393" b="5309"/>
          <a:stretch/>
        </p:blipFill>
        <p:spPr bwMode="auto">
          <a:xfrm>
            <a:off x="5653487" y="2132856"/>
            <a:ext cx="3648075" cy="25867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12" name="Imagen 11"/>
          <p:cNvPicPr/>
          <p:nvPr/>
        </p:nvPicPr>
        <p:blipFill rotWithShape="1">
          <a:blip r:embed="rId5"/>
          <a:srcRect l="24959" t="9726" r="25289" b="3951"/>
          <a:stretch/>
        </p:blipFill>
        <p:spPr bwMode="auto">
          <a:xfrm>
            <a:off x="549796" y="3748236"/>
            <a:ext cx="2867025" cy="2705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56199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76" y="0"/>
            <a:ext cx="12188825" cy="7336824"/>
          </a:xfrm>
          <a:prstGeom prst="rect">
            <a:avLst/>
          </a:prstGeom>
        </p:spPr>
      </p:pic>
      <p:pic>
        <p:nvPicPr>
          <p:cNvPr id="3" name="36 Imagen" descr="Aneca.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260" y="1340768"/>
            <a:ext cx="1381648" cy="35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ángulo 16"/>
          <p:cNvSpPr/>
          <p:nvPr/>
        </p:nvSpPr>
        <p:spPr>
          <a:xfrm>
            <a:off x="693812" y="2564904"/>
            <a:ext cx="8856984" cy="830997"/>
          </a:xfrm>
          <a:prstGeom prst="rect">
            <a:avLst/>
          </a:prstGeom>
        </p:spPr>
        <p:txBody>
          <a:bodyPr wrap="square">
            <a:spAutoFit/>
          </a:bodyPr>
          <a:lstStyle/>
          <a:p>
            <a:pPr>
              <a:defRPr/>
            </a:pPr>
            <a:endParaRPr lang="es-ES" b="1" dirty="0"/>
          </a:p>
          <a:p>
            <a:pPr algn="just">
              <a:defRPr/>
            </a:pPr>
            <a:endParaRPr lang="es-ES" b="1" dirty="0">
              <a:solidFill>
                <a:schemeClr val="tx1">
                  <a:lumMod val="75000"/>
                </a:schemeClr>
              </a:solidFill>
              <a:latin typeface="Calibri" panose="020F0502020204030204" pitchFamily="34" charset="0"/>
              <a:cs typeface="Calibri" panose="020F0502020204030204" pitchFamily="34" charset="0"/>
            </a:endParaRPr>
          </a:p>
        </p:txBody>
      </p:sp>
      <p:sp>
        <p:nvSpPr>
          <p:cNvPr id="5" name="Rectángulo 4"/>
          <p:cNvSpPr/>
          <p:nvPr/>
        </p:nvSpPr>
        <p:spPr>
          <a:xfrm>
            <a:off x="405780" y="2353170"/>
            <a:ext cx="8928991" cy="1569660"/>
          </a:xfrm>
          <a:prstGeom prst="rect">
            <a:avLst/>
          </a:prstGeom>
        </p:spPr>
        <p:txBody>
          <a:bodyPr wrap="square">
            <a:spAutoFit/>
          </a:bodyPr>
          <a:lstStyle/>
          <a:p>
            <a:pPr>
              <a:defRPr/>
            </a:pPr>
            <a:r>
              <a:rPr lang="es-ES" b="1" dirty="0" smtClean="0">
                <a:solidFill>
                  <a:schemeClr val="tx1">
                    <a:lumMod val="75000"/>
                  </a:schemeClr>
                </a:solidFill>
                <a:latin typeface="Calibri" panose="020F0502020204030204" pitchFamily="34" charset="0"/>
                <a:cs typeface="Calibri" panose="020F0502020204030204" pitchFamily="34" charset="0"/>
              </a:rPr>
              <a:t>Buscar en JCR</a:t>
            </a:r>
          </a:p>
          <a:p>
            <a:r>
              <a:rPr lang="es-ES" b="1" dirty="0" smtClean="0">
                <a:solidFill>
                  <a:schemeClr val="tx1">
                    <a:lumMod val="75000"/>
                  </a:schemeClr>
                </a:solidFill>
                <a:latin typeface="Calibri" panose="020F0502020204030204" pitchFamily="34" charset="0"/>
                <a:cs typeface="Calibri" panose="020F0502020204030204" pitchFamily="34" charset="0"/>
              </a:rPr>
              <a:t>Pulsando en cada revista y en Rank podemos consultar los datos que necesitamos</a:t>
            </a:r>
            <a:endParaRPr lang="es-ES" b="1" dirty="0">
              <a:solidFill>
                <a:schemeClr val="tx1">
                  <a:lumMod val="75000"/>
                </a:schemeClr>
              </a:solidFill>
              <a:latin typeface="Calibri" panose="020F0502020204030204" pitchFamily="34" charset="0"/>
              <a:cs typeface="Calibri" panose="020F0502020204030204" pitchFamily="34" charset="0"/>
            </a:endParaRPr>
          </a:p>
          <a:p>
            <a:endParaRPr lang="es-ES" b="1" dirty="0">
              <a:solidFill>
                <a:schemeClr val="tx1">
                  <a:lumMod val="75000"/>
                </a:schemeClr>
              </a:solidFill>
              <a:latin typeface="Calibri" panose="020F0502020204030204" pitchFamily="34" charset="0"/>
              <a:cs typeface="Calibri" panose="020F0502020204030204" pitchFamily="34" charset="0"/>
            </a:endParaRPr>
          </a:p>
        </p:txBody>
      </p:sp>
      <p:grpSp>
        <p:nvGrpSpPr>
          <p:cNvPr id="15" name="7 Grupo"/>
          <p:cNvGrpSpPr>
            <a:grpSpLocks/>
          </p:cNvGrpSpPr>
          <p:nvPr/>
        </p:nvGrpSpPr>
        <p:grpSpPr bwMode="auto">
          <a:xfrm>
            <a:off x="3430116" y="528240"/>
            <a:ext cx="6552728" cy="1216425"/>
            <a:chOff x="82186" y="1267518"/>
            <a:chExt cx="7008314" cy="864151"/>
          </a:xfrm>
        </p:grpSpPr>
        <p:sp>
          <p:nvSpPr>
            <p:cNvPr id="16" name="8 Rectángulo redondeado"/>
            <p:cNvSpPr/>
            <p:nvPr/>
          </p:nvSpPr>
          <p:spPr>
            <a:xfrm>
              <a:off x="82186" y="1267518"/>
              <a:ext cx="7008314" cy="864151"/>
            </a:xfrm>
            <a:prstGeom prst="roundRect">
              <a:avLst/>
            </a:prstGeom>
            <a:solidFill>
              <a:srgbClr val="98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8" name="9 Rectángulo"/>
            <p:cNvSpPr/>
            <p:nvPr/>
          </p:nvSpPr>
          <p:spPr>
            <a:xfrm>
              <a:off x="596236" y="1373159"/>
              <a:ext cx="5912455" cy="585959"/>
            </a:xfrm>
            <a:prstGeom prst="rect">
              <a:avLst/>
            </a:prstGeom>
          </p:spPr>
          <p:style>
            <a:lnRef idx="0">
              <a:scrgbClr r="0" g="0" b="0"/>
            </a:lnRef>
            <a:fillRef idx="0">
              <a:scrgbClr r="0" g="0" b="0"/>
            </a:fillRef>
            <a:effectRef idx="0">
              <a:scrgbClr r="0" g="0" b="0"/>
            </a:effectRef>
            <a:fontRef idx="minor">
              <a:schemeClr val="lt1"/>
            </a:fontRef>
          </p:style>
          <p:txBody>
            <a:bodyPr lIns="166331" tIns="0" rIns="166331" bIns="0" spcCol="1270" anchor="ctr"/>
            <a:lstStyle/>
            <a:p>
              <a:pPr defTabSz="1422400" eaLnBrk="1" hangingPunct="1">
                <a:lnSpc>
                  <a:spcPct val="90000"/>
                </a:lnSpc>
                <a:spcAft>
                  <a:spcPct val="35000"/>
                </a:spcAft>
                <a:defRPr/>
              </a:pPr>
              <a:endParaRPr lang="es-ES" dirty="0">
                <a:latin typeface="Calibri" panose="020F0502020204030204" pitchFamily="34" charset="0"/>
                <a:cs typeface="Calibri" panose="020F0502020204030204" pitchFamily="34" charset="0"/>
              </a:endParaRPr>
            </a:p>
          </p:txBody>
        </p:sp>
      </p:grpSp>
      <p:sp>
        <p:nvSpPr>
          <p:cNvPr id="2" name="Rectángulo 1"/>
          <p:cNvSpPr/>
          <p:nvPr/>
        </p:nvSpPr>
        <p:spPr>
          <a:xfrm>
            <a:off x="3673995" y="764704"/>
            <a:ext cx="6092825" cy="757130"/>
          </a:xfrm>
          <a:prstGeom prst="rect">
            <a:avLst/>
          </a:prstGeom>
        </p:spPr>
        <p:txBody>
          <a:bodyPr>
            <a:spAutoFit/>
          </a:bodyPr>
          <a:lstStyle/>
          <a:p>
            <a:pPr defTabSz="1422400">
              <a:lnSpc>
                <a:spcPct val="90000"/>
              </a:lnSpc>
              <a:spcAft>
                <a:spcPct val="35000"/>
              </a:spcAft>
              <a:defRPr/>
            </a:pPr>
            <a:r>
              <a:rPr lang="es-ES" b="1" dirty="0">
                <a:solidFill>
                  <a:schemeClr val="bg1"/>
                </a:solidFill>
                <a:latin typeface="Calibri" panose="020F0502020204030204" pitchFamily="34" charset="0"/>
                <a:cs typeface="Calibri" panose="020F0502020204030204" pitchFamily="34" charset="0"/>
              </a:rPr>
              <a:t>artículos de revistas indexadas con índices de calidad relativos</a:t>
            </a:r>
          </a:p>
        </p:txBody>
      </p:sp>
      <p:pic>
        <p:nvPicPr>
          <p:cNvPr id="10" name="Imagen 9"/>
          <p:cNvPicPr/>
          <p:nvPr/>
        </p:nvPicPr>
        <p:blipFill rotWithShape="1">
          <a:blip r:embed="rId4"/>
          <a:srcRect l="25224" t="31981" r="26256" b="3867"/>
          <a:stretch/>
        </p:blipFill>
        <p:spPr bwMode="auto">
          <a:xfrm>
            <a:off x="721975" y="3922830"/>
            <a:ext cx="2676525" cy="1990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05363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392"/>
            <a:ext cx="12188825" cy="7336824"/>
          </a:xfrm>
          <a:prstGeom prst="rect">
            <a:avLst/>
          </a:prstGeom>
        </p:spPr>
      </p:pic>
      <p:pic>
        <p:nvPicPr>
          <p:cNvPr id="3" name="36 Imagen" descr="Aneca.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260" y="1340768"/>
            <a:ext cx="1381648" cy="35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ángulo 16"/>
          <p:cNvSpPr/>
          <p:nvPr/>
        </p:nvSpPr>
        <p:spPr>
          <a:xfrm>
            <a:off x="693812" y="2564904"/>
            <a:ext cx="8856984" cy="830997"/>
          </a:xfrm>
          <a:prstGeom prst="rect">
            <a:avLst/>
          </a:prstGeom>
        </p:spPr>
        <p:txBody>
          <a:bodyPr wrap="square">
            <a:spAutoFit/>
          </a:bodyPr>
          <a:lstStyle/>
          <a:p>
            <a:pPr>
              <a:defRPr/>
            </a:pPr>
            <a:endParaRPr lang="es-ES" b="1" dirty="0"/>
          </a:p>
          <a:p>
            <a:pPr algn="just">
              <a:defRPr/>
            </a:pPr>
            <a:endParaRPr lang="es-ES" b="1" dirty="0">
              <a:solidFill>
                <a:schemeClr val="tx1">
                  <a:lumMod val="75000"/>
                </a:schemeClr>
              </a:solidFill>
              <a:latin typeface="Calibri" panose="020F0502020204030204" pitchFamily="34" charset="0"/>
              <a:cs typeface="Calibri" panose="020F0502020204030204" pitchFamily="34" charset="0"/>
            </a:endParaRPr>
          </a:p>
        </p:txBody>
      </p:sp>
      <p:grpSp>
        <p:nvGrpSpPr>
          <p:cNvPr id="15" name="7 Grupo"/>
          <p:cNvGrpSpPr>
            <a:grpSpLocks/>
          </p:cNvGrpSpPr>
          <p:nvPr/>
        </p:nvGrpSpPr>
        <p:grpSpPr bwMode="auto">
          <a:xfrm>
            <a:off x="3430116" y="528240"/>
            <a:ext cx="6552728" cy="1216425"/>
            <a:chOff x="82186" y="1267518"/>
            <a:chExt cx="7008314" cy="864151"/>
          </a:xfrm>
        </p:grpSpPr>
        <p:sp>
          <p:nvSpPr>
            <p:cNvPr id="16" name="8 Rectángulo redondeado"/>
            <p:cNvSpPr/>
            <p:nvPr/>
          </p:nvSpPr>
          <p:spPr>
            <a:xfrm>
              <a:off x="82186" y="1267518"/>
              <a:ext cx="7008314" cy="864151"/>
            </a:xfrm>
            <a:prstGeom prst="roundRect">
              <a:avLst/>
            </a:prstGeom>
            <a:solidFill>
              <a:srgbClr val="98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8" name="9 Rectángulo"/>
            <p:cNvSpPr/>
            <p:nvPr/>
          </p:nvSpPr>
          <p:spPr>
            <a:xfrm>
              <a:off x="596236" y="1373159"/>
              <a:ext cx="5912455" cy="585959"/>
            </a:xfrm>
            <a:prstGeom prst="rect">
              <a:avLst/>
            </a:prstGeom>
          </p:spPr>
          <p:style>
            <a:lnRef idx="0">
              <a:scrgbClr r="0" g="0" b="0"/>
            </a:lnRef>
            <a:fillRef idx="0">
              <a:scrgbClr r="0" g="0" b="0"/>
            </a:fillRef>
            <a:effectRef idx="0">
              <a:scrgbClr r="0" g="0" b="0"/>
            </a:effectRef>
            <a:fontRef idx="minor">
              <a:schemeClr val="lt1"/>
            </a:fontRef>
          </p:style>
          <p:txBody>
            <a:bodyPr lIns="166331" tIns="0" rIns="166331" bIns="0" spcCol="1270" anchor="ctr"/>
            <a:lstStyle/>
            <a:p>
              <a:pPr defTabSz="1422400" eaLnBrk="1" hangingPunct="1">
                <a:lnSpc>
                  <a:spcPct val="90000"/>
                </a:lnSpc>
                <a:spcAft>
                  <a:spcPct val="35000"/>
                </a:spcAft>
                <a:defRPr/>
              </a:pPr>
              <a:endParaRPr lang="es-ES" dirty="0">
                <a:latin typeface="Calibri" panose="020F0502020204030204" pitchFamily="34" charset="0"/>
                <a:cs typeface="Calibri" panose="020F0502020204030204" pitchFamily="34" charset="0"/>
              </a:endParaRPr>
            </a:p>
          </p:txBody>
        </p:sp>
      </p:grpSp>
      <p:sp>
        <p:nvSpPr>
          <p:cNvPr id="2" name="Rectángulo 1"/>
          <p:cNvSpPr/>
          <p:nvPr/>
        </p:nvSpPr>
        <p:spPr>
          <a:xfrm>
            <a:off x="3673995" y="764704"/>
            <a:ext cx="6092825" cy="757130"/>
          </a:xfrm>
          <a:prstGeom prst="rect">
            <a:avLst/>
          </a:prstGeom>
        </p:spPr>
        <p:txBody>
          <a:bodyPr>
            <a:spAutoFit/>
          </a:bodyPr>
          <a:lstStyle/>
          <a:p>
            <a:pPr defTabSz="1422400">
              <a:lnSpc>
                <a:spcPct val="90000"/>
              </a:lnSpc>
              <a:spcAft>
                <a:spcPct val="35000"/>
              </a:spcAft>
              <a:defRPr/>
            </a:pPr>
            <a:r>
              <a:rPr lang="es-ES" b="1" dirty="0">
                <a:solidFill>
                  <a:schemeClr val="bg1"/>
                </a:solidFill>
                <a:latin typeface="Calibri" panose="020F0502020204030204" pitchFamily="34" charset="0"/>
                <a:cs typeface="Calibri" panose="020F0502020204030204" pitchFamily="34" charset="0"/>
              </a:rPr>
              <a:t>artículos de revistas indexadas con índices de calidad relativos</a:t>
            </a:r>
          </a:p>
        </p:txBody>
      </p:sp>
      <p:sp>
        <p:nvSpPr>
          <p:cNvPr id="11" name="Rectángulo 10"/>
          <p:cNvSpPr/>
          <p:nvPr/>
        </p:nvSpPr>
        <p:spPr>
          <a:xfrm>
            <a:off x="909836" y="2353171"/>
            <a:ext cx="9001000" cy="830997"/>
          </a:xfrm>
          <a:prstGeom prst="rect">
            <a:avLst/>
          </a:prstGeom>
        </p:spPr>
        <p:txBody>
          <a:bodyPr wrap="square">
            <a:spAutoFit/>
          </a:bodyPr>
          <a:lstStyle/>
          <a:p>
            <a:pPr>
              <a:defRPr/>
            </a:pPr>
            <a:endParaRPr lang="es-ES" b="1" dirty="0" smtClean="0">
              <a:solidFill>
                <a:schemeClr val="tx1">
                  <a:lumMod val="75000"/>
                </a:schemeClr>
              </a:solidFill>
              <a:latin typeface="Calibri" panose="020F0502020204030204" pitchFamily="34" charset="0"/>
              <a:cs typeface="Calibri" panose="020F0502020204030204" pitchFamily="34" charset="0"/>
            </a:endParaRPr>
          </a:p>
          <a:p>
            <a:pPr algn="just">
              <a:defRPr/>
            </a:pPr>
            <a:endParaRPr lang="es-ES" b="1" dirty="0">
              <a:solidFill>
                <a:schemeClr val="tx1">
                  <a:lumMod val="75000"/>
                </a:schemeClr>
              </a:solidFill>
              <a:latin typeface="Calibri" panose="020F0502020204030204" pitchFamily="34" charset="0"/>
              <a:cs typeface="Calibri" panose="020F0502020204030204" pitchFamily="34" charset="0"/>
            </a:endParaRPr>
          </a:p>
        </p:txBody>
      </p:sp>
      <p:sp>
        <p:nvSpPr>
          <p:cNvPr id="5" name="Rectángulo 4"/>
          <p:cNvSpPr/>
          <p:nvPr/>
        </p:nvSpPr>
        <p:spPr>
          <a:xfrm>
            <a:off x="181260" y="3068960"/>
            <a:ext cx="7181441" cy="2677656"/>
          </a:xfrm>
          <a:prstGeom prst="rect">
            <a:avLst/>
          </a:prstGeom>
        </p:spPr>
        <p:txBody>
          <a:bodyPr wrap="square">
            <a:spAutoFit/>
          </a:bodyPr>
          <a:lstStyle/>
          <a:p>
            <a:r>
              <a:rPr lang="es-ES" b="1" dirty="0">
                <a:solidFill>
                  <a:schemeClr val="tx1">
                    <a:lumMod val="75000"/>
                  </a:schemeClr>
                </a:solidFill>
                <a:latin typeface="Calibri" panose="020F0502020204030204" pitchFamily="34" charset="0"/>
                <a:cs typeface="Calibri" panose="020F0502020204030204" pitchFamily="34" charset="0"/>
              </a:rPr>
              <a:t>SCImago Journal &amp; Country Rank </a:t>
            </a:r>
            <a:r>
              <a:rPr lang="es-ES" dirty="0">
                <a:solidFill>
                  <a:schemeClr val="tx1">
                    <a:lumMod val="75000"/>
                  </a:schemeClr>
                </a:solidFill>
                <a:latin typeface="Calibri" panose="020F0502020204030204" pitchFamily="34" charset="0"/>
                <a:cs typeface="Calibri" panose="020F0502020204030204" pitchFamily="34" charset="0"/>
              </a:rPr>
              <a:t>nos permite realizar diferentes tipos de búsqueda</a:t>
            </a:r>
            <a:r>
              <a:rPr lang="es-ES" dirty="0" smtClean="0">
                <a:solidFill>
                  <a:schemeClr val="tx1">
                    <a:lumMod val="75000"/>
                  </a:schemeClr>
                </a:solidFill>
                <a:latin typeface="Calibri" panose="020F0502020204030204" pitchFamily="34" charset="0"/>
                <a:cs typeface="Calibri" panose="020F0502020204030204" pitchFamily="34" charset="0"/>
              </a:rPr>
              <a:t>:</a:t>
            </a:r>
          </a:p>
          <a:p>
            <a:endParaRPr lang="es-ES" dirty="0">
              <a:solidFill>
                <a:schemeClr val="tx1">
                  <a:lumMod val="75000"/>
                </a:schemeClr>
              </a:solidFill>
              <a:latin typeface="Calibri" panose="020F0502020204030204" pitchFamily="34" charset="0"/>
              <a:cs typeface="Calibri" panose="020F0502020204030204" pitchFamily="34" charset="0"/>
            </a:endParaRPr>
          </a:p>
          <a:p>
            <a:pPr>
              <a:buFont typeface="+mj-lt"/>
              <a:buAutoNum type="arabicPeriod"/>
            </a:pPr>
            <a:r>
              <a:rPr lang="es-ES" dirty="0" smtClean="0">
                <a:solidFill>
                  <a:schemeClr val="tx1">
                    <a:lumMod val="75000"/>
                  </a:schemeClr>
                </a:solidFill>
                <a:latin typeface="Calibri" panose="020F0502020204030204" pitchFamily="34" charset="0"/>
                <a:cs typeface="Calibri" panose="020F0502020204030204" pitchFamily="34" charset="0"/>
              </a:rPr>
              <a:t> Buscar </a:t>
            </a:r>
            <a:r>
              <a:rPr lang="es-ES" dirty="0">
                <a:solidFill>
                  <a:schemeClr val="tx1">
                    <a:lumMod val="75000"/>
                  </a:schemeClr>
                </a:solidFill>
                <a:latin typeface="Calibri" panose="020F0502020204030204" pitchFamily="34" charset="0"/>
                <a:cs typeface="Calibri" panose="020F0502020204030204" pitchFamily="34" charset="0"/>
              </a:rPr>
              <a:t>una revista concreta: por título, ISSN o editorial</a:t>
            </a:r>
          </a:p>
          <a:p>
            <a:pPr>
              <a:buFont typeface="+mj-lt"/>
              <a:buAutoNum type="arabicPeriod"/>
            </a:pPr>
            <a:r>
              <a:rPr lang="es-ES" dirty="0" smtClean="0">
                <a:solidFill>
                  <a:schemeClr val="tx1">
                    <a:lumMod val="75000"/>
                  </a:schemeClr>
                </a:solidFill>
                <a:latin typeface="Calibri" panose="020F0502020204030204" pitchFamily="34" charset="0"/>
                <a:cs typeface="Calibri" panose="020F0502020204030204" pitchFamily="34" charset="0"/>
              </a:rPr>
              <a:t> Ver </a:t>
            </a:r>
            <a:r>
              <a:rPr lang="es-ES" dirty="0">
                <a:solidFill>
                  <a:schemeClr val="tx1">
                    <a:lumMod val="75000"/>
                  </a:schemeClr>
                </a:solidFill>
                <a:latin typeface="Calibri" panose="020F0502020204030204" pitchFamily="34" charset="0"/>
                <a:cs typeface="Calibri" panose="020F0502020204030204" pitchFamily="34" charset="0"/>
              </a:rPr>
              <a:t>ranking de revistas: Journal </a:t>
            </a:r>
            <a:r>
              <a:rPr lang="es-ES" dirty="0" smtClean="0">
                <a:solidFill>
                  <a:schemeClr val="tx1">
                    <a:lumMod val="75000"/>
                  </a:schemeClr>
                </a:solidFill>
                <a:latin typeface="Calibri" panose="020F0502020204030204" pitchFamily="34" charset="0"/>
                <a:cs typeface="Calibri" panose="020F0502020204030204" pitchFamily="34" charset="0"/>
              </a:rPr>
              <a:t>Ranking</a:t>
            </a:r>
            <a:endParaRPr lang="es-ES" dirty="0">
              <a:solidFill>
                <a:schemeClr val="tx1">
                  <a:lumMod val="75000"/>
                </a:schemeClr>
              </a:solidFill>
              <a:latin typeface="Calibri" panose="020F0502020204030204" pitchFamily="34" charset="0"/>
              <a:cs typeface="Calibri" panose="020F0502020204030204" pitchFamily="34" charset="0"/>
            </a:endParaRPr>
          </a:p>
          <a:p>
            <a:pPr>
              <a:buFont typeface="+mj-lt"/>
              <a:buAutoNum type="arabicPeriod"/>
            </a:pPr>
            <a:r>
              <a:rPr lang="es-ES" dirty="0" smtClean="0">
                <a:solidFill>
                  <a:schemeClr val="tx1">
                    <a:lumMod val="75000"/>
                  </a:schemeClr>
                </a:solidFill>
                <a:latin typeface="Calibri" panose="020F0502020204030204" pitchFamily="34" charset="0"/>
                <a:cs typeface="Calibri" panose="020F0502020204030204" pitchFamily="34" charset="0"/>
              </a:rPr>
              <a:t> Ver </a:t>
            </a:r>
            <a:r>
              <a:rPr lang="es-ES" dirty="0">
                <a:solidFill>
                  <a:schemeClr val="tx1">
                    <a:lumMod val="75000"/>
                  </a:schemeClr>
                </a:solidFill>
                <a:latin typeface="Calibri" panose="020F0502020204030204" pitchFamily="34" charset="0"/>
                <a:cs typeface="Calibri" panose="020F0502020204030204" pitchFamily="34" charset="0"/>
              </a:rPr>
              <a:t>ranking de países: Country </a:t>
            </a:r>
            <a:r>
              <a:rPr lang="es-ES" dirty="0" smtClean="0">
                <a:solidFill>
                  <a:schemeClr val="tx1">
                    <a:lumMod val="75000"/>
                  </a:schemeClr>
                </a:solidFill>
                <a:latin typeface="Calibri" panose="020F0502020204030204" pitchFamily="34" charset="0"/>
                <a:cs typeface="Calibri" panose="020F0502020204030204" pitchFamily="34" charset="0"/>
              </a:rPr>
              <a:t>Ranking</a:t>
            </a:r>
            <a:endParaRPr lang="es-ES" i="0" dirty="0">
              <a:solidFill>
                <a:schemeClr val="tx1">
                  <a:lumMod val="75000"/>
                </a:schemeClr>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54520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93" y="-171400"/>
            <a:ext cx="12188825" cy="7336824"/>
          </a:xfrm>
          <a:prstGeom prst="rect">
            <a:avLst/>
          </a:prstGeom>
        </p:spPr>
      </p:pic>
      <p:pic>
        <p:nvPicPr>
          <p:cNvPr id="3" name="36 Imagen" descr="Aneca.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260" y="1340768"/>
            <a:ext cx="1381648" cy="35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ángulo 16"/>
          <p:cNvSpPr/>
          <p:nvPr/>
        </p:nvSpPr>
        <p:spPr>
          <a:xfrm>
            <a:off x="693812" y="2564904"/>
            <a:ext cx="8856984" cy="830997"/>
          </a:xfrm>
          <a:prstGeom prst="rect">
            <a:avLst/>
          </a:prstGeom>
        </p:spPr>
        <p:txBody>
          <a:bodyPr wrap="square">
            <a:spAutoFit/>
          </a:bodyPr>
          <a:lstStyle/>
          <a:p>
            <a:pPr>
              <a:defRPr/>
            </a:pPr>
            <a:endParaRPr lang="es-ES" b="1" dirty="0"/>
          </a:p>
          <a:p>
            <a:pPr algn="just">
              <a:defRPr/>
            </a:pPr>
            <a:endParaRPr lang="es-ES" b="1" dirty="0">
              <a:solidFill>
                <a:schemeClr val="tx1">
                  <a:lumMod val="75000"/>
                </a:schemeClr>
              </a:solidFill>
              <a:latin typeface="Calibri" panose="020F0502020204030204" pitchFamily="34" charset="0"/>
              <a:cs typeface="Calibri" panose="020F0502020204030204" pitchFamily="34" charset="0"/>
            </a:endParaRPr>
          </a:p>
        </p:txBody>
      </p:sp>
      <p:grpSp>
        <p:nvGrpSpPr>
          <p:cNvPr id="15" name="7 Grupo"/>
          <p:cNvGrpSpPr>
            <a:grpSpLocks/>
          </p:cNvGrpSpPr>
          <p:nvPr/>
        </p:nvGrpSpPr>
        <p:grpSpPr bwMode="auto">
          <a:xfrm>
            <a:off x="3430116" y="528240"/>
            <a:ext cx="6552728" cy="1216425"/>
            <a:chOff x="82186" y="1267518"/>
            <a:chExt cx="7008314" cy="864151"/>
          </a:xfrm>
        </p:grpSpPr>
        <p:sp>
          <p:nvSpPr>
            <p:cNvPr id="16" name="8 Rectángulo redondeado"/>
            <p:cNvSpPr/>
            <p:nvPr/>
          </p:nvSpPr>
          <p:spPr>
            <a:xfrm>
              <a:off x="82186" y="1267518"/>
              <a:ext cx="7008314" cy="864151"/>
            </a:xfrm>
            <a:prstGeom prst="roundRect">
              <a:avLst/>
            </a:prstGeom>
            <a:solidFill>
              <a:srgbClr val="98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8" name="9 Rectángulo"/>
            <p:cNvSpPr/>
            <p:nvPr/>
          </p:nvSpPr>
          <p:spPr>
            <a:xfrm>
              <a:off x="596236" y="1373159"/>
              <a:ext cx="5912455" cy="585959"/>
            </a:xfrm>
            <a:prstGeom prst="rect">
              <a:avLst/>
            </a:prstGeom>
          </p:spPr>
          <p:style>
            <a:lnRef idx="0">
              <a:scrgbClr r="0" g="0" b="0"/>
            </a:lnRef>
            <a:fillRef idx="0">
              <a:scrgbClr r="0" g="0" b="0"/>
            </a:fillRef>
            <a:effectRef idx="0">
              <a:scrgbClr r="0" g="0" b="0"/>
            </a:effectRef>
            <a:fontRef idx="minor">
              <a:schemeClr val="lt1"/>
            </a:fontRef>
          </p:style>
          <p:txBody>
            <a:bodyPr lIns="166331" tIns="0" rIns="166331" bIns="0" spcCol="1270" anchor="ctr"/>
            <a:lstStyle/>
            <a:p>
              <a:pPr defTabSz="1422400" eaLnBrk="1" hangingPunct="1">
                <a:lnSpc>
                  <a:spcPct val="90000"/>
                </a:lnSpc>
                <a:spcAft>
                  <a:spcPct val="35000"/>
                </a:spcAft>
                <a:defRPr/>
              </a:pPr>
              <a:endParaRPr lang="es-ES" dirty="0">
                <a:latin typeface="Calibri" panose="020F0502020204030204" pitchFamily="34" charset="0"/>
                <a:cs typeface="Calibri" panose="020F0502020204030204" pitchFamily="34" charset="0"/>
              </a:endParaRPr>
            </a:p>
          </p:txBody>
        </p:sp>
      </p:grpSp>
      <p:sp>
        <p:nvSpPr>
          <p:cNvPr id="2" name="Rectángulo 1"/>
          <p:cNvSpPr/>
          <p:nvPr/>
        </p:nvSpPr>
        <p:spPr>
          <a:xfrm>
            <a:off x="3673995" y="764704"/>
            <a:ext cx="6092825" cy="757130"/>
          </a:xfrm>
          <a:prstGeom prst="rect">
            <a:avLst/>
          </a:prstGeom>
        </p:spPr>
        <p:txBody>
          <a:bodyPr>
            <a:spAutoFit/>
          </a:bodyPr>
          <a:lstStyle/>
          <a:p>
            <a:pPr defTabSz="1422400">
              <a:lnSpc>
                <a:spcPct val="90000"/>
              </a:lnSpc>
              <a:spcAft>
                <a:spcPct val="35000"/>
              </a:spcAft>
              <a:defRPr/>
            </a:pPr>
            <a:r>
              <a:rPr lang="es-ES" b="1" dirty="0">
                <a:solidFill>
                  <a:schemeClr val="bg1"/>
                </a:solidFill>
                <a:latin typeface="Calibri" panose="020F0502020204030204" pitchFamily="34" charset="0"/>
                <a:cs typeface="Calibri" panose="020F0502020204030204" pitchFamily="34" charset="0"/>
              </a:rPr>
              <a:t>artículos de revistas indexadas con índices de calidad relativos</a:t>
            </a:r>
          </a:p>
        </p:txBody>
      </p:sp>
      <p:sp>
        <p:nvSpPr>
          <p:cNvPr id="11" name="Rectángulo 10"/>
          <p:cNvSpPr/>
          <p:nvPr/>
        </p:nvSpPr>
        <p:spPr>
          <a:xfrm>
            <a:off x="909836" y="2353171"/>
            <a:ext cx="9001000" cy="830997"/>
          </a:xfrm>
          <a:prstGeom prst="rect">
            <a:avLst/>
          </a:prstGeom>
        </p:spPr>
        <p:txBody>
          <a:bodyPr wrap="square">
            <a:spAutoFit/>
          </a:bodyPr>
          <a:lstStyle/>
          <a:p>
            <a:pPr>
              <a:defRPr/>
            </a:pPr>
            <a:endParaRPr lang="es-ES" b="1" dirty="0" smtClean="0">
              <a:solidFill>
                <a:schemeClr val="tx1">
                  <a:lumMod val="75000"/>
                </a:schemeClr>
              </a:solidFill>
              <a:latin typeface="Calibri" panose="020F0502020204030204" pitchFamily="34" charset="0"/>
              <a:cs typeface="Calibri" panose="020F0502020204030204" pitchFamily="34" charset="0"/>
            </a:endParaRPr>
          </a:p>
          <a:p>
            <a:pPr algn="just">
              <a:defRPr/>
            </a:pPr>
            <a:endParaRPr lang="es-ES" b="1" dirty="0">
              <a:solidFill>
                <a:schemeClr val="tx1">
                  <a:lumMod val="75000"/>
                </a:schemeClr>
              </a:solidFill>
              <a:latin typeface="Calibri" panose="020F0502020204030204" pitchFamily="34" charset="0"/>
              <a:cs typeface="Calibri" panose="020F0502020204030204" pitchFamily="34" charset="0"/>
            </a:endParaRPr>
          </a:p>
        </p:txBody>
      </p:sp>
      <p:sp>
        <p:nvSpPr>
          <p:cNvPr id="6" name="Rectángulo 5"/>
          <p:cNvSpPr/>
          <p:nvPr/>
        </p:nvSpPr>
        <p:spPr>
          <a:xfrm>
            <a:off x="981844" y="2780928"/>
            <a:ext cx="8158981" cy="461665"/>
          </a:xfrm>
          <a:prstGeom prst="rect">
            <a:avLst/>
          </a:prstGeom>
        </p:spPr>
        <p:txBody>
          <a:bodyPr wrap="square">
            <a:spAutoFit/>
          </a:bodyPr>
          <a:lstStyle/>
          <a:p>
            <a:pPr>
              <a:defRPr/>
            </a:pPr>
            <a:r>
              <a:rPr lang="es-ES" b="1" dirty="0" smtClean="0">
                <a:solidFill>
                  <a:schemeClr val="tx1">
                    <a:lumMod val="75000"/>
                  </a:schemeClr>
                </a:solidFill>
                <a:latin typeface="Calibri" panose="020F0502020204030204" pitchFamily="34" charset="0"/>
                <a:cs typeface="Calibri" panose="020F0502020204030204" pitchFamily="34" charset="0"/>
              </a:rPr>
              <a:t>Búsqueda en SCImago Journal &amp; Country Rank</a:t>
            </a:r>
            <a:endParaRPr lang="es-ES" b="1" dirty="0">
              <a:solidFill>
                <a:schemeClr val="tx1">
                  <a:lumMod val="75000"/>
                </a:schemeClr>
              </a:solidFill>
              <a:latin typeface="Calibri" panose="020F0502020204030204" pitchFamily="34" charset="0"/>
              <a:cs typeface="Calibri" panose="020F0502020204030204" pitchFamily="34" charset="0"/>
            </a:endParaRPr>
          </a:p>
        </p:txBody>
      </p:sp>
      <p:pic>
        <p:nvPicPr>
          <p:cNvPr id="12" name="Imagen 11"/>
          <p:cNvPicPr/>
          <p:nvPr/>
        </p:nvPicPr>
        <p:blipFill rotWithShape="1">
          <a:blip r:embed="rId4"/>
          <a:srcRect t="9407" r="1223" b="8444"/>
          <a:stretch/>
        </p:blipFill>
        <p:spPr bwMode="auto">
          <a:xfrm>
            <a:off x="1058112" y="3395901"/>
            <a:ext cx="5231765" cy="2447925"/>
          </a:xfrm>
          <a:prstGeom prst="rect">
            <a:avLst/>
          </a:prstGeom>
          <a:ln>
            <a:noFill/>
          </a:ln>
          <a:extLst>
            <a:ext uri="{53640926-AAD7-44D8-BBD7-CCE9431645EC}">
              <a14:shadowObscured xmlns:a14="http://schemas.microsoft.com/office/drawing/2010/main"/>
            </a:ext>
          </a:extLst>
        </p:spPr>
      </p:pic>
      <p:sp>
        <p:nvSpPr>
          <p:cNvPr id="8" name="Flecha derecha 7"/>
          <p:cNvSpPr/>
          <p:nvPr/>
        </p:nvSpPr>
        <p:spPr>
          <a:xfrm flipH="1">
            <a:off x="5446340" y="3930899"/>
            <a:ext cx="980729" cy="3383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2661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748" y="-58145"/>
            <a:ext cx="12188825" cy="7336824"/>
          </a:xfrm>
          <a:prstGeom prst="rect">
            <a:avLst/>
          </a:prstGeom>
        </p:spPr>
      </p:pic>
      <p:pic>
        <p:nvPicPr>
          <p:cNvPr id="3" name="36 Imagen" descr="Aneca.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260" y="1340768"/>
            <a:ext cx="1381648" cy="35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upo 7"/>
          <p:cNvGrpSpPr/>
          <p:nvPr/>
        </p:nvGrpSpPr>
        <p:grpSpPr>
          <a:xfrm>
            <a:off x="1343878" y="1683209"/>
            <a:ext cx="2918072" cy="1985203"/>
            <a:chOff x="2246" y="2149793"/>
            <a:chExt cx="2918072" cy="1985203"/>
          </a:xfrm>
        </p:grpSpPr>
        <p:sp>
          <p:nvSpPr>
            <p:cNvPr id="9" name="Rectángulo redondeado 8"/>
            <p:cNvSpPr/>
            <p:nvPr/>
          </p:nvSpPr>
          <p:spPr>
            <a:xfrm>
              <a:off x="2246" y="2149793"/>
              <a:ext cx="2918072" cy="1985203"/>
            </a:xfrm>
            <a:prstGeom prst="roundRect">
              <a:avLst>
                <a:gd name="adj" fmla="val 10000"/>
              </a:avLst>
            </a:prstGeom>
            <a:blipFill rotWithShape="0">
              <a:blip r:embed="rId4"/>
              <a:stretch>
                <a:fillRect/>
              </a:stretch>
            </a:blipFill>
            <a:ln>
              <a:solidFill>
                <a:schemeClr val="accent2">
                  <a:lumMod val="60000"/>
                  <a:lumOff val="40000"/>
                </a:schemeClr>
              </a:solidFill>
            </a:ln>
          </p:spPr>
          <p:style>
            <a:lnRef idx="2">
              <a:scrgbClr r="0" g="0" b="0"/>
            </a:lnRef>
            <a:fillRef idx="1">
              <a:scrgbClr r="0" g="0" b="0"/>
            </a:fillRef>
            <a:effectRef idx="0">
              <a:schemeClr val="accent2">
                <a:tint val="99000"/>
                <a:hueOff val="0"/>
                <a:satOff val="0"/>
                <a:lumOff val="0"/>
                <a:alphaOff val="0"/>
              </a:schemeClr>
            </a:effectRef>
            <a:fontRef idx="minor">
              <a:schemeClr val="lt1"/>
            </a:fontRef>
          </p:style>
        </p:sp>
        <p:sp>
          <p:nvSpPr>
            <p:cNvPr id="10" name="Rectángulo 9"/>
            <p:cNvSpPr/>
            <p:nvPr/>
          </p:nvSpPr>
          <p:spPr>
            <a:xfrm>
              <a:off x="60391" y="2207938"/>
              <a:ext cx="2801782" cy="18689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S" sz="2400" b="1" kern="1200" dirty="0" smtClean="0">
                  <a:solidFill>
                    <a:schemeClr val="tx1">
                      <a:lumMod val="75000"/>
                    </a:schemeClr>
                  </a:solidFill>
                  <a:latin typeface="Calibri" panose="020F0502020204030204" pitchFamily="34" charset="0"/>
                  <a:cs typeface="Calibri" panose="020F0502020204030204" pitchFamily="34" charset="0"/>
                </a:rPr>
                <a:t>Vía contractual</a:t>
              </a:r>
              <a:endParaRPr lang="es-ES" sz="2400" b="1" kern="1200" dirty="0">
                <a:solidFill>
                  <a:schemeClr val="tx1">
                    <a:lumMod val="75000"/>
                  </a:schemeClr>
                </a:solidFill>
                <a:latin typeface="Calibri" panose="020F0502020204030204" pitchFamily="34" charset="0"/>
                <a:cs typeface="Calibri" panose="020F0502020204030204" pitchFamily="34" charset="0"/>
              </a:endParaRPr>
            </a:p>
          </p:txBody>
        </p:sp>
      </p:grpSp>
      <p:grpSp>
        <p:nvGrpSpPr>
          <p:cNvPr id="11" name="Grupo 10"/>
          <p:cNvGrpSpPr/>
          <p:nvPr/>
        </p:nvGrpSpPr>
        <p:grpSpPr>
          <a:xfrm>
            <a:off x="5878388" y="1196752"/>
            <a:ext cx="2918072" cy="1985203"/>
            <a:chOff x="3167683" y="2122695"/>
            <a:chExt cx="2918072" cy="1985203"/>
          </a:xfrm>
        </p:grpSpPr>
        <p:sp>
          <p:nvSpPr>
            <p:cNvPr id="12" name="Rectángulo redondeado 11"/>
            <p:cNvSpPr/>
            <p:nvPr/>
          </p:nvSpPr>
          <p:spPr>
            <a:xfrm>
              <a:off x="3167683" y="2122695"/>
              <a:ext cx="2918072" cy="1985203"/>
            </a:xfrm>
            <a:prstGeom prst="roundRect">
              <a:avLst>
                <a:gd name="adj" fmla="val 10000"/>
              </a:avLst>
            </a:prstGeom>
            <a:blipFill rotWithShape="0">
              <a:blip r:embed="rId5"/>
              <a:stretch>
                <a:fillRect/>
              </a:stretch>
            </a:blipFill>
            <a:ln>
              <a:solidFill>
                <a:schemeClr val="accent2">
                  <a:lumMod val="60000"/>
                  <a:lumOff val="40000"/>
                </a:schemeClr>
              </a:solidFill>
            </a:ln>
          </p:spPr>
          <p:style>
            <a:lnRef idx="2">
              <a:scrgbClr r="0" g="0" b="0"/>
            </a:lnRef>
            <a:fillRef idx="1">
              <a:scrgbClr r="0" g="0" b="0"/>
            </a:fillRef>
            <a:effectRef idx="0">
              <a:schemeClr val="accent2">
                <a:tint val="99000"/>
                <a:hueOff val="0"/>
                <a:satOff val="0"/>
                <a:lumOff val="0"/>
                <a:alphaOff val="0"/>
              </a:schemeClr>
            </a:effectRef>
            <a:fontRef idx="minor">
              <a:schemeClr val="lt1"/>
            </a:fontRef>
          </p:style>
        </p:sp>
        <p:sp>
          <p:nvSpPr>
            <p:cNvPr id="13" name="Rectángulo 12"/>
            <p:cNvSpPr/>
            <p:nvPr/>
          </p:nvSpPr>
          <p:spPr>
            <a:xfrm>
              <a:off x="3225828" y="2180840"/>
              <a:ext cx="2801782" cy="18689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S" sz="2000" b="1" kern="1200" dirty="0" smtClean="0">
                  <a:solidFill>
                    <a:schemeClr val="tx1">
                      <a:lumMod val="75000"/>
                    </a:schemeClr>
                  </a:solidFill>
                  <a:latin typeface="Calibri" panose="020F0502020204030204" pitchFamily="34" charset="0"/>
                  <a:cs typeface="Calibri" panose="020F0502020204030204" pitchFamily="34" charset="0"/>
                </a:rPr>
                <a:t>Vía funcionarial</a:t>
              </a:r>
              <a:endParaRPr lang="es-ES" sz="2000" b="1" kern="1200" dirty="0">
                <a:solidFill>
                  <a:schemeClr val="tx1">
                    <a:lumMod val="75000"/>
                  </a:schemeClr>
                </a:solidFill>
                <a:latin typeface="Calibri" panose="020F0502020204030204" pitchFamily="34" charset="0"/>
                <a:cs typeface="Calibri" panose="020F0502020204030204" pitchFamily="34" charset="0"/>
              </a:endParaRPr>
            </a:p>
          </p:txBody>
        </p:sp>
      </p:grpSp>
      <p:sp>
        <p:nvSpPr>
          <p:cNvPr id="14" name="Rectángulo 13"/>
          <p:cNvSpPr/>
          <p:nvPr/>
        </p:nvSpPr>
        <p:spPr>
          <a:xfrm>
            <a:off x="621804" y="3861048"/>
            <a:ext cx="3312368" cy="2862322"/>
          </a:xfrm>
          <a:prstGeom prst="rect">
            <a:avLst/>
          </a:prstGeom>
        </p:spPr>
        <p:txBody>
          <a:bodyPr wrap="square">
            <a:spAutoFit/>
          </a:bodyPr>
          <a:lstStyle/>
          <a:p>
            <a:pPr algn="just">
              <a:defRPr/>
            </a:pPr>
            <a:r>
              <a:rPr lang="es-ES" sz="2000" b="1" dirty="0">
                <a:solidFill>
                  <a:schemeClr val="tx1">
                    <a:lumMod val="75000"/>
                  </a:schemeClr>
                </a:solidFill>
                <a:latin typeface="Calibri" panose="020F0502020204030204" pitchFamily="34" charset="0"/>
                <a:cs typeface="Calibri" panose="020F0502020204030204" pitchFamily="34" charset="0"/>
              </a:rPr>
              <a:t>Evalúa el CV de los solicitantes para el acceso a las figuras de profesor </a:t>
            </a:r>
            <a:r>
              <a:rPr lang="es-ES" sz="2000" b="1" dirty="0" smtClean="0">
                <a:solidFill>
                  <a:schemeClr val="tx1">
                    <a:lumMod val="75000"/>
                  </a:schemeClr>
                </a:solidFill>
                <a:latin typeface="Calibri" panose="020F0502020204030204" pitchFamily="34" charset="0"/>
                <a:cs typeface="Calibri" panose="020F0502020204030204" pitchFamily="34" charset="0"/>
              </a:rPr>
              <a:t>universitario </a:t>
            </a:r>
            <a:r>
              <a:rPr lang="es-ES" sz="2000" b="1" dirty="0">
                <a:solidFill>
                  <a:schemeClr val="tx1">
                    <a:lumMod val="75000"/>
                  </a:schemeClr>
                </a:solidFill>
                <a:latin typeface="Calibri" panose="020F0502020204030204" pitchFamily="34" charset="0"/>
                <a:cs typeface="Calibri" panose="020F0502020204030204" pitchFamily="34" charset="0"/>
              </a:rPr>
              <a:t>contratado:</a:t>
            </a:r>
          </a:p>
          <a:p>
            <a:pPr algn="just">
              <a:defRPr/>
            </a:pPr>
            <a:r>
              <a:rPr lang="es-ES" sz="2000" b="1" dirty="0">
                <a:solidFill>
                  <a:schemeClr val="tx1">
                    <a:lumMod val="75000"/>
                  </a:schemeClr>
                </a:solidFill>
                <a:latin typeface="Calibri" panose="020F0502020204030204" pitchFamily="34" charset="0"/>
                <a:cs typeface="Calibri" panose="020F0502020204030204" pitchFamily="34" charset="0"/>
              </a:rPr>
              <a:t>Ayudante Doctor, </a:t>
            </a:r>
            <a:r>
              <a:rPr lang="es-ES" sz="2000" b="1" dirty="0" smtClean="0">
                <a:solidFill>
                  <a:schemeClr val="tx1">
                    <a:lumMod val="75000"/>
                  </a:schemeClr>
                </a:solidFill>
                <a:latin typeface="Calibri" panose="020F0502020204030204" pitchFamily="34" charset="0"/>
                <a:cs typeface="Calibri" panose="020F0502020204030204" pitchFamily="34" charset="0"/>
              </a:rPr>
              <a:t> PAD</a:t>
            </a:r>
            <a:endParaRPr lang="es-ES" sz="2000" b="1" dirty="0">
              <a:solidFill>
                <a:schemeClr val="tx1">
                  <a:lumMod val="75000"/>
                </a:schemeClr>
              </a:solidFill>
              <a:latin typeface="Calibri" panose="020F0502020204030204" pitchFamily="34" charset="0"/>
              <a:cs typeface="Calibri" panose="020F0502020204030204" pitchFamily="34" charset="0"/>
            </a:endParaRPr>
          </a:p>
          <a:p>
            <a:pPr algn="just">
              <a:defRPr/>
            </a:pPr>
            <a:r>
              <a:rPr lang="es-ES" sz="2000" b="1" dirty="0" smtClean="0">
                <a:solidFill>
                  <a:schemeClr val="tx1">
                    <a:lumMod val="75000"/>
                  </a:schemeClr>
                </a:solidFill>
                <a:latin typeface="Calibri" panose="020F0502020204030204" pitchFamily="34" charset="0"/>
                <a:cs typeface="Calibri" panose="020F0502020204030204" pitchFamily="34" charset="0"/>
              </a:rPr>
              <a:t>Profesor Contratado </a:t>
            </a:r>
            <a:r>
              <a:rPr lang="es-ES" sz="2000" b="1" dirty="0">
                <a:solidFill>
                  <a:schemeClr val="tx1">
                    <a:lumMod val="75000"/>
                  </a:schemeClr>
                </a:solidFill>
                <a:latin typeface="Calibri" panose="020F0502020204030204" pitchFamily="34" charset="0"/>
                <a:cs typeface="Calibri" panose="020F0502020204030204" pitchFamily="34" charset="0"/>
              </a:rPr>
              <a:t>Doctor, </a:t>
            </a:r>
            <a:r>
              <a:rPr lang="es-ES" sz="2000" b="1" dirty="0" smtClean="0">
                <a:solidFill>
                  <a:schemeClr val="tx1">
                    <a:lumMod val="75000"/>
                  </a:schemeClr>
                </a:solidFill>
                <a:latin typeface="Calibri" panose="020F0502020204030204" pitchFamily="34" charset="0"/>
                <a:cs typeface="Calibri" panose="020F0502020204030204" pitchFamily="34" charset="0"/>
              </a:rPr>
              <a:t>PCD,</a:t>
            </a:r>
          </a:p>
          <a:p>
            <a:pPr algn="just">
              <a:defRPr/>
            </a:pPr>
            <a:r>
              <a:rPr lang="es-ES" sz="2000" b="1" dirty="0" smtClean="0">
                <a:solidFill>
                  <a:schemeClr val="tx1">
                    <a:lumMod val="75000"/>
                  </a:schemeClr>
                </a:solidFill>
                <a:latin typeface="Calibri" panose="020F0502020204030204" pitchFamily="34" charset="0"/>
                <a:cs typeface="Calibri" panose="020F0502020204030204" pitchFamily="34" charset="0"/>
              </a:rPr>
              <a:t>PUP Profesor Universidad Privada</a:t>
            </a:r>
            <a:endParaRPr lang="es-ES" sz="2000" b="1" dirty="0">
              <a:solidFill>
                <a:schemeClr val="tx1">
                  <a:lumMod val="75000"/>
                </a:schemeClr>
              </a:solidFill>
              <a:latin typeface="Calibri" panose="020F0502020204030204" pitchFamily="34" charset="0"/>
              <a:cs typeface="Calibri" panose="020F0502020204030204" pitchFamily="34" charset="0"/>
            </a:endParaRPr>
          </a:p>
        </p:txBody>
      </p:sp>
      <p:sp>
        <p:nvSpPr>
          <p:cNvPr id="15" name="Rectángulo 14"/>
          <p:cNvSpPr/>
          <p:nvPr/>
        </p:nvSpPr>
        <p:spPr>
          <a:xfrm>
            <a:off x="5662364" y="4265801"/>
            <a:ext cx="3672408" cy="1323439"/>
          </a:xfrm>
          <a:prstGeom prst="rect">
            <a:avLst/>
          </a:prstGeom>
        </p:spPr>
        <p:txBody>
          <a:bodyPr wrap="square">
            <a:spAutoFit/>
          </a:bodyPr>
          <a:lstStyle/>
          <a:p>
            <a:pPr>
              <a:defRPr/>
            </a:pPr>
            <a:r>
              <a:rPr lang="es-ES" sz="2000" b="1" dirty="0">
                <a:solidFill>
                  <a:schemeClr val="tx1">
                    <a:lumMod val="75000"/>
                  </a:schemeClr>
                </a:solidFill>
                <a:latin typeface="Calibri" panose="020F0502020204030204" pitchFamily="34" charset="0"/>
                <a:cs typeface="Calibri" panose="020F0502020204030204" pitchFamily="34" charset="0"/>
              </a:rPr>
              <a:t>Evalúa el CV para acceso a los cuerpos de funcionarios docentes </a:t>
            </a:r>
            <a:r>
              <a:rPr lang="es-ES" sz="2000" b="1" dirty="0" smtClean="0">
                <a:solidFill>
                  <a:schemeClr val="tx1">
                    <a:lumMod val="75000"/>
                  </a:schemeClr>
                </a:solidFill>
                <a:latin typeface="Calibri" panose="020F0502020204030204" pitchFamily="34" charset="0"/>
                <a:cs typeface="Calibri" panose="020F0502020204030204" pitchFamily="34" charset="0"/>
              </a:rPr>
              <a:t>universitarios: </a:t>
            </a:r>
            <a:r>
              <a:rPr lang="es-ES" sz="2000" b="1" dirty="0">
                <a:solidFill>
                  <a:schemeClr val="tx1">
                    <a:lumMod val="75000"/>
                  </a:schemeClr>
                </a:solidFill>
                <a:latin typeface="Calibri" panose="020F0502020204030204" pitchFamily="34" charset="0"/>
                <a:cs typeface="Calibri" panose="020F0502020204030204" pitchFamily="34" charset="0"/>
              </a:rPr>
              <a:t>Titulares y Catedráticos, TU, </a:t>
            </a:r>
            <a:r>
              <a:rPr lang="es-ES" sz="2000" b="1" dirty="0" smtClean="0">
                <a:solidFill>
                  <a:schemeClr val="tx1">
                    <a:lumMod val="75000"/>
                  </a:schemeClr>
                </a:solidFill>
                <a:latin typeface="Calibri" panose="020F0502020204030204" pitchFamily="34" charset="0"/>
                <a:cs typeface="Calibri" panose="020F0502020204030204" pitchFamily="34" charset="0"/>
              </a:rPr>
              <a:t>CU.</a:t>
            </a:r>
            <a:endParaRPr lang="es-ES" sz="2000" b="1" dirty="0">
              <a:solidFill>
                <a:schemeClr val="tx1">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66944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4" y="29989"/>
            <a:ext cx="12188825" cy="7336824"/>
          </a:xfrm>
          <a:prstGeom prst="rect">
            <a:avLst/>
          </a:prstGeom>
        </p:spPr>
      </p:pic>
      <p:pic>
        <p:nvPicPr>
          <p:cNvPr id="3" name="36 Imagen" descr="Aneca.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260" y="1340768"/>
            <a:ext cx="1381648" cy="35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ángulo 16"/>
          <p:cNvSpPr/>
          <p:nvPr/>
        </p:nvSpPr>
        <p:spPr>
          <a:xfrm>
            <a:off x="693812" y="2564904"/>
            <a:ext cx="8856984" cy="830997"/>
          </a:xfrm>
          <a:prstGeom prst="rect">
            <a:avLst/>
          </a:prstGeom>
        </p:spPr>
        <p:txBody>
          <a:bodyPr wrap="square">
            <a:spAutoFit/>
          </a:bodyPr>
          <a:lstStyle/>
          <a:p>
            <a:pPr>
              <a:defRPr/>
            </a:pPr>
            <a:endParaRPr lang="es-ES" b="1" dirty="0"/>
          </a:p>
          <a:p>
            <a:pPr algn="just">
              <a:defRPr/>
            </a:pPr>
            <a:endParaRPr lang="es-ES" b="1" dirty="0">
              <a:solidFill>
                <a:schemeClr val="tx1">
                  <a:lumMod val="75000"/>
                </a:schemeClr>
              </a:solidFill>
              <a:latin typeface="Calibri" panose="020F0502020204030204" pitchFamily="34" charset="0"/>
              <a:cs typeface="Calibri" panose="020F0502020204030204" pitchFamily="34" charset="0"/>
            </a:endParaRPr>
          </a:p>
        </p:txBody>
      </p:sp>
      <p:sp>
        <p:nvSpPr>
          <p:cNvPr id="5" name="Rectángulo 4"/>
          <p:cNvSpPr/>
          <p:nvPr/>
        </p:nvSpPr>
        <p:spPr>
          <a:xfrm>
            <a:off x="405780" y="2353170"/>
            <a:ext cx="8928991" cy="3908762"/>
          </a:xfrm>
          <a:prstGeom prst="rect">
            <a:avLst/>
          </a:prstGeom>
        </p:spPr>
        <p:txBody>
          <a:bodyPr wrap="square">
            <a:spAutoFit/>
          </a:bodyPr>
          <a:lstStyle/>
          <a:p>
            <a:pPr>
              <a:defRPr/>
            </a:pPr>
            <a:r>
              <a:rPr lang="es-ES" b="1" dirty="0">
                <a:solidFill>
                  <a:schemeClr val="tx1">
                    <a:lumMod val="75000"/>
                  </a:schemeClr>
                </a:solidFill>
                <a:latin typeface="Calibri" panose="020F0502020204030204" pitchFamily="34" charset="0"/>
                <a:cs typeface="Calibri" panose="020F0502020204030204" pitchFamily="34" charset="0"/>
              </a:rPr>
              <a:t>Datos que hay  que cumplimentar en la aplicación</a:t>
            </a:r>
          </a:p>
          <a:p>
            <a:pPr>
              <a:defRPr/>
            </a:pPr>
            <a:endParaRPr lang="es-ES" sz="3200" b="1" dirty="0"/>
          </a:p>
          <a:p>
            <a:pPr marL="342900" indent="-342900">
              <a:buFont typeface="Wingdings" panose="05000000000000000000" pitchFamily="2" charset="2"/>
              <a:buChar char="ü"/>
              <a:defRPr/>
            </a:pPr>
            <a:r>
              <a:rPr lang="es-ES" dirty="0" smtClean="0">
                <a:solidFill>
                  <a:schemeClr val="tx1">
                    <a:lumMod val="75000"/>
                  </a:schemeClr>
                </a:solidFill>
                <a:latin typeface="Calibri" panose="020F0502020204030204" pitchFamily="34" charset="0"/>
                <a:cs typeface="Calibri" panose="020F0502020204030204" pitchFamily="34" charset="0"/>
              </a:rPr>
              <a:t>Índice </a:t>
            </a:r>
            <a:r>
              <a:rPr lang="es-ES" dirty="0">
                <a:solidFill>
                  <a:schemeClr val="tx1">
                    <a:lumMod val="75000"/>
                  </a:schemeClr>
                </a:solidFill>
                <a:latin typeface="Calibri" panose="020F0502020204030204" pitchFamily="34" charset="0"/>
                <a:cs typeface="Calibri" panose="020F0502020204030204" pitchFamily="34" charset="0"/>
              </a:rPr>
              <a:t>de impacto de la revista en el año en que publicamos nuestro artículo</a:t>
            </a:r>
          </a:p>
          <a:p>
            <a:pPr marL="342900" indent="-342900">
              <a:buFont typeface="Wingdings" panose="05000000000000000000" pitchFamily="2" charset="2"/>
              <a:buChar char="ü"/>
              <a:defRPr/>
            </a:pPr>
            <a:r>
              <a:rPr lang="es-ES" dirty="0">
                <a:solidFill>
                  <a:schemeClr val="tx1">
                    <a:lumMod val="75000"/>
                  </a:schemeClr>
                </a:solidFill>
                <a:latin typeface="Calibri" panose="020F0502020204030204" pitchFamily="34" charset="0"/>
                <a:cs typeface="Calibri" panose="020F0502020204030204" pitchFamily="34" charset="0"/>
              </a:rPr>
              <a:t> Categoría la que pertenece la revista</a:t>
            </a:r>
          </a:p>
          <a:p>
            <a:pPr marL="342900" indent="-342900">
              <a:buFont typeface="Wingdings" panose="05000000000000000000" pitchFamily="2" charset="2"/>
              <a:buChar char="ü"/>
              <a:defRPr/>
            </a:pPr>
            <a:r>
              <a:rPr lang="es-ES" dirty="0">
                <a:solidFill>
                  <a:schemeClr val="tx1">
                    <a:lumMod val="75000"/>
                  </a:schemeClr>
                </a:solidFill>
                <a:latin typeface="Calibri" panose="020F0502020204030204" pitchFamily="34" charset="0"/>
                <a:cs typeface="Calibri" panose="020F0502020204030204" pitchFamily="34" charset="0"/>
              </a:rPr>
              <a:t> Posición que ocupa la revista en su </a:t>
            </a:r>
            <a:r>
              <a:rPr lang="es-ES" dirty="0" smtClean="0">
                <a:solidFill>
                  <a:schemeClr val="tx1">
                    <a:lumMod val="75000"/>
                  </a:schemeClr>
                </a:solidFill>
                <a:latin typeface="Calibri" panose="020F0502020204030204" pitchFamily="34" charset="0"/>
                <a:cs typeface="Calibri" panose="020F0502020204030204" pitchFamily="34" charset="0"/>
              </a:rPr>
              <a:t>categoría</a:t>
            </a:r>
            <a:endParaRPr lang="es-ES" dirty="0">
              <a:solidFill>
                <a:schemeClr val="tx1">
                  <a:lumMod val="75000"/>
                </a:schemeClr>
              </a:solidFill>
              <a:latin typeface="Calibri" panose="020F0502020204030204" pitchFamily="34" charset="0"/>
              <a:cs typeface="Calibri" panose="020F0502020204030204" pitchFamily="34" charset="0"/>
            </a:endParaRPr>
          </a:p>
          <a:p>
            <a:pPr marL="342900" indent="-342900">
              <a:buFont typeface="Wingdings" panose="05000000000000000000" pitchFamily="2" charset="2"/>
              <a:buChar char="ü"/>
              <a:defRPr/>
            </a:pPr>
            <a:r>
              <a:rPr lang="es-ES" dirty="0">
                <a:solidFill>
                  <a:schemeClr val="tx1">
                    <a:lumMod val="75000"/>
                  </a:schemeClr>
                </a:solidFill>
                <a:latin typeface="Calibri" panose="020F0502020204030204" pitchFamily="34" charset="0"/>
                <a:cs typeface="Calibri" panose="020F0502020204030204" pitchFamily="34" charset="0"/>
              </a:rPr>
              <a:t> Cuartil (a veces tercil) que ocupa</a:t>
            </a:r>
          </a:p>
          <a:p>
            <a:pPr marL="342900" indent="-342900">
              <a:buFont typeface="Wingdings" panose="05000000000000000000" pitchFamily="2" charset="2"/>
              <a:buChar char="ü"/>
              <a:defRPr/>
            </a:pPr>
            <a:r>
              <a:rPr lang="es-ES" dirty="0">
                <a:solidFill>
                  <a:schemeClr val="tx1">
                    <a:lumMod val="75000"/>
                  </a:schemeClr>
                </a:solidFill>
                <a:latin typeface="Calibri" panose="020F0502020204030204" pitchFamily="34" charset="0"/>
                <a:cs typeface="Calibri" panose="020F0502020204030204" pitchFamily="34" charset="0"/>
              </a:rPr>
              <a:t> Año</a:t>
            </a:r>
          </a:p>
          <a:p>
            <a:pPr marL="342900" indent="-342900">
              <a:buFont typeface="Wingdings" panose="05000000000000000000" pitchFamily="2" charset="2"/>
              <a:buChar char="ü"/>
              <a:defRPr/>
            </a:pPr>
            <a:r>
              <a:rPr lang="es-ES" dirty="0">
                <a:solidFill>
                  <a:schemeClr val="tx1">
                    <a:lumMod val="75000"/>
                  </a:schemeClr>
                </a:solidFill>
                <a:latin typeface="Calibri" panose="020F0502020204030204" pitchFamily="34" charset="0"/>
                <a:cs typeface="Calibri" panose="020F0502020204030204" pitchFamily="34" charset="0"/>
              </a:rPr>
              <a:t>Base de </a:t>
            </a:r>
            <a:r>
              <a:rPr lang="es-ES" dirty="0" smtClean="0">
                <a:solidFill>
                  <a:schemeClr val="tx1">
                    <a:lumMod val="75000"/>
                  </a:schemeClr>
                </a:solidFill>
                <a:latin typeface="Calibri" panose="020F0502020204030204" pitchFamily="34" charset="0"/>
                <a:cs typeface="Calibri" panose="020F0502020204030204" pitchFamily="34" charset="0"/>
              </a:rPr>
              <a:t>datos de la que tomamos la información</a:t>
            </a:r>
            <a:endParaRPr lang="es-ES" dirty="0">
              <a:solidFill>
                <a:schemeClr val="tx1">
                  <a:lumMod val="75000"/>
                </a:schemeClr>
              </a:solidFill>
              <a:latin typeface="Calibri" panose="020F0502020204030204" pitchFamily="34" charset="0"/>
              <a:cs typeface="Calibri" panose="020F0502020204030204" pitchFamily="34" charset="0"/>
            </a:endParaRPr>
          </a:p>
          <a:p>
            <a:pPr algn="just">
              <a:defRPr/>
            </a:pPr>
            <a:endParaRPr lang="es-ES" b="1" dirty="0">
              <a:solidFill>
                <a:schemeClr val="tx1">
                  <a:lumMod val="75000"/>
                </a:schemeClr>
              </a:solidFill>
              <a:latin typeface="Calibri" panose="020F0502020204030204" pitchFamily="34" charset="0"/>
              <a:cs typeface="Calibri" panose="020F0502020204030204" pitchFamily="34" charset="0"/>
            </a:endParaRPr>
          </a:p>
        </p:txBody>
      </p:sp>
      <p:grpSp>
        <p:nvGrpSpPr>
          <p:cNvPr id="15" name="7 Grupo"/>
          <p:cNvGrpSpPr>
            <a:grpSpLocks/>
          </p:cNvGrpSpPr>
          <p:nvPr/>
        </p:nvGrpSpPr>
        <p:grpSpPr bwMode="auto">
          <a:xfrm>
            <a:off x="3430116" y="528240"/>
            <a:ext cx="6552728" cy="1216425"/>
            <a:chOff x="82186" y="1267518"/>
            <a:chExt cx="7008314" cy="864151"/>
          </a:xfrm>
        </p:grpSpPr>
        <p:sp>
          <p:nvSpPr>
            <p:cNvPr id="16" name="8 Rectángulo redondeado"/>
            <p:cNvSpPr/>
            <p:nvPr/>
          </p:nvSpPr>
          <p:spPr>
            <a:xfrm>
              <a:off x="82186" y="1267518"/>
              <a:ext cx="7008314" cy="864151"/>
            </a:xfrm>
            <a:prstGeom prst="roundRect">
              <a:avLst/>
            </a:prstGeom>
            <a:solidFill>
              <a:srgbClr val="98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8" name="9 Rectángulo"/>
            <p:cNvSpPr/>
            <p:nvPr/>
          </p:nvSpPr>
          <p:spPr>
            <a:xfrm>
              <a:off x="596236" y="1373159"/>
              <a:ext cx="5912455" cy="585959"/>
            </a:xfrm>
            <a:prstGeom prst="rect">
              <a:avLst/>
            </a:prstGeom>
          </p:spPr>
          <p:style>
            <a:lnRef idx="0">
              <a:scrgbClr r="0" g="0" b="0"/>
            </a:lnRef>
            <a:fillRef idx="0">
              <a:scrgbClr r="0" g="0" b="0"/>
            </a:fillRef>
            <a:effectRef idx="0">
              <a:scrgbClr r="0" g="0" b="0"/>
            </a:effectRef>
            <a:fontRef idx="minor">
              <a:schemeClr val="lt1"/>
            </a:fontRef>
          </p:style>
          <p:txBody>
            <a:bodyPr lIns="166331" tIns="0" rIns="166331" bIns="0" spcCol="1270" anchor="ctr"/>
            <a:lstStyle/>
            <a:p>
              <a:pPr defTabSz="1422400" eaLnBrk="1" hangingPunct="1">
                <a:lnSpc>
                  <a:spcPct val="90000"/>
                </a:lnSpc>
                <a:spcAft>
                  <a:spcPct val="35000"/>
                </a:spcAft>
                <a:defRPr/>
              </a:pPr>
              <a:endParaRPr lang="es-ES" dirty="0">
                <a:latin typeface="Calibri" panose="020F0502020204030204" pitchFamily="34" charset="0"/>
                <a:cs typeface="Calibri" panose="020F0502020204030204" pitchFamily="34" charset="0"/>
              </a:endParaRPr>
            </a:p>
          </p:txBody>
        </p:sp>
      </p:grpSp>
      <p:sp>
        <p:nvSpPr>
          <p:cNvPr id="2" name="Rectángulo 1"/>
          <p:cNvSpPr/>
          <p:nvPr/>
        </p:nvSpPr>
        <p:spPr>
          <a:xfrm>
            <a:off x="3673995" y="764704"/>
            <a:ext cx="6092825" cy="757130"/>
          </a:xfrm>
          <a:prstGeom prst="rect">
            <a:avLst/>
          </a:prstGeom>
        </p:spPr>
        <p:txBody>
          <a:bodyPr>
            <a:spAutoFit/>
          </a:bodyPr>
          <a:lstStyle/>
          <a:p>
            <a:pPr defTabSz="1422400">
              <a:lnSpc>
                <a:spcPct val="90000"/>
              </a:lnSpc>
              <a:spcAft>
                <a:spcPct val="35000"/>
              </a:spcAft>
              <a:defRPr/>
            </a:pPr>
            <a:r>
              <a:rPr lang="es-ES" b="1" dirty="0">
                <a:solidFill>
                  <a:schemeClr val="bg1"/>
                </a:solidFill>
                <a:latin typeface="Calibri" panose="020F0502020204030204" pitchFamily="34" charset="0"/>
                <a:cs typeface="Calibri" panose="020F0502020204030204" pitchFamily="34" charset="0"/>
              </a:rPr>
              <a:t>artículos de revistas indexadas con índices de calidad relativos</a:t>
            </a:r>
          </a:p>
        </p:txBody>
      </p:sp>
    </p:spTree>
    <p:extLst>
      <p:ext uri="{BB962C8B-B14F-4D97-AF65-F5344CB8AC3E}">
        <p14:creationId xmlns:p14="http://schemas.microsoft.com/office/powerpoint/2010/main" val="2545534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7336824"/>
          </a:xfrm>
          <a:prstGeom prst="rect">
            <a:avLst/>
          </a:prstGeom>
        </p:spPr>
      </p:pic>
      <p:pic>
        <p:nvPicPr>
          <p:cNvPr id="3" name="36 Imagen" descr="Aneca.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260" y="1340768"/>
            <a:ext cx="1381648" cy="35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ángulo 16"/>
          <p:cNvSpPr/>
          <p:nvPr/>
        </p:nvSpPr>
        <p:spPr>
          <a:xfrm>
            <a:off x="693812" y="2564904"/>
            <a:ext cx="8856984" cy="830997"/>
          </a:xfrm>
          <a:prstGeom prst="rect">
            <a:avLst/>
          </a:prstGeom>
        </p:spPr>
        <p:txBody>
          <a:bodyPr wrap="square">
            <a:spAutoFit/>
          </a:bodyPr>
          <a:lstStyle/>
          <a:p>
            <a:pPr>
              <a:defRPr/>
            </a:pPr>
            <a:endParaRPr lang="es-ES" b="1" dirty="0"/>
          </a:p>
          <a:p>
            <a:pPr algn="just">
              <a:defRPr/>
            </a:pPr>
            <a:endParaRPr lang="es-ES" b="1" dirty="0">
              <a:solidFill>
                <a:schemeClr val="tx1">
                  <a:lumMod val="75000"/>
                </a:schemeClr>
              </a:solidFill>
              <a:latin typeface="Calibri" panose="020F0502020204030204" pitchFamily="34" charset="0"/>
              <a:cs typeface="Calibri" panose="020F0502020204030204" pitchFamily="34" charset="0"/>
            </a:endParaRPr>
          </a:p>
        </p:txBody>
      </p:sp>
      <p:grpSp>
        <p:nvGrpSpPr>
          <p:cNvPr id="15" name="7 Grupo"/>
          <p:cNvGrpSpPr>
            <a:grpSpLocks/>
          </p:cNvGrpSpPr>
          <p:nvPr/>
        </p:nvGrpSpPr>
        <p:grpSpPr bwMode="auto">
          <a:xfrm>
            <a:off x="3430116" y="528240"/>
            <a:ext cx="6552728" cy="1216425"/>
            <a:chOff x="82186" y="1267518"/>
            <a:chExt cx="7008314" cy="864151"/>
          </a:xfrm>
        </p:grpSpPr>
        <p:sp>
          <p:nvSpPr>
            <p:cNvPr id="16" name="8 Rectángulo redondeado"/>
            <p:cNvSpPr/>
            <p:nvPr/>
          </p:nvSpPr>
          <p:spPr>
            <a:xfrm>
              <a:off x="82186" y="1267518"/>
              <a:ext cx="7008314" cy="864151"/>
            </a:xfrm>
            <a:prstGeom prst="roundRect">
              <a:avLst/>
            </a:prstGeom>
            <a:solidFill>
              <a:srgbClr val="98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8" name="9 Rectángulo"/>
            <p:cNvSpPr/>
            <p:nvPr/>
          </p:nvSpPr>
          <p:spPr>
            <a:xfrm>
              <a:off x="596236" y="1373159"/>
              <a:ext cx="5912455" cy="585959"/>
            </a:xfrm>
            <a:prstGeom prst="rect">
              <a:avLst/>
            </a:prstGeom>
          </p:spPr>
          <p:style>
            <a:lnRef idx="0">
              <a:scrgbClr r="0" g="0" b="0"/>
            </a:lnRef>
            <a:fillRef idx="0">
              <a:scrgbClr r="0" g="0" b="0"/>
            </a:fillRef>
            <a:effectRef idx="0">
              <a:scrgbClr r="0" g="0" b="0"/>
            </a:effectRef>
            <a:fontRef idx="minor">
              <a:schemeClr val="lt1"/>
            </a:fontRef>
          </p:style>
          <p:txBody>
            <a:bodyPr lIns="166331" tIns="0" rIns="166331" bIns="0" spcCol="1270" anchor="ctr"/>
            <a:lstStyle/>
            <a:p>
              <a:pPr defTabSz="1422400" eaLnBrk="1" hangingPunct="1">
                <a:lnSpc>
                  <a:spcPct val="90000"/>
                </a:lnSpc>
                <a:spcAft>
                  <a:spcPct val="35000"/>
                </a:spcAft>
                <a:defRPr/>
              </a:pPr>
              <a:endParaRPr lang="es-ES" dirty="0">
                <a:latin typeface="Calibri" panose="020F0502020204030204" pitchFamily="34" charset="0"/>
                <a:cs typeface="Calibri" panose="020F0502020204030204" pitchFamily="34" charset="0"/>
              </a:endParaRPr>
            </a:p>
          </p:txBody>
        </p:sp>
      </p:grpSp>
      <p:sp>
        <p:nvSpPr>
          <p:cNvPr id="2" name="Rectángulo 1"/>
          <p:cNvSpPr/>
          <p:nvPr/>
        </p:nvSpPr>
        <p:spPr>
          <a:xfrm>
            <a:off x="3673995" y="764704"/>
            <a:ext cx="6092825" cy="757130"/>
          </a:xfrm>
          <a:prstGeom prst="rect">
            <a:avLst/>
          </a:prstGeom>
        </p:spPr>
        <p:txBody>
          <a:bodyPr>
            <a:spAutoFit/>
          </a:bodyPr>
          <a:lstStyle/>
          <a:p>
            <a:pPr defTabSz="1422400">
              <a:lnSpc>
                <a:spcPct val="90000"/>
              </a:lnSpc>
              <a:spcAft>
                <a:spcPct val="35000"/>
              </a:spcAft>
              <a:defRPr/>
            </a:pPr>
            <a:r>
              <a:rPr lang="es-ES" b="1" dirty="0">
                <a:solidFill>
                  <a:schemeClr val="bg1"/>
                </a:solidFill>
                <a:latin typeface="Calibri" panose="020F0502020204030204" pitchFamily="34" charset="0"/>
                <a:cs typeface="Calibri" panose="020F0502020204030204" pitchFamily="34" charset="0"/>
              </a:rPr>
              <a:t>artículos de revistas indexadas con índices de calidad relativos</a:t>
            </a:r>
          </a:p>
        </p:txBody>
      </p:sp>
      <p:sp>
        <p:nvSpPr>
          <p:cNvPr id="11" name="Rectángulo 10"/>
          <p:cNvSpPr/>
          <p:nvPr/>
        </p:nvSpPr>
        <p:spPr>
          <a:xfrm>
            <a:off x="909836" y="2353171"/>
            <a:ext cx="9001000" cy="830997"/>
          </a:xfrm>
          <a:prstGeom prst="rect">
            <a:avLst/>
          </a:prstGeom>
        </p:spPr>
        <p:txBody>
          <a:bodyPr wrap="square">
            <a:spAutoFit/>
          </a:bodyPr>
          <a:lstStyle/>
          <a:p>
            <a:pPr>
              <a:defRPr/>
            </a:pPr>
            <a:endParaRPr lang="es-ES" b="1" dirty="0" smtClean="0">
              <a:solidFill>
                <a:schemeClr val="tx1">
                  <a:lumMod val="75000"/>
                </a:schemeClr>
              </a:solidFill>
              <a:latin typeface="Calibri" panose="020F0502020204030204" pitchFamily="34" charset="0"/>
              <a:cs typeface="Calibri" panose="020F0502020204030204" pitchFamily="34" charset="0"/>
            </a:endParaRPr>
          </a:p>
          <a:p>
            <a:pPr algn="just">
              <a:defRPr/>
            </a:pPr>
            <a:endParaRPr lang="es-ES" b="1" dirty="0">
              <a:solidFill>
                <a:schemeClr val="tx1">
                  <a:lumMod val="75000"/>
                </a:schemeClr>
              </a:solidFill>
              <a:latin typeface="Calibri" panose="020F0502020204030204" pitchFamily="34" charset="0"/>
              <a:cs typeface="Calibri" panose="020F0502020204030204" pitchFamily="34" charset="0"/>
            </a:endParaRPr>
          </a:p>
        </p:txBody>
      </p:sp>
      <p:sp>
        <p:nvSpPr>
          <p:cNvPr id="6" name="Rectángulo 5"/>
          <p:cNvSpPr/>
          <p:nvPr/>
        </p:nvSpPr>
        <p:spPr>
          <a:xfrm>
            <a:off x="981844" y="2780928"/>
            <a:ext cx="8158981" cy="1569660"/>
          </a:xfrm>
          <a:prstGeom prst="rect">
            <a:avLst/>
          </a:prstGeom>
        </p:spPr>
        <p:txBody>
          <a:bodyPr wrap="square">
            <a:spAutoFit/>
          </a:bodyPr>
          <a:lstStyle/>
          <a:p>
            <a:pPr>
              <a:defRPr/>
            </a:pPr>
            <a:r>
              <a:rPr lang="es-ES" b="1" dirty="0">
                <a:solidFill>
                  <a:schemeClr val="tx1">
                    <a:lumMod val="60000"/>
                    <a:lumOff val="40000"/>
                  </a:schemeClr>
                </a:solidFill>
                <a:latin typeface="Calibri" panose="020F0502020204030204" pitchFamily="34" charset="0"/>
                <a:cs typeface="Calibri" panose="020F0502020204030204" pitchFamily="34" charset="0"/>
                <a:hlinkClick r:id="rId4"/>
              </a:rPr>
              <a:t>Journal Scholar </a:t>
            </a:r>
            <a:r>
              <a:rPr lang="es-ES" b="1" dirty="0" smtClean="0">
                <a:solidFill>
                  <a:schemeClr val="tx1">
                    <a:lumMod val="60000"/>
                    <a:lumOff val="40000"/>
                  </a:schemeClr>
                </a:solidFill>
                <a:latin typeface="Calibri" panose="020F0502020204030204" pitchFamily="34" charset="0"/>
                <a:cs typeface="Calibri" panose="020F0502020204030204" pitchFamily="34" charset="0"/>
                <a:hlinkClick r:id="rId4"/>
              </a:rPr>
              <a:t>Metrics</a:t>
            </a:r>
            <a:endParaRPr lang="es-ES" b="1" dirty="0" smtClean="0">
              <a:solidFill>
                <a:schemeClr val="tx1">
                  <a:lumMod val="60000"/>
                  <a:lumOff val="40000"/>
                </a:schemeClr>
              </a:solidFill>
              <a:latin typeface="Calibri" panose="020F0502020204030204" pitchFamily="34" charset="0"/>
              <a:cs typeface="Calibri" panose="020F0502020204030204" pitchFamily="34" charset="0"/>
            </a:endParaRPr>
          </a:p>
          <a:p>
            <a:pPr>
              <a:defRPr/>
            </a:pPr>
            <a:r>
              <a:rPr lang="es-ES" b="1" dirty="0" smtClean="0">
                <a:latin typeface="Calibri" panose="020F0502020204030204" pitchFamily="34" charset="0"/>
                <a:cs typeface="Calibri" panose="020F0502020204030204" pitchFamily="34" charset="0"/>
              </a:rPr>
              <a:t>Cobertura 2010-2014</a:t>
            </a:r>
            <a:endParaRPr lang="es-ES" b="1" dirty="0">
              <a:latin typeface="Calibri" panose="020F0502020204030204" pitchFamily="34" charset="0"/>
              <a:cs typeface="Calibri" panose="020F0502020204030204" pitchFamily="34" charset="0"/>
            </a:endParaRPr>
          </a:p>
          <a:p>
            <a:pPr>
              <a:defRPr/>
            </a:pPr>
            <a:r>
              <a:rPr lang="es-ES" b="1" dirty="0">
                <a:solidFill>
                  <a:schemeClr val="tx1">
                    <a:lumMod val="75000"/>
                  </a:schemeClr>
                </a:solidFill>
                <a:latin typeface="Calibri" panose="020F0502020204030204" pitchFamily="34" charset="0"/>
                <a:cs typeface="Calibri" panose="020F0502020204030204" pitchFamily="34" charset="0"/>
              </a:rPr>
              <a:t>Mide el impacto de las publicaciones basándose en las citas recogidas en Google Académico</a:t>
            </a:r>
          </a:p>
        </p:txBody>
      </p:sp>
      <p:pic>
        <p:nvPicPr>
          <p:cNvPr id="7" name="Imagen 6"/>
          <p:cNvPicPr>
            <a:picLocks noChangeAspect="1"/>
          </p:cNvPicPr>
          <p:nvPr/>
        </p:nvPicPr>
        <p:blipFill rotWithShape="1">
          <a:blip r:embed="rId5"/>
          <a:srcRect l="24813" t="3014" r="26188" b="19955"/>
          <a:stretch/>
        </p:blipFill>
        <p:spPr>
          <a:xfrm>
            <a:off x="5224547" y="4143503"/>
            <a:ext cx="2900509" cy="2564903"/>
          </a:xfrm>
          <a:prstGeom prst="rect">
            <a:avLst/>
          </a:prstGeom>
        </p:spPr>
      </p:pic>
    </p:spTree>
    <p:extLst>
      <p:ext uri="{BB962C8B-B14F-4D97-AF65-F5344CB8AC3E}">
        <p14:creationId xmlns:p14="http://schemas.microsoft.com/office/powerpoint/2010/main" val="2134172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24"/>
            <a:ext cx="12188825" cy="7336824"/>
          </a:xfrm>
          <a:prstGeom prst="rect">
            <a:avLst/>
          </a:prstGeom>
        </p:spPr>
      </p:pic>
      <p:pic>
        <p:nvPicPr>
          <p:cNvPr id="3" name="36 Imagen" descr="Aneca.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260" y="1340768"/>
            <a:ext cx="1381648" cy="35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ángulo 16"/>
          <p:cNvSpPr/>
          <p:nvPr/>
        </p:nvSpPr>
        <p:spPr>
          <a:xfrm>
            <a:off x="693812" y="2564904"/>
            <a:ext cx="8856984" cy="830997"/>
          </a:xfrm>
          <a:prstGeom prst="rect">
            <a:avLst/>
          </a:prstGeom>
        </p:spPr>
        <p:txBody>
          <a:bodyPr wrap="square">
            <a:spAutoFit/>
          </a:bodyPr>
          <a:lstStyle/>
          <a:p>
            <a:pPr>
              <a:defRPr/>
            </a:pPr>
            <a:endParaRPr lang="es-ES" b="1" dirty="0"/>
          </a:p>
          <a:p>
            <a:pPr algn="just">
              <a:defRPr/>
            </a:pPr>
            <a:endParaRPr lang="es-ES" b="1" dirty="0">
              <a:solidFill>
                <a:schemeClr val="tx1">
                  <a:lumMod val="75000"/>
                </a:schemeClr>
              </a:solidFill>
              <a:latin typeface="Calibri" panose="020F0502020204030204" pitchFamily="34" charset="0"/>
              <a:cs typeface="Calibri" panose="020F0502020204030204" pitchFamily="34" charset="0"/>
            </a:endParaRPr>
          </a:p>
        </p:txBody>
      </p:sp>
      <p:grpSp>
        <p:nvGrpSpPr>
          <p:cNvPr id="15" name="7 Grupo"/>
          <p:cNvGrpSpPr>
            <a:grpSpLocks/>
          </p:cNvGrpSpPr>
          <p:nvPr/>
        </p:nvGrpSpPr>
        <p:grpSpPr bwMode="auto">
          <a:xfrm>
            <a:off x="3430116" y="528240"/>
            <a:ext cx="6552728" cy="1216425"/>
            <a:chOff x="82186" y="1267518"/>
            <a:chExt cx="7008314" cy="864151"/>
          </a:xfrm>
        </p:grpSpPr>
        <p:sp>
          <p:nvSpPr>
            <p:cNvPr id="16" name="8 Rectángulo redondeado"/>
            <p:cNvSpPr/>
            <p:nvPr/>
          </p:nvSpPr>
          <p:spPr>
            <a:xfrm>
              <a:off x="82186" y="1267518"/>
              <a:ext cx="7008314" cy="864151"/>
            </a:xfrm>
            <a:prstGeom prst="roundRect">
              <a:avLst/>
            </a:prstGeom>
            <a:solidFill>
              <a:srgbClr val="98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8" name="9 Rectángulo"/>
            <p:cNvSpPr/>
            <p:nvPr/>
          </p:nvSpPr>
          <p:spPr>
            <a:xfrm>
              <a:off x="596236" y="1373159"/>
              <a:ext cx="5912455" cy="585959"/>
            </a:xfrm>
            <a:prstGeom prst="rect">
              <a:avLst/>
            </a:prstGeom>
          </p:spPr>
          <p:style>
            <a:lnRef idx="0">
              <a:scrgbClr r="0" g="0" b="0"/>
            </a:lnRef>
            <a:fillRef idx="0">
              <a:scrgbClr r="0" g="0" b="0"/>
            </a:fillRef>
            <a:effectRef idx="0">
              <a:scrgbClr r="0" g="0" b="0"/>
            </a:effectRef>
            <a:fontRef idx="minor">
              <a:schemeClr val="lt1"/>
            </a:fontRef>
          </p:style>
          <p:txBody>
            <a:bodyPr lIns="166331" tIns="0" rIns="166331" bIns="0" spcCol="1270" anchor="ctr"/>
            <a:lstStyle/>
            <a:p>
              <a:pPr defTabSz="1422400" eaLnBrk="1" hangingPunct="1">
                <a:lnSpc>
                  <a:spcPct val="90000"/>
                </a:lnSpc>
                <a:spcAft>
                  <a:spcPct val="35000"/>
                </a:spcAft>
                <a:defRPr/>
              </a:pPr>
              <a:endParaRPr lang="es-ES" dirty="0">
                <a:latin typeface="Calibri" panose="020F0502020204030204" pitchFamily="34" charset="0"/>
                <a:cs typeface="Calibri" panose="020F0502020204030204" pitchFamily="34" charset="0"/>
              </a:endParaRPr>
            </a:p>
          </p:txBody>
        </p:sp>
      </p:grpSp>
      <p:sp>
        <p:nvSpPr>
          <p:cNvPr id="2" name="Rectángulo 1"/>
          <p:cNvSpPr/>
          <p:nvPr/>
        </p:nvSpPr>
        <p:spPr>
          <a:xfrm>
            <a:off x="3673995" y="764704"/>
            <a:ext cx="6092825" cy="757130"/>
          </a:xfrm>
          <a:prstGeom prst="rect">
            <a:avLst/>
          </a:prstGeom>
        </p:spPr>
        <p:txBody>
          <a:bodyPr>
            <a:spAutoFit/>
          </a:bodyPr>
          <a:lstStyle/>
          <a:p>
            <a:pPr defTabSz="1422400">
              <a:lnSpc>
                <a:spcPct val="90000"/>
              </a:lnSpc>
              <a:spcAft>
                <a:spcPct val="35000"/>
              </a:spcAft>
              <a:defRPr/>
            </a:pPr>
            <a:r>
              <a:rPr lang="es-ES" b="1" dirty="0">
                <a:solidFill>
                  <a:schemeClr val="bg1"/>
                </a:solidFill>
                <a:latin typeface="Calibri" panose="020F0502020204030204" pitchFamily="34" charset="0"/>
                <a:cs typeface="Calibri" panose="020F0502020204030204" pitchFamily="34" charset="0"/>
              </a:rPr>
              <a:t>artículos de revistas indexadas con índices de calidad relativos</a:t>
            </a:r>
          </a:p>
        </p:txBody>
      </p:sp>
      <p:sp>
        <p:nvSpPr>
          <p:cNvPr id="11" name="Rectángulo 10"/>
          <p:cNvSpPr/>
          <p:nvPr/>
        </p:nvSpPr>
        <p:spPr>
          <a:xfrm>
            <a:off x="909836" y="2353171"/>
            <a:ext cx="9001000" cy="830997"/>
          </a:xfrm>
          <a:prstGeom prst="rect">
            <a:avLst/>
          </a:prstGeom>
        </p:spPr>
        <p:txBody>
          <a:bodyPr wrap="square">
            <a:spAutoFit/>
          </a:bodyPr>
          <a:lstStyle/>
          <a:p>
            <a:pPr>
              <a:defRPr/>
            </a:pPr>
            <a:endParaRPr lang="es-ES" b="1" dirty="0" smtClean="0">
              <a:solidFill>
                <a:schemeClr val="tx1">
                  <a:lumMod val="75000"/>
                </a:schemeClr>
              </a:solidFill>
              <a:latin typeface="Calibri" panose="020F0502020204030204" pitchFamily="34" charset="0"/>
              <a:cs typeface="Calibri" panose="020F0502020204030204" pitchFamily="34" charset="0"/>
            </a:endParaRPr>
          </a:p>
          <a:p>
            <a:pPr algn="just">
              <a:defRPr/>
            </a:pPr>
            <a:endParaRPr lang="es-ES" b="1" dirty="0">
              <a:solidFill>
                <a:schemeClr val="tx1">
                  <a:lumMod val="75000"/>
                </a:schemeClr>
              </a:solidFill>
              <a:latin typeface="Calibri" panose="020F0502020204030204" pitchFamily="34" charset="0"/>
              <a:cs typeface="Calibri" panose="020F0502020204030204" pitchFamily="34" charset="0"/>
            </a:endParaRPr>
          </a:p>
        </p:txBody>
      </p:sp>
      <p:sp>
        <p:nvSpPr>
          <p:cNvPr id="6" name="Rectángulo 5"/>
          <p:cNvSpPr/>
          <p:nvPr/>
        </p:nvSpPr>
        <p:spPr>
          <a:xfrm>
            <a:off x="981844" y="2780928"/>
            <a:ext cx="8158981" cy="830997"/>
          </a:xfrm>
          <a:prstGeom prst="rect">
            <a:avLst/>
          </a:prstGeom>
        </p:spPr>
        <p:txBody>
          <a:bodyPr wrap="square">
            <a:spAutoFit/>
          </a:bodyPr>
          <a:lstStyle/>
          <a:p>
            <a:pPr>
              <a:defRPr/>
            </a:pPr>
            <a:r>
              <a:rPr lang="es-ES" b="1" dirty="0">
                <a:solidFill>
                  <a:schemeClr val="tx1">
                    <a:lumMod val="60000"/>
                    <a:lumOff val="40000"/>
                  </a:schemeClr>
                </a:solidFill>
                <a:latin typeface="Calibri" panose="020F0502020204030204" pitchFamily="34" charset="0"/>
                <a:cs typeface="Calibri" panose="020F0502020204030204" pitchFamily="34" charset="0"/>
                <a:hlinkClick r:id="rId4" action="ppaction://hlinkfile"/>
              </a:rPr>
              <a:t>Journal Scholar </a:t>
            </a:r>
            <a:r>
              <a:rPr lang="es-ES" b="1" dirty="0" smtClean="0">
                <a:solidFill>
                  <a:schemeClr val="tx1">
                    <a:lumMod val="60000"/>
                    <a:lumOff val="40000"/>
                  </a:schemeClr>
                </a:solidFill>
                <a:latin typeface="Calibri" panose="020F0502020204030204" pitchFamily="34" charset="0"/>
                <a:cs typeface="Calibri" panose="020F0502020204030204" pitchFamily="34" charset="0"/>
                <a:hlinkClick r:id="rId4" action="ppaction://hlinkfile"/>
              </a:rPr>
              <a:t>Metrics</a:t>
            </a:r>
            <a:r>
              <a:rPr lang="es-ES" b="1" dirty="0" smtClean="0">
                <a:solidFill>
                  <a:schemeClr val="tx1">
                    <a:lumMod val="60000"/>
                    <a:lumOff val="40000"/>
                  </a:schemeClr>
                </a:solidFill>
                <a:latin typeface="Calibri" panose="020F0502020204030204" pitchFamily="34" charset="0"/>
                <a:cs typeface="Calibri" panose="020F0502020204030204" pitchFamily="34" charset="0"/>
                <a:hlinkClick r:id="rId4" action="ppaction://hlinkfile"/>
              </a:rPr>
              <a:t>:  </a:t>
            </a:r>
            <a:r>
              <a:rPr lang="es-ES" b="1" dirty="0" smtClean="0">
                <a:latin typeface="Calibri" panose="020F0502020204030204" pitchFamily="34" charset="0"/>
                <a:cs typeface="Calibri" panose="020F0502020204030204" pitchFamily="34" charset="0"/>
              </a:rPr>
              <a:t>Revistas españolas de Comunicación en Journal Scholar Metrics</a:t>
            </a:r>
            <a:endParaRPr lang="es-ES"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15542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7336824"/>
          </a:xfrm>
          <a:prstGeom prst="rect">
            <a:avLst/>
          </a:prstGeom>
        </p:spPr>
      </p:pic>
      <p:pic>
        <p:nvPicPr>
          <p:cNvPr id="3" name="36 Imagen" descr="Aneca.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260" y="1340768"/>
            <a:ext cx="1381648" cy="35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ángulo 16"/>
          <p:cNvSpPr/>
          <p:nvPr/>
        </p:nvSpPr>
        <p:spPr>
          <a:xfrm>
            <a:off x="693812" y="2564904"/>
            <a:ext cx="8856984" cy="830997"/>
          </a:xfrm>
          <a:prstGeom prst="rect">
            <a:avLst/>
          </a:prstGeom>
        </p:spPr>
        <p:txBody>
          <a:bodyPr wrap="square">
            <a:spAutoFit/>
          </a:bodyPr>
          <a:lstStyle/>
          <a:p>
            <a:pPr>
              <a:defRPr/>
            </a:pPr>
            <a:endParaRPr lang="es-ES" b="1" dirty="0"/>
          </a:p>
          <a:p>
            <a:pPr algn="just">
              <a:defRPr/>
            </a:pPr>
            <a:endParaRPr lang="es-ES" b="1" dirty="0">
              <a:solidFill>
                <a:schemeClr val="tx1">
                  <a:lumMod val="75000"/>
                </a:schemeClr>
              </a:solidFill>
              <a:latin typeface="Calibri" panose="020F0502020204030204" pitchFamily="34" charset="0"/>
              <a:cs typeface="Calibri" panose="020F0502020204030204" pitchFamily="34" charset="0"/>
            </a:endParaRPr>
          </a:p>
        </p:txBody>
      </p:sp>
      <p:sp>
        <p:nvSpPr>
          <p:cNvPr id="2" name="Rectángulo 1"/>
          <p:cNvSpPr/>
          <p:nvPr/>
        </p:nvSpPr>
        <p:spPr>
          <a:xfrm>
            <a:off x="3673995" y="764704"/>
            <a:ext cx="6092825" cy="757130"/>
          </a:xfrm>
          <a:prstGeom prst="rect">
            <a:avLst/>
          </a:prstGeom>
        </p:spPr>
        <p:txBody>
          <a:bodyPr>
            <a:spAutoFit/>
          </a:bodyPr>
          <a:lstStyle/>
          <a:p>
            <a:pPr defTabSz="1422400">
              <a:lnSpc>
                <a:spcPct val="90000"/>
              </a:lnSpc>
              <a:spcAft>
                <a:spcPct val="35000"/>
              </a:spcAft>
              <a:defRPr/>
            </a:pPr>
            <a:r>
              <a:rPr lang="es-ES" dirty="0">
                <a:solidFill>
                  <a:schemeClr val="bg1"/>
                </a:solidFill>
                <a:latin typeface="Calibri" panose="020F0502020204030204" pitchFamily="34" charset="0"/>
                <a:cs typeface="Calibri" panose="020F0502020204030204" pitchFamily="34" charset="0"/>
              </a:rPr>
              <a:t>artículos de revistas indexadas con índices de calidad relativos</a:t>
            </a:r>
          </a:p>
        </p:txBody>
      </p:sp>
      <p:sp>
        <p:nvSpPr>
          <p:cNvPr id="11" name="Rectángulo 10"/>
          <p:cNvSpPr/>
          <p:nvPr/>
        </p:nvSpPr>
        <p:spPr>
          <a:xfrm>
            <a:off x="909836" y="2353171"/>
            <a:ext cx="9001000" cy="830997"/>
          </a:xfrm>
          <a:prstGeom prst="rect">
            <a:avLst/>
          </a:prstGeom>
        </p:spPr>
        <p:txBody>
          <a:bodyPr wrap="square">
            <a:spAutoFit/>
          </a:bodyPr>
          <a:lstStyle/>
          <a:p>
            <a:pPr>
              <a:defRPr/>
            </a:pPr>
            <a:endParaRPr lang="es-ES" b="1" dirty="0" smtClean="0">
              <a:solidFill>
                <a:schemeClr val="tx1">
                  <a:lumMod val="75000"/>
                </a:schemeClr>
              </a:solidFill>
              <a:latin typeface="Calibri" panose="020F0502020204030204" pitchFamily="34" charset="0"/>
              <a:cs typeface="Calibri" panose="020F0502020204030204" pitchFamily="34" charset="0"/>
            </a:endParaRPr>
          </a:p>
          <a:p>
            <a:pPr algn="just">
              <a:defRPr/>
            </a:pPr>
            <a:endParaRPr lang="es-ES" b="1" dirty="0">
              <a:solidFill>
                <a:schemeClr val="tx1">
                  <a:lumMod val="75000"/>
                </a:schemeClr>
              </a:solidFill>
              <a:latin typeface="Calibri" panose="020F0502020204030204" pitchFamily="34" charset="0"/>
              <a:cs typeface="Calibri" panose="020F0502020204030204" pitchFamily="34" charset="0"/>
            </a:endParaRPr>
          </a:p>
        </p:txBody>
      </p:sp>
      <p:sp>
        <p:nvSpPr>
          <p:cNvPr id="6" name="Rectángulo 5"/>
          <p:cNvSpPr/>
          <p:nvPr/>
        </p:nvSpPr>
        <p:spPr>
          <a:xfrm>
            <a:off x="981844" y="2420888"/>
            <a:ext cx="8158981" cy="3847207"/>
          </a:xfrm>
          <a:prstGeom prst="rect">
            <a:avLst/>
          </a:prstGeom>
        </p:spPr>
        <p:txBody>
          <a:bodyPr wrap="square">
            <a:spAutoFit/>
          </a:bodyPr>
          <a:lstStyle/>
          <a:p>
            <a:pPr>
              <a:defRPr/>
            </a:pPr>
            <a:r>
              <a:rPr lang="es-ES" sz="2800" b="1" dirty="0">
                <a:solidFill>
                  <a:schemeClr val="tx1">
                    <a:lumMod val="75000"/>
                  </a:schemeClr>
                </a:solidFill>
                <a:latin typeface="Calibri" panose="020F0502020204030204" pitchFamily="34" charset="0"/>
                <a:cs typeface="Calibri" panose="020F0502020204030204" pitchFamily="34" charset="0"/>
              </a:rPr>
              <a:t>Indicar  si la revista tiene otros índices de calidad : </a:t>
            </a:r>
          </a:p>
          <a:p>
            <a:pPr>
              <a:defRPr/>
            </a:pPr>
            <a:r>
              <a:rPr lang="es-ES" dirty="0">
                <a:solidFill>
                  <a:schemeClr val="tx1">
                    <a:lumMod val="75000"/>
                  </a:schemeClr>
                </a:solidFill>
                <a:latin typeface="Calibri" panose="020F0502020204030204" pitchFamily="34" charset="0"/>
                <a:cs typeface="Calibri" panose="020F0502020204030204" pitchFamily="34" charset="0"/>
              </a:rPr>
              <a:t>Si están indexadas en bases de datos multidisciplinares o especializadas. Para ver en qué base de datos está indexada la revista</a:t>
            </a:r>
          </a:p>
          <a:p>
            <a:pPr>
              <a:defRPr/>
            </a:pPr>
            <a:r>
              <a:rPr lang="es-ES" dirty="0" err="1">
                <a:solidFill>
                  <a:schemeClr val="tx1">
                    <a:lumMod val="75000"/>
                  </a:schemeClr>
                </a:solidFill>
                <a:latin typeface="Calibri" panose="020F0502020204030204" pitchFamily="34" charset="0"/>
                <a:cs typeface="Calibri" panose="020F0502020204030204" pitchFamily="34" charset="0"/>
                <a:hlinkClick r:id="rId4"/>
              </a:rPr>
              <a:t>Ulrich´sweb</a:t>
            </a:r>
            <a:r>
              <a:rPr lang="es-ES" dirty="0">
                <a:solidFill>
                  <a:schemeClr val="tx1">
                    <a:lumMod val="75000"/>
                  </a:schemeClr>
                </a:solidFill>
                <a:latin typeface="Calibri" panose="020F0502020204030204" pitchFamily="34" charset="0"/>
                <a:cs typeface="Calibri" panose="020F0502020204030204" pitchFamily="34" charset="0"/>
              </a:rPr>
              <a:t>  </a:t>
            </a:r>
            <a:r>
              <a:rPr lang="es-ES" dirty="0">
                <a:solidFill>
                  <a:schemeClr val="tx1">
                    <a:lumMod val="75000"/>
                  </a:schemeClr>
                </a:solidFill>
                <a:latin typeface="Calibri" panose="020F0502020204030204" pitchFamily="34" charset="0"/>
                <a:cs typeface="Calibri" panose="020F0502020204030204" pitchFamily="34" charset="0"/>
                <a:hlinkClick r:id="rId5"/>
              </a:rPr>
              <a:t>y DICE </a:t>
            </a:r>
            <a:endParaRPr lang="es-ES" dirty="0">
              <a:solidFill>
                <a:schemeClr val="tx1">
                  <a:lumMod val="75000"/>
                </a:schemeClr>
              </a:solidFill>
              <a:latin typeface="Calibri" panose="020F0502020204030204" pitchFamily="34" charset="0"/>
              <a:cs typeface="Calibri" panose="020F0502020204030204" pitchFamily="34" charset="0"/>
            </a:endParaRPr>
          </a:p>
          <a:p>
            <a:pPr>
              <a:defRPr/>
            </a:pPr>
            <a:r>
              <a:rPr lang="es-ES" dirty="0">
                <a:solidFill>
                  <a:schemeClr val="tx1">
                    <a:lumMod val="75000"/>
                  </a:schemeClr>
                </a:solidFill>
                <a:latin typeface="Calibri" panose="020F0502020204030204" pitchFamily="34" charset="0"/>
                <a:cs typeface="Calibri" panose="020F0502020204030204" pitchFamily="34" charset="0"/>
              </a:rPr>
              <a:t>Si están calificadas en categorías, según su calidad, en alguno de estos </a:t>
            </a:r>
            <a:r>
              <a:rPr lang="es-ES" dirty="0" smtClean="0">
                <a:solidFill>
                  <a:schemeClr val="tx1">
                    <a:lumMod val="75000"/>
                  </a:schemeClr>
                </a:solidFill>
                <a:latin typeface="Calibri" panose="020F0502020204030204" pitchFamily="34" charset="0"/>
                <a:cs typeface="Calibri" panose="020F0502020204030204" pitchFamily="34" charset="0"/>
              </a:rPr>
              <a:t>índices:</a:t>
            </a:r>
            <a:endParaRPr lang="es-ES" dirty="0">
              <a:solidFill>
                <a:schemeClr val="tx1">
                  <a:lumMod val="75000"/>
                </a:schemeClr>
              </a:solidFill>
              <a:latin typeface="Calibri" panose="020F0502020204030204" pitchFamily="34" charset="0"/>
              <a:cs typeface="Calibri" panose="020F0502020204030204" pitchFamily="34" charset="0"/>
            </a:endParaRPr>
          </a:p>
          <a:p>
            <a:pPr>
              <a:defRPr/>
            </a:pPr>
            <a:r>
              <a:rPr lang="pt-BR" dirty="0">
                <a:solidFill>
                  <a:schemeClr val="tx1">
                    <a:lumMod val="75000"/>
                  </a:schemeClr>
                </a:solidFill>
                <a:latin typeface="Calibri" panose="020F0502020204030204" pitchFamily="34" charset="0"/>
                <a:cs typeface="Calibri" panose="020F0502020204030204" pitchFamily="34" charset="0"/>
              </a:rPr>
              <a:t> índices: </a:t>
            </a:r>
            <a:r>
              <a:rPr lang="pt-BR" dirty="0">
                <a:solidFill>
                  <a:schemeClr val="tx1">
                    <a:lumMod val="75000"/>
                  </a:schemeClr>
                </a:solidFill>
                <a:latin typeface="Calibri" panose="020F0502020204030204" pitchFamily="34" charset="0"/>
                <a:cs typeface="Calibri" panose="020F0502020204030204" pitchFamily="34" charset="0"/>
                <a:hlinkClick r:id="rId6"/>
              </a:rPr>
              <a:t>CIRC</a:t>
            </a:r>
            <a:r>
              <a:rPr lang="pt-BR" dirty="0">
                <a:solidFill>
                  <a:schemeClr val="tx1">
                    <a:lumMod val="75000"/>
                  </a:schemeClr>
                </a:solidFill>
                <a:latin typeface="Calibri" panose="020F0502020204030204" pitchFamily="34" charset="0"/>
                <a:cs typeface="Calibri" panose="020F0502020204030204" pitchFamily="34" charset="0"/>
              </a:rPr>
              <a:t>, </a:t>
            </a:r>
            <a:r>
              <a:rPr lang="pt-BR" dirty="0">
                <a:solidFill>
                  <a:schemeClr val="tx1">
                    <a:lumMod val="75000"/>
                  </a:schemeClr>
                </a:solidFill>
                <a:latin typeface="Calibri" panose="020F0502020204030204" pitchFamily="34" charset="0"/>
                <a:cs typeface="Calibri" panose="020F0502020204030204" pitchFamily="34" charset="0"/>
                <a:hlinkClick r:id="rId7"/>
              </a:rPr>
              <a:t>ERIH</a:t>
            </a:r>
            <a:r>
              <a:rPr lang="pt-BR" dirty="0">
                <a:solidFill>
                  <a:schemeClr val="tx1">
                    <a:lumMod val="75000"/>
                  </a:schemeClr>
                </a:solidFill>
                <a:latin typeface="Calibri" panose="020F0502020204030204" pitchFamily="34" charset="0"/>
                <a:cs typeface="Calibri" panose="020F0502020204030204" pitchFamily="34" charset="0"/>
              </a:rPr>
              <a:t>, </a:t>
            </a:r>
            <a:r>
              <a:rPr lang="pt-BR" dirty="0">
                <a:solidFill>
                  <a:schemeClr val="tx1">
                    <a:lumMod val="75000"/>
                  </a:schemeClr>
                </a:solidFill>
                <a:latin typeface="Calibri" panose="020F0502020204030204" pitchFamily="34" charset="0"/>
                <a:cs typeface="Calibri" panose="020F0502020204030204" pitchFamily="34" charset="0"/>
                <a:hlinkClick r:id="rId8"/>
              </a:rPr>
              <a:t>ANEP/FECYT </a:t>
            </a:r>
            <a:r>
              <a:rPr lang="pt-BR" dirty="0">
                <a:solidFill>
                  <a:schemeClr val="tx1">
                    <a:lumMod val="75000"/>
                  </a:schemeClr>
                </a:solidFill>
                <a:latin typeface="Calibri" panose="020F0502020204030204" pitchFamily="34" charset="0"/>
                <a:cs typeface="Calibri" panose="020F0502020204030204" pitchFamily="34" charset="0"/>
              </a:rPr>
              <a:t>o </a:t>
            </a:r>
            <a:r>
              <a:rPr lang="pt-BR" dirty="0">
                <a:solidFill>
                  <a:schemeClr val="tx1">
                    <a:lumMod val="75000"/>
                  </a:schemeClr>
                </a:solidFill>
                <a:latin typeface="Calibri" panose="020F0502020204030204" pitchFamily="34" charset="0"/>
                <a:cs typeface="Calibri" panose="020F0502020204030204" pitchFamily="34" charset="0"/>
                <a:hlinkClick r:id="rId9"/>
              </a:rPr>
              <a:t>MIAR</a:t>
            </a:r>
            <a:r>
              <a:rPr lang="pt-BR" dirty="0">
                <a:solidFill>
                  <a:schemeClr val="tx1">
                    <a:lumMod val="75000"/>
                  </a:schemeClr>
                </a:solidFill>
                <a:latin typeface="Calibri" panose="020F0502020204030204" pitchFamily="34" charset="0"/>
                <a:cs typeface="Calibri" panose="020F0502020204030204" pitchFamily="34" charset="0"/>
              </a:rPr>
              <a:t>,  </a:t>
            </a:r>
            <a:r>
              <a:rPr lang="pt-BR" dirty="0">
                <a:solidFill>
                  <a:schemeClr val="tx1">
                    <a:lumMod val="75000"/>
                  </a:schemeClr>
                </a:solidFill>
                <a:latin typeface="Calibri" panose="020F0502020204030204" pitchFamily="34" charset="0"/>
                <a:cs typeface="Calibri" panose="020F0502020204030204" pitchFamily="34" charset="0"/>
                <a:hlinkClick r:id="rId10"/>
              </a:rPr>
              <a:t>Latindex</a:t>
            </a:r>
            <a:endParaRPr lang="pt-BR" dirty="0">
              <a:solidFill>
                <a:schemeClr val="tx1">
                  <a:lumMod val="75000"/>
                </a:schemeClr>
              </a:solidFill>
              <a:latin typeface="Calibri" panose="020F0502020204030204" pitchFamily="34" charset="0"/>
              <a:cs typeface="Calibri" panose="020F0502020204030204" pitchFamily="34" charset="0"/>
            </a:endParaRPr>
          </a:p>
          <a:p>
            <a:pPr>
              <a:defRPr/>
            </a:pPr>
            <a:r>
              <a:rPr lang="es-ES" dirty="0">
                <a:solidFill>
                  <a:schemeClr val="tx1">
                    <a:lumMod val="75000"/>
                  </a:schemeClr>
                </a:solidFill>
                <a:latin typeface="Calibri" panose="020F0502020204030204" pitchFamily="34" charset="0"/>
                <a:cs typeface="Calibri" panose="020F0502020204030204" pitchFamily="34" charset="0"/>
              </a:rPr>
              <a:t>Si son revistas que han superado los procesos de evaluación de la FECYT</a:t>
            </a:r>
          </a:p>
        </p:txBody>
      </p:sp>
      <p:grpSp>
        <p:nvGrpSpPr>
          <p:cNvPr id="12" name="7 Grupo"/>
          <p:cNvGrpSpPr>
            <a:grpSpLocks/>
          </p:cNvGrpSpPr>
          <p:nvPr/>
        </p:nvGrpSpPr>
        <p:grpSpPr bwMode="auto">
          <a:xfrm>
            <a:off x="4294212" y="332656"/>
            <a:ext cx="5616624" cy="1143805"/>
            <a:chOff x="82186" y="1267518"/>
            <a:chExt cx="7008314" cy="864151"/>
          </a:xfrm>
        </p:grpSpPr>
        <p:sp>
          <p:nvSpPr>
            <p:cNvPr id="13" name="8 Rectángulo redondeado"/>
            <p:cNvSpPr/>
            <p:nvPr/>
          </p:nvSpPr>
          <p:spPr>
            <a:xfrm>
              <a:off x="82186" y="1267518"/>
              <a:ext cx="7008314" cy="864151"/>
            </a:xfrm>
            <a:prstGeom prst="roundRect">
              <a:avLst/>
            </a:prstGeom>
            <a:solidFill>
              <a:srgbClr val="98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4" name="9 Rectángulo"/>
            <p:cNvSpPr/>
            <p:nvPr/>
          </p:nvSpPr>
          <p:spPr>
            <a:xfrm>
              <a:off x="596236" y="1373159"/>
              <a:ext cx="5912455" cy="585959"/>
            </a:xfrm>
            <a:prstGeom prst="rect">
              <a:avLst/>
            </a:prstGeom>
          </p:spPr>
          <p:style>
            <a:lnRef idx="0">
              <a:scrgbClr r="0" g="0" b="0"/>
            </a:lnRef>
            <a:fillRef idx="0">
              <a:scrgbClr r="0" g="0" b="0"/>
            </a:fillRef>
            <a:effectRef idx="0">
              <a:scrgbClr r="0" g="0" b="0"/>
            </a:effectRef>
            <a:fontRef idx="minor">
              <a:schemeClr val="lt1"/>
            </a:fontRef>
          </p:style>
          <p:txBody>
            <a:bodyPr lIns="166331" tIns="0" rIns="166331" bIns="0" spcCol="1270" anchor="ctr"/>
            <a:lstStyle/>
            <a:p>
              <a:pPr defTabSz="1422400" eaLnBrk="1" hangingPunct="1">
                <a:lnSpc>
                  <a:spcPct val="90000"/>
                </a:lnSpc>
                <a:spcAft>
                  <a:spcPct val="35000"/>
                </a:spcAft>
                <a:defRPr/>
              </a:pPr>
              <a:r>
                <a:rPr lang="es-ES" b="1" dirty="0" smtClean="0">
                  <a:latin typeface="Calibri" panose="020F0502020204030204" pitchFamily="34" charset="0"/>
                  <a:cs typeface="Calibri" panose="020F0502020204030204" pitchFamily="34" charset="0"/>
                </a:rPr>
                <a:t>artículos </a:t>
              </a:r>
              <a:r>
                <a:rPr lang="es-ES" b="1" dirty="0">
                  <a:latin typeface="Calibri" panose="020F0502020204030204" pitchFamily="34" charset="0"/>
                  <a:cs typeface="Calibri" panose="020F0502020204030204" pitchFamily="34" charset="0"/>
                </a:rPr>
                <a:t>de </a:t>
              </a:r>
              <a:r>
                <a:rPr lang="es-ES" b="1" dirty="0" smtClean="0">
                  <a:latin typeface="Calibri" panose="020F0502020204030204" pitchFamily="34" charset="0"/>
                  <a:cs typeface="Calibri" panose="020F0502020204030204" pitchFamily="34" charset="0"/>
                </a:rPr>
                <a:t>revistas no  </a:t>
              </a:r>
              <a:r>
                <a:rPr lang="es-ES" b="1" dirty="0">
                  <a:latin typeface="Calibri" panose="020F0502020204030204" pitchFamily="34" charset="0"/>
                  <a:cs typeface="Calibri" panose="020F0502020204030204" pitchFamily="34" charset="0"/>
                </a:rPr>
                <a:t>indexadas </a:t>
              </a:r>
            </a:p>
          </p:txBody>
        </p:sp>
      </p:grpSp>
    </p:spTree>
    <p:extLst>
      <p:ext uri="{BB962C8B-B14F-4D97-AF65-F5344CB8AC3E}">
        <p14:creationId xmlns:p14="http://schemas.microsoft.com/office/powerpoint/2010/main" val="3602938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7336824"/>
          </a:xfrm>
          <a:prstGeom prst="rect">
            <a:avLst/>
          </a:prstGeom>
        </p:spPr>
      </p:pic>
      <p:pic>
        <p:nvPicPr>
          <p:cNvPr id="3" name="36 Imagen" descr="Aneca.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260" y="1340768"/>
            <a:ext cx="1381648" cy="35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ángulo 16"/>
          <p:cNvSpPr/>
          <p:nvPr/>
        </p:nvSpPr>
        <p:spPr>
          <a:xfrm>
            <a:off x="693812" y="2564904"/>
            <a:ext cx="8856984" cy="830997"/>
          </a:xfrm>
          <a:prstGeom prst="rect">
            <a:avLst/>
          </a:prstGeom>
        </p:spPr>
        <p:txBody>
          <a:bodyPr wrap="square">
            <a:spAutoFit/>
          </a:bodyPr>
          <a:lstStyle/>
          <a:p>
            <a:pPr>
              <a:defRPr/>
            </a:pPr>
            <a:endParaRPr lang="es-ES" b="1" dirty="0"/>
          </a:p>
          <a:p>
            <a:pPr algn="just">
              <a:defRPr/>
            </a:pPr>
            <a:endParaRPr lang="es-ES" b="1" dirty="0">
              <a:solidFill>
                <a:schemeClr val="tx1">
                  <a:lumMod val="75000"/>
                </a:schemeClr>
              </a:solidFill>
              <a:latin typeface="Calibri" panose="020F0502020204030204" pitchFamily="34" charset="0"/>
              <a:cs typeface="Calibri" panose="020F0502020204030204" pitchFamily="34" charset="0"/>
            </a:endParaRPr>
          </a:p>
        </p:txBody>
      </p:sp>
      <p:sp>
        <p:nvSpPr>
          <p:cNvPr id="2" name="Rectángulo 1"/>
          <p:cNvSpPr/>
          <p:nvPr/>
        </p:nvSpPr>
        <p:spPr>
          <a:xfrm>
            <a:off x="3673995" y="764704"/>
            <a:ext cx="6092825" cy="757130"/>
          </a:xfrm>
          <a:prstGeom prst="rect">
            <a:avLst/>
          </a:prstGeom>
        </p:spPr>
        <p:txBody>
          <a:bodyPr>
            <a:spAutoFit/>
          </a:bodyPr>
          <a:lstStyle/>
          <a:p>
            <a:pPr defTabSz="1422400">
              <a:lnSpc>
                <a:spcPct val="90000"/>
              </a:lnSpc>
              <a:spcAft>
                <a:spcPct val="35000"/>
              </a:spcAft>
              <a:defRPr/>
            </a:pPr>
            <a:r>
              <a:rPr lang="es-ES" dirty="0">
                <a:solidFill>
                  <a:schemeClr val="bg1"/>
                </a:solidFill>
                <a:latin typeface="Calibri" panose="020F0502020204030204" pitchFamily="34" charset="0"/>
                <a:cs typeface="Calibri" panose="020F0502020204030204" pitchFamily="34" charset="0"/>
              </a:rPr>
              <a:t>artículos de revistas indexadas con índices de calidad relativos</a:t>
            </a:r>
          </a:p>
        </p:txBody>
      </p:sp>
      <p:sp>
        <p:nvSpPr>
          <p:cNvPr id="11" name="Rectángulo 10"/>
          <p:cNvSpPr/>
          <p:nvPr/>
        </p:nvSpPr>
        <p:spPr>
          <a:xfrm>
            <a:off x="909836" y="2353171"/>
            <a:ext cx="9001000" cy="830997"/>
          </a:xfrm>
          <a:prstGeom prst="rect">
            <a:avLst/>
          </a:prstGeom>
        </p:spPr>
        <p:txBody>
          <a:bodyPr wrap="square">
            <a:spAutoFit/>
          </a:bodyPr>
          <a:lstStyle/>
          <a:p>
            <a:pPr>
              <a:defRPr/>
            </a:pPr>
            <a:endParaRPr lang="es-ES" b="1" dirty="0" smtClean="0">
              <a:solidFill>
                <a:schemeClr val="tx1">
                  <a:lumMod val="75000"/>
                </a:schemeClr>
              </a:solidFill>
              <a:latin typeface="Calibri" panose="020F0502020204030204" pitchFamily="34" charset="0"/>
              <a:cs typeface="Calibri" panose="020F0502020204030204" pitchFamily="34" charset="0"/>
            </a:endParaRPr>
          </a:p>
          <a:p>
            <a:pPr algn="just">
              <a:defRPr/>
            </a:pPr>
            <a:endParaRPr lang="es-ES" b="1" dirty="0">
              <a:solidFill>
                <a:schemeClr val="tx1">
                  <a:lumMod val="75000"/>
                </a:schemeClr>
              </a:solidFill>
              <a:latin typeface="Calibri" panose="020F0502020204030204" pitchFamily="34" charset="0"/>
              <a:cs typeface="Calibri" panose="020F0502020204030204" pitchFamily="34" charset="0"/>
            </a:endParaRPr>
          </a:p>
        </p:txBody>
      </p:sp>
      <p:sp>
        <p:nvSpPr>
          <p:cNvPr id="6" name="Rectángulo 5"/>
          <p:cNvSpPr/>
          <p:nvPr/>
        </p:nvSpPr>
        <p:spPr>
          <a:xfrm>
            <a:off x="1341884" y="1953883"/>
            <a:ext cx="8102676" cy="4524315"/>
          </a:xfrm>
          <a:prstGeom prst="rect">
            <a:avLst/>
          </a:prstGeom>
        </p:spPr>
        <p:txBody>
          <a:bodyPr wrap="square">
            <a:spAutoFit/>
          </a:bodyPr>
          <a:lstStyle/>
          <a:p>
            <a:pPr>
              <a:defRPr/>
            </a:pPr>
            <a:r>
              <a:rPr lang="es-ES" sz="2000" b="1" dirty="0">
                <a:solidFill>
                  <a:schemeClr val="tx1">
                    <a:lumMod val="75000"/>
                  </a:schemeClr>
                </a:solidFill>
                <a:latin typeface="Calibri" panose="020F0502020204030204" pitchFamily="34" charset="0"/>
                <a:cs typeface="Calibri" panose="020F0502020204030204" pitchFamily="34" charset="0"/>
              </a:rPr>
              <a:t>Indicar  si la revista tiene otros índices de calidad como: </a:t>
            </a:r>
            <a:endParaRPr lang="es-ES" sz="2000" b="1" dirty="0" smtClean="0">
              <a:solidFill>
                <a:schemeClr val="tx1">
                  <a:lumMod val="75000"/>
                </a:schemeClr>
              </a:solidFill>
              <a:latin typeface="Calibri" panose="020F0502020204030204" pitchFamily="34" charset="0"/>
              <a:cs typeface="Calibri" panose="020F0502020204030204" pitchFamily="34" charset="0"/>
            </a:endParaRPr>
          </a:p>
          <a:p>
            <a:pPr algn="just">
              <a:defRPr/>
            </a:pPr>
            <a:endParaRPr lang="es-ES" sz="2000" b="1" dirty="0">
              <a:solidFill>
                <a:schemeClr val="tx1">
                  <a:lumMod val="75000"/>
                </a:schemeClr>
              </a:solidFill>
              <a:latin typeface="Calibri" panose="020F0502020204030204" pitchFamily="34" charset="0"/>
              <a:cs typeface="Calibri" panose="020F0502020204030204" pitchFamily="34" charset="0"/>
            </a:endParaRPr>
          </a:p>
          <a:p>
            <a:pPr algn="just">
              <a:defRPr/>
            </a:pPr>
            <a:r>
              <a:rPr lang="es-ES" b="1" dirty="0" smtClean="0">
                <a:solidFill>
                  <a:schemeClr val="tx1">
                    <a:lumMod val="75000"/>
                  </a:schemeClr>
                </a:solidFill>
                <a:latin typeface="Calibri" panose="020F0502020204030204" pitchFamily="34" charset="0"/>
                <a:cs typeface="Calibri" panose="020F0502020204030204" pitchFamily="34" charset="0"/>
              </a:rPr>
              <a:t> </a:t>
            </a:r>
            <a:r>
              <a:rPr lang="es-ES" sz="2000" b="1" dirty="0">
                <a:latin typeface="Calibri" panose="020F0502020204030204" pitchFamily="34" charset="0"/>
                <a:cs typeface="Calibri" panose="020F0502020204030204" pitchFamily="34" charset="0"/>
              </a:rPr>
              <a:t>Calidad informativa </a:t>
            </a:r>
            <a:r>
              <a:rPr lang="es-ES" sz="2000" dirty="0">
                <a:solidFill>
                  <a:schemeClr val="tx1">
                    <a:lumMod val="75000"/>
                  </a:schemeClr>
                </a:solidFill>
                <a:latin typeface="Calibri" panose="020F0502020204030204" pitchFamily="34" charset="0"/>
                <a:cs typeface="Calibri" panose="020F0502020204030204" pitchFamily="34" charset="0"/>
              </a:rPr>
              <a:t>(identificación de los comités editoriales y científicos, instrucciones a autores, información sobre el proceso de evaluación y selección de manuscritos, traducción de sumarios, títulos de los artículos, palabras claves, resúmenes en inglés y publicación de datos del proceso editorial)</a:t>
            </a:r>
          </a:p>
          <a:p>
            <a:pPr algn="just">
              <a:defRPr/>
            </a:pPr>
            <a:r>
              <a:rPr lang="es-ES" sz="2000" b="1" dirty="0">
                <a:solidFill>
                  <a:schemeClr val="tx1">
                    <a:lumMod val="75000"/>
                  </a:schemeClr>
                </a:solidFill>
                <a:latin typeface="Calibri" panose="020F0502020204030204" pitchFamily="34" charset="0"/>
                <a:cs typeface="Calibri" panose="020F0502020204030204" pitchFamily="34" charset="0"/>
              </a:rPr>
              <a:t>Calidad del proceso editorial </a:t>
            </a:r>
            <a:r>
              <a:rPr lang="es-ES" sz="2000" dirty="0">
                <a:solidFill>
                  <a:schemeClr val="tx1">
                    <a:lumMod val="75000"/>
                  </a:schemeClr>
                </a:solidFill>
                <a:latin typeface="Calibri" panose="020F0502020204030204" pitchFamily="34" charset="0"/>
                <a:cs typeface="Calibri" panose="020F0502020204030204" pitchFamily="34" charset="0"/>
              </a:rPr>
              <a:t>(periodicidad, regularidad, arbitraje científico, revisores, anonimato en la revisión, instrucciones para la revisión, comunicación motivada de las decisiones, consejos de redacción y asesor); la calidad científica (porcentaje y tasa de aceptación de artículos de investigación)</a:t>
            </a:r>
          </a:p>
          <a:p>
            <a:pPr algn="just">
              <a:defRPr/>
            </a:pPr>
            <a:r>
              <a:rPr lang="es-ES" sz="2000" b="1" dirty="0">
                <a:solidFill>
                  <a:schemeClr val="tx1">
                    <a:lumMod val="75000"/>
                  </a:schemeClr>
                </a:solidFill>
                <a:latin typeface="Calibri" panose="020F0502020204030204" pitchFamily="34" charset="0"/>
                <a:cs typeface="Calibri" panose="020F0502020204030204" pitchFamily="34" charset="0"/>
              </a:rPr>
              <a:t>Calidad de la difusión y visibilidad </a:t>
            </a:r>
            <a:r>
              <a:rPr lang="es-ES" sz="2000" dirty="0">
                <a:solidFill>
                  <a:schemeClr val="tx1">
                    <a:lumMod val="75000"/>
                  </a:schemeClr>
                </a:solidFill>
                <a:latin typeface="Calibri" panose="020F0502020204030204" pitchFamily="34" charset="0"/>
                <a:cs typeface="Calibri" panose="020F0502020204030204" pitchFamily="34" charset="0"/>
              </a:rPr>
              <a:t>(inclusión en bases bibliográficas)</a:t>
            </a:r>
          </a:p>
          <a:p>
            <a:pPr>
              <a:defRPr/>
            </a:pPr>
            <a:endParaRPr lang="es-ES" b="1" dirty="0">
              <a:solidFill>
                <a:schemeClr val="tx1">
                  <a:lumMod val="75000"/>
                </a:schemeClr>
              </a:solidFill>
              <a:latin typeface="Calibri" panose="020F0502020204030204" pitchFamily="34" charset="0"/>
              <a:cs typeface="Calibri" panose="020F0502020204030204" pitchFamily="34" charset="0"/>
            </a:endParaRPr>
          </a:p>
        </p:txBody>
      </p:sp>
      <p:grpSp>
        <p:nvGrpSpPr>
          <p:cNvPr id="12" name="7 Grupo"/>
          <p:cNvGrpSpPr>
            <a:grpSpLocks/>
          </p:cNvGrpSpPr>
          <p:nvPr/>
        </p:nvGrpSpPr>
        <p:grpSpPr bwMode="auto">
          <a:xfrm>
            <a:off x="4294212" y="332656"/>
            <a:ext cx="5616624" cy="1143805"/>
            <a:chOff x="82186" y="1267518"/>
            <a:chExt cx="7008314" cy="864151"/>
          </a:xfrm>
        </p:grpSpPr>
        <p:sp>
          <p:nvSpPr>
            <p:cNvPr id="13" name="8 Rectángulo redondeado"/>
            <p:cNvSpPr/>
            <p:nvPr/>
          </p:nvSpPr>
          <p:spPr>
            <a:xfrm>
              <a:off x="82186" y="1267518"/>
              <a:ext cx="7008314" cy="864151"/>
            </a:xfrm>
            <a:prstGeom prst="roundRect">
              <a:avLst/>
            </a:prstGeom>
            <a:solidFill>
              <a:srgbClr val="98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4" name="9 Rectángulo"/>
            <p:cNvSpPr/>
            <p:nvPr/>
          </p:nvSpPr>
          <p:spPr>
            <a:xfrm>
              <a:off x="596236" y="1373159"/>
              <a:ext cx="5912455" cy="585959"/>
            </a:xfrm>
            <a:prstGeom prst="rect">
              <a:avLst/>
            </a:prstGeom>
          </p:spPr>
          <p:style>
            <a:lnRef idx="0">
              <a:scrgbClr r="0" g="0" b="0"/>
            </a:lnRef>
            <a:fillRef idx="0">
              <a:scrgbClr r="0" g="0" b="0"/>
            </a:fillRef>
            <a:effectRef idx="0">
              <a:scrgbClr r="0" g="0" b="0"/>
            </a:effectRef>
            <a:fontRef idx="minor">
              <a:schemeClr val="lt1"/>
            </a:fontRef>
          </p:style>
          <p:txBody>
            <a:bodyPr lIns="166331" tIns="0" rIns="166331" bIns="0" spcCol="1270" anchor="ctr"/>
            <a:lstStyle/>
            <a:p>
              <a:pPr defTabSz="1422400" eaLnBrk="1" hangingPunct="1">
                <a:lnSpc>
                  <a:spcPct val="90000"/>
                </a:lnSpc>
                <a:spcAft>
                  <a:spcPct val="35000"/>
                </a:spcAft>
                <a:defRPr/>
              </a:pPr>
              <a:r>
                <a:rPr lang="es-ES" b="1" dirty="0" smtClean="0">
                  <a:latin typeface="Calibri" panose="020F0502020204030204" pitchFamily="34" charset="0"/>
                  <a:cs typeface="Calibri" panose="020F0502020204030204" pitchFamily="34" charset="0"/>
                </a:rPr>
                <a:t>artículos </a:t>
              </a:r>
              <a:r>
                <a:rPr lang="es-ES" b="1" dirty="0">
                  <a:latin typeface="Calibri" panose="020F0502020204030204" pitchFamily="34" charset="0"/>
                  <a:cs typeface="Calibri" panose="020F0502020204030204" pitchFamily="34" charset="0"/>
                </a:rPr>
                <a:t>de </a:t>
              </a:r>
              <a:r>
                <a:rPr lang="es-ES" b="1" dirty="0" smtClean="0">
                  <a:latin typeface="Calibri" panose="020F0502020204030204" pitchFamily="34" charset="0"/>
                  <a:cs typeface="Calibri" panose="020F0502020204030204" pitchFamily="34" charset="0"/>
                </a:rPr>
                <a:t>revistas no  </a:t>
              </a:r>
              <a:r>
                <a:rPr lang="es-ES" b="1" dirty="0">
                  <a:latin typeface="Calibri" panose="020F0502020204030204" pitchFamily="34" charset="0"/>
                  <a:cs typeface="Calibri" panose="020F0502020204030204" pitchFamily="34" charset="0"/>
                </a:rPr>
                <a:t>indexadas</a:t>
              </a:r>
              <a:r>
                <a:rPr lang="es-ES" dirty="0">
                  <a:latin typeface="Calibri" panose="020F0502020204030204" pitchFamily="34" charset="0"/>
                  <a:cs typeface="Calibri" panose="020F0502020204030204" pitchFamily="34" charset="0"/>
                </a:rPr>
                <a:t> </a:t>
              </a:r>
            </a:p>
          </p:txBody>
        </p:sp>
      </p:grpSp>
    </p:spTree>
    <p:extLst>
      <p:ext uri="{BB962C8B-B14F-4D97-AF65-F5344CB8AC3E}">
        <p14:creationId xmlns:p14="http://schemas.microsoft.com/office/powerpoint/2010/main" val="259517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7336824"/>
          </a:xfrm>
          <a:prstGeom prst="rect">
            <a:avLst/>
          </a:prstGeom>
        </p:spPr>
      </p:pic>
      <p:pic>
        <p:nvPicPr>
          <p:cNvPr id="3" name="36 Imagen" descr="Aneca.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260" y="1340768"/>
            <a:ext cx="1381648" cy="35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ángulo 16"/>
          <p:cNvSpPr/>
          <p:nvPr/>
        </p:nvSpPr>
        <p:spPr>
          <a:xfrm>
            <a:off x="693812" y="2564904"/>
            <a:ext cx="8856984" cy="830997"/>
          </a:xfrm>
          <a:prstGeom prst="rect">
            <a:avLst/>
          </a:prstGeom>
        </p:spPr>
        <p:txBody>
          <a:bodyPr wrap="square">
            <a:spAutoFit/>
          </a:bodyPr>
          <a:lstStyle/>
          <a:p>
            <a:pPr>
              <a:defRPr/>
            </a:pPr>
            <a:endParaRPr lang="es-ES" b="1" dirty="0"/>
          </a:p>
          <a:p>
            <a:pPr algn="just">
              <a:defRPr/>
            </a:pPr>
            <a:endParaRPr lang="es-ES" b="1" dirty="0">
              <a:solidFill>
                <a:schemeClr val="tx1">
                  <a:lumMod val="75000"/>
                </a:schemeClr>
              </a:solidFill>
              <a:latin typeface="Calibri" panose="020F0502020204030204" pitchFamily="34" charset="0"/>
              <a:cs typeface="Calibri" panose="020F0502020204030204" pitchFamily="34" charset="0"/>
            </a:endParaRPr>
          </a:p>
        </p:txBody>
      </p:sp>
      <p:sp>
        <p:nvSpPr>
          <p:cNvPr id="2" name="Rectángulo 1"/>
          <p:cNvSpPr/>
          <p:nvPr/>
        </p:nvSpPr>
        <p:spPr>
          <a:xfrm>
            <a:off x="3673995" y="764704"/>
            <a:ext cx="6092825" cy="757130"/>
          </a:xfrm>
          <a:prstGeom prst="rect">
            <a:avLst/>
          </a:prstGeom>
        </p:spPr>
        <p:txBody>
          <a:bodyPr>
            <a:spAutoFit/>
          </a:bodyPr>
          <a:lstStyle/>
          <a:p>
            <a:pPr defTabSz="1422400">
              <a:lnSpc>
                <a:spcPct val="90000"/>
              </a:lnSpc>
              <a:spcAft>
                <a:spcPct val="35000"/>
              </a:spcAft>
              <a:defRPr/>
            </a:pPr>
            <a:r>
              <a:rPr lang="es-ES" dirty="0">
                <a:solidFill>
                  <a:schemeClr val="bg1"/>
                </a:solidFill>
                <a:latin typeface="Calibri" panose="020F0502020204030204" pitchFamily="34" charset="0"/>
                <a:cs typeface="Calibri" panose="020F0502020204030204" pitchFamily="34" charset="0"/>
              </a:rPr>
              <a:t>artículos de revistas indexadas con índices de calidad relativos</a:t>
            </a:r>
          </a:p>
        </p:txBody>
      </p:sp>
      <p:sp>
        <p:nvSpPr>
          <p:cNvPr id="11" name="Rectángulo 10"/>
          <p:cNvSpPr/>
          <p:nvPr/>
        </p:nvSpPr>
        <p:spPr>
          <a:xfrm>
            <a:off x="909836" y="2353171"/>
            <a:ext cx="9001000" cy="830997"/>
          </a:xfrm>
          <a:prstGeom prst="rect">
            <a:avLst/>
          </a:prstGeom>
        </p:spPr>
        <p:txBody>
          <a:bodyPr wrap="square">
            <a:spAutoFit/>
          </a:bodyPr>
          <a:lstStyle/>
          <a:p>
            <a:pPr>
              <a:defRPr/>
            </a:pPr>
            <a:endParaRPr lang="es-ES" b="1" dirty="0" smtClean="0">
              <a:solidFill>
                <a:schemeClr val="tx1">
                  <a:lumMod val="75000"/>
                </a:schemeClr>
              </a:solidFill>
              <a:latin typeface="Calibri" panose="020F0502020204030204" pitchFamily="34" charset="0"/>
              <a:cs typeface="Calibri" panose="020F0502020204030204" pitchFamily="34" charset="0"/>
            </a:endParaRPr>
          </a:p>
          <a:p>
            <a:pPr algn="just">
              <a:defRPr/>
            </a:pPr>
            <a:endParaRPr lang="es-ES" b="1" dirty="0">
              <a:solidFill>
                <a:schemeClr val="tx1">
                  <a:lumMod val="75000"/>
                </a:schemeClr>
              </a:solidFill>
              <a:latin typeface="Calibri" panose="020F0502020204030204" pitchFamily="34" charset="0"/>
              <a:cs typeface="Calibri" panose="020F0502020204030204" pitchFamily="34" charset="0"/>
            </a:endParaRPr>
          </a:p>
        </p:txBody>
      </p:sp>
      <p:sp>
        <p:nvSpPr>
          <p:cNvPr id="6" name="Rectángulo 5"/>
          <p:cNvSpPr/>
          <p:nvPr/>
        </p:nvSpPr>
        <p:spPr>
          <a:xfrm>
            <a:off x="1341884" y="1953883"/>
            <a:ext cx="8102676" cy="3847207"/>
          </a:xfrm>
          <a:prstGeom prst="rect">
            <a:avLst/>
          </a:prstGeom>
        </p:spPr>
        <p:txBody>
          <a:bodyPr wrap="square">
            <a:spAutoFit/>
          </a:bodyPr>
          <a:lstStyle/>
          <a:p>
            <a:pPr algn="just">
              <a:defRPr/>
            </a:pPr>
            <a:endParaRPr lang="es-ES" sz="2000" b="1" dirty="0" smtClean="0">
              <a:solidFill>
                <a:schemeClr val="tx1">
                  <a:lumMod val="75000"/>
                </a:schemeClr>
              </a:solidFill>
              <a:latin typeface="Calibri" panose="020F0502020204030204" pitchFamily="34" charset="0"/>
              <a:cs typeface="Calibri" panose="020F0502020204030204" pitchFamily="34" charset="0"/>
            </a:endParaRPr>
          </a:p>
          <a:p>
            <a:pPr algn="just">
              <a:defRPr/>
            </a:pPr>
            <a:endParaRPr lang="es-ES" sz="2000" b="1" dirty="0">
              <a:solidFill>
                <a:schemeClr val="tx1">
                  <a:lumMod val="75000"/>
                </a:schemeClr>
              </a:solidFill>
              <a:latin typeface="Calibri" panose="020F0502020204030204" pitchFamily="34" charset="0"/>
              <a:cs typeface="Calibri" panose="020F0502020204030204" pitchFamily="34" charset="0"/>
            </a:endParaRPr>
          </a:p>
          <a:p>
            <a:pPr algn="just">
              <a:defRPr/>
            </a:pPr>
            <a:endParaRPr lang="es-ES" sz="2000" b="1" dirty="0" smtClean="0">
              <a:solidFill>
                <a:schemeClr val="tx1">
                  <a:lumMod val="75000"/>
                </a:schemeClr>
              </a:solidFill>
              <a:latin typeface="Calibri" panose="020F0502020204030204" pitchFamily="34" charset="0"/>
              <a:cs typeface="Calibri" panose="020F0502020204030204" pitchFamily="34" charset="0"/>
            </a:endParaRPr>
          </a:p>
          <a:p>
            <a:pPr algn="just">
              <a:defRPr/>
            </a:pPr>
            <a:r>
              <a:rPr lang="es-ES" sz="2000" b="1" dirty="0" smtClean="0">
                <a:solidFill>
                  <a:schemeClr val="tx1">
                    <a:lumMod val="75000"/>
                  </a:schemeClr>
                </a:solidFill>
                <a:latin typeface="Calibri" panose="020F0502020204030204" pitchFamily="34" charset="0"/>
                <a:cs typeface="Calibri" panose="020F0502020204030204" pitchFamily="34" charset="0"/>
              </a:rPr>
              <a:t>En </a:t>
            </a:r>
            <a:r>
              <a:rPr lang="es-ES" sz="2000" b="1" dirty="0">
                <a:solidFill>
                  <a:schemeClr val="tx1">
                    <a:lumMod val="75000"/>
                  </a:schemeClr>
                </a:solidFill>
                <a:latin typeface="Calibri" panose="020F0502020204030204" pitchFamily="34" charset="0"/>
                <a:cs typeface="Calibri" panose="020F0502020204030204" pitchFamily="34" charset="0"/>
              </a:rPr>
              <a:t>el caso de que se utilice como referencia de calidad, la base de datos DICE (Difusión y Calidad Editorial de las Revistas Españolas de Humanidades y Ciencias Sociales y </a:t>
            </a:r>
            <a:r>
              <a:rPr lang="es-ES" sz="2000" b="1" dirty="0" smtClean="0">
                <a:solidFill>
                  <a:schemeClr val="tx1">
                    <a:lumMod val="75000"/>
                  </a:schemeClr>
                </a:solidFill>
                <a:latin typeface="Calibri" panose="020F0502020204030204" pitchFamily="34" charset="0"/>
                <a:cs typeface="Calibri" panose="020F0502020204030204" pitchFamily="34" charset="0"/>
              </a:rPr>
              <a:t>Jurídicas) </a:t>
            </a:r>
            <a:r>
              <a:rPr lang="es-ES" sz="2000" b="1" dirty="0" smtClean="0">
                <a:solidFill>
                  <a:schemeClr val="tx1">
                    <a:lumMod val="75000"/>
                  </a:schemeClr>
                </a:solidFill>
                <a:latin typeface="Calibri" panose="020F0502020204030204" pitchFamily="34" charset="0"/>
                <a:cs typeface="Calibri" panose="020F0502020204030204" pitchFamily="34" charset="0"/>
                <a:hlinkClick r:id="rId4"/>
              </a:rPr>
              <a:t>DICE</a:t>
            </a:r>
            <a:r>
              <a:rPr lang="es-ES" sz="2000" b="1" dirty="0" smtClean="0">
                <a:solidFill>
                  <a:schemeClr val="tx1">
                    <a:lumMod val="75000"/>
                  </a:schemeClr>
                </a:solidFill>
                <a:latin typeface="Calibri" panose="020F0502020204030204" pitchFamily="34" charset="0"/>
                <a:cs typeface="Calibri" panose="020F0502020204030204" pitchFamily="34" charset="0"/>
              </a:rPr>
              <a:t>, </a:t>
            </a:r>
            <a:r>
              <a:rPr lang="es-ES" sz="2000" b="1" dirty="0">
                <a:solidFill>
                  <a:schemeClr val="tx1">
                    <a:lumMod val="75000"/>
                  </a:schemeClr>
                </a:solidFill>
                <a:latin typeface="Calibri" panose="020F0502020204030204" pitchFamily="34" charset="0"/>
                <a:cs typeface="Calibri" panose="020F0502020204030204" pitchFamily="34" charset="0"/>
              </a:rPr>
              <a:t>indicar los principales descriptores de la publicación.</a:t>
            </a:r>
          </a:p>
          <a:p>
            <a:pPr algn="just">
              <a:defRPr/>
            </a:pPr>
            <a:endParaRPr lang="es-ES" sz="2000" b="1" dirty="0" smtClean="0">
              <a:solidFill>
                <a:schemeClr val="tx1">
                  <a:lumMod val="75000"/>
                </a:schemeClr>
              </a:solidFill>
              <a:latin typeface="Calibri" panose="020F0502020204030204" pitchFamily="34" charset="0"/>
              <a:cs typeface="Calibri" panose="020F0502020204030204" pitchFamily="34" charset="0"/>
            </a:endParaRPr>
          </a:p>
          <a:p>
            <a:pPr algn="just">
              <a:defRPr/>
            </a:pPr>
            <a:endParaRPr lang="es-ES" sz="2000" b="1" dirty="0">
              <a:solidFill>
                <a:schemeClr val="tx1">
                  <a:lumMod val="75000"/>
                </a:schemeClr>
              </a:solidFill>
              <a:latin typeface="Calibri" panose="020F0502020204030204" pitchFamily="34" charset="0"/>
              <a:cs typeface="Calibri" panose="020F0502020204030204" pitchFamily="34" charset="0"/>
            </a:endParaRPr>
          </a:p>
          <a:p>
            <a:pPr algn="just">
              <a:defRPr/>
            </a:pPr>
            <a:r>
              <a:rPr lang="es-ES" sz="2000" b="1" dirty="0" smtClean="0">
                <a:solidFill>
                  <a:schemeClr val="tx1">
                    <a:lumMod val="75000"/>
                  </a:schemeClr>
                </a:solidFill>
                <a:latin typeface="Calibri" panose="020F0502020204030204" pitchFamily="34" charset="0"/>
                <a:cs typeface="Calibri" panose="020F0502020204030204" pitchFamily="34" charset="0"/>
              </a:rPr>
              <a:t>Sin </a:t>
            </a:r>
            <a:r>
              <a:rPr lang="es-ES" sz="2000" b="1" dirty="0">
                <a:solidFill>
                  <a:schemeClr val="tx1">
                    <a:lumMod val="75000"/>
                  </a:schemeClr>
                </a:solidFill>
                <a:latin typeface="Calibri" panose="020F0502020204030204" pitchFamily="34" charset="0"/>
                <a:cs typeface="Calibri" panose="020F0502020204030204" pitchFamily="34" charset="0"/>
              </a:rPr>
              <a:t>actualizar desde </a:t>
            </a:r>
            <a:r>
              <a:rPr lang="es-ES" sz="2000" b="1" dirty="0" smtClean="0">
                <a:solidFill>
                  <a:schemeClr val="tx1">
                    <a:lumMod val="75000"/>
                  </a:schemeClr>
                </a:solidFill>
                <a:latin typeface="Calibri" panose="020F0502020204030204" pitchFamily="34" charset="0"/>
                <a:cs typeface="Calibri" panose="020F0502020204030204" pitchFamily="34" charset="0"/>
              </a:rPr>
              <a:t>2013.</a:t>
            </a:r>
            <a:endParaRPr lang="es-ES" sz="2000" b="1" dirty="0">
              <a:solidFill>
                <a:schemeClr val="tx1">
                  <a:lumMod val="50000"/>
                </a:schemeClr>
              </a:solidFill>
              <a:latin typeface="Calibri" panose="020F0502020204030204" pitchFamily="34" charset="0"/>
              <a:cs typeface="Calibri" panose="020F0502020204030204" pitchFamily="34" charset="0"/>
            </a:endParaRPr>
          </a:p>
          <a:p>
            <a:pPr>
              <a:defRPr/>
            </a:pPr>
            <a:endParaRPr lang="es-ES" sz="2000" b="1" dirty="0">
              <a:solidFill>
                <a:schemeClr val="tx1">
                  <a:lumMod val="75000"/>
                </a:schemeClr>
              </a:solidFill>
              <a:latin typeface="Calibri" panose="020F0502020204030204" pitchFamily="34" charset="0"/>
              <a:cs typeface="Calibri" panose="020F0502020204030204" pitchFamily="34" charset="0"/>
            </a:endParaRPr>
          </a:p>
          <a:p>
            <a:pPr>
              <a:defRPr/>
            </a:pPr>
            <a:endParaRPr lang="es-ES" b="1" dirty="0">
              <a:solidFill>
                <a:schemeClr val="tx1">
                  <a:lumMod val="75000"/>
                </a:schemeClr>
              </a:solidFill>
              <a:latin typeface="Calibri" panose="020F0502020204030204" pitchFamily="34" charset="0"/>
              <a:cs typeface="Calibri" panose="020F0502020204030204" pitchFamily="34" charset="0"/>
            </a:endParaRPr>
          </a:p>
        </p:txBody>
      </p:sp>
      <p:grpSp>
        <p:nvGrpSpPr>
          <p:cNvPr id="12" name="7 Grupo"/>
          <p:cNvGrpSpPr>
            <a:grpSpLocks/>
          </p:cNvGrpSpPr>
          <p:nvPr/>
        </p:nvGrpSpPr>
        <p:grpSpPr bwMode="auto">
          <a:xfrm>
            <a:off x="4294212" y="332656"/>
            <a:ext cx="5616624" cy="1143805"/>
            <a:chOff x="82186" y="1267518"/>
            <a:chExt cx="7008314" cy="864151"/>
          </a:xfrm>
        </p:grpSpPr>
        <p:sp>
          <p:nvSpPr>
            <p:cNvPr id="13" name="8 Rectángulo redondeado"/>
            <p:cNvSpPr/>
            <p:nvPr/>
          </p:nvSpPr>
          <p:spPr>
            <a:xfrm>
              <a:off x="82186" y="1267518"/>
              <a:ext cx="7008314" cy="864151"/>
            </a:xfrm>
            <a:prstGeom prst="roundRect">
              <a:avLst/>
            </a:prstGeom>
            <a:solidFill>
              <a:srgbClr val="98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4" name="9 Rectángulo"/>
            <p:cNvSpPr/>
            <p:nvPr/>
          </p:nvSpPr>
          <p:spPr>
            <a:xfrm>
              <a:off x="596236" y="1373159"/>
              <a:ext cx="5912455" cy="585959"/>
            </a:xfrm>
            <a:prstGeom prst="rect">
              <a:avLst/>
            </a:prstGeom>
          </p:spPr>
          <p:style>
            <a:lnRef idx="0">
              <a:scrgbClr r="0" g="0" b="0"/>
            </a:lnRef>
            <a:fillRef idx="0">
              <a:scrgbClr r="0" g="0" b="0"/>
            </a:fillRef>
            <a:effectRef idx="0">
              <a:scrgbClr r="0" g="0" b="0"/>
            </a:effectRef>
            <a:fontRef idx="minor">
              <a:schemeClr val="lt1"/>
            </a:fontRef>
          </p:style>
          <p:txBody>
            <a:bodyPr lIns="166331" tIns="0" rIns="166331" bIns="0" spcCol="1270" anchor="ctr"/>
            <a:lstStyle/>
            <a:p>
              <a:pPr defTabSz="1422400" eaLnBrk="1" hangingPunct="1">
                <a:lnSpc>
                  <a:spcPct val="90000"/>
                </a:lnSpc>
                <a:spcAft>
                  <a:spcPct val="35000"/>
                </a:spcAft>
                <a:defRPr/>
              </a:pPr>
              <a:r>
                <a:rPr lang="es-ES" dirty="0" smtClean="0">
                  <a:latin typeface="Calibri" panose="020F0502020204030204" pitchFamily="34" charset="0"/>
                  <a:cs typeface="Calibri" panose="020F0502020204030204" pitchFamily="34" charset="0"/>
                </a:rPr>
                <a:t>artículos </a:t>
              </a:r>
              <a:r>
                <a:rPr lang="es-ES" dirty="0">
                  <a:latin typeface="Calibri" panose="020F0502020204030204" pitchFamily="34" charset="0"/>
                  <a:cs typeface="Calibri" panose="020F0502020204030204" pitchFamily="34" charset="0"/>
                </a:rPr>
                <a:t>de </a:t>
              </a:r>
              <a:r>
                <a:rPr lang="es-ES" dirty="0" smtClean="0">
                  <a:latin typeface="Calibri" panose="020F0502020204030204" pitchFamily="34" charset="0"/>
                  <a:cs typeface="Calibri" panose="020F0502020204030204" pitchFamily="34" charset="0"/>
                </a:rPr>
                <a:t>revistas no  </a:t>
              </a:r>
              <a:r>
                <a:rPr lang="es-ES" dirty="0">
                  <a:latin typeface="Calibri" panose="020F0502020204030204" pitchFamily="34" charset="0"/>
                  <a:cs typeface="Calibri" panose="020F0502020204030204" pitchFamily="34" charset="0"/>
                </a:rPr>
                <a:t>indexadas </a:t>
              </a:r>
            </a:p>
          </p:txBody>
        </p:sp>
      </p:grpSp>
    </p:spTree>
    <p:extLst>
      <p:ext uri="{BB962C8B-B14F-4D97-AF65-F5344CB8AC3E}">
        <p14:creationId xmlns:p14="http://schemas.microsoft.com/office/powerpoint/2010/main" val="983811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7336824"/>
          </a:xfrm>
          <a:prstGeom prst="rect">
            <a:avLst/>
          </a:prstGeom>
        </p:spPr>
      </p:pic>
      <p:pic>
        <p:nvPicPr>
          <p:cNvPr id="3" name="36 Imagen" descr="Aneca.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260" y="1340768"/>
            <a:ext cx="1381648" cy="35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ángulo 16"/>
          <p:cNvSpPr/>
          <p:nvPr/>
        </p:nvSpPr>
        <p:spPr>
          <a:xfrm>
            <a:off x="693812" y="2564904"/>
            <a:ext cx="8856984" cy="830997"/>
          </a:xfrm>
          <a:prstGeom prst="rect">
            <a:avLst/>
          </a:prstGeom>
        </p:spPr>
        <p:txBody>
          <a:bodyPr wrap="square">
            <a:spAutoFit/>
          </a:bodyPr>
          <a:lstStyle/>
          <a:p>
            <a:pPr>
              <a:defRPr/>
            </a:pPr>
            <a:endParaRPr lang="es-ES" b="1" dirty="0"/>
          </a:p>
          <a:p>
            <a:pPr algn="just">
              <a:defRPr/>
            </a:pPr>
            <a:endParaRPr lang="es-ES" b="1" dirty="0">
              <a:solidFill>
                <a:schemeClr val="tx1">
                  <a:lumMod val="75000"/>
                </a:schemeClr>
              </a:solidFill>
              <a:latin typeface="Calibri" panose="020F0502020204030204" pitchFamily="34" charset="0"/>
              <a:cs typeface="Calibri" panose="020F0502020204030204" pitchFamily="34" charset="0"/>
            </a:endParaRPr>
          </a:p>
        </p:txBody>
      </p:sp>
      <p:sp>
        <p:nvSpPr>
          <p:cNvPr id="2" name="Rectángulo 1"/>
          <p:cNvSpPr/>
          <p:nvPr/>
        </p:nvSpPr>
        <p:spPr>
          <a:xfrm>
            <a:off x="3673995" y="764704"/>
            <a:ext cx="6092825" cy="757130"/>
          </a:xfrm>
          <a:prstGeom prst="rect">
            <a:avLst/>
          </a:prstGeom>
        </p:spPr>
        <p:txBody>
          <a:bodyPr>
            <a:spAutoFit/>
          </a:bodyPr>
          <a:lstStyle/>
          <a:p>
            <a:pPr defTabSz="1422400">
              <a:lnSpc>
                <a:spcPct val="90000"/>
              </a:lnSpc>
              <a:spcAft>
                <a:spcPct val="35000"/>
              </a:spcAft>
              <a:defRPr/>
            </a:pPr>
            <a:r>
              <a:rPr lang="es-ES" dirty="0">
                <a:solidFill>
                  <a:schemeClr val="bg1"/>
                </a:solidFill>
                <a:latin typeface="Calibri" panose="020F0502020204030204" pitchFamily="34" charset="0"/>
                <a:cs typeface="Calibri" panose="020F0502020204030204" pitchFamily="34" charset="0"/>
              </a:rPr>
              <a:t>artículos de revistas indexadas con índices de calidad relativos</a:t>
            </a:r>
          </a:p>
        </p:txBody>
      </p:sp>
      <p:sp>
        <p:nvSpPr>
          <p:cNvPr id="11" name="Rectángulo 10"/>
          <p:cNvSpPr/>
          <p:nvPr/>
        </p:nvSpPr>
        <p:spPr>
          <a:xfrm>
            <a:off x="909836" y="2353171"/>
            <a:ext cx="9001000" cy="830997"/>
          </a:xfrm>
          <a:prstGeom prst="rect">
            <a:avLst/>
          </a:prstGeom>
        </p:spPr>
        <p:txBody>
          <a:bodyPr wrap="square">
            <a:spAutoFit/>
          </a:bodyPr>
          <a:lstStyle/>
          <a:p>
            <a:pPr>
              <a:defRPr/>
            </a:pPr>
            <a:endParaRPr lang="es-ES" b="1" dirty="0" smtClean="0">
              <a:solidFill>
                <a:schemeClr val="tx1">
                  <a:lumMod val="75000"/>
                </a:schemeClr>
              </a:solidFill>
              <a:latin typeface="Calibri" panose="020F0502020204030204" pitchFamily="34" charset="0"/>
              <a:cs typeface="Calibri" panose="020F0502020204030204" pitchFamily="34" charset="0"/>
            </a:endParaRPr>
          </a:p>
          <a:p>
            <a:pPr algn="just">
              <a:defRPr/>
            </a:pPr>
            <a:endParaRPr lang="es-ES" b="1" dirty="0">
              <a:solidFill>
                <a:schemeClr val="tx1">
                  <a:lumMod val="75000"/>
                </a:schemeClr>
              </a:solidFill>
              <a:latin typeface="Calibri" panose="020F0502020204030204" pitchFamily="34" charset="0"/>
              <a:cs typeface="Calibri" panose="020F0502020204030204" pitchFamily="34" charset="0"/>
            </a:endParaRPr>
          </a:p>
        </p:txBody>
      </p:sp>
      <p:sp>
        <p:nvSpPr>
          <p:cNvPr id="6" name="Rectángulo 5"/>
          <p:cNvSpPr/>
          <p:nvPr/>
        </p:nvSpPr>
        <p:spPr>
          <a:xfrm>
            <a:off x="1341884" y="2479536"/>
            <a:ext cx="8102676" cy="2677656"/>
          </a:xfrm>
          <a:prstGeom prst="rect">
            <a:avLst/>
          </a:prstGeom>
        </p:spPr>
        <p:txBody>
          <a:bodyPr wrap="square">
            <a:spAutoFit/>
          </a:bodyPr>
          <a:lstStyle/>
          <a:p>
            <a:pPr>
              <a:defRPr/>
            </a:pPr>
            <a:r>
              <a:rPr lang="es-ES" b="1" dirty="0">
                <a:solidFill>
                  <a:schemeClr val="tx1">
                    <a:lumMod val="75000"/>
                  </a:schemeClr>
                </a:solidFill>
                <a:latin typeface="Calibri" panose="020F0502020204030204" pitchFamily="34" charset="0"/>
                <a:cs typeface="Calibri" panose="020F0502020204030204" pitchFamily="34" charset="0"/>
                <a:hlinkClick r:id="rId4"/>
              </a:rPr>
              <a:t>Latindex</a:t>
            </a:r>
            <a:r>
              <a:rPr lang="es-ES" b="1" dirty="0">
                <a:solidFill>
                  <a:schemeClr val="tx1">
                    <a:lumMod val="75000"/>
                  </a:schemeClr>
                </a:solidFill>
                <a:latin typeface="Calibri" panose="020F0502020204030204" pitchFamily="34" charset="0"/>
                <a:cs typeface="Calibri" panose="020F0502020204030204" pitchFamily="34" charset="0"/>
              </a:rPr>
              <a:t> es Sistema Regional de Información en Línea para Revistas Científicas de América Latina, el Caribe, España y </a:t>
            </a:r>
            <a:r>
              <a:rPr lang="es-ES" b="1" dirty="0" smtClean="0">
                <a:solidFill>
                  <a:schemeClr val="tx1">
                    <a:lumMod val="75000"/>
                  </a:schemeClr>
                </a:solidFill>
                <a:latin typeface="Calibri" panose="020F0502020204030204" pitchFamily="34" charset="0"/>
                <a:cs typeface="Calibri" panose="020F0502020204030204" pitchFamily="34" charset="0"/>
              </a:rPr>
              <a:t>Portugal.</a:t>
            </a:r>
          </a:p>
          <a:p>
            <a:pPr>
              <a:defRPr/>
            </a:pPr>
            <a:r>
              <a:rPr lang="es-ES" b="1" dirty="0" smtClean="0">
                <a:solidFill>
                  <a:schemeClr val="tx1">
                    <a:lumMod val="75000"/>
                  </a:schemeClr>
                </a:solidFill>
                <a:latin typeface="Calibri" panose="020F0502020204030204" pitchFamily="34" charset="0"/>
                <a:cs typeface="Calibri" panose="020F0502020204030204" pitchFamily="34" charset="0"/>
              </a:rPr>
              <a:t>Establece </a:t>
            </a:r>
            <a:r>
              <a:rPr lang="es-ES" b="1" dirty="0">
                <a:solidFill>
                  <a:schemeClr val="tx1">
                    <a:lumMod val="75000"/>
                  </a:schemeClr>
                </a:solidFill>
                <a:latin typeface="Calibri" panose="020F0502020204030204" pitchFamily="34" charset="0"/>
                <a:cs typeface="Calibri" panose="020F0502020204030204" pitchFamily="34" charset="0"/>
              </a:rPr>
              <a:t>33 criterios de calidad para las publicaciones impresas, si no se cumplen 25 no se ingresa en el catálogo y 36 criterios para las revistas </a:t>
            </a:r>
            <a:r>
              <a:rPr lang="es-ES" b="1" dirty="0" smtClean="0">
                <a:solidFill>
                  <a:schemeClr val="tx1">
                    <a:lumMod val="75000"/>
                  </a:schemeClr>
                </a:solidFill>
                <a:latin typeface="Calibri" panose="020F0502020204030204" pitchFamily="34" charset="0"/>
                <a:cs typeface="Calibri" panose="020F0502020204030204" pitchFamily="34" charset="0"/>
              </a:rPr>
              <a:t>electrónicas.</a:t>
            </a:r>
            <a:endParaRPr lang="es-ES" b="1" dirty="0">
              <a:solidFill>
                <a:schemeClr val="tx1">
                  <a:lumMod val="75000"/>
                </a:schemeClr>
              </a:solidFill>
              <a:latin typeface="Calibri" panose="020F0502020204030204" pitchFamily="34" charset="0"/>
              <a:cs typeface="Calibri" panose="020F0502020204030204" pitchFamily="34" charset="0"/>
            </a:endParaRPr>
          </a:p>
          <a:p>
            <a:pPr>
              <a:defRPr/>
            </a:pPr>
            <a:endParaRPr lang="es-ES" b="1" dirty="0">
              <a:solidFill>
                <a:schemeClr val="tx1">
                  <a:lumMod val="75000"/>
                </a:schemeClr>
              </a:solidFill>
              <a:latin typeface="Calibri" panose="020F0502020204030204" pitchFamily="34" charset="0"/>
              <a:cs typeface="Calibri" panose="020F0502020204030204" pitchFamily="34" charset="0"/>
            </a:endParaRPr>
          </a:p>
        </p:txBody>
      </p:sp>
      <p:grpSp>
        <p:nvGrpSpPr>
          <p:cNvPr id="12" name="7 Grupo"/>
          <p:cNvGrpSpPr>
            <a:grpSpLocks/>
          </p:cNvGrpSpPr>
          <p:nvPr/>
        </p:nvGrpSpPr>
        <p:grpSpPr bwMode="auto">
          <a:xfrm>
            <a:off x="4294212" y="332656"/>
            <a:ext cx="5616624" cy="1143805"/>
            <a:chOff x="82186" y="1267518"/>
            <a:chExt cx="7008314" cy="864151"/>
          </a:xfrm>
        </p:grpSpPr>
        <p:sp>
          <p:nvSpPr>
            <p:cNvPr id="13" name="8 Rectángulo redondeado"/>
            <p:cNvSpPr/>
            <p:nvPr/>
          </p:nvSpPr>
          <p:spPr>
            <a:xfrm>
              <a:off x="82186" y="1267518"/>
              <a:ext cx="7008314" cy="864151"/>
            </a:xfrm>
            <a:prstGeom prst="roundRect">
              <a:avLst/>
            </a:prstGeom>
            <a:solidFill>
              <a:srgbClr val="98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4" name="9 Rectángulo"/>
            <p:cNvSpPr/>
            <p:nvPr/>
          </p:nvSpPr>
          <p:spPr>
            <a:xfrm>
              <a:off x="596236" y="1373159"/>
              <a:ext cx="5912455" cy="585959"/>
            </a:xfrm>
            <a:prstGeom prst="rect">
              <a:avLst/>
            </a:prstGeom>
          </p:spPr>
          <p:style>
            <a:lnRef idx="0">
              <a:scrgbClr r="0" g="0" b="0"/>
            </a:lnRef>
            <a:fillRef idx="0">
              <a:scrgbClr r="0" g="0" b="0"/>
            </a:fillRef>
            <a:effectRef idx="0">
              <a:scrgbClr r="0" g="0" b="0"/>
            </a:effectRef>
            <a:fontRef idx="minor">
              <a:schemeClr val="lt1"/>
            </a:fontRef>
          </p:style>
          <p:txBody>
            <a:bodyPr lIns="166331" tIns="0" rIns="166331" bIns="0" spcCol="1270" anchor="ctr"/>
            <a:lstStyle/>
            <a:p>
              <a:pPr defTabSz="1422400" eaLnBrk="1" hangingPunct="1">
                <a:lnSpc>
                  <a:spcPct val="90000"/>
                </a:lnSpc>
                <a:spcAft>
                  <a:spcPct val="35000"/>
                </a:spcAft>
                <a:defRPr/>
              </a:pPr>
              <a:r>
                <a:rPr lang="es-ES" b="1" dirty="0" smtClean="0">
                  <a:latin typeface="Calibri" panose="020F0502020204030204" pitchFamily="34" charset="0"/>
                  <a:cs typeface="Calibri" panose="020F0502020204030204" pitchFamily="34" charset="0"/>
                </a:rPr>
                <a:t>artículos </a:t>
              </a:r>
              <a:r>
                <a:rPr lang="es-ES" b="1" dirty="0">
                  <a:latin typeface="Calibri" panose="020F0502020204030204" pitchFamily="34" charset="0"/>
                  <a:cs typeface="Calibri" panose="020F0502020204030204" pitchFamily="34" charset="0"/>
                </a:rPr>
                <a:t>de </a:t>
              </a:r>
              <a:r>
                <a:rPr lang="es-ES" b="1" dirty="0" smtClean="0">
                  <a:latin typeface="Calibri" panose="020F0502020204030204" pitchFamily="34" charset="0"/>
                  <a:cs typeface="Calibri" panose="020F0502020204030204" pitchFamily="34" charset="0"/>
                </a:rPr>
                <a:t>revistas no  </a:t>
              </a:r>
              <a:r>
                <a:rPr lang="es-ES" b="1" dirty="0">
                  <a:latin typeface="Calibri" panose="020F0502020204030204" pitchFamily="34" charset="0"/>
                  <a:cs typeface="Calibri" panose="020F0502020204030204" pitchFamily="34" charset="0"/>
                </a:rPr>
                <a:t>indexadas </a:t>
              </a:r>
            </a:p>
          </p:txBody>
        </p:sp>
      </p:grpSp>
    </p:spTree>
    <p:extLst>
      <p:ext uri="{BB962C8B-B14F-4D97-AF65-F5344CB8AC3E}">
        <p14:creationId xmlns:p14="http://schemas.microsoft.com/office/powerpoint/2010/main" val="3594059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27" y="0"/>
            <a:ext cx="12188825" cy="7336824"/>
          </a:xfrm>
          <a:prstGeom prst="rect">
            <a:avLst/>
          </a:prstGeom>
        </p:spPr>
      </p:pic>
      <p:pic>
        <p:nvPicPr>
          <p:cNvPr id="3" name="36 Imagen" descr="Aneca.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260" y="1340768"/>
            <a:ext cx="1381648" cy="35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ángulo 16"/>
          <p:cNvSpPr/>
          <p:nvPr/>
        </p:nvSpPr>
        <p:spPr>
          <a:xfrm>
            <a:off x="693812" y="2564904"/>
            <a:ext cx="8856984" cy="830997"/>
          </a:xfrm>
          <a:prstGeom prst="rect">
            <a:avLst/>
          </a:prstGeom>
        </p:spPr>
        <p:txBody>
          <a:bodyPr wrap="square">
            <a:spAutoFit/>
          </a:bodyPr>
          <a:lstStyle/>
          <a:p>
            <a:pPr>
              <a:defRPr/>
            </a:pPr>
            <a:endParaRPr lang="es-ES" b="1" dirty="0"/>
          </a:p>
          <a:p>
            <a:pPr algn="just">
              <a:defRPr/>
            </a:pPr>
            <a:endParaRPr lang="es-ES" b="1" dirty="0">
              <a:solidFill>
                <a:schemeClr val="tx1">
                  <a:lumMod val="75000"/>
                </a:schemeClr>
              </a:solidFill>
              <a:latin typeface="Calibri" panose="020F0502020204030204" pitchFamily="34" charset="0"/>
              <a:cs typeface="Calibri" panose="020F0502020204030204" pitchFamily="34" charset="0"/>
            </a:endParaRPr>
          </a:p>
        </p:txBody>
      </p:sp>
      <p:sp>
        <p:nvSpPr>
          <p:cNvPr id="2" name="Rectángulo 1"/>
          <p:cNvSpPr/>
          <p:nvPr/>
        </p:nvSpPr>
        <p:spPr>
          <a:xfrm>
            <a:off x="3673995" y="764704"/>
            <a:ext cx="6092825" cy="757130"/>
          </a:xfrm>
          <a:prstGeom prst="rect">
            <a:avLst/>
          </a:prstGeom>
        </p:spPr>
        <p:txBody>
          <a:bodyPr>
            <a:spAutoFit/>
          </a:bodyPr>
          <a:lstStyle/>
          <a:p>
            <a:pPr defTabSz="1422400">
              <a:lnSpc>
                <a:spcPct val="90000"/>
              </a:lnSpc>
              <a:spcAft>
                <a:spcPct val="35000"/>
              </a:spcAft>
              <a:defRPr/>
            </a:pPr>
            <a:r>
              <a:rPr lang="es-ES" dirty="0">
                <a:solidFill>
                  <a:schemeClr val="bg1"/>
                </a:solidFill>
                <a:latin typeface="Calibri" panose="020F0502020204030204" pitchFamily="34" charset="0"/>
                <a:cs typeface="Calibri" panose="020F0502020204030204" pitchFamily="34" charset="0"/>
              </a:rPr>
              <a:t>artículos de revistas indexadas con índices de calidad relativos</a:t>
            </a:r>
          </a:p>
        </p:txBody>
      </p:sp>
      <p:sp>
        <p:nvSpPr>
          <p:cNvPr id="11" name="Rectángulo 10"/>
          <p:cNvSpPr/>
          <p:nvPr/>
        </p:nvSpPr>
        <p:spPr>
          <a:xfrm>
            <a:off x="909836" y="2353171"/>
            <a:ext cx="9001000" cy="830997"/>
          </a:xfrm>
          <a:prstGeom prst="rect">
            <a:avLst/>
          </a:prstGeom>
        </p:spPr>
        <p:txBody>
          <a:bodyPr wrap="square">
            <a:spAutoFit/>
          </a:bodyPr>
          <a:lstStyle/>
          <a:p>
            <a:pPr>
              <a:defRPr/>
            </a:pPr>
            <a:endParaRPr lang="es-ES" b="1" dirty="0" smtClean="0">
              <a:solidFill>
                <a:schemeClr val="tx1">
                  <a:lumMod val="75000"/>
                </a:schemeClr>
              </a:solidFill>
              <a:latin typeface="Calibri" panose="020F0502020204030204" pitchFamily="34" charset="0"/>
              <a:cs typeface="Calibri" panose="020F0502020204030204" pitchFamily="34" charset="0"/>
            </a:endParaRPr>
          </a:p>
          <a:p>
            <a:pPr algn="just">
              <a:defRPr/>
            </a:pPr>
            <a:endParaRPr lang="es-ES" b="1" dirty="0">
              <a:solidFill>
                <a:schemeClr val="tx1">
                  <a:lumMod val="75000"/>
                </a:schemeClr>
              </a:solidFill>
              <a:latin typeface="Calibri" panose="020F0502020204030204" pitchFamily="34" charset="0"/>
              <a:cs typeface="Calibri" panose="020F0502020204030204" pitchFamily="34" charset="0"/>
            </a:endParaRPr>
          </a:p>
        </p:txBody>
      </p:sp>
      <p:grpSp>
        <p:nvGrpSpPr>
          <p:cNvPr id="12" name="7 Grupo"/>
          <p:cNvGrpSpPr>
            <a:grpSpLocks/>
          </p:cNvGrpSpPr>
          <p:nvPr/>
        </p:nvGrpSpPr>
        <p:grpSpPr bwMode="auto">
          <a:xfrm>
            <a:off x="4294212" y="332656"/>
            <a:ext cx="5616624" cy="1143805"/>
            <a:chOff x="82186" y="1267518"/>
            <a:chExt cx="7008314" cy="864151"/>
          </a:xfrm>
        </p:grpSpPr>
        <p:sp>
          <p:nvSpPr>
            <p:cNvPr id="13" name="8 Rectángulo redondeado"/>
            <p:cNvSpPr/>
            <p:nvPr/>
          </p:nvSpPr>
          <p:spPr>
            <a:xfrm>
              <a:off x="82186" y="1267518"/>
              <a:ext cx="7008314" cy="864151"/>
            </a:xfrm>
            <a:prstGeom prst="roundRect">
              <a:avLst/>
            </a:prstGeom>
            <a:solidFill>
              <a:srgbClr val="98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4" name="9 Rectángulo"/>
            <p:cNvSpPr/>
            <p:nvPr/>
          </p:nvSpPr>
          <p:spPr>
            <a:xfrm>
              <a:off x="596236" y="1373159"/>
              <a:ext cx="5912455" cy="585959"/>
            </a:xfrm>
            <a:prstGeom prst="rect">
              <a:avLst/>
            </a:prstGeom>
          </p:spPr>
          <p:style>
            <a:lnRef idx="0">
              <a:scrgbClr r="0" g="0" b="0"/>
            </a:lnRef>
            <a:fillRef idx="0">
              <a:scrgbClr r="0" g="0" b="0"/>
            </a:fillRef>
            <a:effectRef idx="0">
              <a:scrgbClr r="0" g="0" b="0"/>
            </a:effectRef>
            <a:fontRef idx="minor">
              <a:schemeClr val="lt1"/>
            </a:fontRef>
          </p:style>
          <p:txBody>
            <a:bodyPr lIns="166331" tIns="0" rIns="166331" bIns="0" spcCol="1270" anchor="ctr"/>
            <a:lstStyle/>
            <a:p>
              <a:pPr defTabSz="1422400" eaLnBrk="1" hangingPunct="1">
                <a:lnSpc>
                  <a:spcPct val="90000"/>
                </a:lnSpc>
                <a:spcAft>
                  <a:spcPct val="35000"/>
                </a:spcAft>
                <a:defRPr/>
              </a:pPr>
              <a:r>
                <a:rPr lang="es-ES" b="1" dirty="0" smtClean="0">
                  <a:latin typeface="Calibri" panose="020F0502020204030204" pitchFamily="34" charset="0"/>
                  <a:cs typeface="Calibri" panose="020F0502020204030204" pitchFamily="34" charset="0"/>
                </a:rPr>
                <a:t>Libros y capítulos de libros </a:t>
              </a:r>
              <a:endParaRPr lang="es-ES" b="1" dirty="0">
                <a:latin typeface="Calibri" panose="020F0502020204030204" pitchFamily="34" charset="0"/>
                <a:cs typeface="Calibri" panose="020F0502020204030204" pitchFamily="34" charset="0"/>
              </a:endParaRPr>
            </a:p>
          </p:txBody>
        </p:sp>
      </p:grpSp>
      <p:sp>
        <p:nvSpPr>
          <p:cNvPr id="5" name="Rectángulo 4"/>
          <p:cNvSpPr/>
          <p:nvPr/>
        </p:nvSpPr>
        <p:spPr>
          <a:xfrm>
            <a:off x="1413892" y="1857013"/>
            <a:ext cx="7726933" cy="4524315"/>
          </a:xfrm>
          <a:prstGeom prst="rect">
            <a:avLst/>
          </a:prstGeom>
        </p:spPr>
        <p:txBody>
          <a:bodyPr wrap="square">
            <a:spAutoFit/>
          </a:bodyPr>
          <a:lstStyle/>
          <a:p>
            <a:pPr algn="just">
              <a:spcBef>
                <a:spcPct val="0"/>
              </a:spcBef>
            </a:pPr>
            <a:r>
              <a:rPr lang="es-ES" altLang="es-ES" b="1" dirty="0">
                <a:solidFill>
                  <a:schemeClr val="tx1">
                    <a:lumMod val="75000"/>
                  </a:schemeClr>
                </a:solidFill>
                <a:latin typeface="Calibri" panose="020F0502020204030204" pitchFamily="34" charset="0"/>
                <a:cs typeface="Calibri" panose="020F0502020204030204" pitchFamily="34" charset="0"/>
              </a:rPr>
              <a:t>Para este apartado consultar:</a:t>
            </a:r>
          </a:p>
          <a:p>
            <a:pPr algn="just">
              <a:spcBef>
                <a:spcPct val="0"/>
              </a:spcBef>
            </a:pPr>
            <a:r>
              <a:rPr lang="es-ES" altLang="es-ES" b="1" dirty="0">
                <a:solidFill>
                  <a:schemeClr val="tx1">
                    <a:lumMod val="75000"/>
                  </a:schemeClr>
                </a:solidFill>
                <a:latin typeface="Calibri" panose="020F0502020204030204" pitchFamily="34" charset="0"/>
                <a:cs typeface="Calibri" panose="020F0502020204030204" pitchFamily="34" charset="0"/>
                <a:hlinkClick r:id="rId4"/>
              </a:rPr>
              <a:t>Guía indicios de calidad en libros</a:t>
            </a:r>
            <a:endParaRPr lang="es-ES" altLang="es-ES" b="1" dirty="0">
              <a:solidFill>
                <a:schemeClr val="tx1">
                  <a:lumMod val="75000"/>
                </a:schemeClr>
              </a:solidFill>
              <a:latin typeface="Calibri" panose="020F0502020204030204" pitchFamily="34" charset="0"/>
              <a:cs typeface="Calibri" panose="020F0502020204030204" pitchFamily="34" charset="0"/>
            </a:endParaRPr>
          </a:p>
          <a:p>
            <a:pPr algn="just">
              <a:spcBef>
                <a:spcPct val="0"/>
              </a:spcBef>
            </a:pPr>
            <a:r>
              <a:rPr lang="es-ES" altLang="es-ES" b="1" dirty="0">
                <a:solidFill>
                  <a:schemeClr val="tx1">
                    <a:lumMod val="75000"/>
                  </a:schemeClr>
                </a:solidFill>
                <a:latin typeface="Calibri" panose="020F0502020204030204" pitchFamily="34" charset="0"/>
                <a:cs typeface="Calibri" panose="020F0502020204030204" pitchFamily="34" charset="0"/>
              </a:rPr>
              <a:t>Prestigio de la editorial (Ranking SPI y </a:t>
            </a:r>
            <a:r>
              <a:rPr lang="es-ES" altLang="es-ES" b="1" dirty="0">
                <a:solidFill>
                  <a:schemeClr val="tx1">
                    <a:lumMod val="75000"/>
                  </a:schemeClr>
                </a:solidFill>
                <a:latin typeface="Calibri" panose="020F0502020204030204" pitchFamily="34" charset="0"/>
                <a:cs typeface="Calibri" panose="020F0502020204030204" pitchFamily="34" charset="0"/>
                <a:hlinkClick r:id="rId5"/>
              </a:rPr>
              <a:t>sello CEA</a:t>
            </a:r>
            <a:r>
              <a:rPr lang="es-ES" altLang="es-ES" b="1" dirty="0">
                <a:solidFill>
                  <a:schemeClr val="tx1">
                    <a:lumMod val="75000"/>
                  </a:schemeClr>
                </a:solidFill>
                <a:latin typeface="Calibri" panose="020F0502020204030204" pitchFamily="34" charset="0"/>
                <a:cs typeface="Calibri" panose="020F0502020204030204" pitchFamily="34" charset="0"/>
              </a:rPr>
              <a:t>)</a:t>
            </a:r>
          </a:p>
          <a:p>
            <a:pPr>
              <a:spcBef>
                <a:spcPct val="0"/>
              </a:spcBef>
            </a:pPr>
            <a:r>
              <a:rPr lang="es-ES" altLang="es-ES" b="1" dirty="0" smtClean="0">
                <a:solidFill>
                  <a:schemeClr val="tx1">
                    <a:lumMod val="75000"/>
                  </a:schemeClr>
                </a:solidFill>
                <a:latin typeface="Calibri" panose="020F0502020204030204" pitchFamily="34" charset="0"/>
                <a:cs typeface="Calibri" panose="020F0502020204030204" pitchFamily="34" charset="0"/>
              </a:rPr>
              <a:t>Prestigio </a:t>
            </a:r>
            <a:r>
              <a:rPr lang="es-ES" altLang="es-ES" b="1" dirty="0">
                <a:solidFill>
                  <a:schemeClr val="tx1">
                    <a:lumMod val="75000"/>
                  </a:schemeClr>
                </a:solidFill>
                <a:latin typeface="Calibri" panose="020F0502020204030204" pitchFamily="34" charset="0"/>
                <a:cs typeface="Calibri" panose="020F0502020204030204" pitchFamily="34" charset="0"/>
              </a:rPr>
              <a:t>de la colección en la que se publica la  obra o del editor</a:t>
            </a:r>
          </a:p>
          <a:p>
            <a:pPr>
              <a:spcBef>
                <a:spcPct val="0"/>
              </a:spcBef>
            </a:pPr>
            <a:r>
              <a:rPr lang="es-ES" altLang="es-ES" b="1" dirty="0" smtClean="0">
                <a:solidFill>
                  <a:schemeClr val="tx1">
                    <a:lumMod val="75000"/>
                  </a:schemeClr>
                </a:solidFill>
                <a:latin typeface="Calibri" panose="020F0502020204030204" pitchFamily="34" charset="0"/>
                <a:cs typeface="Calibri" panose="020F0502020204030204" pitchFamily="34" charset="0"/>
              </a:rPr>
              <a:t>Proceso </a:t>
            </a:r>
            <a:r>
              <a:rPr lang="es-ES" altLang="es-ES" b="1" dirty="0">
                <a:solidFill>
                  <a:schemeClr val="tx1">
                    <a:lumMod val="75000"/>
                  </a:schemeClr>
                </a:solidFill>
                <a:latin typeface="Calibri" panose="020F0502020204030204" pitchFamily="34" charset="0"/>
                <a:cs typeface="Calibri" panose="020F0502020204030204" pitchFamily="34" charset="0"/>
              </a:rPr>
              <a:t>de revisión y selección de originales</a:t>
            </a:r>
          </a:p>
          <a:p>
            <a:pPr>
              <a:spcBef>
                <a:spcPct val="0"/>
              </a:spcBef>
            </a:pPr>
            <a:r>
              <a:rPr lang="es-ES" altLang="es-ES" b="1" dirty="0" smtClean="0">
                <a:solidFill>
                  <a:schemeClr val="tx1">
                    <a:lumMod val="75000"/>
                  </a:schemeClr>
                </a:solidFill>
                <a:latin typeface="Calibri" panose="020F0502020204030204" pitchFamily="34" charset="0"/>
                <a:cs typeface="Calibri" panose="020F0502020204030204" pitchFamily="34" charset="0"/>
              </a:rPr>
              <a:t>Nº </a:t>
            </a:r>
            <a:r>
              <a:rPr lang="es-ES" altLang="es-ES" b="1" dirty="0">
                <a:solidFill>
                  <a:schemeClr val="tx1">
                    <a:lumMod val="75000"/>
                  </a:schemeClr>
                </a:solidFill>
                <a:latin typeface="Calibri" panose="020F0502020204030204" pitchFamily="34" charset="0"/>
                <a:cs typeface="Calibri" panose="020F0502020204030204" pitchFamily="34" charset="0"/>
              </a:rPr>
              <a:t>de citas recibidas: Scopus, Google Scholar</a:t>
            </a:r>
          </a:p>
          <a:p>
            <a:pPr>
              <a:spcBef>
                <a:spcPct val="0"/>
              </a:spcBef>
            </a:pPr>
            <a:r>
              <a:rPr lang="es-ES" altLang="es-ES" b="1" dirty="0" smtClean="0">
                <a:solidFill>
                  <a:schemeClr val="tx1">
                    <a:lumMod val="75000"/>
                  </a:schemeClr>
                </a:solidFill>
                <a:latin typeface="Calibri" panose="020F0502020204030204" pitchFamily="34" charset="0"/>
                <a:cs typeface="Calibri" panose="020F0502020204030204" pitchFamily="34" charset="0"/>
              </a:rPr>
              <a:t>Reseñas </a:t>
            </a:r>
            <a:r>
              <a:rPr lang="es-ES" altLang="es-ES" b="1" dirty="0">
                <a:solidFill>
                  <a:schemeClr val="tx1">
                    <a:lumMod val="75000"/>
                  </a:schemeClr>
                </a:solidFill>
                <a:latin typeface="Calibri" panose="020F0502020204030204" pitchFamily="34" charset="0"/>
                <a:cs typeface="Calibri" panose="020F0502020204030204" pitchFamily="34" charset="0"/>
              </a:rPr>
              <a:t>en revistas especializadas</a:t>
            </a:r>
          </a:p>
          <a:p>
            <a:pPr>
              <a:spcBef>
                <a:spcPct val="0"/>
              </a:spcBef>
            </a:pPr>
            <a:r>
              <a:rPr lang="es-ES" altLang="es-ES" b="1" dirty="0" smtClean="0">
                <a:solidFill>
                  <a:schemeClr val="tx1">
                    <a:lumMod val="75000"/>
                  </a:schemeClr>
                </a:solidFill>
                <a:latin typeface="Calibri" panose="020F0502020204030204" pitchFamily="34" charset="0"/>
                <a:cs typeface="Calibri" panose="020F0502020204030204" pitchFamily="34" charset="0"/>
              </a:rPr>
              <a:t>Número </a:t>
            </a:r>
            <a:r>
              <a:rPr lang="es-ES" altLang="es-ES" b="1" dirty="0">
                <a:solidFill>
                  <a:schemeClr val="tx1">
                    <a:lumMod val="75000"/>
                  </a:schemeClr>
                </a:solidFill>
                <a:latin typeface="Calibri" panose="020F0502020204030204" pitchFamily="34" charset="0"/>
                <a:cs typeface="Calibri" panose="020F0502020204030204" pitchFamily="34" charset="0"/>
              </a:rPr>
              <a:t>de autores</a:t>
            </a:r>
          </a:p>
          <a:p>
            <a:pPr>
              <a:spcBef>
                <a:spcPct val="0"/>
              </a:spcBef>
            </a:pPr>
            <a:r>
              <a:rPr lang="es-ES" altLang="es-ES" b="1" dirty="0" smtClean="0">
                <a:solidFill>
                  <a:schemeClr val="tx1">
                    <a:lumMod val="75000"/>
                  </a:schemeClr>
                </a:solidFill>
                <a:latin typeface="Calibri" panose="020F0502020204030204" pitchFamily="34" charset="0"/>
                <a:cs typeface="Calibri" panose="020F0502020204030204" pitchFamily="34" charset="0"/>
              </a:rPr>
              <a:t>Presencia </a:t>
            </a:r>
            <a:r>
              <a:rPr lang="es-ES" altLang="es-ES" b="1" dirty="0">
                <a:solidFill>
                  <a:schemeClr val="tx1">
                    <a:lumMod val="75000"/>
                  </a:schemeClr>
                </a:solidFill>
                <a:latin typeface="Calibri" panose="020F0502020204030204" pitchFamily="34" charset="0"/>
                <a:cs typeface="Calibri" panose="020F0502020204030204" pitchFamily="34" charset="0"/>
              </a:rPr>
              <a:t>en Catálogos nacionales e internacionales y Bases de Datos especializadas: Rebiun, Dialnet</a:t>
            </a:r>
          </a:p>
          <a:p>
            <a:pPr>
              <a:spcBef>
                <a:spcPct val="0"/>
              </a:spcBef>
            </a:pPr>
            <a:r>
              <a:rPr lang="es-ES" altLang="es-ES" b="1" dirty="0" smtClean="0">
                <a:solidFill>
                  <a:schemeClr val="tx1">
                    <a:lumMod val="75000"/>
                  </a:schemeClr>
                </a:solidFill>
                <a:latin typeface="Calibri" panose="020F0502020204030204" pitchFamily="34" charset="0"/>
                <a:cs typeface="Calibri" panose="020F0502020204030204" pitchFamily="34" charset="0"/>
              </a:rPr>
              <a:t>La </a:t>
            </a:r>
            <a:r>
              <a:rPr lang="es-ES" altLang="es-ES" b="1" dirty="0">
                <a:solidFill>
                  <a:schemeClr val="tx1">
                    <a:lumMod val="75000"/>
                  </a:schemeClr>
                </a:solidFill>
                <a:latin typeface="Calibri" panose="020F0502020204030204" pitchFamily="34" charset="0"/>
                <a:cs typeface="Calibri" panose="020F0502020204030204" pitchFamily="34" charset="0"/>
              </a:rPr>
              <a:t>traducción de la propia obra a otras lenguas</a:t>
            </a:r>
            <a:endParaRPr lang="es-ES" b="1" dirty="0">
              <a:solidFill>
                <a:schemeClr val="tx1">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0076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901" y="0"/>
            <a:ext cx="12188825" cy="7336824"/>
          </a:xfrm>
          <a:prstGeom prst="rect">
            <a:avLst/>
          </a:prstGeom>
        </p:spPr>
      </p:pic>
      <p:pic>
        <p:nvPicPr>
          <p:cNvPr id="3" name="36 Imagen" descr="Aneca.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260" y="1340768"/>
            <a:ext cx="1381648" cy="35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ángulo 16"/>
          <p:cNvSpPr/>
          <p:nvPr/>
        </p:nvSpPr>
        <p:spPr>
          <a:xfrm>
            <a:off x="693812" y="2564904"/>
            <a:ext cx="8856984" cy="830997"/>
          </a:xfrm>
          <a:prstGeom prst="rect">
            <a:avLst/>
          </a:prstGeom>
        </p:spPr>
        <p:txBody>
          <a:bodyPr wrap="square">
            <a:spAutoFit/>
          </a:bodyPr>
          <a:lstStyle/>
          <a:p>
            <a:pPr>
              <a:defRPr/>
            </a:pPr>
            <a:endParaRPr lang="es-ES" b="1" dirty="0"/>
          </a:p>
          <a:p>
            <a:pPr algn="just">
              <a:defRPr/>
            </a:pPr>
            <a:endParaRPr lang="es-ES" b="1" dirty="0">
              <a:solidFill>
                <a:schemeClr val="tx1">
                  <a:lumMod val="75000"/>
                </a:schemeClr>
              </a:solidFill>
              <a:latin typeface="Calibri" panose="020F0502020204030204" pitchFamily="34" charset="0"/>
              <a:cs typeface="Calibri" panose="020F0502020204030204" pitchFamily="34" charset="0"/>
            </a:endParaRPr>
          </a:p>
        </p:txBody>
      </p:sp>
      <p:sp>
        <p:nvSpPr>
          <p:cNvPr id="2" name="Rectángulo 1"/>
          <p:cNvSpPr/>
          <p:nvPr/>
        </p:nvSpPr>
        <p:spPr>
          <a:xfrm>
            <a:off x="3673995" y="764704"/>
            <a:ext cx="6092825" cy="757130"/>
          </a:xfrm>
          <a:prstGeom prst="rect">
            <a:avLst/>
          </a:prstGeom>
        </p:spPr>
        <p:txBody>
          <a:bodyPr>
            <a:spAutoFit/>
          </a:bodyPr>
          <a:lstStyle/>
          <a:p>
            <a:pPr defTabSz="1422400">
              <a:lnSpc>
                <a:spcPct val="90000"/>
              </a:lnSpc>
              <a:spcAft>
                <a:spcPct val="35000"/>
              </a:spcAft>
              <a:defRPr/>
            </a:pPr>
            <a:r>
              <a:rPr lang="es-ES" dirty="0">
                <a:solidFill>
                  <a:schemeClr val="bg1"/>
                </a:solidFill>
                <a:latin typeface="Calibri" panose="020F0502020204030204" pitchFamily="34" charset="0"/>
                <a:cs typeface="Calibri" panose="020F0502020204030204" pitchFamily="34" charset="0"/>
              </a:rPr>
              <a:t>artículos de revistas indexadas con índices de calidad relativos</a:t>
            </a:r>
          </a:p>
        </p:txBody>
      </p:sp>
      <p:sp>
        <p:nvSpPr>
          <p:cNvPr id="11" name="Rectángulo 10"/>
          <p:cNvSpPr/>
          <p:nvPr/>
        </p:nvSpPr>
        <p:spPr>
          <a:xfrm>
            <a:off x="909836" y="2353171"/>
            <a:ext cx="9001000" cy="830997"/>
          </a:xfrm>
          <a:prstGeom prst="rect">
            <a:avLst/>
          </a:prstGeom>
        </p:spPr>
        <p:txBody>
          <a:bodyPr wrap="square">
            <a:spAutoFit/>
          </a:bodyPr>
          <a:lstStyle/>
          <a:p>
            <a:pPr>
              <a:defRPr/>
            </a:pPr>
            <a:endParaRPr lang="es-ES" b="1" dirty="0" smtClean="0">
              <a:solidFill>
                <a:schemeClr val="tx1">
                  <a:lumMod val="75000"/>
                </a:schemeClr>
              </a:solidFill>
              <a:latin typeface="Calibri" panose="020F0502020204030204" pitchFamily="34" charset="0"/>
              <a:cs typeface="Calibri" panose="020F0502020204030204" pitchFamily="34" charset="0"/>
            </a:endParaRPr>
          </a:p>
          <a:p>
            <a:pPr algn="just">
              <a:defRPr/>
            </a:pPr>
            <a:endParaRPr lang="es-ES" b="1" dirty="0">
              <a:solidFill>
                <a:schemeClr val="tx1">
                  <a:lumMod val="75000"/>
                </a:schemeClr>
              </a:solidFill>
              <a:latin typeface="Calibri" panose="020F0502020204030204" pitchFamily="34" charset="0"/>
              <a:cs typeface="Calibri" panose="020F0502020204030204" pitchFamily="34" charset="0"/>
            </a:endParaRPr>
          </a:p>
        </p:txBody>
      </p:sp>
      <p:grpSp>
        <p:nvGrpSpPr>
          <p:cNvPr id="12" name="7 Grupo"/>
          <p:cNvGrpSpPr>
            <a:grpSpLocks/>
          </p:cNvGrpSpPr>
          <p:nvPr/>
        </p:nvGrpSpPr>
        <p:grpSpPr bwMode="auto">
          <a:xfrm>
            <a:off x="4294212" y="332656"/>
            <a:ext cx="5256584" cy="938193"/>
            <a:chOff x="82186" y="1267518"/>
            <a:chExt cx="7008314" cy="864151"/>
          </a:xfrm>
        </p:grpSpPr>
        <p:sp>
          <p:nvSpPr>
            <p:cNvPr id="13" name="8 Rectángulo redondeado"/>
            <p:cNvSpPr/>
            <p:nvPr/>
          </p:nvSpPr>
          <p:spPr>
            <a:xfrm>
              <a:off x="82186" y="1267518"/>
              <a:ext cx="7008314" cy="864151"/>
            </a:xfrm>
            <a:prstGeom prst="roundRect">
              <a:avLst/>
            </a:prstGeom>
            <a:solidFill>
              <a:srgbClr val="98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4" name="9 Rectángulo"/>
            <p:cNvSpPr/>
            <p:nvPr/>
          </p:nvSpPr>
          <p:spPr>
            <a:xfrm>
              <a:off x="596236" y="1373159"/>
              <a:ext cx="5912455" cy="585959"/>
            </a:xfrm>
            <a:prstGeom prst="rect">
              <a:avLst/>
            </a:prstGeom>
          </p:spPr>
          <p:style>
            <a:lnRef idx="0">
              <a:scrgbClr r="0" g="0" b="0"/>
            </a:lnRef>
            <a:fillRef idx="0">
              <a:scrgbClr r="0" g="0" b="0"/>
            </a:fillRef>
            <a:effectRef idx="0">
              <a:scrgbClr r="0" g="0" b="0"/>
            </a:effectRef>
            <a:fontRef idx="minor">
              <a:schemeClr val="lt1"/>
            </a:fontRef>
          </p:style>
          <p:txBody>
            <a:bodyPr lIns="166331" tIns="0" rIns="166331" bIns="0" spcCol="1270" anchor="ctr"/>
            <a:lstStyle/>
            <a:p>
              <a:pPr defTabSz="1422400" eaLnBrk="1" hangingPunct="1">
                <a:lnSpc>
                  <a:spcPct val="90000"/>
                </a:lnSpc>
                <a:spcAft>
                  <a:spcPct val="35000"/>
                </a:spcAft>
                <a:defRPr/>
              </a:pPr>
              <a:r>
                <a:rPr lang="es-ES" dirty="0" smtClean="0">
                  <a:latin typeface="Calibri" panose="020F0502020204030204" pitchFamily="34" charset="0"/>
                  <a:cs typeface="Calibri" panose="020F0502020204030204" pitchFamily="34" charset="0"/>
                </a:rPr>
                <a:t>Libros y capítulos de libros </a:t>
              </a:r>
              <a:endParaRPr lang="es-ES" dirty="0">
                <a:latin typeface="Calibri" panose="020F0502020204030204" pitchFamily="34" charset="0"/>
                <a:cs typeface="Calibri" panose="020F0502020204030204" pitchFamily="34" charset="0"/>
              </a:endParaRPr>
            </a:p>
          </p:txBody>
        </p:sp>
      </p:grpSp>
      <p:sp>
        <p:nvSpPr>
          <p:cNvPr id="5" name="Rectángulo 4"/>
          <p:cNvSpPr/>
          <p:nvPr/>
        </p:nvSpPr>
        <p:spPr>
          <a:xfrm>
            <a:off x="1413892" y="1857013"/>
            <a:ext cx="7726933" cy="5262979"/>
          </a:xfrm>
          <a:prstGeom prst="rect">
            <a:avLst/>
          </a:prstGeom>
        </p:spPr>
        <p:txBody>
          <a:bodyPr wrap="square">
            <a:spAutoFit/>
          </a:bodyPr>
          <a:lstStyle/>
          <a:p>
            <a:pPr>
              <a:defRPr/>
            </a:pPr>
            <a:r>
              <a:rPr lang="es-ES" b="1" dirty="0">
                <a:solidFill>
                  <a:schemeClr val="tx1">
                    <a:lumMod val="75000"/>
                  </a:schemeClr>
                </a:solidFill>
                <a:latin typeface="Calibri" panose="020F0502020204030204" pitchFamily="34" charset="0"/>
                <a:cs typeface="Calibri" panose="020F0502020204030204" pitchFamily="34" charset="0"/>
              </a:rPr>
              <a:t>En 2012/2014 se ha publicado SPI que pretende ser un índice de referencia en la evaluación de editoriales de Ciencias Sociales y </a:t>
            </a:r>
            <a:r>
              <a:rPr lang="es-ES" b="1" dirty="0" smtClean="0">
                <a:solidFill>
                  <a:schemeClr val="tx1">
                    <a:lumMod val="75000"/>
                  </a:schemeClr>
                </a:solidFill>
                <a:latin typeface="Calibri" panose="020F0502020204030204" pitchFamily="34" charset="0"/>
                <a:cs typeface="Calibri" panose="020F0502020204030204" pitchFamily="34" charset="0"/>
              </a:rPr>
              <a:t>Humanidades</a:t>
            </a:r>
            <a:r>
              <a:rPr lang="es-ES" b="1" dirty="0">
                <a:solidFill>
                  <a:schemeClr val="tx1">
                    <a:lumMod val="75000"/>
                  </a:schemeClr>
                </a:solidFill>
                <a:latin typeface="Calibri" panose="020F0502020204030204" pitchFamily="34" charset="0"/>
                <a:cs typeface="Calibri" panose="020F0502020204030204" pitchFamily="34" charset="0"/>
              </a:rPr>
              <a:t/>
            </a:r>
            <a:br>
              <a:rPr lang="es-ES" b="1" dirty="0">
                <a:solidFill>
                  <a:schemeClr val="tx1">
                    <a:lumMod val="75000"/>
                  </a:schemeClr>
                </a:solidFill>
                <a:latin typeface="Calibri" panose="020F0502020204030204" pitchFamily="34" charset="0"/>
                <a:cs typeface="Calibri" panose="020F0502020204030204" pitchFamily="34" charset="0"/>
              </a:rPr>
            </a:br>
            <a:endParaRPr lang="es-ES" b="1" dirty="0">
              <a:solidFill>
                <a:schemeClr val="tx1">
                  <a:lumMod val="75000"/>
                </a:schemeClr>
              </a:solidFill>
              <a:latin typeface="Calibri" panose="020F0502020204030204" pitchFamily="34" charset="0"/>
              <a:cs typeface="Calibri" panose="020F0502020204030204" pitchFamily="34" charset="0"/>
            </a:endParaRPr>
          </a:p>
          <a:p>
            <a:pPr algn="just">
              <a:defRPr/>
            </a:pPr>
            <a:r>
              <a:rPr lang="es-ES" b="1" dirty="0">
                <a:solidFill>
                  <a:schemeClr val="tx1">
                    <a:lumMod val="75000"/>
                  </a:schemeClr>
                </a:solidFill>
                <a:latin typeface="Calibri" panose="020F0502020204030204" pitchFamily="34" charset="0"/>
                <a:cs typeface="Calibri" panose="020F0502020204030204" pitchFamily="34" charset="0"/>
              </a:rPr>
              <a:t>SPI (Scholary Publishers Indicators), elaborado por Grupo de Investigación de Publicaciones Científicas (EPUC) y financiado por el CSIC, nos ofrece un Ranking general de editoriales y otro distribuido por materias,  elaborado según la opinión de 3000 expertos españoles en el </a:t>
            </a:r>
            <a:r>
              <a:rPr lang="es-ES" b="1" dirty="0" smtClean="0">
                <a:solidFill>
                  <a:schemeClr val="tx1">
                    <a:lumMod val="75000"/>
                  </a:schemeClr>
                </a:solidFill>
                <a:latin typeface="Calibri" panose="020F0502020204030204" pitchFamily="34" charset="0"/>
                <a:cs typeface="Calibri" panose="020F0502020204030204" pitchFamily="34" charset="0"/>
              </a:rPr>
              <a:t>área.</a:t>
            </a:r>
            <a:endParaRPr lang="es-ES" b="1" dirty="0">
              <a:solidFill>
                <a:schemeClr val="tx1">
                  <a:lumMod val="75000"/>
                </a:schemeClr>
              </a:solidFill>
              <a:latin typeface="Calibri" panose="020F0502020204030204" pitchFamily="34" charset="0"/>
              <a:cs typeface="Calibri" panose="020F0502020204030204" pitchFamily="34" charset="0"/>
            </a:endParaRPr>
          </a:p>
          <a:p>
            <a:pPr>
              <a:defRPr/>
            </a:pPr>
            <a:endParaRPr lang="es-ES" b="1" dirty="0">
              <a:solidFill>
                <a:schemeClr val="tx1">
                  <a:lumMod val="75000"/>
                </a:schemeClr>
              </a:solidFill>
              <a:latin typeface="Calibri" panose="020F0502020204030204" pitchFamily="34" charset="0"/>
              <a:cs typeface="Calibri" panose="020F0502020204030204" pitchFamily="34" charset="0"/>
              <a:hlinkClick r:id="rId4" tooltip="ir a http://epuc.cchs.csic.es/SPI/listado_completo.php (se abre en ventana nueva)"/>
            </a:endParaRPr>
          </a:p>
          <a:p>
            <a:pPr>
              <a:defRPr/>
            </a:pPr>
            <a:r>
              <a:rPr lang="en-US" b="1" dirty="0">
                <a:solidFill>
                  <a:schemeClr val="tx1">
                    <a:lumMod val="75000"/>
                  </a:schemeClr>
                </a:solidFill>
                <a:latin typeface="Calibri" panose="020F0502020204030204" pitchFamily="34" charset="0"/>
                <a:cs typeface="Calibri" panose="020F0502020204030204" pitchFamily="34" charset="0"/>
                <a:hlinkClick r:id="rId4" tooltip="ir a http://epuc.cchs.csic.es/SPI/listado_completo.php (se abre en ventana nueva)"/>
              </a:rPr>
              <a:t>SPI: Books in Humanities and Social </a:t>
            </a:r>
            <a:r>
              <a:rPr lang="en-US" b="1" dirty="0" smtClean="0">
                <a:solidFill>
                  <a:schemeClr val="tx1">
                    <a:lumMod val="75000"/>
                  </a:schemeClr>
                </a:solidFill>
                <a:latin typeface="Calibri" panose="020F0502020204030204" pitchFamily="34" charset="0"/>
                <a:cs typeface="Calibri" panose="020F0502020204030204" pitchFamily="34" charset="0"/>
                <a:hlinkClick r:id="rId4" tooltip="ir a http://epuc.cchs.csic.es/SPI/listado_completo.php (se abre en ventana nueva)"/>
              </a:rPr>
              <a:t>Sciences</a:t>
            </a:r>
            <a:endParaRPr lang="en-US" b="1" dirty="0" smtClean="0">
              <a:solidFill>
                <a:schemeClr val="tx1">
                  <a:lumMod val="75000"/>
                </a:schemeClr>
              </a:solidFill>
              <a:latin typeface="Calibri" panose="020F0502020204030204" pitchFamily="34" charset="0"/>
              <a:cs typeface="Calibri" panose="020F0502020204030204" pitchFamily="34" charset="0"/>
            </a:endParaRPr>
          </a:p>
          <a:p>
            <a:pPr>
              <a:defRPr/>
            </a:pPr>
            <a:r>
              <a:rPr lang="en-US" b="1" dirty="0" err="1" smtClean="0">
                <a:solidFill>
                  <a:schemeClr val="tx1">
                    <a:lumMod val="75000"/>
                  </a:schemeClr>
                </a:solidFill>
                <a:latin typeface="Calibri" panose="020F0502020204030204" pitchFamily="34" charset="0"/>
                <a:cs typeface="Calibri" panose="020F0502020204030204" pitchFamily="34" charset="0"/>
                <a:hlinkClick r:id="rId5" action="ppaction://hlinkfile"/>
              </a:rPr>
              <a:t>Editoriales</a:t>
            </a:r>
            <a:r>
              <a:rPr lang="en-US" b="1" dirty="0" smtClean="0">
                <a:solidFill>
                  <a:schemeClr val="tx1">
                    <a:lumMod val="75000"/>
                  </a:schemeClr>
                </a:solidFill>
                <a:latin typeface="Calibri" panose="020F0502020204030204" pitchFamily="34" charset="0"/>
                <a:cs typeface="Calibri" panose="020F0502020204030204" pitchFamily="34" charset="0"/>
                <a:hlinkClick r:id="rId5" action="ppaction://hlinkfile"/>
              </a:rPr>
              <a:t> de </a:t>
            </a:r>
            <a:r>
              <a:rPr lang="en-US" b="1" dirty="0" err="1" smtClean="0">
                <a:solidFill>
                  <a:schemeClr val="tx1">
                    <a:lumMod val="75000"/>
                  </a:schemeClr>
                </a:solidFill>
                <a:latin typeface="Calibri" panose="020F0502020204030204" pitchFamily="34" charset="0"/>
                <a:cs typeface="Calibri" panose="020F0502020204030204" pitchFamily="34" charset="0"/>
                <a:hlinkClick r:id="rId5" action="ppaction://hlinkfile"/>
              </a:rPr>
              <a:t>Comunicación</a:t>
            </a:r>
            <a:r>
              <a:rPr lang="en-US" b="1" dirty="0" smtClean="0">
                <a:solidFill>
                  <a:schemeClr val="tx1">
                    <a:lumMod val="75000"/>
                  </a:schemeClr>
                </a:solidFill>
                <a:latin typeface="Calibri" panose="020F0502020204030204" pitchFamily="34" charset="0"/>
                <a:cs typeface="Calibri" panose="020F0502020204030204" pitchFamily="34" charset="0"/>
                <a:hlinkClick r:id="rId5" action="ppaction://hlinkfile"/>
              </a:rPr>
              <a:t> en el Rankin SPI </a:t>
            </a:r>
            <a:r>
              <a:rPr lang="en-US" b="1" dirty="0" smtClean="0">
                <a:latin typeface="Calibri" panose="020F0502020204030204" pitchFamily="34" charset="0"/>
                <a:cs typeface="Calibri" panose="020F0502020204030204" pitchFamily="34" charset="0"/>
                <a:hlinkClick r:id="rId5" action="ppaction://hlinkfile"/>
              </a:rPr>
              <a:t>y Publishers Scholar Metrics</a:t>
            </a:r>
            <a:endParaRPr lang="es-ES" b="1" dirty="0">
              <a:latin typeface="Calibri" panose="020F0502020204030204" pitchFamily="34" charset="0"/>
              <a:cs typeface="Calibri" panose="020F0502020204030204" pitchFamily="34" charset="0"/>
            </a:endParaRPr>
          </a:p>
          <a:p>
            <a:pPr algn="just">
              <a:spcBef>
                <a:spcPct val="0"/>
              </a:spcBef>
            </a:pPr>
            <a:endParaRPr lang="es-ES" b="1" dirty="0">
              <a:solidFill>
                <a:schemeClr val="tx1">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05682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27" y="0"/>
            <a:ext cx="12188825" cy="7336824"/>
          </a:xfrm>
          <a:prstGeom prst="rect">
            <a:avLst/>
          </a:prstGeom>
        </p:spPr>
      </p:pic>
      <p:pic>
        <p:nvPicPr>
          <p:cNvPr id="3" name="36 Imagen" descr="Aneca.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260" y="1340768"/>
            <a:ext cx="1381648" cy="35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ángulo 16"/>
          <p:cNvSpPr/>
          <p:nvPr/>
        </p:nvSpPr>
        <p:spPr>
          <a:xfrm>
            <a:off x="693812" y="2564904"/>
            <a:ext cx="8856984" cy="830997"/>
          </a:xfrm>
          <a:prstGeom prst="rect">
            <a:avLst/>
          </a:prstGeom>
        </p:spPr>
        <p:txBody>
          <a:bodyPr wrap="square">
            <a:spAutoFit/>
          </a:bodyPr>
          <a:lstStyle/>
          <a:p>
            <a:pPr>
              <a:defRPr/>
            </a:pPr>
            <a:endParaRPr lang="es-ES" b="1" dirty="0"/>
          </a:p>
          <a:p>
            <a:pPr algn="just">
              <a:defRPr/>
            </a:pPr>
            <a:endParaRPr lang="es-ES" b="1" dirty="0">
              <a:solidFill>
                <a:schemeClr val="tx1">
                  <a:lumMod val="75000"/>
                </a:schemeClr>
              </a:solidFill>
              <a:latin typeface="Calibri" panose="020F0502020204030204" pitchFamily="34" charset="0"/>
              <a:cs typeface="Calibri" panose="020F0502020204030204" pitchFamily="34" charset="0"/>
            </a:endParaRPr>
          </a:p>
        </p:txBody>
      </p:sp>
      <p:sp>
        <p:nvSpPr>
          <p:cNvPr id="2" name="Rectángulo 1"/>
          <p:cNvSpPr/>
          <p:nvPr/>
        </p:nvSpPr>
        <p:spPr>
          <a:xfrm>
            <a:off x="3673995" y="764704"/>
            <a:ext cx="6092825" cy="757130"/>
          </a:xfrm>
          <a:prstGeom prst="rect">
            <a:avLst/>
          </a:prstGeom>
        </p:spPr>
        <p:txBody>
          <a:bodyPr>
            <a:spAutoFit/>
          </a:bodyPr>
          <a:lstStyle/>
          <a:p>
            <a:pPr defTabSz="1422400">
              <a:lnSpc>
                <a:spcPct val="90000"/>
              </a:lnSpc>
              <a:spcAft>
                <a:spcPct val="35000"/>
              </a:spcAft>
              <a:defRPr/>
            </a:pPr>
            <a:r>
              <a:rPr lang="es-ES" dirty="0">
                <a:solidFill>
                  <a:schemeClr val="bg1"/>
                </a:solidFill>
                <a:latin typeface="Calibri" panose="020F0502020204030204" pitchFamily="34" charset="0"/>
                <a:cs typeface="Calibri" panose="020F0502020204030204" pitchFamily="34" charset="0"/>
              </a:rPr>
              <a:t>artículos de revistas indexadas con índices de calidad relativos</a:t>
            </a:r>
          </a:p>
        </p:txBody>
      </p:sp>
      <p:sp>
        <p:nvSpPr>
          <p:cNvPr id="11" name="Rectángulo 10"/>
          <p:cNvSpPr/>
          <p:nvPr/>
        </p:nvSpPr>
        <p:spPr>
          <a:xfrm>
            <a:off x="909836" y="2353171"/>
            <a:ext cx="9001000" cy="830997"/>
          </a:xfrm>
          <a:prstGeom prst="rect">
            <a:avLst/>
          </a:prstGeom>
        </p:spPr>
        <p:txBody>
          <a:bodyPr wrap="square">
            <a:spAutoFit/>
          </a:bodyPr>
          <a:lstStyle/>
          <a:p>
            <a:pPr>
              <a:defRPr/>
            </a:pPr>
            <a:endParaRPr lang="es-ES" b="1" dirty="0" smtClean="0">
              <a:solidFill>
                <a:schemeClr val="tx1">
                  <a:lumMod val="75000"/>
                </a:schemeClr>
              </a:solidFill>
              <a:latin typeface="Calibri" panose="020F0502020204030204" pitchFamily="34" charset="0"/>
              <a:cs typeface="Calibri" panose="020F0502020204030204" pitchFamily="34" charset="0"/>
            </a:endParaRPr>
          </a:p>
          <a:p>
            <a:pPr algn="just">
              <a:defRPr/>
            </a:pPr>
            <a:endParaRPr lang="es-ES" b="1" dirty="0">
              <a:solidFill>
                <a:schemeClr val="tx1">
                  <a:lumMod val="75000"/>
                </a:schemeClr>
              </a:solidFill>
              <a:latin typeface="Calibri" panose="020F0502020204030204" pitchFamily="34" charset="0"/>
              <a:cs typeface="Calibri" panose="020F0502020204030204" pitchFamily="34" charset="0"/>
            </a:endParaRPr>
          </a:p>
        </p:txBody>
      </p:sp>
      <p:grpSp>
        <p:nvGrpSpPr>
          <p:cNvPr id="12" name="7 Grupo"/>
          <p:cNvGrpSpPr>
            <a:grpSpLocks/>
          </p:cNvGrpSpPr>
          <p:nvPr/>
        </p:nvGrpSpPr>
        <p:grpSpPr bwMode="auto">
          <a:xfrm>
            <a:off x="4294212" y="332656"/>
            <a:ext cx="5616624" cy="1143805"/>
            <a:chOff x="82186" y="1267518"/>
            <a:chExt cx="7008314" cy="864151"/>
          </a:xfrm>
        </p:grpSpPr>
        <p:sp>
          <p:nvSpPr>
            <p:cNvPr id="13" name="8 Rectángulo redondeado"/>
            <p:cNvSpPr/>
            <p:nvPr/>
          </p:nvSpPr>
          <p:spPr>
            <a:xfrm>
              <a:off x="82186" y="1267518"/>
              <a:ext cx="7008314" cy="864151"/>
            </a:xfrm>
            <a:prstGeom prst="roundRect">
              <a:avLst/>
            </a:prstGeom>
            <a:solidFill>
              <a:srgbClr val="98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4" name="9 Rectángulo"/>
            <p:cNvSpPr/>
            <p:nvPr/>
          </p:nvSpPr>
          <p:spPr>
            <a:xfrm>
              <a:off x="596236" y="1373159"/>
              <a:ext cx="5912455" cy="585959"/>
            </a:xfrm>
            <a:prstGeom prst="rect">
              <a:avLst/>
            </a:prstGeom>
          </p:spPr>
          <p:style>
            <a:lnRef idx="0">
              <a:scrgbClr r="0" g="0" b="0"/>
            </a:lnRef>
            <a:fillRef idx="0">
              <a:scrgbClr r="0" g="0" b="0"/>
            </a:fillRef>
            <a:effectRef idx="0">
              <a:scrgbClr r="0" g="0" b="0"/>
            </a:effectRef>
            <a:fontRef idx="minor">
              <a:schemeClr val="lt1"/>
            </a:fontRef>
          </p:style>
          <p:txBody>
            <a:bodyPr lIns="166331" tIns="0" rIns="166331" bIns="0" spcCol="1270" anchor="ctr"/>
            <a:lstStyle/>
            <a:p>
              <a:pPr defTabSz="1422400" eaLnBrk="1" hangingPunct="1">
                <a:lnSpc>
                  <a:spcPct val="90000"/>
                </a:lnSpc>
                <a:spcAft>
                  <a:spcPct val="35000"/>
                </a:spcAft>
                <a:defRPr/>
              </a:pPr>
              <a:r>
                <a:rPr lang="es-ES" dirty="0" smtClean="0">
                  <a:latin typeface="Calibri" panose="020F0502020204030204" pitchFamily="34" charset="0"/>
                  <a:cs typeface="Calibri" panose="020F0502020204030204" pitchFamily="34" charset="0"/>
                </a:rPr>
                <a:t>Libros y capítulos de libros </a:t>
              </a:r>
              <a:endParaRPr lang="es-ES" dirty="0">
                <a:latin typeface="Calibri" panose="020F0502020204030204" pitchFamily="34" charset="0"/>
                <a:cs typeface="Calibri" panose="020F0502020204030204" pitchFamily="34" charset="0"/>
              </a:endParaRPr>
            </a:p>
          </p:txBody>
        </p:sp>
      </p:grpSp>
      <p:sp>
        <p:nvSpPr>
          <p:cNvPr id="5" name="Rectángulo 4"/>
          <p:cNvSpPr/>
          <p:nvPr/>
        </p:nvSpPr>
        <p:spPr>
          <a:xfrm>
            <a:off x="1413892" y="1857013"/>
            <a:ext cx="7726933" cy="4893647"/>
          </a:xfrm>
          <a:prstGeom prst="rect">
            <a:avLst/>
          </a:prstGeom>
        </p:spPr>
        <p:txBody>
          <a:bodyPr wrap="square">
            <a:spAutoFit/>
          </a:bodyPr>
          <a:lstStyle/>
          <a:p>
            <a:pPr>
              <a:defRPr/>
            </a:pPr>
            <a:r>
              <a:rPr lang="es-ES" b="1" dirty="0">
                <a:solidFill>
                  <a:schemeClr val="tx1">
                    <a:lumMod val="75000"/>
                  </a:schemeClr>
                </a:solidFill>
                <a:latin typeface="Calibri" panose="020F0502020204030204" pitchFamily="34" charset="0"/>
                <a:cs typeface="Calibri" panose="020F0502020204030204" pitchFamily="34" charset="0"/>
              </a:rPr>
              <a:t>En </a:t>
            </a:r>
            <a:r>
              <a:rPr lang="es-ES" b="1" dirty="0" smtClean="0">
                <a:solidFill>
                  <a:schemeClr val="tx1">
                    <a:lumMod val="75000"/>
                  </a:schemeClr>
                </a:solidFill>
                <a:latin typeface="Calibri" panose="020F0502020204030204" pitchFamily="34" charset="0"/>
                <a:cs typeface="Calibri" panose="020F0502020204030204" pitchFamily="34" charset="0"/>
              </a:rPr>
              <a:t>2018 </a:t>
            </a:r>
            <a:r>
              <a:rPr lang="es-ES" b="1" dirty="0">
                <a:solidFill>
                  <a:schemeClr val="tx1">
                    <a:lumMod val="75000"/>
                  </a:schemeClr>
                </a:solidFill>
                <a:latin typeface="Calibri" panose="020F0502020204030204" pitchFamily="34" charset="0"/>
                <a:cs typeface="Calibri" panose="020F0502020204030204" pitchFamily="34" charset="0"/>
              </a:rPr>
              <a:t>se </a:t>
            </a:r>
            <a:r>
              <a:rPr lang="es-ES" b="1" dirty="0" smtClean="0">
                <a:solidFill>
                  <a:schemeClr val="tx1">
                    <a:lumMod val="75000"/>
                  </a:schemeClr>
                </a:solidFill>
                <a:latin typeface="Calibri" panose="020F0502020204030204" pitchFamily="34" charset="0"/>
                <a:cs typeface="Calibri" panose="020F0502020204030204" pitchFamily="34" charset="0"/>
              </a:rPr>
              <a:t>ha actualizado el Ranking  </a:t>
            </a:r>
            <a:r>
              <a:rPr lang="es-ES" b="1" dirty="0">
                <a:solidFill>
                  <a:schemeClr val="tx1">
                    <a:lumMod val="75000"/>
                  </a:schemeClr>
                </a:solidFill>
                <a:latin typeface="Calibri" panose="020F0502020204030204" pitchFamily="34" charset="0"/>
                <a:cs typeface="Calibri" panose="020F0502020204030204" pitchFamily="34" charset="0"/>
              </a:rPr>
              <a:t>SPI que pretende ser un índice de referencia en la evaluación de editoriales de Ciencias Sociales y </a:t>
            </a:r>
            <a:r>
              <a:rPr lang="es-ES" b="1" dirty="0" smtClean="0">
                <a:solidFill>
                  <a:schemeClr val="tx1">
                    <a:lumMod val="75000"/>
                  </a:schemeClr>
                </a:solidFill>
                <a:latin typeface="Calibri" panose="020F0502020204030204" pitchFamily="34" charset="0"/>
                <a:cs typeface="Calibri" panose="020F0502020204030204" pitchFamily="34" charset="0"/>
              </a:rPr>
              <a:t>Humanidades</a:t>
            </a:r>
            <a:r>
              <a:rPr lang="es-ES" b="1" dirty="0">
                <a:solidFill>
                  <a:schemeClr val="tx1">
                    <a:lumMod val="75000"/>
                  </a:schemeClr>
                </a:solidFill>
                <a:latin typeface="Calibri" panose="020F0502020204030204" pitchFamily="34" charset="0"/>
                <a:cs typeface="Calibri" panose="020F0502020204030204" pitchFamily="34" charset="0"/>
              </a:rPr>
              <a:t/>
            </a:r>
            <a:br>
              <a:rPr lang="es-ES" b="1" dirty="0">
                <a:solidFill>
                  <a:schemeClr val="tx1">
                    <a:lumMod val="75000"/>
                  </a:schemeClr>
                </a:solidFill>
                <a:latin typeface="Calibri" panose="020F0502020204030204" pitchFamily="34" charset="0"/>
                <a:cs typeface="Calibri" panose="020F0502020204030204" pitchFamily="34" charset="0"/>
              </a:rPr>
            </a:br>
            <a:endParaRPr lang="es-ES" b="1" dirty="0" smtClean="0">
              <a:solidFill>
                <a:schemeClr val="tx1">
                  <a:lumMod val="75000"/>
                </a:schemeClr>
              </a:solidFill>
              <a:latin typeface="Calibri" panose="020F0502020204030204" pitchFamily="34" charset="0"/>
              <a:cs typeface="Calibri" panose="020F0502020204030204" pitchFamily="34" charset="0"/>
            </a:endParaRPr>
          </a:p>
          <a:p>
            <a:pPr>
              <a:defRPr/>
            </a:pPr>
            <a:r>
              <a:rPr lang="es-ES" b="1" dirty="0" smtClean="0">
                <a:solidFill>
                  <a:schemeClr val="tx1">
                    <a:lumMod val="75000"/>
                  </a:schemeClr>
                </a:solidFill>
                <a:latin typeface="Calibri" panose="020F0502020204030204" pitchFamily="34" charset="0"/>
                <a:cs typeface="Calibri" panose="020F0502020204030204" pitchFamily="34" charset="0"/>
              </a:rPr>
              <a:t>SPI </a:t>
            </a:r>
            <a:r>
              <a:rPr lang="es-ES" b="1" dirty="0">
                <a:solidFill>
                  <a:schemeClr val="tx1">
                    <a:lumMod val="75000"/>
                  </a:schemeClr>
                </a:solidFill>
                <a:latin typeface="Calibri" panose="020F0502020204030204" pitchFamily="34" charset="0"/>
                <a:cs typeface="Calibri" panose="020F0502020204030204" pitchFamily="34" charset="0"/>
              </a:rPr>
              <a:t>(Scholary Publishers Indicators), elaborado por Grupo de Investigación de Publicaciones Científicas (EPUC) y financiado por el CSIC, nos ofrece un Ranking general de editoriales y otro distribuido por materias,  elaborado según la opinión de 3000 expertos españoles en el </a:t>
            </a:r>
            <a:r>
              <a:rPr lang="es-ES" b="1" dirty="0" smtClean="0">
                <a:solidFill>
                  <a:schemeClr val="tx1">
                    <a:lumMod val="75000"/>
                  </a:schemeClr>
                </a:solidFill>
                <a:latin typeface="Calibri" panose="020F0502020204030204" pitchFamily="34" charset="0"/>
                <a:cs typeface="Calibri" panose="020F0502020204030204" pitchFamily="34" charset="0"/>
              </a:rPr>
              <a:t>área.</a:t>
            </a:r>
            <a:endParaRPr lang="es-ES" b="1" dirty="0">
              <a:solidFill>
                <a:schemeClr val="tx1">
                  <a:lumMod val="75000"/>
                </a:schemeClr>
              </a:solidFill>
              <a:latin typeface="Calibri" panose="020F0502020204030204" pitchFamily="34" charset="0"/>
              <a:cs typeface="Calibri" panose="020F0502020204030204" pitchFamily="34" charset="0"/>
            </a:endParaRPr>
          </a:p>
          <a:p>
            <a:pPr>
              <a:defRPr/>
            </a:pPr>
            <a:endParaRPr lang="es-ES" b="1" dirty="0">
              <a:solidFill>
                <a:schemeClr val="tx1">
                  <a:lumMod val="75000"/>
                </a:schemeClr>
              </a:solidFill>
              <a:latin typeface="Calibri" panose="020F0502020204030204" pitchFamily="34" charset="0"/>
              <a:cs typeface="Calibri" panose="020F0502020204030204" pitchFamily="34" charset="0"/>
              <a:hlinkClick r:id="rId4" tooltip="ir a http://epuc.cchs.csic.es/SPI/listado_completo.php (se abre en ventana nueva)"/>
            </a:endParaRPr>
          </a:p>
          <a:p>
            <a:pPr>
              <a:defRPr/>
            </a:pPr>
            <a:r>
              <a:rPr lang="en-US" dirty="0">
                <a:solidFill>
                  <a:schemeClr val="tx1">
                    <a:lumMod val="75000"/>
                  </a:schemeClr>
                </a:solidFill>
                <a:latin typeface="Calibri" panose="020F0502020204030204" pitchFamily="34" charset="0"/>
                <a:cs typeface="Calibri" panose="020F0502020204030204" pitchFamily="34" charset="0"/>
              </a:rPr>
              <a:t>SPI: Books in Humanities and Social Sciences </a:t>
            </a:r>
            <a:endParaRPr lang="en-US" dirty="0" smtClean="0">
              <a:solidFill>
                <a:schemeClr val="tx1">
                  <a:lumMod val="75000"/>
                </a:schemeClr>
              </a:solidFill>
              <a:latin typeface="Calibri" panose="020F0502020204030204" pitchFamily="34" charset="0"/>
              <a:cs typeface="Calibri" panose="020F0502020204030204" pitchFamily="34" charset="0"/>
            </a:endParaRPr>
          </a:p>
          <a:p>
            <a:pPr>
              <a:defRPr/>
            </a:pPr>
            <a:r>
              <a:rPr lang="en-US" dirty="0" smtClean="0">
                <a:solidFill>
                  <a:schemeClr val="tx1">
                    <a:lumMod val="75000"/>
                  </a:schemeClr>
                </a:solidFill>
                <a:latin typeface="Calibri" panose="020F0502020204030204" pitchFamily="34" charset="0"/>
                <a:cs typeface="Calibri" panose="020F0502020204030204" pitchFamily="34" charset="0"/>
                <a:hlinkClick r:id="rId5" action="ppaction://hlinkfile"/>
              </a:rPr>
              <a:t>Top de las 100 editorials </a:t>
            </a:r>
            <a:r>
              <a:rPr lang="en-US" dirty="0" err="1" smtClean="0">
                <a:solidFill>
                  <a:schemeClr val="tx1">
                    <a:lumMod val="75000"/>
                  </a:schemeClr>
                </a:solidFill>
                <a:latin typeface="Calibri" panose="020F0502020204030204" pitchFamily="34" charset="0"/>
                <a:cs typeface="Calibri" panose="020F0502020204030204" pitchFamily="34" charset="0"/>
                <a:hlinkClick r:id="rId5" action="ppaction://hlinkfile"/>
              </a:rPr>
              <a:t>más</a:t>
            </a:r>
            <a:r>
              <a:rPr lang="en-US" dirty="0" smtClean="0">
                <a:solidFill>
                  <a:schemeClr val="tx1">
                    <a:lumMod val="75000"/>
                  </a:schemeClr>
                </a:solidFill>
                <a:latin typeface="Calibri" panose="020F0502020204030204" pitchFamily="34" charset="0"/>
                <a:cs typeface="Calibri" panose="020F0502020204030204" pitchFamily="34" charset="0"/>
                <a:hlinkClick r:id="rId5" action="ppaction://hlinkfile"/>
              </a:rPr>
              <a:t> citadas en Ranking SPI 2018</a:t>
            </a:r>
            <a:endParaRPr lang="es-ES" dirty="0">
              <a:solidFill>
                <a:schemeClr val="tx1">
                  <a:lumMod val="75000"/>
                </a:schemeClr>
              </a:solidFill>
              <a:latin typeface="Calibri" panose="020F0502020204030204" pitchFamily="34" charset="0"/>
              <a:cs typeface="Calibri" panose="020F0502020204030204" pitchFamily="34" charset="0"/>
            </a:endParaRPr>
          </a:p>
          <a:p>
            <a:pPr algn="just">
              <a:spcBef>
                <a:spcPct val="0"/>
              </a:spcBef>
            </a:pPr>
            <a:endParaRPr lang="es-ES" b="1" dirty="0">
              <a:solidFill>
                <a:schemeClr val="tx1">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22227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7336824"/>
          </a:xfrm>
          <a:prstGeom prst="rect">
            <a:avLst/>
          </a:prstGeom>
        </p:spPr>
      </p:pic>
      <p:pic>
        <p:nvPicPr>
          <p:cNvPr id="3" name="36 Imagen" descr="Aneca.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260" y="1340768"/>
            <a:ext cx="1381648" cy="35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1"/>
          <p:cNvPicPr>
            <a:picLocks noGrp="1" noChangeAspect="1"/>
          </p:cNvPicPr>
          <p:nvPr>
            <p:ph sz="half" idx="1"/>
          </p:nvPr>
        </p:nvPicPr>
        <p:blipFill>
          <a:blip r:embed="rId4">
            <a:extLst>
              <a:ext uri="{28A0092B-C50C-407E-A947-70E740481C1C}">
                <a14:useLocalDpi xmlns:a14="http://schemas.microsoft.com/office/drawing/2010/main" val="0"/>
              </a:ext>
            </a:extLst>
          </a:blip>
          <a:srcRect l="22836" t="18900" r="29124" b="28604"/>
          <a:stretch>
            <a:fillRect/>
          </a:stretch>
        </p:blipFill>
        <p:spPr bwMode="auto">
          <a:xfrm>
            <a:off x="2494012" y="1988840"/>
            <a:ext cx="4976813" cy="3059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13 Rectángulo"/>
          <p:cNvSpPr/>
          <p:nvPr/>
        </p:nvSpPr>
        <p:spPr>
          <a:xfrm>
            <a:off x="2349996" y="4005163"/>
            <a:ext cx="1872208" cy="1558441"/>
          </a:xfrm>
          <a:prstGeom prst="rect">
            <a:avLst/>
          </a:prstGeom>
          <a:noFill/>
          <a:ln w="76200">
            <a:solidFill>
              <a:schemeClr val="tx1">
                <a:lumMod val="50000"/>
                <a:alpha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dirty="0">
              <a:ln w="76200">
                <a:solidFill>
                  <a:srgbClr val="980000"/>
                </a:solidFill>
              </a:ln>
              <a:solidFill>
                <a:srgbClr val="980000"/>
              </a:solidFill>
            </a:endParaRPr>
          </a:p>
        </p:txBody>
      </p:sp>
    </p:spTree>
    <p:extLst>
      <p:ext uri="{BB962C8B-B14F-4D97-AF65-F5344CB8AC3E}">
        <p14:creationId xmlns:p14="http://schemas.microsoft.com/office/powerpoint/2010/main" val="2144491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5" y="0"/>
            <a:ext cx="12188825" cy="7336824"/>
          </a:xfrm>
          <a:prstGeom prst="rect">
            <a:avLst/>
          </a:prstGeom>
        </p:spPr>
      </p:pic>
      <p:pic>
        <p:nvPicPr>
          <p:cNvPr id="3" name="36 Imagen" descr="Aneca.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260" y="1340768"/>
            <a:ext cx="1381648" cy="35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ángulo 16"/>
          <p:cNvSpPr/>
          <p:nvPr/>
        </p:nvSpPr>
        <p:spPr>
          <a:xfrm>
            <a:off x="693812" y="2564904"/>
            <a:ext cx="8856984" cy="830997"/>
          </a:xfrm>
          <a:prstGeom prst="rect">
            <a:avLst/>
          </a:prstGeom>
        </p:spPr>
        <p:txBody>
          <a:bodyPr wrap="square">
            <a:spAutoFit/>
          </a:bodyPr>
          <a:lstStyle/>
          <a:p>
            <a:pPr>
              <a:defRPr/>
            </a:pPr>
            <a:endParaRPr lang="es-ES" b="1" dirty="0"/>
          </a:p>
          <a:p>
            <a:pPr algn="just">
              <a:defRPr/>
            </a:pPr>
            <a:endParaRPr lang="es-ES" b="1" dirty="0">
              <a:solidFill>
                <a:schemeClr val="tx1">
                  <a:lumMod val="75000"/>
                </a:schemeClr>
              </a:solidFill>
              <a:latin typeface="Calibri" panose="020F0502020204030204" pitchFamily="34" charset="0"/>
              <a:cs typeface="Calibri" panose="020F0502020204030204" pitchFamily="34" charset="0"/>
            </a:endParaRPr>
          </a:p>
        </p:txBody>
      </p:sp>
      <p:sp>
        <p:nvSpPr>
          <p:cNvPr id="2" name="Rectángulo 1"/>
          <p:cNvSpPr/>
          <p:nvPr/>
        </p:nvSpPr>
        <p:spPr>
          <a:xfrm>
            <a:off x="3673995" y="764704"/>
            <a:ext cx="6092825" cy="757130"/>
          </a:xfrm>
          <a:prstGeom prst="rect">
            <a:avLst/>
          </a:prstGeom>
        </p:spPr>
        <p:txBody>
          <a:bodyPr>
            <a:spAutoFit/>
          </a:bodyPr>
          <a:lstStyle/>
          <a:p>
            <a:pPr defTabSz="1422400">
              <a:lnSpc>
                <a:spcPct val="90000"/>
              </a:lnSpc>
              <a:spcAft>
                <a:spcPct val="35000"/>
              </a:spcAft>
              <a:defRPr/>
            </a:pPr>
            <a:r>
              <a:rPr lang="es-ES" dirty="0">
                <a:solidFill>
                  <a:schemeClr val="bg1"/>
                </a:solidFill>
                <a:latin typeface="Calibri" panose="020F0502020204030204" pitchFamily="34" charset="0"/>
                <a:cs typeface="Calibri" panose="020F0502020204030204" pitchFamily="34" charset="0"/>
              </a:rPr>
              <a:t>artículos de revistas indexadas con índices de calidad relativos</a:t>
            </a:r>
          </a:p>
        </p:txBody>
      </p:sp>
      <p:sp>
        <p:nvSpPr>
          <p:cNvPr id="11" name="Rectángulo 10"/>
          <p:cNvSpPr/>
          <p:nvPr/>
        </p:nvSpPr>
        <p:spPr>
          <a:xfrm>
            <a:off x="909836" y="2353171"/>
            <a:ext cx="9001000" cy="830997"/>
          </a:xfrm>
          <a:prstGeom prst="rect">
            <a:avLst/>
          </a:prstGeom>
        </p:spPr>
        <p:txBody>
          <a:bodyPr wrap="square">
            <a:spAutoFit/>
          </a:bodyPr>
          <a:lstStyle/>
          <a:p>
            <a:pPr>
              <a:defRPr/>
            </a:pPr>
            <a:endParaRPr lang="es-ES" b="1" dirty="0" smtClean="0">
              <a:solidFill>
                <a:schemeClr val="tx1">
                  <a:lumMod val="75000"/>
                </a:schemeClr>
              </a:solidFill>
              <a:latin typeface="Calibri" panose="020F0502020204030204" pitchFamily="34" charset="0"/>
              <a:cs typeface="Calibri" panose="020F0502020204030204" pitchFamily="34" charset="0"/>
            </a:endParaRPr>
          </a:p>
          <a:p>
            <a:pPr algn="just">
              <a:defRPr/>
            </a:pPr>
            <a:endParaRPr lang="es-ES" b="1" dirty="0">
              <a:solidFill>
                <a:schemeClr val="tx1">
                  <a:lumMod val="75000"/>
                </a:schemeClr>
              </a:solidFill>
              <a:latin typeface="Calibri" panose="020F0502020204030204" pitchFamily="34" charset="0"/>
              <a:cs typeface="Calibri" panose="020F0502020204030204" pitchFamily="34" charset="0"/>
            </a:endParaRPr>
          </a:p>
        </p:txBody>
      </p:sp>
      <p:grpSp>
        <p:nvGrpSpPr>
          <p:cNvPr id="12" name="7 Grupo"/>
          <p:cNvGrpSpPr>
            <a:grpSpLocks/>
          </p:cNvGrpSpPr>
          <p:nvPr/>
        </p:nvGrpSpPr>
        <p:grpSpPr bwMode="auto">
          <a:xfrm>
            <a:off x="4294212" y="332656"/>
            <a:ext cx="5616624" cy="1143805"/>
            <a:chOff x="82186" y="1267518"/>
            <a:chExt cx="7008314" cy="864151"/>
          </a:xfrm>
        </p:grpSpPr>
        <p:sp>
          <p:nvSpPr>
            <p:cNvPr id="13" name="8 Rectángulo redondeado"/>
            <p:cNvSpPr/>
            <p:nvPr/>
          </p:nvSpPr>
          <p:spPr>
            <a:xfrm>
              <a:off x="82186" y="1267518"/>
              <a:ext cx="7008314" cy="864151"/>
            </a:xfrm>
            <a:prstGeom prst="roundRect">
              <a:avLst/>
            </a:prstGeom>
            <a:solidFill>
              <a:srgbClr val="98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4" name="9 Rectángulo"/>
            <p:cNvSpPr/>
            <p:nvPr/>
          </p:nvSpPr>
          <p:spPr>
            <a:xfrm>
              <a:off x="596236" y="1373159"/>
              <a:ext cx="5912455" cy="585959"/>
            </a:xfrm>
            <a:prstGeom prst="rect">
              <a:avLst/>
            </a:prstGeom>
          </p:spPr>
          <p:style>
            <a:lnRef idx="0">
              <a:scrgbClr r="0" g="0" b="0"/>
            </a:lnRef>
            <a:fillRef idx="0">
              <a:scrgbClr r="0" g="0" b="0"/>
            </a:fillRef>
            <a:effectRef idx="0">
              <a:scrgbClr r="0" g="0" b="0"/>
            </a:effectRef>
            <a:fontRef idx="minor">
              <a:schemeClr val="lt1"/>
            </a:fontRef>
          </p:style>
          <p:txBody>
            <a:bodyPr lIns="166331" tIns="0" rIns="166331" bIns="0" spcCol="1270" anchor="ctr"/>
            <a:lstStyle/>
            <a:p>
              <a:pPr defTabSz="1422400" eaLnBrk="1" hangingPunct="1">
                <a:lnSpc>
                  <a:spcPct val="90000"/>
                </a:lnSpc>
                <a:spcAft>
                  <a:spcPct val="35000"/>
                </a:spcAft>
                <a:defRPr/>
              </a:pPr>
              <a:r>
                <a:rPr lang="es-ES" b="1" dirty="0" smtClean="0">
                  <a:latin typeface="Calibri" panose="020F0502020204030204" pitchFamily="34" charset="0"/>
                  <a:cs typeface="Calibri" panose="020F0502020204030204" pitchFamily="34" charset="0"/>
                </a:rPr>
                <a:t>Libros y capítulos de libros </a:t>
              </a:r>
              <a:endParaRPr lang="es-ES" b="1" dirty="0">
                <a:latin typeface="Calibri" panose="020F0502020204030204" pitchFamily="34" charset="0"/>
                <a:cs typeface="Calibri" panose="020F0502020204030204" pitchFamily="34" charset="0"/>
              </a:endParaRPr>
            </a:p>
          </p:txBody>
        </p:sp>
      </p:grpSp>
      <p:sp>
        <p:nvSpPr>
          <p:cNvPr id="5" name="Rectángulo 4"/>
          <p:cNvSpPr/>
          <p:nvPr/>
        </p:nvSpPr>
        <p:spPr>
          <a:xfrm>
            <a:off x="1413892" y="1857013"/>
            <a:ext cx="7726933" cy="2308324"/>
          </a:xfrm>
          <a:prstGeom prst="rect">
            <a:avLst/>
          </a:prstGeom>
        </p:spPr>
        <p:txBody>
          <a:bodyPr wrap="square">
            <a:spAutoFit/>
          </a:bodyPr>
          <a:lstStyle/>
          <a:p>
            <a:pPr algn="just">
              <a:defRPr/>
            </a:pPr>
            <a:r>
              <a:rPr lang="es-ES" b="1" dirty="0">
                <a:solidFill>
                  <a:schemeClr val="tx1">
                    <a:lumMod val="75000"/>
                  </a:schemeClr>
                </a:solidFill>
                <a:latin typeface="Calibri" panose="020F0502020204030204" pitchFamily="34" charset="0"/>
                <a:cs typeface="Calibri" panose="020F0502020204030204" pitchFamily="34" charset="0"/>
              </a:rPr>
              <a:t>Otras herramientas para conocer la importancia de las editoriales</a:t>
            </a:r>
          </a:p>
          <a:p>
            <a:pPr algn="just">
              <a:defRPr/>
            </a:pPr>
            <a:r>
              <a:rPr lang="es-ES" b="1" dirty="0">
                <a:solidFill>
                  <a:schemeClr val="tx1">
                    <a:lumMod val="75000"/>
                  </a:schemeClr>
                </a:solidFill>
                <a:latin typeface="Calibri" panose="020F0502020204030204" pitchFamily="34" charset="0"/>
                <a:cs typeface="Calibri" panose="020F0502020204030204" pitchFamily="34" charset="0"/>
                <a:hlinkClick r:id="rId4"/>
              </a:rPr>
              <a:t>Public Scholar </a:t>
            </a:r>
            <a:r>
              <a:rPr lang="es-ES" b="1" dirty="0" smtClean="0">
                <a:solidFill>
                  <a:schemeClr val="tx1">
                    <a:lumMod val="75000"/>
                  </a:schemeClr>
                </a:solidFill>
                <a:latin typeface="Calibri" panose="020F0502020204030204" pitchFamily="34" charset="0"/>
                <a:cs typeface="Calibri" panose="020F0502020204030204" pitchFamily="34" charset="0"/>
                <a:hlinkClick r:id="rId4"/>
              </a:rPr>
              <a:t>Metrics</a:t>
            </a:r>
            <a:endParaRPr lang="es-ES" b="1" dirty="0" smtClean="0">
              <a:solidFill>
                <a:schemeClr val="tx1">
                  <a:lumMod val="75000"/>
                </a:schemeClr>
              </a:solidFill>
              <a:latin typeface="Calibri" panose="020F0502020204030204" pitchFamily="34" charset="0"/>
              <a:cs typeface="Calibri" panose="020F0502020204030204" pitchFamily="34" charset="0"/>
            </a:endParaRPr>
          </a:p>
          <a:p>
            <a:pPr algn="just">
              <a:defRPr/>
            </a:pPr>
            <a:r>
              <a:rPr lang="es-ES" b="1" dirty="0" smtClean="0">
                <a:solidFill>
                  <a:schemeClr val="tx1">
                    <a:lumMod val="75000"/>
                  </a:schemeClr>
                </a:solidFill>
                <a:latin typeface="Calibri" panose="020F0502020204030204" pitchFamily="34" charset="0"/>
                <a:cs typeface="Calibri" panose="020F0502020204030204" pitchFamily="34" charset="0"/>
                <a:hlinkClick r:id="rId5"/>
              </a:rPr>
              <a:t>Top de las 100 editoriales más citadas</a:t>
            </a:r>
            <a:endParaRPr lang="es-ES" b="1" dirty="0">
              <a:solidFill>
                <a:schemeClr val="tx1">
                  <a:lumMod val="75000"/>
                </a:schemeClr>
              </a:solidFill>
              <a:latin typeface="Calibri" panose="020F0502020204030204" pitchFamily="34" charset="0"/>
              <a:cs typeface="Calibri" panose="020F0502020204030204" pitchFamily="34" charset="0"/>
              <a:hlinkClick r:id="rId5"/>
            </a:endParaRPr>
          </a:p>
          <a:p>
            <a:pPr>
              <a:defRPr/>
            </a:pPr>
            <a:r>
              <a:rPr lang="en-US" b="1" dirty="0" smtClean="0">
                <a:solidFill>
                  <a:schemeClr val="tx1">
                    <a:lumMod val="75000"/>
                  </a:schemeClr>
                </a:solidFill>
                <a:latin typeface="Calibri" panose="020F0502020204030204" pitchFamily="34" charset="0"/>
                <a:cs typeface="Calibri" panose="020F0502020204030204" pitchFamily="34" charset="0"/>
                <a:hlinkClick r:id="rId5"/>
              </a:rPr>
              <a:t> </a:t>
            </a:r>
            <a:endParaRPr lang="es-ES" b="1" dirty="0">
              <a:solidFill>
                <a:schemeClr val="tx1">
                  <a:lumMod val="75000"/>
                </a:schemeClr>
              </a:solidFill>
              <a:latin typeface="Calibri" panose="020F0502020204030204" pitchFamily="34" charset="0"/>
              <a:cs typeface="Calibri" panose="020F0502020204030204" pitchFamily="34" charset="0"/>
            </a:endParaRPr>
          </a:p>
          <a:p>
            <a:pPr algn="just">
              <a:spcBef>
                <a:spcPct val="0"/>
              </a:spcBef>
            </a:pPr>
            <a:endParaRPr lang="es-ES" b="1" dirty="0">
              <a:solidFill>
                <a:schemeClr val="tx1">
                  <a:lumMod val="75000"/>
                </a:schemeClr>
              </a:solidFill>
              <a:latin typeface="Calibri" panose="020F0502020204030204" pitchFamily="34" charset="0"/>
              <a:cs typeface="Calibri" panose="020F0502020204030204" pitchFamily="34" charset="0"/>
            </a:endParaRPr>
          </a:p>
        </p:txBody>
      </p:sp>
      <p:pic>
        <p:nvPicPr>
          <p:cNvPr id="15" name="Imagen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5773" y="3470065"/>
            <a:ext cx="5986791" cy="823031"/>
          </a:xfrm>
          <a:prstGeom prst="rect">
            <a:avLst/>
          </a:prstGeom>
        </p:spPr>
      </p:pic>
      <p:pic>
        <p:nvPicPr>
          <p:cNvPr id="16" name="Imagen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92510" y="4710976"/>
            <a:ext cx="3333750" cy="1382320"/>
          </a:xfrm>
          <a:prstGeom prst="rect">
            <a:avLst/>
          </a:prstGeom>
        </p:spPr>
      </p:pic>
    </p:spTree>
    <p:extLst>
      <p:ext uri="{BB962C8B-B14F-4D97-AF65-F5344CB8AC3E}">
        <p14:creationId xmlns:p14="http://schemas.microsoft.com/office/powerpoint/2010/main" val="3567170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7336824"/>
          </a:xfrm>
          <a:prstGeom prst="rect">
            <a:avLst/>
          </a:prstGeom>
        </p:spPr>
      </p:pic>
      <p:pic>
        <p:nvPicPr>
          <p:cNvPr id="3" name="36 Imagen" descr="Aneca.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260" y="1340768"/>
            <a:ext cx="1381648" cy="35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ángulo 16"/>
          <p:cNvSpPr/>
          <p:nvPr/>
        </p:nvSpPr>
        <p:spPr>
          <a:xfrm>
            <a:off x="693812" y="2564904"/>
            <a:ext cx="8856984" cy="830997"/>
          </a:xfrm>
          <a:prstGeom prst="rect">
            <a:avLst/>
          </a:prstGeom>
        </p:spPr>
        <p:txBody>
          <a:bodyPr wrap="square">
            <a:spAutoFit/>
          </a:bodyPr>
          <a:lstStyle/>
          <a:p>
            <a:pPr>
              <a:defRPr/>
            </a:pPr>
            <a:endParaRPr lang="es-ES" b="1" dirty="0"/>
          </a:p>
          <a:p>
            <a:pPr algn="just">
              <a:defRPr/>
            </a:pPr>
            <a:endParaRPr lang="es-ES" b="1" dirty="0">
              <a:solidFill>
                <a:schemeClr val="tx1">
                  <a:lumMod val="75000"/>
                </a:schemeClr>
              </a:solidFill>
              <a:latin typeface="Calibri" panose="020F0502020204030204" pitchFamily="34" charset="0"/>
              <a:cs typeface="Calibri" panose="020F0502020204030204" pitchFamily="34" charset="0"/>
            </a:endParaRPr>
          </a:p>
        </p:txBody>
      </p:sp>
      <p:sp>
        <p:nvSpPr>
          <p:cNvPr id="2" name="Rectángulo 1"/>
          <p:cNvSpPr/>
          <p:nvPr/>
        </p:nvSpPr>
        <p:spPr>
          <a:xfrm>
            <a:off x="3673995" y="764704"/>
            <a:ext cx="6092825" cy="757130"/>
          </a:xfrm>
          <a:prstGeom prst="rect">
            <a:avLst/>
          </a:prstGeom>
        </p:spPr>
        <p:txBody>
          <a:bodyPr>
            <a:spAutoFit/>
          </a:bodyPr>
          <a:lstStyle/>
          <a:p>
            <a:pPr defTabSz="1422400">
              <a:lnSpc>
                <a:spcPct val="90000"/>
              </a:lnSpc>
              <a:spcAft>
                <a:spcPct val="35000"/>
              </a:spcAft>
              <a:defRPr/>
            </a:pPr>
            <a:r>
              <a:rPr lang="es-ES" dirty="0">
                <a:solidFill>
                  <a:schemeClr val="bg1"/>
                </a:solidFill>
                <a:latin typeface="Calibri" panose="020F0502020204030204" pitchFamily="34" charset="0"/>
                <a:cs typeface="Calibri" panose="020F0502020204030204" pitchFamily="34" charset="0"/>
              </a:rPr>
              <a:t>artículos de revistas indexadas con índices de calidad relativos</a:t>
            </a:r>
          </a:p>
        </p:txBody>
      </p:sp>
      <p:sp>
        <p:nvSpPr>
          <p:cNvPr id="11" name="Rectángulo 10"/>
          <p:cNvSpPr/>
          <p:nvPr/>
        </p:nvSpPr>
        <p:spPr>
          <a:xfrm>
            <a:off x="909836" y="2353171"/>
            <a:ext cx="9001000" cy="830997"/>
          </a:xfrm>
          <a:prstGeom prst="rect">
            <a:avLst/>
          </a:prstGeom>
        </p:spPr>
        <p:txBody>
          <a:bodyPr wrap="square">
            <a:spAutoFit/>
          </a:bodyPr>
          <a:lstStyle/>
          <a:p>
            <a:pPr>
              <a:defRPr/>
            </a:pPr>
            <a:endParaRPr lang="es-ES" b="1" dirty="0" smtClean="0">
              <a:solidFill>
                <a:schemeClr val="tx1">
                  <a:lumMod val="75000"/>
                </a:schemeClr>
              </a:solidFill>
              <a:latin typeface="Calibri" panose="020F0502020204030204" pitchFamily="34" charset="0"/>
              <a:cs typeface="Calibri" panose="020F0502020204030204" pitchFamily="34" charset="0"/>
            </a:endParaRPr>
          </a:p>
          <a:p>
            <a:pPr algn="just">
              <a:defRPr/>
            </a:pPr>
            <a:endParaRPr lang="es-ES" b="1" dirty="0">
              <a:solidFill>
                <a:schemeClr val="tx1">
                  <a:lumMod val="75000"/>
                </a:schemeClr>
              </a:solidFill>
              <a:latin typeface="Calibri" panose="020F0502020204030204" pitchFamily="34" charset="0"/>
              <a:cs typeface="Calibri" panose="020F0502020204030204" pitchFamily="34" charset="0"/>
            </a:endParaRPr>
          </a:p>
        </p:txBody>
      </p:sp>
      <p:grpSp>
        <p:nvGrpSpPr>
          <p:cNvPr id="12" name="7 Grupo"/>
          <p:cNvGrpSpPr>
            <a:grpSpLocks/>
          </p:cNvGrpSpPr>
          <p:nvPr/>
        </p:nvGrpSpPr>
        <p:grpSpPr bwMode="auto">
          <a:xfrm>
            <a:off x="4294212" y="332656"/>
            <a:ext cx="5616624" cy="1143805"/>
            <a:chOff x="82186" y="1267518"/>
            <a:chExt cx="7008314" cy="864151"/>
          </a:xfrm>
        </p:grpSpPr>
        <p:sp>
          <p:nvSpPr>
            <p:cNvPr id="13" name="8 Rectángulo redondeado"/>
            <p:cNvSpPr/>
            <p:nvPr/>
          </p:nvSpPr>
          <p:spPr>
            <a:xfrm>
              <a:off x="82186" y="1267518"/>
              <a:ext cx="7008314" cy="864151"/>
            </a:xfrm>
            <a:prstGeom prst="roundRect">
              <a:avLst/>
            </a:prstGeom>
            <a:solidFill>
              <a:srgbClr val="98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4" name="9 Rectángulo"/>
            <p:cNvSpPr/>
            <p:nvPr/>
          </p:nvSpPr>
          <p:spPr>
            <a:xfrm>
              <a:off x="596236" y="1373159"/>
              <a:ext cx="5912455" cy="585959"/>
            </a:xfrm>
            <a:prstGeom prst="rect">
              <a:avLst/>
            </a:prstGeom>
          </p:spPr>
          <p:style>
            <a:lnRef idx="0">
              <a:scrgbClr r="0" g="0" b="0"/>
            </a:lnRef>
            <a:fillRef idx="0">
              <a:scrgbClr r="0" g="0" b="0"/>
            </a:fillRef>
            <a:effectRef idx="0">
              <a:scrgbClr r="0" g="0" b="0"/>
            </a:effectRef>
            <a:fontRef idx="minor">
              <a:schemeClr val="lt1"/>
            </a:fontRef>
          </p:style>
          <p:txBody>
            <a:bodyPr lIns="166331" tIns="0" rIns="166331" bIns="0" spcCol="1270" anchor="ctr"/>
            <a:lstStyle/>
            <a:p>
              <a:pPr defTabSz="1422400" eaLnBrk="1" hangingPunct="1">
                <a:lnSpc>
                  <a:spcPct val="90000"/>
                </a:lnSpc>
                <a:spcAft>
                  <a:spcPct val="35000"/>
                </a:spcAft>
                <a:defRPr/>
              </a:pPr>
              <a:r>
                <a:rPr lang="es-ES" b="1" dirty="0" smtClean="0">
                  <a:latin typeface="Calibri" panose="020F0502020204030204" pitchFamily="34" charset="0"/>
                  <a:cs typeface="Calibri" panose="020F0502020204030204" pitchFamily="34" charset="0"/>
                </a:rPr>
                <a:t>Congresos y conferencias</a:t>
              </a:r>
              <a:endParaRPr lang="es-ES" b="1" dirty="0">
                <a:latin typeface="Calibri" panose="020F0502020204030204" pitchFamily="34" charset="0"/>
                <a:cs typeface="Calibri" panose="020F0502020204030204" pitchFamily="34" charset="0"/>
              </a:endParaRPr>
            </a:p>
          </p:txBody>
        </p:sp>
      </p:grpSp>
      <p:sp>
        <p:nvSpPr>
          <p:cNvPr id="18" name="Marcador de contenido 1"/>
          <p:cNvSpPr>
            <a:spLocks noGrp="1"/>
          </p:cNvSpPr>
          <p:nvPr>
            <p:ph sz="half" idx="1"/>
          </p:nvPr>
        </p:nvSpPr>
        <p:spPr>
          <a:xfrm>
            <a:off x="2099153" y="1908509"/>
            <a:ext cx="8145455" cy="4208767"/>
          </a:xfrm>
        </p:spPr>
        <p:txBody>
          <a:bodyPr>
            <a:normAutofit lnSpcReduction="10000"/>
          </a:bodyPr>
          <a:lstStyle/>
          <a:p>
            <a:pPr marL="0" indent="0" algn="just">
              <a:buNone/>
              <a:defRPr/>
            </a:pPr>
            <a:r>
              <a:rPr lang="es-ES" b="1" dirty="0" smtClean="0">
                <a:solidFill>
                  <a:schemeClr val="tx1">
                    <a:lumMod val="75000"/>
                  </a:schemeClr>
                </a:solidFill>
                <a:latin typeface="Calibri" panose="020F0502020204030204" pitchFamily="34" charset="0"/>
                <a:cs typeface="Calibri" panose="020F0502020204030204" pitchFamily="34" charset="0"/>
              </a:rPr>
              <a:t>Congresos o Conferencias tanto de ámbito nacional como internacional.</a:t>
            </a:r>
          </a:p>
          <a:p>
            <a:pPr marL="0" indent="0" algn="just">
              <a:buNone/>
              <a:defRPr/>
            </a:pPr>
            <a:r>
              <a:rPr lang="es-ES" b="1" dirty="0" smtClean="0">
                <a:solidFill>
                  <a:schemeClr val="tx1">
                    <a:lumMod val="75000"/>
                  </a:schemeClr>
                </a:solidFill>
                <a:latin typeface="Calibri" panose="020F0502020204030204" pitchFamily="34" charset="0"/>
                <a:cs typeface="Calibri" panose="020F0502020204030204" pitchFamily="34" charset="0"/>
              </a:rPr>
              <a:t>Ponencias o Conferencias invitadas</a:t>
            </a:r>
          </a:p>
          <a:p>
            <a:pPr marL="0" indent="0" algn="just">
              <a:buNone/>
              <a:defRPr/>
            </a:pPr>
            <a:r>
              <a:rPr lang="es-ES" b="1" dirty="0" smtClean="0">
                <a:solidFill>
                  <a:schemeClr val="tx1">
                    <a:lumMod val="75000"/>
                  </a:schemeClr>
                </a:solidFill>
                <a:latin typeface="Calibri" panose="020F0502020204030204" pitchFamily="34" charset="0"/>
                <a:cs typeface="Calibri" panose="020F0502020204030204" pitchFamily="34" charset="0"/>
              </a:rPr>
              <a:t>Antigüedad y periodicidad que sean referentes en el ámbito de especialización</a:t>
            </a:r>
          </a:p>
          <a:p>
            <a:pPr marL="0" indent="0" algn="just">
              <a:buNone/>
              <a:defRPr/>
            </a:pPr>
            <a:r>
              <a:rPr lang="es-ES" b="1" dirty="0" smtClean="0">
                <a:solidFill>
                  <a:schemeClr val="tx1">
                    <a:lumMod val="75000"/>
                  </a:schemeClr>
                </a:solidFill>
                <a:latin typeface="Calibri" panose="020F0502020204030204" pitchFamily="34" charset="0"/>
                <a:cs typeface="Calibri" panose="020F0502020204030204" pitchFamily="34" charset="0"/>
              </a:rPr>
              <a:t>Que los Congresos o Conferencias pasen un proceso de selección</a:t>
            </a:r>
          </a:p>
          <a:p>
            <a:pPr marL="0" indent="0" algn="just">
              <a:buNone/>
              <a:defRPr/>
            </a:pPr>
            <a:r>
              <a:rPr lang="es-ES" b="1" dirty="0" smtClean="0">
                <a:solidFill>
                  <a:schemeClr val="tx1">
                    <a:lumMod val="75000"/>
                  </a:schemeClr>
                </a:solidFill>
                <a:latin typeface="Calibri" panose="020F0502020204030204" pitchFamily="34" charset="0"/>
                <a:cs typeface="Calibri" panose="020F0502020204030204" pitchFamily="34" charset="0"/>
              </a:rPr>
              <a:t>Carta de aceptación</a:t>
            </a:r>
          </a:p>
          <a:p>
            <a:pPr marL="0" indent="0" algn="just">
              <a:buNone/>
              <a:defRPr/>
            </a:pPr>
            <a:r>
              <a:rPr lang="es-ES" b="1" dirty="0" smtClean="0">
                <a:solidFill>
                  <a:schemeClr val="tx1">
                    <a:lumMod val="75000"/>
                  </a:schemeClr>
                </a:solidFill>
                <a:latin typeface="Calibri" panose="020F0502020204030204" pitchFamily="34" charset="0"/>
                <a:cs typeface="Calibri" panose="020F0502020204030204" pitchFamily="34" charset="0"/>
              </a:rPr>
              <a:t>Actas publicadas</a:t>
            </a:r>
            <a:endParaRPr lang="es-ES" b="1" dirty="0">
              <a:solidFill>
                <a:schemeClr val="accent2">
                  <a:lumMod val="75000"/>
                </a:schemeClr>
              </a:solidFill>
            </a:endParaRPr>
          </a:p>
        </p:txBody>
      </p:sp>
    </p:spTree>
    <p:extLst>
      <p:ext uri="{BB962C8B-B14F-4D97-AF65-F5344CB8AC3E}">
        <p14:creationId xmlns:p14="http://schemas.microsoft.com/office/powerpoint/2010/main" val="64425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7336824"/>
          </a:xfrm>
          <a:prstGeom prst="rect">
            <a:avLst/>
          </a:prstGeom>
        </p:spPr>
      </p:pic>
      <p:pic>
        <p:nvPicPr>
          <p:cNvPr id="3" name="36 Imagen" descr="Aneca.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260" y="1340768"/>
            <a:ext cx="1381648" cy="35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ángulo 16"/>
          <p:cNvSpPr/>
          <p:nvPr/>
        </p:nvSpPr>
        <p:spPr>
          <a:xfrm>
            <a:off x="693812" y="2564904"/>
            <a:ext cx="8856984" cy="830997"/>
          </a:xfrm>
          <a:prstGeom prst="rect">
            <a:avLst/>
          </a:prstGeom>
        </p:spPr>
        <p:txBody>
          <a:bodyPr wrap="square">
            <a:spAutoFit/>
          </a:bodyPr>
          <a:lstStyle/>
          <a:p>
            <a:pPr>
              <a:defRPr/>
            </a:pPr>
            <a:endParaRPr lang="es-ES" b="1" dirty="0"/>
          </a:p>
          <a:p>
            <a:pPr algn="just">
              <a:defRPr/>
            </a:pPr>
            <a:endParaRPr lang="es-ES" b="1" dirty="0">
              <a:solidFill>
                <a:schemeClr val="tx1">
                  <a:lumMod val="75000"/>
                </a:schemeClr>
              </a:solidFill>
              <a:latin typeface="Calibri" panose="020F0502020204030204" pitchFamily="34" charset="0"/>
              <a:cs typeface="Calibri" panose="020F0502020204030204" pitchFamily="34" charset="0"/>
            </a:endParaRPr>
          </a:p>
        </p:txBody>
      </p:sp>
      <p:sp>
        <p:nvSpPr>
          <p:cNvPr id="2" name="Rectángulo 1"/>
          <p:cNvSpPr/>
          <p:nvPr/>
        </p:nvSpPr>
        <p:spPr>
          <a:xfrm>
            <a:off x="3673995" y="764704"/>
            <a:ext cx="6092825" cy="757130"/>
          </a:xfrm>
          <a:prstGeom prst="rect">
            <a:avLst/>
          </a:prstGeom>
        </p:spPr>
        <p:txBody>
          <a:bodyPr>
            <a:spAutoFit/>
          </a:bodyPr>
          <a:lstStyle/>
          <a:p>
            <a:pPr defTabSz="1422400">
              <a:lnSpc>
                <a:spcPct val="90000"/>
              </a:lnSpc>
              <a:spcAft>
                <a:spcPct val="35000"/>
              </a:spcAft>
              <a:defRPr/>
            </a:pPr>
            <a:r>
              <a:rPr lang="es-ES" dirty="0">
                <a:solidFill>
                  <a:schemeClr val="bg1"/>
                </a:solidFill>
                <a:latin typeface="Calibri" panose="020F0502020204030204" pitchFamily="34" charset="0"/>
                <a:cs typeface="Calibri" panose="020F0502020204030204" pitchFamily="34" charset="0"/>
              </a:rPr>
              <a:t>artículos de revistas indexadas con índices de calidad relativos</a:t>
            </a:r>
          </a:p>
        </p:txBody>
      </p:sp>
      <p:sp>
        <p:nvSpPr>
          <p:cNvPr id="11" name="Rectángulo 10"/>
          <p:cNvSpPr/>
          <p:nvPr/>
        </p:nvSpPr>
        <p:spPr>
          <a:xfrm>
            <a:off x="909836" y="2353171"/>
            <a:ext cx="9001000" cy="830997"/>
          </a:xfrm>
          <a:prstGeom prst="rect">
            <a:avLst/>
          </a:prstGeom>
        </p:spPr>
        <p:txBody>
          <a:bodyPr wrap="square">
            <a:spAutoFit/>
          </a:bodyPr>
          <a:lstStyle/>
          <a:p>
            <a:pPr>
              <a:defRPr/>
            </a:pPr>
            <a:endParaRPr lang="es-ES" b="1" dirty="0" smtClean="0">
              <a:solidFill>
                <a:schemeClr val="tx1">
                  <a:lumMod val="75000"/>
                </a:schemeClr>
              </a:solidFill>
              <a:latin typeface="Calibri" panose="020F0502020204030204" pitchFamily="34" charset="0"/>
              <a:cs typeface="Calibri" panose="020F0502020204030204" pitchFamily="34" charset="0"/>
            </a:endParaRPr>
          </a:p>
          <a:p>
            <a:pPr algn="just">
              <a:defRPr/>
            </a:pPr>
            <a:endParaRPr lang="es-ES" b="1" dirty="0">
              <a:solidFill>
                <a:schemeClr val="tx1">
                  <a:lumMod val="75000"/>
                </a:schemeClr>
              </a:solidFill>
              <a:latin typeface="Calibri" panose="020F0502020204030204" pitchFamily="34" charset="0"/>
              <a:cs typeface="Calibri" panose="020F0502020204030204" pitchFamily="34" charset="0"/>
            </a:endParaRPr>
          </a:p>
        </p:txBody>
      </p:sp>
      <p:grpSp>
        <p:nvGrpSpPr>
          <p:cNvPr id="12" name="7 Grupo"/>
          <p:cNvGrpSpPr>
            <a:grpSpLocks/>
          </p:cNvGrpSpPr>
          <p:nvPr/>
        </p:nvGrpSpPr>
        <p:grpSpPr bwMode="auto">
          <a:xfrm>
            <a:off x="4294212" y="332656"/>
            <a:ext cx="5616624" cy="1143805"/>
            <a:chOff x="82186" y="1267518"/>
            <a:chExt cx="7008314" cy="864151"/>
          </a:xfrm>
        </p:grpSpPr>
        <p:sp>
          <p:nvSpPr>
            <p:cNvPr id="13" name="8 Rectángulo redondeado"/>
            <p:cNvSpPr/>
            <p:nvPr/>
          </p:nvSpPr>
          <p:spPr>
            <a:xfrm>
              <a:off x="82186" y="1267518"/>
              <a:ext cx="7008314" cy="864151"/>
            </a:xfrm>
            <a:prstGeom prst="roundRect">
              <a:avLst/>
            </a:prstGeom>
            <a:solidFill>
              <a:srgbClr val="98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4" name="9 Rectángulo"/>
            <p:cNvSpPr/>
            <p:nvPr/>
          </p:nvSpPr>
          <p:spPr>
            <a:xfrm>
              <a:off x="596236" y="1373159"/>
              <a:ext cx="5912455" cy="585959"/>
            </a:xfrm>
            <a:prstGeom prst="rect">
              <a:avLst/>
            </a:prstGeom>
          </p:spPr>
          <p:style>
            <a:lnRef idx="0">
              <a:scrgbClr r="0" g="0" b="0"/>
            </a:lnRef>
            <a:fillRef idx="0">
              <a:scrgbClr r="0" g="0" b="0"/>
            </a:fillRef>
            <a:effectRef idx="0">
              <a:scrgbClr r="0" g="0" b="0"/>
            </a:effectRef>
            <a:fontRef idx="minor">
              <a:schemeClr val="lt1"/>
            </a:fontRef>
          </p:style>
          <p:txBody>
            <a:bodyPr lIns="166331" tIns="0" rIns="166331" bIns="0" spcCol="1270" anchor="ctr"/>
            <a:lstStyle/>
            <a:p>
              <a:pPr defTabSz="1422400" eaLnBrk="1" hangingPunct="1">
                <a:lnSpc>
                  <a:spcPct val="90000"/>
                </a:lnSpc>
                <a:spcAft>
                  <a:spcPct val="35000"/>
                </a:spcAft>
                <a:defRPr/>
              </a:pPr>
              <a:r>
                <a:rPr lang="es-ES" b="1" dirty="0" smtClean="0">
                  <a:latin typeface="Calibri" panose="020F0502020204030204" pitchFamily="34" charset="0"/>
                  <a:cs typeface="Calibri" panose="020F0502020204030204" pitchFamily="34" charset="0"/>
                </a:rPr>
                <a:t>Búsqueda de citas</a:t>
              </a:r>
              <a:endParaRPr lang="es-ES" b="1" dirty="0">
                <a:latin typeface="Calibri" panose="020F0502020204030204" pitchFamily="34" charset="0"/>
                <a:cs typeface="Calibri" panose="020F0502020204030204" pitchFamily="34" charset="0"/>
              </a:endParaRPr>
            </a:p>
          </p:txBody>
        </p:sp>
      </p:grpSp>
      <p:pic>
        <p:nvPicPr>
          <p:cNvPr id="15" name="Picture 2">
            <a:hlinkClick r:id="rId4"/>
          </p:cNvPr>
          <p:cNvPicPr>
            <a:picLocks noGrp="1" noChangeAspect="1" noChangeArrowheads="1"/>
          </p:cNvPicPr>
          <p:nvPr>
            <p:ph sz="half" idx="1"/>
          </p:nvPr>
        </p:nvPicPr>
        <p:blipFill>
          <a:blip r:embed="rId5">
            <a:extLst>
              <a:ext uri="{28A0092B-C50C-407E-A947-70E740481C1C}">
                <a14:useLocalDpi xmlns:a14="http://schemas.microsoft.com/office/drawing/2010/main" val="0"/>
              </a:ext>
            </a:extLst>
          </a:blip>
          <a:srcRect l="2634" t="16574" r="768" b="8781"/>
          <a:stretch>
            <a:fillRect/>
          </a:stretch>
        </p:blipFill>
        <p:spPr bwMode="auto">
          <a:xfrm>
            <a:off x="1404938" y="2230279"/>
            <a:ext cx="8505825" cy="39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82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49" y="-1496"/>
            <a:ext cx="12188825" cy="7336824"/>
          </a:xfrm>
          <a:prstGeom prst="rect">
            <a:avLst/>
          </a:prstGeom>
        </p:spPr>
      </p:pic>
      <p:pic>
        <p:nvPicPr>
          <p:cNvPr id="3" name="36 Imagen" descr="Aneca.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3772" y="956985"/>
            <a:ext cx="1381648" cy="35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ángulo 16"/>
          <p:cNvSpPr/>
          <p:nvPr/>
        </p:nvSpPr>
        <p:spPr>
          <a:xfrm>
            <a:off x="693812" y="2564904"/>
            <a:ext cx="8856984" cy="830997"/>
          </a:xfrm>
          <a:prstGeom prst="rect">
            <a:avLst/>
          </a:prstGeom>
        </p:spPr>
        <p:txBody>
          <a:bodyPr wrap="square">
            <a:spAutoFit/>
          </a:bodyPr>
          <a:lstStyle/>
          <a:p>
            <a:pPr>
              <a:defRPr/>
            </a:pPr>
            <a:endParaRPr lang="es-ES" b="1" dirty="0"/>
          </a:p>
          <a:p>
            <a:pPr algn="just">
              <a:defRPr/>
            </a:pPr>
            <a:endParaRPr lang="es-ES" b="1" dirty="0">
              <a:solidFill>
                <a:schemeClr val="tx1">
                  <a:lumMod val="75000"/>
                </a:schemeClr>
              </a:solidFill>
              <a:latin typeface="Calibri" panose="020F0502020204030204" pitchFamily="34" charset="0"/>
              <a:cs typeface="Calibri" panose="020F0502020204030204" pitchFamily="34" charset="0"/>
            </a:endParaRPr>
          </a:p>
        </p:txBody>
      </p:sp>
      <p:sp>
        <p:nvSpPr>
          <p:cNvPr id="2" name="Rectángulo 1"/>
          <p:cNvSpPr/>
          <p:nvPr/>
        </p:nvSpPr>
        <p:spPr>
          <a:xfrm>
            <a:off x="3673995" y="764704"/>
            <a:ext cx="6092825" cy="757130"/>
          </a:xfrm>
          <a:prstGeom prst="rect">
            <a:avLst/>
          </a:prstGeom>
        </p:spPr>
        <p:txBody>
          <a:bodyPr>
            <a:spAutoFit/>
          </a:bodyPr>
          <a:lstStyle/>
          <a:p>
            <a:pPr defTabSz="1422400">
              <a:lnSpc>
                <a:spcPct val="90000"/>
              </a:lnSpc>
              <a:spcAft>
                <a:spcPct val="35000"/>
              </a:spcAft>
              <a:defRPr/>
            </a:pPr>
            <a:r>
              <a:rPr lang="es-ES" dirty="0">
                <a:solidFill>
                  <a:schemeClr val="bg1"/>
                </a:solidFill>
                <a:latin typeface="Calibri" panose="020F0502020204030204" pitchFamily="34" charset="0"/>
                <a:cs typeface="Calibri" panose="020F0502020204030204" pitchFamily="34" charset="0"/>
              </a:rPr>
              <a:t>artículos de revistas indexadas con índices de calidad relativos</a:t>
            </a:r>
          </a:p>
        </p:txBody>
      </p:sp>
      <p:sp>
        <p:nvSpPr>
          <p:cNvPr id="11" name="Rectángulo 10"/>
          <p:cNvSpPr/>
          <p:nvPr/>
        </p:nvSpPr>
        <p:spPr>
          <a:xfrm>
            <a:off x="909836" y="2353171"/>
            <a:ext cx="9001000" cy="830997"/>
          </a:xfrm>
          <a:prstGeom prst="rect">
            <a:avLst/>
          </a:prstGeom>
        </p:spPr>
        <p:txBody>
          <a:bodyPr wrap="square">
            <a:spAutoFit/>
          </a:bodyPr>
          <a:lstStyle/>
          <a:p>
            <a:pPr>
              <a:defRPr/>
            </a:pPr>
            <a:endParaRPr lang="es-ES" b="1" dirty="0" smtClean="0">
              <a:solidFill>
                <a:schemeClr val="tx1">
                  <a:lumMod val="75000"/>
                </a:schemeClr>
              </a:solidFill>
              <a:latin typeface="Calibri" panose="020F0502020204030204" pitchFamily="34" charset="0"/>
              <a:cs typeface="Calibri" panose="020F0502020204030204" pitchFamily="34" charset="0"/>
            </a:endParaRPr>
          </a:p>
          <a:p>
            <a:pPr algn="just">
              <a:defRPr/>
            </a:pPr>
            <a:endParaRPr lang="es-ES" b="1" dirty="0">
              <a:solidFill>
                <a:schemeClr val="tx1">
                  <a:lumMod val="75000"/>
                </a:schemeClr>
              </a:solidFill>
              <a:latin typeface="Calibri" panose="020F0502020204030204" pitchFamily="34" charset="0"/>
              <a:cs typeface="Calibri" panose="020F0502020204030204" pitchFamily="34" charset="0"/>
            </a:endParaRPr>
          </a:p>
        </p:txBody>
      </p:sp>
      <p:grpSp>
        <p:nvGrpSpPr>
          <p:cNvPr id="12" name="7 Grupo"/>
          <p:cNvGrpSpPr>
            <a:grpSpLocks/>
          </p:cNvGrpSpPr>
          <p:nvPr/>
        </p:nvGrpSpPr>
        <p:grpSpPr bwMode="auto">
          <a:xfrm>
            <a:off x="4294212" y="332656"/>
            <a:ext cx="5616624" cy="1143805"/>
            <a:chOff x="82186" y="1267518"/>
            <a:chExt cx="7008314" cy="864151"/>
          </a:xfrm>
        </p:grpSpPr>
        <p:sp>
          <p:nvSpPr>
            <p:cNvPr id="13" name="8 Rectángulo redondeado"/>
            <p:cNvSpPr/>
            <p:nvPr/>
          </p:nvSpPr>
          <p:spPr>
            <a:xfrm>
              <a:off x="82186" y="1267518"/>
              <a:ext cx="7008314" cy="864151"/>
            </a:xfrm>
            <a:prstGeom prst="roundRect">
              <a:avLst/>
            </a:prstGeom>
            <a:solidFill>
              <a:srgbClr val="98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4" name="9 Rectángulo"/>
            <p:cNvSpPr/>
            <p:nvPr/>
          </p:nvSpPr>
          <p:spPr>
            <a:xfrm>
              <a:off x="596236" y="1373159"/>
              <a:ext cx="5912455" cy="585959"/>
            </a:xfrm>
            <a:prstGeom prst="rect">
              <a:avLst/>
            </a:prstGeom>
          </p:spPr>
          <p:style>
            <a:lnRef idx="0">
              <a:scrgbClr r="0" g="0" b="0"/>
            </a:lnRef>
            <a:fillRef idx="0">
              <a:scrgbClr r="0" g="0" b="0"/>
            </a:fillRef>
            <a:effectRef idx="0">
              <a:scrgbClr r="0" g="0" b="0"/>
            </a:effectRef>
            <a:fontRef idx="minor">
              <a:schemeClr val="lt1"/>
            </a:fontRef>
          </p:style>
          <p:txBody>
            <a:bodyPr lIns="166331" tIns="0" rIns="166331" bIns="0" spcCol="1270" anchor="ctr"/>
            <a:lstStyle/>
            <a:p>
              <a:pPr defTabSz="1422400" eaLnBrk="1" hangingPunct="1">
                <a:lnSpc>
                  <a:spcPct val="90000"/>
                </a:lnSpc>
                <a:spcAft>
                  <a:spcPct val="35000"/>
                </a:spcAft>
                <a:defRPr/>
              </a:pPr>
              <a:r>
                <a:rPr lang="es-ES" b="1" dirty="0" smtClean="0">
                  <a:latin typeface="Calibri" panose="020F0502020204030204" pitchFamily="34" charset="0"/>
                  <a:cs typeface="Calibri" panose="020F0502020204030204" pitchFamily="34" charset="0"/>
                </a:rPr>
                <a:t>Búsqueda de citas</a:t>
              </a:r>
              <a:endParaRPr lang="es-ES" b="1" dirty="0">
                <a:latin typeface="Calibri" panose="020F0502020204030204" pitchFamily="34" charset="0"/>
                <a:cs typeface="Calibri" panose="020F0502020204030204" pitchFamily="34" charset="0"/>
              </a:endParaRPr>
            </a:p>
          </p:txBody>
        </p:sp>
      </p:grpSp>
      <p:sp>
        <p:nvSpPr>
          <p:cNvPr id="5" name="Marcador de contenido 4"/>
          <p:cNvSpPr>
            <a:spLocks noGrp="1"/>
          </p:cNvSpPr>
          <p:nvPr>
            <p:ph idx="1"/>
          </p:nvPr>
        </p:nvSpPr>
        <p:spPr>
          <a:xfrm>
            <a:off x="1053852" y="1387897"/>
            <a:ext cx="10220811" cy="4784303"/>
          </a:xfrm>
        </p:spPr>
        <p:txBody>
          <a:bodyPr/>
          <a:lstStyle/>
          <a:p>
            <a:pPr marL="0" indent="0" algn="just">
              <a:buNone/>
              <a:defRPr/>
            </a:pPr>
            <a:r>
              <a:rPr lang="es-ES" b="1" dirty="0" smtClean="0">
                <a:solidFill>
                  <a:schemeClr val="tx1">
                    <a:lumMod val="75000"/>
                  </a:schemeClr>
                </a:solidFill>
                <a:latin typeface="Calibri" panose="020F0502020204030204" pitchFamily="34" charset="0"/>
                <a:cs typeface="Calibri" panose="020F0502020204030204" pitchFamily="34" charset="0"/>
              </a:rPr>
              <a:t>Es importante tener creado el perfil de </a:t>
            </a:r>
            <a:r>
              <a:rPr lang="es-ES" b="1" dirty="0" smtClean="0">
                <a:solidFill>
                  <a:schemeClr val="tx1">
                    <a:lumMod val="75000"/>
                  </a:schemeClr>
                </a:solidFill>
                <a:latin typeface="Calibri" panose="020F0502020204030204" pitchFamily="34" charset="0"/>
                <a:cs typeface="Calibri" panose="020F0502020204030204" pitchFamily="34" charset="0"/>
                <a:hlinkClick r:id="rId4"/>
              </a:rPr>
              <a:t>Google Scholar</a:t>
            </a:r>
            <a:r>
              <a:rPr lang="es-ES" b="1" dirty="0" smtClean="0">
                <a:solidFill>
                  <a:schemeClr val="tx1">
                    <a:lumMod val="75000"/>
                  </a:schemeClr>
                </a:solidFill>
                <a:latin typeface="Calibri" panose="020F0502020204030204" pitchFamily="34" charset="0"/>
                <a:cs typeface="Calibri" panose="020F0502020204030204" pitchFamily="34" charset="0"/>
              </a:rPr>
              <a:t>, que sea público y vinculado a la Universidad de Sevilla, el correo us.es debe estar verificado</a:t>
            </a:r>
            <a:endParaRPr lang="es-ES" dirty="0"/>
          </a:p>
        </p:txBody>
      </p:sp>
      <p:pic>
        <p:nvPicPr>
          <p:cNvPr id="15" name="Imagen 14"/>
          <p:cNvPicPr/>
          <p:nvPr/>
        </p:nvPicPr>
        <p:blipFill rotWithShape="1">
          <a:blip r:embed="rId5"/>
          <a:srcRect l="14288" t="5645" r="14451" b="3428"/>
          <a:stretch/>
        </p:blipFill>
        <p:spPr bwMode="auto">
          <a:xfrm>
            <a:off x="2061964" y="2898998"/>
            <a:ext cx="4444330" cy="3273202"/>
          </a:xfrm>
          <a:prstGeom prst="rect">
            <a:avLst/>
          </a:prstGeom>
          <a:ln w="38100" cap="sq" cmpd="sng" algn="ctr">
            <a:solidFill>
              <a:srgbClr val="000000"/>
            </a:solidFill>
            <a:prstDash val="solid"/>
            <a:miter lim="800000"/>
            <a:headEnd type="none" w="med" len="med"/>
            <a:tailEnd type="none" w="med" len="med"/>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621880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24"/>
            <a:ext cx="12188825" cy="7336824"/>
          </a:xfrm>
          <a:prstGeom prst="rect">
            <a:avLst/>
          </a:prstGeom>
        </p:spPr>
      </p:pic>
      <p:pic>
        <p:nvPicPr>
          <p:cNvPr id="3" name="36 Imagen" descr="Aneca.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260" y="1340768"/>
            <a:ext cx="1381648" cy="35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ángulo 16"/>
          <p:cNvSpPr/>
          <p:nvPr/>
        </p:nvSpPr>
        <p:spPr>
          <a:xfrm>
            <a:off x="693812" y="2564904"/>
            <a:ext cx="8856984" cy="830997"/>
          </a:xfrm>
          <a:prstGeom prst="rect">
            <a:avLst/>
          </a:prstGeom>
        </p:spPr>
        <p:txBody>
          <a:bodyPr wrap="square">
            <a:spAutoFit/>
          </a:bodyPr>
          <a:lstStyle/>
          <a:p>
            <a:pPr>
              <a:defRPr/>
            </a:pPr>
            <a:endParaRPr lang="es-ES" b="1" dirty="0"/>
          </a:p>
          <a:p>
            <a:pPr algn="just">
              <a:defRPr/>
            </a:pPr>
            <a:endParaRPr lang="es-ES" b="1" dirty="0">
              <a:solidFill>
                <a:schemeClr val="tx1">
                  <a:lumMod val="75000"/>
                </a:schemeClr>
              </a:solidFill>
              <a:latin typeface="Calibri" panose="020F0502020204030204" pitchFamily="34" charset="0"/>
              <a:cs typeface="Calibri" panose="020F0502020204030204" pitchFamily="34" charset="0"/>
            </a:endParaRPr>
          </a:p>
        </p:txBody>
      </p:sp>
      <p:sp>
        <p:nvSpPr>
          <p:cNvPr id="2" name="Rectángulo 1"/>
          <p:cNvSpPr/>
          <p:nvPr/>
        </p:nvSpPr>
        <p:spPr>
          <a:xfrm>
            <a:off x="3673995" y="764704"/>
            <a:ext cx="6092825" cy="757130"/>
          </a:xfrm>
          <a:prstGeom prst="rect">
            <a:avLst/>
          </a:prstGeom>
        </p:spPr>
        <p:txBody>
          <a:bodyPr>
            <a:spAutoFit/>
          </a:bodyPr>
          <a:lstStyle/>
          <a:p>
            <a:pPr defTabSz="1422400">
              <a:lnSpc>
                <a:spcPct val="90000"/>
              </a:lnSpc>
              <a:spcAft>
                <a:spcPct val="35000"/>
              </a:spcAft>
              <a:defRPr/>
            </a:pPr>
            <a:r>
              <a:rPr lang="es-ES" dirty="0">
                <a:solidFill>
                  <a:schemeClr val="bg1"/>
                </a:solidFill>
                <a:latin typeface="Calibri" panose="020F0502020204030204" pitchFamily="34" charset="0"/>
                <a:cs typeface="Calibri" panose="020F0502020204030204" pitchFamily="34" charset="0"/>
              </a:rPr>
              <a:t>artículos de revistas indexadas con índices de calidad relativos</a:t>
            </a:r>
          </a:p>
        </p:txBody>
      </p:sp>
      <p:sp>
        <p:nvSpPr>
          <p:cNvPr id="11" name="Rectángulo 10"/>
          <p:cNvSpPr/>
          <p:nvPr/>
        </p:nvSpPr>
        <p:spPr>
          <a:xfrm>
            <a:off x="909836" y="2353171"/>
            <a:ext cx="9001000" cy="830997"/>
          </a:xfrm>
          <a:prstGeom prst="rect">
            <a:avLst/>
          </a:prstGeom>
        </p:spPr>
        <p:txBody>
          <a:bodyPr wrap="square">
            <a:spAutoFit/>
          </a:bodyPr>
          <a:lstStyle/>
          <a:p>
            <a:pPr>
              <a:defRPr/>
            </a:pPr>
            <a:endParaRPr lang="es-ES" b="1" dirty="0" smtClean="0">
              <a:solidFill>
                <a:schemeClr val="tx1">
                  <a:lumMod val="75000"/>
                </a:schemeClr>
              </a:solidFill>
              <a:latin typeface="Calibri" panose="020F0502020204030204" pitchFamily="34" charset="0"/>
              <a:cs typeface="Calibri" panose="020F0502020204030204" pitchFamily="34" charset="0"/>
            </a:endParaRPr>
          </a:p>
          <a:p>
            <a:pPr algn="just">
              <a:defRPr/>
            </a:pPr>
            <a:endParaRPr lang="es-ES" b="1" dirty="0">
              <a:solidFill>
                <a:schemeClr val="tx1">
                  <a:lumMod val="75000"/>
                </a:schemeClr>
              </a:solidFill>
              <a:latin typeface="Calibri" panose="020F0502020204030204" pitchFamily="34" charset="0"/>
              <a:cs typeface="Calibri" panose="020F0502020204030204" pitchFamily="34" charset="0"/>
            </a:endParaRPr>
          </a:p>
        </p:txBody>
      </p:sp>
      <p:grpSp>
        <p:nvGrpSpPr>
          <p:cNvPr id="12" name="7 Grupo"/>
          <p:cNvGrpSpPr>
            <a:grpSpLocks/>
          </p:cNvGrpSpPr>
          <p:nvPr/>
        </p:nvGrpSpPr>
        <p:grpSpPr bwMode="auto">
          <a:xfrm>
            <a:off x="4294212" y="332656"/>
            <a:ext cx="5616624" cy="1143805"/>
            <a:chOff x="82186" y="1267518"/>
            <a:chExt cx="7008314" cy="864151"/>
          </a:xfrm>
        </p:grpSpPr>
        <p:sp>
          <p:nvSpPr>
            <p:cNvPr id="13" name="8 Rectángulo redondeado"/>
            <p:cNvSpPr/>
            <p:nvPr/>
          </p:nvSpPr>
          <p:spPr>
            <a:xfrm>
              <a:off x="82186" y="1267518"/>
              <a:ext cx="7008314" cy="864151"/>
            </a:xfrm>
            <a:prstGeom prst="roundRect">
              <a:avLst/>
            </a:prstGeom>
            <a:solidFill>
              <a:srgbClr val="98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4" name="9 Rectángulo"/>
            <p:cNvSpPr/>
            <p:nvPr/>
          </p:nvSpPr>
          <p:spPr>
            <a:xfrm>
              <a:off x="596236" y="1373159"/>
              <a:ext cx="5912455" cy="585959"/>
            </a:xfrm>
            <a:prstGeom prst="rect">
              <a:avLst/>
            </a:prstGeom>
          </p:spPr>
          <p:style>
            <a:lnRef idx="0">
              <a:scrgbClr r="0" g="0" b="0"/>
            </a:lnRef>
            <a:fillRef idx="0">
              <a:scrgbClr r="0" g="0" b="0"/>
            </a:fillRef>
            <a:effectRef idx="0">
              <a:scrgbClr r="0" g="0" b="0"/>
            </a:effectRef>
            <a:fontRef idx="minor">
              <a:schemeClr val="lt1"/>
            </a:fontRef>
          </p:style>
          <p:txBody>
            <a:bodyPr lIns="166331" tIns="0" rIns="166331" bIns="0" spcCol="1270" anchor="ctr"/>
            <a:lstStyle/>
            <a:p>
              <a:pPr defTabSz="1422400" eaLnBrk="1" hangingPunct="1">
                <a:lnSpc>
                  <a:spcPct val="90000"/>
                </a:lnSpc>
                <a:spcAft>
                  <a:spcPct val="35000"/>
                </a:spcAft>
                <a:defRPr/>
              </a:pPr>
              <a:r>
                <a:rPr lang="es-ES" b="1" dirty="0" smtClean="0">
                  <a:latin typeface="Calibri" panose="020F0502020204030204" pitchFamily="34" charset="0"/>
                  <a:cs typeface="Calibri" panose="020F0502020204030204" pitchFamily="34" charset="0"/>
                </a:rPr>
                <a:t>Búsqueda de citas</a:t>
              </a:r>
              <a:endParaRPr lang="es-ES" b="1" dirty="0">
                <a:latin typeface="Calibri" panose="020F0502020204030204" pitchFamily="34" charset="0"/>
                <a:cs typeface="Calibri" panose="020F0502020204030204" pitchFamily="34" charset="0"/>
              </a:endParaRPr>
            </a:p>
          </p:txBody>
        </p:sp>
      </p:grpSp>
      <p:sp>
        <p:nvSpPr>
          <p:cNvPr id="5" name="Marcador de contenido 4"/>
          <p:cNvSpPr>
            <a:spLocks noGrp="1"/>
          </p:cNvSpPr>
          <p:nvPr>
            <p:ph idx="1"/>
          </p:nvPr>
        </p:nvSpPr>
        <p:spPr/>
        <p:txBody>
          <a:bodyPr>
            <a:normAutofit/>
          </a:bodyPr>
          <a:lstStyle/>
          <a:p>
            <a:pPr marL="0" indent="0" algn="just">
              <a:buNone/>
              <a:defRPr/>
            </a:pPr>
            <a:endParaRPr lang="es-ES" b="1" dirty="0">
              <a:solidFill>
                <a:schemeClr val="tx1">
                  <a:lumMod val="75000"/>
                </a:schemeClr>
              </a:solidFill>
              <a:latin typeface="Calibri" panose="020F0502020204030204" pitchFamily="34" charset="0"/>
              <a:cs typeface="Calibri" panose="020F0502020204030204" pitchFamily="34" charset="0"/>
            </a:endParaRPr>
          </a:p>
          <a:p>
            <a:pPr marL="0" indent="0">
              <a:buNone/>
              <a:defRPr/>
            </a:pPr>
            <a:r>
              <a:rPr lang="es-ES" sz="2800" b="1" dirty="0">
                <a:solidFill>
                  <a:schemeClr val="tx1">
                    <a:lumMod val="75000"/>
                  </a:schemeClr>
                </a:solidFill>
                <a:latin typeface="Calibri" panose="020F0502020204030204" pitchFamily="34" charset="0"/>
                <a:cs typeface="Calibri" panose="020F0502020204030204" pitchFamily="34" charset="0"/>
              </a:rPr>
              <a:t>Las citas se buscan en:</a:t>
            </a:r>
            <a:br>
              <a:rPr lang="es-ES" sz="2800" b="1" dirty="0">
                <a:solidFill>
                  <a:schemeClr val="tx1">
                    <a:lumMod val="75000"/>
                  </a:schemeClr>
                </a:solidFill>
                <a:latin typeface="Calibri" panose="020F0502020204030204" pitchFamily="34" charset="0"/>
                <a:cs typeface="Calibri" panose="020F0502020204030204" pitchFamily="34" charset="0"/>
              </a:rPr>
            </a:br>
            <a:r>
              <a:rPr lang="es-ES" sz="2800" b="1" dirty="0">
                <a:solidFill>
                  <a:schemeClr val="tx1">
                    <a:lumMod val="75000"/>
                  </a:schemeClr>
                </a:solidFill>
                <a:latin typeface="Calibri" panose="020F0502020204030204" pitchFamily="34" charset="0"/>
                <a:cs typeface="Calibri" panose="020F0502020204030204" pitchFamily="34" charset="0"/>
              </a:rPr>
              <a:t>     </a:t>
            </a:r>
          </a:p>
          <a:p>
            <a:pPr marL="0" indent="0">
              <a:buNone/>
              <a:defRPr/>
            </a:pPr>
            <a:r>
              <a:rPr lang="es-ES" sz="2800" b="1" dirty="0">
                <a:solidFill>
                  <a:schemeClr val="tx1">
                    <a:lumMod val="75000"/>
                  </a:schemeClr>
                </a:solidFill>
                <a:latin typeface="Calibri" panose="020F0502020204030204" pitchFamily="34" charset="0"/>
                <a:cs typeface="Calibri" panose="020F0502020204030204" pitchFamily="34" charset="0"/>
              </a:rPr>
              <a:t>      </a:t>
            </a:r>
            <a:r>
              <a:rPr lang="es-ES" sz="2800" b="1" dirty="0" smtClean="0">
                <a:solidFill>
                  <a:schemeClr val="tx1">
                    <a:lumMod val="75000"/>
                  </a:schemeClr>
                </a:solidFill>
                <a:latin typeface="Calibri" panose="020F0502020204030204" pitchFamily="34" charset="0"/>
                <a:cs typeface="Calibri" panose="020F0502020204030204" pitchFamily="34" charset="0"/>
              </a:rPr>
              <a:t>Web of </a:t>
            </a:r>
            <a:r>
              <a:rPr lang="es-ES" sz="2800" b="1" dirty="0" err="1" smtClean="0">
                <a:solidFill>
                  <a:schemeClr val="tx1">
                    <a:lumMod val="75000"/>
                  </a:schemeClr>
                </a:solidFill>
                <a:latin typeface="Calibri" panose="020F0502020204030204" pitchFamily="34" charset="0"/>
                <a:cs typeface="Calibri" panose="020F0502020204030204" pitchFamily="34" charset="0"/>
              </a:rPr>
              <a:t>Science</a:t>
            </a:r>
            <a:r>
              <a:rPr lang="es-ES" sz="2800" b="1" dirty="0" smtClean="0">
                <a:solidFill>
                  <a:schemeClr val="tx1">
                    <a:lumMod val="75000"/>
                  </a:schemeClr>
                </a:solidFill>
                <a:latin typeface="Calibri" panose="020F0502020204030204" pitchFamily="34" charset="0"/>
                <a:cs typeface="Calibri" panose="020F0502020204030204" pitchFamily="34" charset="0"/>
              </a:rPr>
              <a:t> </a:t>
            </a:r>
            <a:r>
              <a:rPr lang="es-ES" sz="2800" b="1" dirty="0">
                <a:solidFill>
                  <a:schemeClr val="tx1">
                    <a:lumMod val="75000"/>
                  </a:schemeClr>
                </a:solidFill>
                <a:latin typeface="Calibri" panose="020F0502020204030204" pitchFamily="34" charset="0"/>
                <a:cs typeface="Calibri" panose="020F0502020204030204" pitchFamily="34" charset="0"/>
              </a:rPr>
              <a:t>– buscar el apellido del autor*, título* año</a:t>
            </a:r>
          </a:p>
          <a:p>
            <a:pPr marL="0" indent="0">
              <a:buNone/>
              <a:defRPr/>
            </a:pPr>
            <a:r>
              <a:rPr lang="es-ES" sz="2800" b="1" dirty="0">
                <a:solidFill>
                  <a:schemeClr val="tx1">
                    <a:lumMod val="75000"/>
                  </a:schemeClr>
                </a:solidFill>
                <a:latin typeface="Calibri" panose="020F0502020204030204" pitchFamily="34" charset="0"/>
                <a:cs typeface="Calibri" panose="020F0502020204030204" pitchFamily="34" charset="0"/>
              </a:rPr>
              <a:t>      Scopus – buscar título en references del desplegable </a:t>
            </a:r>
            <a:r>
              <a:rPr lang="es-ES" sz="2800" b="1" dirty="0" smtClean="0">
                <a:solidFill>
                  <a:schemeClr val="tx1">
                    <a:lumMod val="75000"/>
                  </a:schemeClr>
                </a:solidFill>
                <a:latin typeface="Calibri" panose="020F0502020204030204" pitchFamily="34" charset="0"/>
                <a:cs typeface="Calibri" panose="020F0502020204030204" pitchFamily="34" charset="0"/>
              </a:rPr>
              <a:t>o en cada 	artículo</a:t>
            </a:r>
            <a:endParaRPr lang="es-ES" sz="2800" b="1" dirty="0">
              <a:solidFill>
                <a:schemeClr val="tx1">
                  <a:lumMod val="75000"/>
                </a:schemeClr>
              </a:solidFill>
              <a:latin typeface="Calibri" panose="020F0502020204030204" pitchFamily="34" charset="0"/>
              <a:cs typeface="Calibri" panose="020F0502020204030204" pitchFamily="34" charset="0"/>
            </a:endParaRPr>
          </a:p>
          <a:p>
            <a:pPr marL="426645" lvl="1" indent="0">
              <a:buNone/>
              <a:defRPr/>
            </a:pPr>
            <a:r>
              <a:rPr lang="es-ES" sz="2800" b="1" dirty="0" smtClean="0">
                <a:solidFill>
                  <a:schemeClr val="tx1">
                    <a:lumMod val="75000"/>
                  </a:schemeClr>
                </a:solidFill>
                <a:latin typeface="Calibri" panose="020F0502020204030204" pitchFamily="34" charset="0"/>
                <a:cs typeface="Calibri" panose="020F0502020204030204" pitchFamily="34" charset="0"/>
              </a:rPr>
              <a:t>Google </a:t>
            </a:r>
            <a:r>
              <a:rPr lang="es-ES" sz="2800" b="1" dirty="0">
                <a:solidFill>
                  <a:schemeClr val="tx1">
                    <a:lumMod val="75000"/>
                  </a:schemeClr>
                </a:solidFill>
                <a:latin typeface="Calibri" panose="020F0502020204030204" pitchFamily="34" charset="0"/>
                <a:cs typeface="Calibri" panose="020F0502020204030204" pitchFamily="34" charset="0"/>
              </a:rPr>
              <a:t>académico – por título del artículo o libro. </a:t>
            </a:r>
            <a:r>
              <a:rPr lang="es-ES" sz="2800" b="1" dirty="0" smtClean="0">
                <a:solidFill>
                  <a:schemeClr val="tx1">
                    <a:lumMod val="75000"/>
                  </a:schemeClr>
                </a:solidFill>
                <a:latin typeface="Calibri" panose="020F0502020204030204" pitchFamily="34" charset="0"/>
                <a:cs typeface="Calibri" panose="020F0502020204030204" pitchFamily="34" charset="0"/>
              </a:rPr>
              <a:t>Repetir</a:t>
            </a:r>
          </a:p>
          <a:p>
            <a:pPr marL="426645" lvl="1" indent="0">
              <a:buNone/>
              <a:defRPr/>
            </a:pPr>
            <a:r>
              <a:rPr lang="es-ES" sz="2800" b="1" dirty="0" smtClean="0">
                <a:solidFill>
                  <a:schemeClr val="tx1">
                    <a:lumMod val="75000"/>
                  </a:schemeClr>
                </a:solidFill>
                <a:latin typeface="Calibri" panose="020F0502020204030204" pitchFamily="34" charset="0"/>
                <a:cs typeface="Calibri" panose="020F0502020204030204" pitchFamily="34" charset="0"/>
              </a:rPr>
              <a:t> </a:t>
            </a:r>
            <a:r>
              <a:rPr lang="es-ES" sz="2800" b="1" dirty="0">
                <a:solidFill>
                  <a:schemeClr val="tx1">
                    <a:lumMod val="75000"/>
                  </a:schemeClr>
                </a:solidFill>
                <a:latin typeface="Calibri" panose="020F0502020204030204" pitchFamily="34" charset="0"/>
                <a:cs typeface="Calibri" panose="020F0502020204030204" pitchFamily="34" charset="0"/>
              </a:rPr>
              <a:t>la </a:t>
            </a:r>
            <a:r>
              <a:rPr lang="es-ES" sz="2800" b="1" dirty="0" smtClean="0">
                <a:solidFill>
                  <a:schemeClr val="tx1">
                    <a:lumMod val="75000"/>
                  </a:schemeClr>
                </a:solidFill>
                <a:latin typeface="Calibri" panose="020F0502020204030204" pitchFamily="34" charset="0"/>
                <a:cs typeface="Calibri" panose="020F0502020204030204" pitchFamily="34" charset="0"/>
              </a:rPr>
              <a:t> </a:t>
            </a:r>
            <a:r>
              <a:rPr lang="es-ES" sz="2800" b="1" dirty="0">
                <a:solidFill>
                  <a:schemeClr val="tx1">
                    <a:lumMod val="75000"/>
                  </a:schemeClr>
                </a:solidFill>
                <a:latin typeface="Calibri" panose="020F0502020204030204" pitchFamily="34" charset="0"/>
                <a:cs typeface="Calibri" panose="020F0502020204030204" pitchFamily="34" charset="0"/>
              </a:rPr>
              <a:t>búsqueda por apellidos del </a:t>
            </a:r>
            <a:r>
              <a:rPr lang="es-ES" sz="2800" b="1" dirty="0" smtClean="0">
                <a:solidFill>
                  <a:schemeClr val="tx1">
                    <a:lumMod val="75000"/>
                  </a:schemeClr>
                </a:solidFill>
                <a:latin typeface="Calibri" panose="020F0502020204030204" pitchFamily="34" charset="0"/>
                <a:cs typeface="Calibri" panose="020F0502020204030204" pitchFamily="34" charset="0"/>
              </a:rPr>
              <a:t>autor</a:t>
            </a:r>
            <a:endParaRPr lang="es-ES" sz="2800" b="1" dirty="0">
              <a:solidFill>
                <a:schemeClr val="tx1">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98463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24"/>
            <a:ext cx="12188825" cy="7336824"/>
          </a:xfrm>
          <a:prstGeom prst="rect">
            <a:avLst/>
          </a:prstGeom>
        </p:spPr>
      </p:pic>
      <p:pic>
        <p:nvPicPr>
          <p:cNvPr id="3" name="36 Imagen" descr="Aneca.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260" y="1340768"/>
            <a:ext cx="1381648" cy="35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ángulo 16"/>
          <p:cNvSpPr/>
          <p:nvPr/>
        </p:nvSpPr>
        <p:spPr>
          <a:xfrm>
            <a:off x="693812" y="2564904"/>
            <a:ext cx="8856984" cy="830997"/>
          </a:xfrm>
          <a:prstGeom prst="rect">
            <a:avLst/>
          </a:prstGeom>
        </p:spPr>
        <p:txBody>
          <a:bodyPr wrap="square">
            <a:spAutoFit/>
          </a:bodyPr>
          <a:lstStyle/>
          <a:p>
            <a:pPr>
              <a:defRPr/>
            </a:pPr>
            <a:endParaRPr lang="es-ES" b="1" dirty="0"/>
          </a:p>
          <a:p>
            <a:pPr algn="just">
              <a:defRPr/>
            </a:pPr>
            <a:endParaRPr lang="es-ES" b="1" dirty="0">
              <a:solidFill>
                <a:schemeClr val="tx1">
                  <a:lumMod val="75000"/>
                </a:schemeClr>
              </a:solidFill>
              <a:latin typeface="Calibri" panose="020F0502020204030204" pitchFamily="34" charset="0"/>
              <a:cs typeface="Calibri" panose="020F0502020204030204" pitchFamily="34" charset="0"/>
            </a:endParaRPr>
          </a:p>
        </p:txBody>
      </p:sp>
      <p:sp>
        <p:nvSpPr>
          <p:cNvPr id="2" name="Rectángulo 1"/>
          <p:cNvSpPr/>
          <p:nvPr/>
        </p:nvSpPr>
        <p:spPr>
          <a:xfrm>
            <a:off x="3673995" y="764704"/>
            <a:ext cx="6092825" cy="757130"/>
          </a:xfrm>
          <a:prstGeom prst="rect">
            <a:avLst/>
          </a:prstGeom>
        </p:spPr>
        <p:txBody>
          <a:bodyPr>
            <a:spAutoFit/>
          </a:bodyPr>
          <a:lstStyle/>
          <a:p>
            <a:pPr defTabSz="1422400">
              <a:lnSpc>
                <a:spcPct val="90000"/>
              </a:lnSpc>
              <a:spcAft>
                <a:spcPct val="35000"/>
              </a:spcAft>
              <a:defRPr/>
            </a:pPr>
            <a:r>
              <a:rPr lang="es-ES" dirty="0">
                <a:solidFill>
                  <a:schemeClr val="bg1"/>
                </a:solidFill>
                <a:latin typeface="Calibri" panose="020F0502020204030204" pitchFamily="34" charset="0"/>
                <a:cs typeface="Calibri" panose="020F0502020204030204" pitchFamily="34" charset="0"/>
              </a:rPr>
              <a:t>artículos de revistas indexadas con índices de calidad relativos</a:t>
            </a:r>
          </a:p>
        </p:txBody>
      </p:sp>
      <p:sp>
        <p:nvSpPr>
          <p:cNvPr id="11" name="Rectángulo 10"/>
          <p:cNvSpPr/>
          <p:nvPr/>
        </p:nvSpPr>
        <p:spPr>
          <a:xfrm>
            <a:off x="909836" y="2353171"/>
            <a:ext cx="9001000" cy="830997"/>
          </a:xfrm>
          <a:prstGeom prst="rect">
            <a:avLst/>
          </a:prstGeom>
        </p:spPr>
        <p:txBody>
          <a:bodyPr wrap="square">
            <a:spAutoFit/>
          </a:bodyPr>
          <a:lstStyle/>
          <a:p>
            <a:pPr>
              <a:defRPr/>
            </a:pPr>
            <a:endParaRPr lang="es-ES" b="1" dirty="0" smtClean="0">
              <a:solidFill>
                <a:schemeClr val="tx1">
                  <a:lumMod val="75000"/>
                </a:schemeClr>
              </a:solidFill>
              <a:latin typeface="Calibri" panose="020F0502020204030204" pitchFamily="34" charset="0"/>
              <a:cs typeface="Calibri" panose="020F0502020204030204" pitchFamily="34" charset="0"/>
            </a:endParaRPr>
          </a:p>
          <a:p>
            <a:pPr algn="just">
              <a:defRPr/>
            </a:pPr>
            <a:endParaRPr lang="es-ES" b="1" dirty="0">
              <a:solidFill>
                <a:schemeClr val="tx1">
                  <a:lumMod val="75000"/>
                </a:schemeClr>
              </a:solidFill>
              <a:latin typeface="Calibri" panose="020F0502020204030204" pitchFamily="34" charset="0"/>
              <a:cs typeface="Calibri" panose="020F0502020204030204" pitchFamily="34" charset="0"/>
            </a:endParaRPr>
          </a:p>
        </p:txBody>
      </p:sp>
      <p:grpSp>
        <p:nvGrpSpPr>
          <p:cNvPr id="12" name="7 Grupo"/>
          <p:cNvGrpSpPr>
            <a:grpSpLocks/>
          </p:cNvGrpSpPr>
          <p:nvPr/>
        </p:nvGrpSpPr>
        <p:grpSpPr bwMode="auto">
          <a:xfrm>
            <a:off x="4294212" y="332656"/>
            <a:ext cx="5616624" cy="1143805"/>
            <a:chOff x="82186" y="1267518"/>
            <a:chExt cx="7008314" cy="864151"/>
          </a:xfrm>
        </p:grpSpPr>
        <p:sp>
          <p:nvSpPr>
            <p:cNvPr id="13" name="8 Rectángulo redondeado"/>
            <p:cNvSpPr/>
            <p:nvPr/>
          </p:nvSpPr>
          <p:spPr>
            <a:xfrm>
              <a:off x="82186" y="1267518"/>
              <a:ext cx="7008314" cy="864151"/>
            </a:xfrm>
            <a:prstGeom prst="roundRect">
              <a:avLst/>
            </a:prstGeom>
            <a:solidFill>
              <a:srgbClr val="98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4" name="9 Rectángulo"/>
            <p:cNvSpPr/>
            <p:nvPr/>
          </p:nvSpPr>
          <p:spPr>
            <a:xfrm>
              <a:off x="596236" y="1373159"/>
              <a:ext cx="5912455" cy="585959"/>
            </a:xfrm>
            <a:prstGeom prst="rect">
              <a:avLst/>
            </a:prstGeom>
          </p:spPr>
          <p:style>
            <a:lnRef idx="0">
              <a:scrgbClr r="0" g="0" b="0"/>
            </a:lnRef>
            <a:fillRef idx="0">
              <a:scrgbClr r="0" g="0" b="0"/>
            </a:fillRef>
            <a:effectRef idx="0">
              <a:scrgbClr r="0" g="0" b="0"/>
            </a:effectRef>
            <a:fontRef idx="minor">
              <a:schemeClr val="lt1"/>
            </a:fontRef>
          </p:style>
          <p:txBody>
            <a:bodyPr lIns="166331" tIns="0" rIns="166331" bIns="0" spcCol="1270" anchor="ctr"/>
            <a:lstStyle/>
            <a:p>
              <a:pPr defTabSz="1422400" eaLnBrk="1" hangingPunct="1">
                <a:lnSpc>
                  <a:spcPct val="90000"/>
                </a:lnSpc>
                <a:spcAft>
                  <a:spcPct val="35000"/>
                </a:spcAft>
                <a:defRPr/>
              </a:pPr>
              <a:r>
                <a:rPr lang="es-ES" b="1" dirty="0" smtClean="0">
                  <a:latin typeface="Calibri" panose="020F0502020204030204" pitchFamily="34" charset="0"/>
                  <a:cs typeface="Calibri" panose="020F0502020204030204" pitchFamily="34" charset="0"/>
                </a:rPr>
                <a:t>Búsqueda de citas</a:t>
              </a:r>
              <a:endParaRPr lang="es-ES" b="1" dirty="0">
                <a:latin typeface="Calibri" panose="020F0502020204030204" pitchFamily="34" charset="0"/>
                <a:cs typeface="Calibri" panose="020F0502020204030204" pitchFamily="34" charset="0"/>
              </a:endParaRPr>
            </a:p>
          </p:txBody>
        </p:sp>
      </p:grpSp>
      <p:sp>
        <p:nvSpPr>
          <p:cNvPr id="5" name="Marcador de contenido 4"/>
          <p:cNvSpPr>
            <a:spLocks noGrp="1"/>
          </p:cNvSpPr>
          <p:nvPr>
            <p:ph idx="1"/>
          </p:nvPr>
        </p:nvSpPr>
        <p:spPr/>
        <p:txBody>
          <a:bodyPr>
            <a:normAutofit/>
          </a:bodyPr>
          <a:lstStyle/>
          <a:p>
            <a:pPr marL="0" indent="0" algn="just">
              <a:buNone/>
              <a:defRPr/>
            </a:pPr>
            <a:endParaRPr lang="es-ES" b="1" dirty="0">
              <a:solidFill>
                <a:schemeClr val="tx1">
                  <a:lumMod val="75000"/>
                </a:schemeClr>
              </a:solidFill>
              <a:latin typeface="Calibri" panose="020F0502020204030204" pitchFamily="34" charset="0"/>
              <a:cs typeface="Calibri" panose="020F0502020204030204" pitchFamily="34" charset="0"/>
            </a:endParaRPr>
          </a:p>
          <a:p>
            <a:pPr marL="0" indent="0">
              <a:buNone/>
              <a:defRPr/>
            </a:pPr>
            <a:r>
              <a:rPr lang="es-ES" sz="2800" b="1" dirty="0">
                <a:solidFill>
                  <a:schemeClr val="tx1">
                    <a:lumMod val="75000"/>
                  </a:schemeClr>
                </a:solidFill>
                <a:latin typeface="Calibri" panose="020F0502020204030204" pitchFamily="34" charset="0"/>
                <a:cs typeface="Calibri" panose="020F0502020204030204" pitchFamily="34" charset="0"/>
              </a:rPr>
              <a:t>Las citas se buscan en:</a:t>
            </a:r>
            <a:br>
              <a:rPr lang="es-ES" sz="2800" b="1" dirty="0">
                <a:solidFill>
                  <a:schemeClr val="tx1">
                    <a:lumMod val="75000"/>
                  </a:schemeClr>
                </a:solidFill>
                <a:latin typeface="Calibri" panose="020F0502020204030204" pitchFamily="34" charset="0"/>
                <a:cs typeface="Calibri" panose="020F0502020204030204" pitchFamily="34" charset="0"/>
              </a:rPr>
            </a:br>
            <a:r>
              <a:rPr lang="es-ES" sz="2800" b="1" dirty="0">
                <a:solidFill>
                  <a:schemeClr val="tx1">
                    <a:lumMod val="75000"/>
                  </a:schemeClr>
                </a:solidFill>
                <a:latin typeface="Calibri" panose="020F0502020204030204" pitchFamily="34" charset="0"/>
                <a:cs typeface="Calibri" panose="020F0502020204030204" pitchFamily="34" charset="0"/>
              </a:rPr>
              <a:t>     </a:t>
            </a:r>
          </a:p>
          <a:p>
            <a:pPr marL="0" indent="0">
              <a:buNone/>
              <a:defRPr/>
            </a:pPr>
            <a:r>
              <a:rPr lang="es-ES" sz="2800" b="1" dirty="0">
                <a:solidFill>
                  <a:schemeClr val="tx1">
                    <a:lumMod val="75000"/>
                  </a:schemeClr>
                </a:solidFill>
                <a:latin typeface="Calibri" panose="020F0502020204030204" pitchFamily="34" charset="0"/>
                <a:cs typeface="Calibri" panose="020F0502020204030204" pitchFamily="34" charset="0"/>
              </a:rPr>
              <a:t>      WOS – buscar el apellido del autor*, título* año</a:t>
            </a:r>
          </a:p>
          <a:p>
            <a:pPr marL="0" indent="0">
              <a:buNone/>
              <a:defRPr/>
            </a:pPr>
            <a:r>
              <a:rPr lang="es-ES" sz="2800" b="1" dirty="0">
                <a:solidFill>
                  <a:schemeClr val="tx1">
                    <a:lumMod val="75000"/>
                  </a:schemeClr>
                </a:solidFill>
                <a:latin typeface="Calibri" panose="020F0502020204030204" pitchFamily="34" charset="0"/>
                <a:cs typeface="Calibri" panose="020F0502020204030204" pitchFamily="34" charset="0"/>
              </a:rPr>
              <a:t>      Scopus – buscar título en references del desplegable </a:t>
            </a:r>
          </a:p>
          <a:p>
            <a:pPr marL="426645" lvl="1" indent="0">
              <a:buNone/>
              <a:defRPr/>
            </a:pPr>
            <a:r>
              <a:rPr lang="es-ES" sz="2800" b="1" dirty="0" smtClean="0">
                <a:solidFill>
                  <a:schemeClr val="tx1">
                    <a:lumMod val="75000"/>
                  </a:schemeClr>
                </a:solidFill>
                <a:latin typeface="Calibri" panose="020F0502020204030204" pitchFamily="34" charset="0"/>
                <a:cs typeface="Calibri" panose="020F0502020204030204" pitchFamily="34" charset="0"/>
              </a:rPr>
              <a:t>Google </a:t>
            </a:r>
            <a:r>
              <a:rPr lang="es-ES" sz="2800" b="1" dirty="0">
                <a:solidFill>
                  <a:schemeClr val="tx1">
                    <a:lumMod val="75000"/>
                  </a:schemeClr>
                </a:solidFill>
                <a:latin typeface="Calibri" panose="020F0502020204030204" pitchFamily="34" charset="0"/>
                <a:cs typeface="Calibri" panose="020F0502020204030204" pitchFamily="34" charset="0"/>
              </a:rPr>
              <a:t>académico – por título del artículo o libro. </a:t>
            </a:r>
            <a:r>
              <a:rPr lang="es-ES" sz="2800" b="1" dirty="0" smtClean="0">
                <a:solidFill>
                  <a:schemeClr val="tx1">
                    <a:lumMod val="75000"/>
                  </a:schemeClr>
                </a:solidFill>
                <a:latin typeface="Calibri" panose="020F0502020204030204" pitchFamily="34" charset="0"/>
                <a:cs typeface="Calibri" panose="020F0502020204030204" pitchFamily="34" charset="0"/>
              </a:rPr>
              <a:t>Repetir</a:t>
            </a:r>
          </a:p>
          <a:p>
            <a:pPr marL="426645" lvl="1" indent="0">
              <a:buNone/>
              <a:defRPr/>
            </a:pPr>
            <a:r>
              <a:rPr lang="es-ES" sz="2800" b="1" dirty="0" smtClean="0">
                <a:solidFill>
                  <a:schemeClr val="tx1">
                    <a:lumMod val="75000"/>
                  </a:schemeClr>
                </a:solidFill>
                <a:latin typeface="Calibri" panose="020F0502020204030204" pitchFamily="34" charset="0"/>
                <a:cs typeface="Calibri" panose="020F0502020204030204" pitchFamily="34" charset="0"/>
              </a:rPr>
              <a:t> </a:t>
            </a:r>
            <a:r>
              <a:rPr lang="es-ES" sz="2800" b="1" dirty="0">
                <a:solidFill>
                  <a:schemeClr val="tx1">
                    <a:lumMod val="75000"/>
                  </a:schemeClr>
                </a:solidFill>
                <a:latin typeface="Calibri" panose="020F0502020204030204" pitchFamily="34" charset="0"/>
                <a:cs typeface="Calibri" panose="020F0502020204030204" pitchFamily="34" charset="0"/>
              </a:rPr>
              <a:t>la </a:t>
            </a:r>
            <a:r>
              <a:rPr lang="es-ES" sz="2800" b="1" dirty="0" smtClean="0">
                <a:solidFill>
                  <a:schemeClr val="tx1">
                    <a:lumMod val="75000"/>
                  </a:schemeClr>
                </a:solidFill>
                <a:latin typeface="Calibri" panose="020F0502020204030204" pitchFamily="34" charset="0"/>
                <a:cs typeface="Calibri" panose="020F0502020204030204" pitchFamily="34" charset="0"/>
              </a:rPr>
              <a:t> </a:t>
            </a:r>
            <a:r>
              <a:rPr lang="es-ES" sz="2800" b="1" dirty="0">
                <a:solidFill>
                  <a:schemeClr val="tx1">
                    <a:lumMod val="75000"/>
                  </a:schemeClr>
                </a:solidFill>
                <a:latin typeface="Calibri" panose="020F0502020204030204" pitchFamily="34" charset="0"/>
                <a:cs typeface="Calibri" panose="020F0502020204030204" pitchFamily="34" charset="0"/>
              </a:rPr>
              <a:t>búsqueda por apellidos del </a:t>
            </a:r>
            <a:r>
              <a:rPr lang="es-ES" sz="2800" b="1" dirty="0" smtClean="0">
                <a:solidFill>
                  <a:schemeClr val="tx1">
                    <a:lumMod val="75000"/>
                  </a:schemeClr>
                </a:solidFill>
                <a:latin typeface="Calibri" panose="020F0502020204030204" pitchFamily="34" charset="0"/>
                <a:cs typeface="Calibri" panose="020F0502020204030204" pitchFamily="34" charset="0"/>
              </a:rPr>
              <a:t>autor</a:t>
            </a:r>
            <a:endParaRPr lang="es-ES" sz="2800" b="1" dirty="0">
              <a:solidFill>
                <a:schemeClr val="tx1">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629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24"/>
            <a:ext cx="12188825" cy="7336824"/>
          </a:xfrm>
          <a:prstGeom prst="rect">
            <a:avLst/>
          </a:prstGeom>
        </p:spPr>
      </p:pic>
      <p:pic>
        <p:nvPicPr>
          <p:cNvPr id="3" name="36 Imagen" descr="Aneca.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260" y="1340768"/>
            <a:ext cx="1381648" cy="35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ángulo 16"/>
          <p:cNvSpPr/>
          <p:nvPr/>
        </p:nvSpPr>
        <p:spPr>
          <a:xfrm>
            <a:off x="693812" y="2564904"/>
            <a:ext cx="8856984" cy="830997"/>
          </a:xfrm>
          <a:prstGeom prst="rect">
            <a:avLst/>
          </a:prstGeom>
        </p:spPr>
        <p:txBody>
          <a:bodyPr wrap="square">
            <a:spAutoFit/>
          </a:bodyPr>
          <a:lstStyle/>
          <a:p>
            <a:pPr>
              <a:defRPr/>
            </a:pPr>
            <a:endParaRPr lang="es-ES" b="1" dirty="0"/>
          </a:p>
          <a:p>
            <a:pPr algn="just">
              <a:defRPr/>
            </a:pPr>
            <a:endParaRPr lang="es-ES" b="1" dirty="0">
              <a:solidFill>
                <a:schemeClr val="tx1">
                  <a:lumMod val="75000"/>
                </a:schemeClr>
              </a:solidFill>
              <a:latin typeface="Calibri" panose="020F0502020204030204" pitchFamily="34" charset="0"/>
              <a:cs typeface="Calibri" panose="020F0502020204030204" pitchFamily="34" charset="0"/>
            </a:endParaRPr>
          </a:p>
        </p:txBody>
      </p:sp>
      <p:sp>
        <p:nvSpPr>
          <p:cNvPr id="2" name="Rectángulo 1"/>
          <p:cNvSpPr/>
          <p:nvPr/>
        </p:nvSpPr>
        <p:spPr>
          <a:xfrm>
            <a:off x="3673995" y="764704"/>
            <a:ext cx="6092825" cy="757130"/>
          </a:xfrm>
          <a:prstGeom prst="rect">
            <a:avLst/>
          </a:prstGeom>
        </p:spPr>
        <p:txBody>
          <a:bodyPr>
            <a:spAutoFit/>
          </a:bodyPr>
          <a:lstStyle/>
          <a:p>
            <a:pPr defTabSz="1422400">
              <a:lnSpc>
                <a:spcPct val="90000"/>
              </a:lnSpc>
              <a:spcAft>
                <a:spcPct val="35000"/>
              </a:spcAft>
              <a:defRPr/>
            </a:pPr>
            <a:r>
              <a:rPr lang="es-ES" dirty="0">
                <a:solidFill>
                  <a:schemeClr val="bg1"/>
                </a:solidFill>
                <a:latin typeface="Calibri" panose="020F0502020204030204" pitchFamily="34" charset="0"/>
                <a:cs typeface="Calibri" panose="020F0502020204030204" pitchFamily="34" charset="0"/>
              </a:rPr>
              <a:t>artículos de revistas indexadas con índices de calidad relativos</a:t>
            </a:r>
          </a:p>
        </p:txBody>
      </p:sp>
      <p:sp>
        <p:nvSpPr>
          <p:cNvPr id="11" name="Rectángulo 10"/>
          <p:cNvSpPr/>
          <p:nvPr/>
        </p:nvSpPr>
        <p:spPr>
          <a:xfrm>
            <a:off x="909836" y="2353171"/>
            <a:ext cx="9001000" cy="830997"/>
          </a:xfrm>
          <a:prstGeom prst="rect">
            <a:avLst/>
          </a:prstGeom>
        </p:spPr>
        <p:txBody>
          <a:bodyPr wrap="square">
            <a:spAutoFit/>
          </a:bodyPr>
          <a:lstStyle/>
          <a:p>
            <a:pPr>
              <a:defRPr/>
            </a:pPr>
            <a:endParaRPr lang="es-ES" b="1" dirty="0" smtClean="0">
              <a:solidFill>
                <a:schemeClr val="tx1">
                  <a:lumMod val="75000"/>
                </a:schemeClr>
              </a:solidFill>
              <a:latin typeface="Calibri" panose="020F0502020204030204" pitchFamily="34" charset="0"/>
              <a:cs typeface="Calibri" panose="020F0502020204030204" pitchFamily="34" charset="0"/>
            </a:endParaRPr>
          </a:p>
          <a:p>
            <a:pPr algn="just">
              <a:defRPr/>
            </a:pPr>
            <a:endParaRPr lang="es-ES" b="1" dirty="0">
              <a:solidFill>
                <a:schemeClr val="tx1">
                  <a:lumMod val="75000"/>
                </a:schemeClr>
              </a:solidFill>
              <a:latin typeface="Calibri" panose="020F0502020204030204" pitchFamily="34" charset="0"/>
              <a:cs typeface="Calibri" panose="020F0502020204030204" pitchFamily="34" charset="0"/>
            </a:endParaRPr>
          </a:p>
        </p:txBody>
      </p:sp>
      <p:grpSp>
        <p:nvGrpSpPr>
          <p:cNvPr id="12" name="7 Grupo"/>
          <p:cNvGrpSpPr>
            <a:grpSpLocks/>
          </p:cNvGrpSpPr>
          <p:nvPr/>
        </p:nvGrpSpPr>
        <p:grpSpPr bwMode="auto">
          <a:xfrm>
            <a:off x="4294212" y="332656"/>
            <a:ext cx="5616624" cy="1143805"/>
            <a:chOff x="82186" y="1267518"/>
            <a:chExt cx="7008314" cy="864151"/>
          </a:xfrm>
        </p:grpSpPr>
        <p:sp>
          <p:nvSpPr>
            <p:cNvPr id="13" name="8 Rectángulo redondeado"/>
            <p:cNvSpPr/>
            <p:nvPr/>
          </p:nvSpPr>
          <p:spPr>
            <a:xfrm>
              <a:off x="82186" y="1267518"/>
              <a:ext cx="7008314" cy="864151"/>
            </a:xfrm>
            <a:prstGeom prst="roundRect">
              <a:avLst/>
            </a:prstGeom>
            <a:solidFill>
              <a:srgbClr val="98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4" name="9 Rectángulo"/>
            <p:cNvSpPr/>
            <p:nvPr/>
          </p:nvSpPr>
          <p:spPr>
            <a:xfrm>
              <a:off x="596236" y="1373159"/>
              <a:ext cx="5912455" cy="585959"/>
            </a:xfrm>
            <a:prstGeom prst="rect">
              <a:avLst/>
            </a:prstGeom>
          </p:spPr>
          <p:style>
            <a:lnRef idx="0">
              <a:scrgbClr r="0" g="0" b="0"/>
            </a:lnRef>
            <a:fillRef idx="0">
              <a:scrgbClr r="0" g="0" b="0"/>
            </a:fillRef>
            <a:effectRef idx="0">
              <a:scrgbClr r="0" g="0" b="0"/>
            </a:effectRef>
            <a:fontRef idx="minor">
              <a:schemeClr val="lt1"/>
            </a:fontRef>
          </p:style>
          <p:txBody>
            <a:bodyPr lIns="166331" tIns="0" rIns="166331" bIns="0" spcCol="1270" anchor="ctr"/>
            <a:lstStyle/>
            <a:p>
              <a:pPr defTabSz="1422400" eaLnBrk="1" hangingPunct="1">
                <a:lnSpc>
                  <a:spcPct val="90000"/>
                </a:lnSpc>
                <a:spcAft>
                  <a:spcPct val="35000"/>
                </a:spcAft>
                <a:defRPr/>
              </a:pPr>
              <a:r>
                <a:rPr lang="es-ES" b="1" dirty="0" smtClean="0">
                  <a:latin typeface="Calibri" panose="020F0502020204030204" pitchFamily="34" charset="0"/>
                  <a:cs typeface="Calibri" panose="020F0502020204030204" pitchFamily="34" charset="0"/>
                </a:rPr>
                <a:t>Búsqueda de citas</a:t>
              </a:r>
              <a:endParaRPr lang="es-ES" b="1" dirty="0">
                <a:latin typeface="Calibri" panose="020F0502020204030204" pitchFamily="34" charset="0"/>
                <a:cs typeface="Calibri" panose="020F0502020204030204" pitchFamily="34" charset="0"/>
              </a:endParaRPr>
            </a:p>
          </p:txBody>
        </p:sp>
      </p:grpSp>
      <p:sp>
        <p:nvSpPr>
          <p:cNvPr id="5" name="Marcador de contenido 4"/>
          <p:cNvSpPr>
            <a:spLocks noGrp="1"/>
          </p:cNvSpPr>
          <p:nvPr>
            <p:ph idx="1"/>
          </p:nvPr>
        </p:nvSpPr>
        <p:spPr/>
        <p:txBody>
          <a:bodyPr>
            <a:normAutofit/>
          </a:bodyPr>
          <a:lstStyle/>
          <a:p>
            <a:pPr marL="0" indent="0" algn="just">
              <a:buNone/>
              <a:defRPr/>
            </a:pPr>
            <a:endParaRPr lang="es-ES" b="1" dirty="0">
              <a:solidFill>
                <a:schemeClr val="tx1">
                  <a:lumMod val="75000"/>
                </a:schemeClr>
              </a:solidFill>
              <a:latin typeface="Calibri" panose="020F0502020204030204" pitchFamily="34" charset="0"/>
              <a:cs typeface="Calibri" panose="020F0502020204030204" pitchFamily="34" charset="0"/>
            </a:endParaRPr>
          </a:p>
          <a:p>
            <a:pPr marL="0" indent="0">
              <a:buNone/>
              <a:defRPr/>
            </a:pPr>
            <a:r>
              <a:rPr lang="es-ES" sz="2800" b="1" dirty="0">
                <a:solidFill>
                  <a:schemeClr val="tx1">
                    <a:lumMod val="75000"/>
                  </a:schemeClr>
                </a:solidFill>
                <a:latin typeface="Calibri" panose="020F0502020204030204" pitchFamily="34" charset="0"/>
                <a:cs typeface="Calibri" panose="020F0502020204030204" pitchFamily="34" charset="0"/>
              </a:rPr>
              <a:t>Las citas se buscan en:</a:t>
            </a:r>
            <a:br>
              <a:rPr lang="es-ES" sz="2800" b="1" dirty="0">
                <a:solidFill>
                  <a:schemeClr val="tx1">
                    <a:lumMod val="75000"/>
                  </a:schemeClr>
                </a:solidFill>
                <a:latin typeface="Calibri" panose="020F0502020204030204" pitchFamily="34" charset="0"/>
                <a:cs typeface="Calibri" panose="020F0502020204030204" pitchFamily="34" charset="0"/>
              </a:rPr>
            </a:br>
            <a:r>
              <a:rPr lang="es-ES" sz="2800" b="1" dirty="0">
                <a:solidFill>
                  <a:schemeClr val="tx1">
                    <a:lumMod val="75000"/>
                  </a:schemeClr>
                </a:solidFill>
                <a:latin typeface="Calibri" panose="020F0502020204030204" pitchFamily="34" charset="0"/>
                <a:cs typeface="Calibri" panose="020F0502020204030204" pitchFamily="34" charset="0"/>
              </a:rPr>
              <a:t>     </a:t>
            </a:r>
          </a:p>
        </p:txBody>
      </p:sp>
      <p:pic>
        <p:nvPicPr>
          <p:cNvPr id="15" name="Imagen 14"/>
          <p:cNvPicPr/>
          <p:nvPr/>
        </p:nvPicPr>
        <p:blipFill rotWithShape="1">
          <a:blip r:embed="rId4"/>
          <a:srcRect l="12081" t="7694" r="14460" b="3115"/>
          <a:stretch/>
        </p:blipFill>
        <p:spPr bwMode="auto">
          <a:xfrm>
            <a:off x="329965" y="3151902"/>
            <a:ext cx="3819525" cy="26085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16" name="Imagen 15"/>
          <p:cNvPicPr/>
          <p:nvPr/>
        </p:nvPicPr>
        <p:blipFill rotWithShape="1">
          <a:blip r:embed="rId5"/>
          <a:srcRect l="1066" t="4489" r="177" b="4168"/>
          <a:stretch/>
        </p:blipFill>
        <p:spPr bwMode="auto">
          <a:xfrm>
            <a:off x="4398912" y="3018631"/>
            <a:ext cx="5295900" cy="2714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788306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7336824"/>
          </a:xfrm>
          <a:prstGeom prst="rect">
            <a:avLst/>
          </a:prstGeom>
        </p:spPr>
      </p:pic>
      <p:pic>
        <p:nvPicPr>
          <p:cNvPr id="3" name="36 Imagen" descr="Aneca.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260" y="1340768"/>
            <a:ext cx="1381648" cy="35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1917948" y="2852936"/>
            <a:ext cx="7222877" cy="1458861"/>
          </a:xfrm>
          <a:prstGeom prst="rect">
            <a:avLst/>
          </a:prstGeom>
        </p:spPr>
        <p:txBody>
          <a:bodyPr wrap="square">
            <a:spAutoFit/>
          </a:bodyPr>
          <a:lstStyle/>
          <a:p>
            <a:pPr marL="457200" indent="-457200">
              <a:lnSpc>
                <a:spcPct val="90000"/>
              </a:lnSpc>
              <a:buFont typeface="Wingdings" panose="05000000000000000000" pitchFamily="2" charset="2"/>
              <a:buChar char="ü"/>
              <a:defRPr/>
            </a:pPr>
            <a:r>
              <a:rPr lang="es-ES" b="1" dirty="0">
                <a:solidFill>
                  <a:schemeClr val="tx1">
                    <a:lumMod val="75000"/>
                  </a:schemeClr>
                </a:solidFill>
                <a:latin typeface="Calibri" pitchFamily="34" charset="0"/>
                <a:cs typeface="Times New Roman" pitchFamily="18" charset="0"/>
                <a:hlinkClick r:id="rId4"/>
              </a:rPr>
              <a:t>Dialnet</a:t>
            </a:r>
            <a:endParaRPr lang="es-ES" b="1" dirty="0">
              <a:solidFill>
                <a:schemeClr val="tx1">
                  <a:lumMod val="75000"/>
                </a:schemeClr>
              </a:solidFill>
              <a:latin typeface="Calibri" pitchFamily="34" charset="0"/>
              <a:cs typeface="Times New Roman" pitchFamily="18" charset="0"/>
            </a:endParaRPr>
          </a:p>
          <a:p>
            <a:pPr marL="457200" indent="-457200">
              <a:lnSpc>
                <a:spcPct val="90000"/>
              </a:lnSpc>
              <a:buFont typeface="Wingdings" panose="05000000000000000000" pitchFamily="2" charset="2"/>
              <a:buChar char="ü"/>
              <a:defRPr/>
            </a:pPr>
            <a:r>
              <a:rPr lang="es-ES" b="1" dirty="0">
                <a:solidFill>
                  <a:schemeClr val="tx1">
                    <a:lumMod val="75000"/>
                  </a:schemeClr>
                </a:solidFill>
                <a:latin typeface="Calibri" pitchFamily="34" charset="0"/>
                <a:cs typeface="Times New Roman" pitchFamily="18" charset="0"/>
                <a:hlinkClick r:id="rId5"/>
              </a:rPr>
              <a:t>Google Académico</a:t>
            </a:r>
            <a:endParaRPr lang="es-ES" b="1" dirty="0">
              <a:solidFill>
                <a:schemeClr val="tx1">
                  <a:lumMod val="75000"/>
                </a:schemeClr>
              </a:solidFill>
              <a:latin typeface="Calibri" pitchFamily="34" charset="0"/>
              <a:cs typeface="Times New Roman" pitchFamily="18" charset="0"/>
            </a:endParaRPr>
          </a:p>
          <a:p>
            <a:pPr marL="457200" indent="-457200">
              <a:lnSpc>
                <a:spcPct val="90000"/>
              </a:lnSpc>
              <a:buFont typeface="Wingdings" panose="05000000000000000000" pitchFamily="2" charset="2"/>
              <a:buChar char="ü"/>
              <a:defRPr/>
            </a:pPr>
            <a:r>
              <a:rPr lang="es-ES" b="1" dirty="0">
                <a:solidFill>
                  <a:schemeClr val="tx1">
                    <a:lumMod val="75000"/>
                  </a:schemeClr>
                </a:solidFill>
                <a:latin typeface="Calibri" pitchFamily="34" charset="0"/>
                <a:cs typeface="Times New Roman" pitchFamily="18" charset="0"/>
                <a:hlinkClick r:id="rId6"/>
              </a:rPr>
              <a:t>Google </a:t>
            </a:r>
            <a:r>
              <a:rPr lang="es-ES" b="1" dirty="0" err="1">
                <a:solidFill>
                  <a:schemeClr val="tx1">
                    <a:lumMod val="75000"/>
                  </a:schemeClr>
                </a:solidFill>
                <a:latin typeface="Calibri" pitchFamily="34" charset="0"/>
                <a:cs typeface="Times New Roman" pitchFamily="18" charset="0"/>
                <a:hlinkClick r:id="rId6"/>
              </a:rPr>
              <a:t>book</a:t>
            </a:r>
            <a:endParaRPr lang="es-ES" b="1" dirty="0">
              <a:solidFill>
                <a:schemeClr val="tx1">
                  <a:lumMod val="75000"/>
                </a:schemeClr>
              </a:solidFill>
              <a:latin typeface="Calibri" pitchFamily="34" charset="0"/>
              <a:cs typeface="Times New Roman" pitchFamily="18" charset="0"/>
            </a:endParaRPr>
          </a:p>
          <a:p>
            <a:pPr algn="just"/>
            <a:endParaRPr lang="en-US" dirty="0">
              <a:solidFill>
                <a:schemeClr val="tx1">
                  <a:lumMod val="75000"/>
                </a:schemeClr>
              </a:solidFill>
              <a:latin typeface="Calibri" panose="020F0502020204030204" pitchFamily="34" charset="0"/>
              <a:cs typeface="Calibri" panose="020F0502020204030204" pitchFamily="34" charset="0"/>
            </a:endParaRPr>
          </a:p>
        </p:txBody>
      </p:sp>
      <p:grpSp>
        <p:nvGrpSpPr>
          <p:cNvPr id="5" name="8 Grupo"/>
          <p:cNvGrpSpPr>
            <a:grpSpLocks/>
          </p:cNvGrpSpPr>
          <p:nvPr/>
        </p:nvGrpSpPr>
        <p:grpSpPr bwMode="auto">
          <a:xfrm>
            <a:off x="4222203" y="708233"/>
            <a:ext cx="4608513" cy="990341"/>
            <a:chOff x="0" y="1071568"/>
            <a:chExt cx="5975961" cy="649440"/>
          </a:xfrm>
        </p:grpSpPr>
        <p:sp>
          <p:nvSpPr>
            <p:cNvPr id="6" name="9 Rectángulo redondeado"/>
            <p:cNvSpPr/>
            <p:nvPr/>
          </p:nvSpPr>
          <p:spPr>
            <a:xfrm>
              <a:off x="0" y="1071568"/>
              <a:ext cx="5975961" cy="649440"/>
            </a:xfrm>
            <a:prstGeom prst="roundRect">
              <a:avLst/>
            </a:prstGeom>
            <a:solidFill>
              <a:srgbClr val="98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7" name="10 Rectángulo"/>
            <p:cNvSpPr/>
            <p:nvPr/>
          </p:nvSpPr>
          <p:spPr>
            <a:xfrm>
              <a:off x="31489" y="1103325"/>
              <a:ext cx="5912983" cy="585925"/>
            </a:xfrm>
            <a:prstGeom prst="rect">
              <a:avLst/>
            </a:prstGeom>
          </p:spPr>
          <p:style>
            <a:lnRef idx="0">
              <a:scrgbClr r="0" g="0" b="0"/>
            </a:lnRef>
            <a:fillRef idx="0">
              <a:scrgbClr r="0" g="0" b="0"/>
            </a:fillRef>
            <a:effectRef idx="0">
              <a:scrgbClr r="0" g="0" b="0"/>
            </a:effectRef>
            <a:fontRef idx="minor">
              <a:schemeClr val="lt1"/>
            </a:fontRef>
          </p:style>
          <p:txBody>
            <a:bodyPr lIns="166331" tIns="0" rIns="166331" bIns="0" spcCol="1270" anchor="ctr"/>
            <a:lstStyle/>
            <a:p>
              <a:pPr defTabSz="1422400" eaLnBrk="1" hangingPunct="1">
                <a:lnSpc>
                  <a:spcPct val="90000"/>
                </a:lnSpc>
                <a:spcAft>
                  <a:spcPct val="35000"/>
                </a:spcAft>
                <a:defRPr/>
              </a:pPr>
              <a:r>
                <a:rPr lang="es-ES" sz="3200" dirty="0"/>
                <a:t> </a:t>
              </a:r>
              <a:r>
                <a:rPr lang="es-ES" b="1" dirty="0">
                  <a:latin typeface="Calibri" panose="020F0502020204030204" pitchFamily="34" charset="0"/>
                  <a:cs typeface="Calibri" panose="020F0502020204030204" pitchFamily="34" charset="0"/>
                </a:rPr>
                <a:t>Búsqueda de reseñas</a:t>
              </a:r>
            </a:p>
          </p:txBody>
        </p:sp>
      </p:grpSp>
    </p:spTree>
    <p:extLst>
      <p:ext uri="{BB962C8B-B14F-4D97-AF65-F5344CB8AC3E}">
        <p14:creationId xmlns:p14="http://schemas.microsoft.com/office/powerpoint/2010/main" val="583224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96" y="0"/>
            <a:ext cx="12188825" cy="7336824"/>
          </a:xfrm>
          <a:prstGeom prst="rect">
            <a:avLst/>
          </a:prstGeom>
        </p:spPr>
      </p:pic>
      <p:pic>
        <p:nvPicPr>
          <p:cNvPr id="3" name="36 Imagen" descr="Aneca.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260" y="1340768"/>
            <a:ext cx="1381648" cy="35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549796" y="1916832"/>
            <a:ext cx="8591029" cy="2123658"/>
          </a:xfrm>
          <a:prstGeom prst="rect">
            <a:avLst/>
          </a:prstGeom>
        </p:spPr>
        <p:txBody>
          <a:bodyPr wrap="square">
            <a:spAutoFit/>
          </a:bodyPr>
          <a:lstStyle/>
          <a:p>
            <a:pPr>
              <a:lnSpc>
                <a:spcPct val="90000"/>
              </a:lnSpc>
              <a:defRPr/>
            </a:pPr>
            <a:r>
              <a:rPr lang="es-ES" b="1" dirty="0">
                <a:solidFill>
                  <a:schemeClr val="tx1">
                    <a:lumMod val="75000"/>
                  </a:schemeClr>
                </a:solidFill>
                <a:latin typeface="Calibri" pitchFamily="34" charset="0"/>
                <a:cs typeface="Times New Roman" pitchFamily="18" charset="0"/>
                <a:hlinkClick r:id="rId4"/>
              </a:rPr>
              <a:t>Dialnet</a:t>
            </a:r>
            <a:endParaRPr lang="es-ES" b="1" dirty="0">
              <a:solidFill>
                <a:schemeClr val="tx1">
                  <a:lumMod val="75000"/>
                </a:schemeClr>
              </a:solidFill>
              <a:latin typeface="Calibri" pitchFamily="34" charset="0"/>
              <a:cs typeface="Times New Roman" pitchFamily="18" charset="0"/>
            </a:endParaRPr>
          </a:p>
          <a:p>
            <a:pPr>
              <a:lnSpc>
                <a:spcPct val="90000"/>
              </a:lnSpc>
              <a:defRPr/>
            </a:pPr>
            <a:endParaRPr lang="es-ES" dirty="0">
              <a:solidFill>
                <a:schemeClr val="tx1">
                  <a:lumMod val="50000"/>
                </a:schemeClr>
              </a:solidFill>
              <a:latin typeface="Calibri" pitchFamily="34" charset="0"/>
              <a:cs typeface="Times New Roman" pitchFamily="18" charset="0"/>
            </a:endParaRPr>
          </a:p>
          <a:p>
            <a:pPr>
              <a:lnSpc>
                <a:spcPct val="90000"/>
              </a:lnSpc>
              <a:defRPr/>
            </a:pPr>
            <a:r>
              <a:rPr lang="es-ES" altLang="es-ES" b="1" dirty="0">
                <a:solidFill>
                  <a:schemeClr val="tx1">
                    <a:lumMod val="75000"/>
                  </a:schemeClr>
                </a:solidFill>
                <a:latin typeface="Calibri" panose="020F0502020204030204" pitchFamily="34" charset="0"/>
                <a:cs typeface="Calibri" panose="020F0502020204030204" pitchFamily="34" charset="0"/>
              </a:rPr>
              <a:t>Ej. Buscar por </a:t>
            </a:r>
            <a:r>
              <a:rPr lang="es-ES" altLang="es-ES" b="1" dirty="0" smtClean="0">
                <a:solidFill>
                  <a:schemeClr val="tx1">
                    <a:lumMod val="75000"/>
                  </a:schemeClr>
                </a:solidFill>
                <a:latin typeface="Calibri" panose="020F0502020204030204" pitchFamily="34" charset="0"/>
                <a:cs typeface="Calibri" panose="020F0502020204030204" pitchFamily="34" charset="0"/>
              </a:rPr>
              <a:t>el </a:t>
            </a:r>
            <a:r>
              <a:rPr lang="es-ES" altLang="es-ES" b="1" dirty="0">
                <a:solidFill>
                  <a:schemeClr val="tx1">
                    <a:lumMod val="75000"/>
                  </a:schemeClr>
                </a:solidFill>
                <a:latin typeface="Calibri" panose="020F0502020204030204" pitchFamily="34" charset="0"/>
                <a:cs typeface="Calibri" panose="020F0502020204030204" pitchFamily="34" charset="0"/>
              </a:rPr>
              <a:t>título del libro, si tiene reseña aparece junto al </a:t>
            </a:r>
            <a:r>
              <a:rPr lang="es-ES" altLang="es-ES" b="1" dirty="0" smtClean="0">
                <a:solidFill>
                  <a:schemeClr val="tx1">
                    <a:lumMod val="75000"/>
                  </a:schemeClr>
                </a:solidFill>
                <a:latin typeface="Calibri" panose="020F0502020204030204" pitchFamily="34" charset="0"/>
                <a:cs typeface="Calibri" panose="020F0502020204030204" pitchFamily="34" charset="0"/>
              </a:rPr>
              <a:t>libro</a:t>
            </a:r>
          </a:p>
          <a:p>
            <a:pPr>
              <a:lnSpc>
                <a:spcPct val="90000"/>
              </a:lnSpc>
              <a:defRPr/>
            </a:pPr>
            <a:endParaRPr lang="es-ES" b="1" dirty="0">
              <a:solidFill>
                <a:schemeClr val="tx1">
                  <a:lumMod val="75000"/>
                </a:schemeClr>
              </a:solidFill>
              <a:latin typeface="Calibri" pitchFamily="34" charset="0"/>
              <a:cs typeface="Calibri" panose="020F0502020204030204" pitchFamily="34" charset="0"/>
            </a:endParaRPr>
          </a:p>
          <a:p>
            <a:pPr algn="just"/>
            <a:endParaRPr lang="en-US" dirty="0">
              <a:solidFill>
                <a:schemeClr val="tx1">
                  <a:lumMod val="75000"/>
                </a:schemeClr>
              </a:solidFill>
              <a:latin typeface="Calibri" panose="020F0502020204030204" pitchFamily="34" charset="0"/>
              <a:cs typeface="Calibri" panose="020F0502020204030204" pitchFamily="34" charset="0"/>
            </a:endParaRPr>
          </a:p>
        </p:txBody>
      </p:sp>
      <p:grpSp>
        <p:nvGrpSpPr>
          <p:cNvPr id="5" name="8 Grupo"/>
          <p:cNvGrpSpPr>
            <a:grpSpLocks/>
          </p:cNvGrpSpPr>
          <p:nvPr/>
        </p:nvGrpSpPr>
        <p:grpSpPr bwMode="auto">
          <a:xfrm>
            <a:off x="4222205" y="708233"/>
            <a:ext cx="4608512" cy="990341"/>
            <a:chOff x="0" y="1071568"/>
            <a:chExt cx="5975961" cy="649440"/>
          </a:xfrm>
        </p:grpSpPr>
        <p:sp>
          <p:nvSpPr>
            <p:cNvPr id="6" name="9 Rectángulo redondeado"/>
            <p:cNvSpPr/>
            <p:nvPr/>
          </p:nvSpPr>
          <p:spPr>
            <a:xfrm>
              <a:off x="0" y="1071568"/>
              <a:ext cx="5975961" cy="649440"/>
            </a:xfrm>
            <a:prstGeom prst="roundRect">
              <a:avLst/>
            </a:prstGeom>
            <a:solidFill>
              <a:srgbClr val="98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7" name="10 Rectángulo"/>
            <p:cNvSpPr/>
            <p:nvPr/>
          </p:nvSpPr>
          <p:spPr>
            <a:xfrm>
              <a:off x="31489" y="1103325"/>
              <a:ext cx="5912983" cy="585925"/>
            </a:xfrm>
            <a:prstGeom prst="rect">
              <a:avLst/>
            </a:prstGeom>
          </p:spPr>
          <p:style>
            <a:lnRef idx="0">
              <a:scrgbClr r="0" g="0" b="0"/>
            </a:lnRef>
            <a:fillRef idx="0">
              <a:scrgbClr r="0" g="0" b="0"/>
            </a:fillRef>
            <a:effectRef idx="0">
              <a:scrgbClr r="0" g="0" b="0"/>
            </a:effectRef>
            <a:fontRef idx="minor">
              <a:schemeClr val="lt1"/>
            </a:fontRef>
          </p:style>
          <p:txBody>
            <a:bodyPr lIns="166331" tIns="0" rIns="166331" bIns="0" spcCol="1270" anchor="ctr"/>
            <a:lstStyle/>
            <a:p>
              <a:pPr defTabSz="1422400" eaLnBrk="1" hangingPunct="1">
                <a:lnSpc>
                  <a:spcPct val="90000"/>
                </a:lnSpc>
                <a:spcAft>
                  <a:spcPct val="35000"/>
                </a:spcAft>
                <a:defRPr/>
              </a:pPr>
              <a:r>
                <a:rPr lang="es-ES" sz="3200" dirty="0"/>
                <a:t> </a:t>
              </a:r>
              <a:r>
                <a:rPr lang="es-ES" b="1" dirty="0">
                  <a:latin typeface="Calibri" panose="020F0502020204030204" pitchFamily="34" charset="0"/>
                  <a:cs typeface="Calibri" panose="020F0502020204030204" pitchFamily="34" charset="0"/>
                </a:rPr>
                <a:t>Búsqueda de reseñas</a:t>
              </a:r>
            </a:p>
          </p:txBody>
        </p:sp>
      </p:grpSp>
      <p:pic>
        <p:nvPicPr>
          <p:cNvPr id="9" name="Imagen 8"/>
          <p:cNvPicPr/>
          <p:nvPr/>
        </p:nvPicPr>
        <p:blipFill rotWithShape="1">
          <a:blip r:embed="rId5"/>
          <a:srcRect l="2116" t="8780" r="341" b="3428"/>
          <a:stretch/>
        </p:blipFill>
        <p:spPr bwMode="auto">
          <a:xfrm>
            <a:off x="2211647" y="3686362"/>
            <a:ext cx="5267325" cy="2667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950361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27" y="-28947"/>
            <a:ext cx="12188825" cy="7336824"/>
          </a:xfrm>
          <a:prstGeom prst="rect">
            <a:avLst/>
          </a:prstGeom>
        </p:spPr>
      </p:pic>
      <p:pic>
        <p:nvPicPr>
          <p:cNvPr id="3" name="36 Imagen" descr="Aneca.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260" y="1340768"/>
            <a:ext cx="1381648" cy="35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693812" y="2708920"/>
            <a:ext cx="8447013" cy="2086725"/>
          </a:xfrm>
          <a:prstGeom prst="rect">
            <a:avLst/>
          </a:prstGeom>
        </p:spPr>
        <p:txBody>
          <a:bodyPr wrap="square">
            <a:spAutoFit/>
          </a:bodyPr>
          <a:lstStyle/>
          <a:p>
            <a:pPr>
              <a:lnSpc>
                <a:spcPct val="90000"/>
              </a:lnSpc>
              <a:defRPr/>
            </a:pPr>
            <a:endParaRPr lang="es-ES" dirty="0">
              <a:solidFill>
                <a:schemeClr val="tx1">
                  <a:lumMod val="50000"/>
                </a:schemeClr>
              </a:solidFill>
              <a:latin typeface="Calibri" pitchFamily="34" charset="0"/>
              <a:cs typeface="Times New Roman" pitchFamily="18" charset="0"/>
            </a:endParaRPr>
          </a:p>
          <a:p>
            <a:pPr>
              <a:lnSpc>
                <a:spcPct val="90000"/>
              </a:lnSpc>
              <a:spcBef>
                <a:spcPct val="0"/>
              </a:spcBef>
            </a:pPr>
            <a:r>
              <a:rPr lang="es-ES" altLang="es-ES" b="1" dirty="0" smtClean="0">
                <a:solidFill>
                  <a:schemeClr val="tx1">
                    <a:lumMod val="50000"/>
                  </a:schemeClr>
                </a:solidFill>
                <a:latin typeface="Calibri" panose="020F0502020204030204" pitchFamily="34" charset="0"/>
                <a:cs typeface="Calibri" panose="020F0502020204030204" pitchFamily="34" charset="0"/>
                <a:hlinkClick r:id="rId4"/>
              </a:rPr>
              <a:t>Google </a:t>
            </a:r>
            <a:r>
              <a:rPr lang="es-ES" altLang="es-ES" b="1" dirty="0">
                <a:solidFill>
                  <a:schemeClr val="tx1">
                    <a:lumMod val="50000"/>
                  </a:schemeClr>
                </a:solidFill>
                <a:latin typeface="Calibri" panose="020F0502020204030204" pitchFamily="34" charset="0"/>
                <a:cs typeface="Calibri" panose="020F0502020204030204" pitchFamily="34" charset="0"/>
                <a:hlinkClick r:id="rId4"/>
              </a:rPr>
              <a:t>académico</a:t>
            </a:r>
            <a:endParaRPr lang="es-ES" altLang="es-ES" b="1" dirty="0">
              <a:solidFill>
                <a:schemeClr val="tx1">
                  <a:lumMod val="50000"/>
                </a:schemeClr>
              </a:solidFill>
              <a:latin typeface="Calibri" panose="020F0502020204030204" pitchFamily="34" charset="0"/>
              <a:cs typeface="Calibri" panose="020F0502020204030204" pitchFamily="34" charset="0"/>
            </a:endParaRPr>
          </a:p>
          <a:p>
            <a:pPr>
              <a:lnSpc>
                <a:spcPct val="90000"/>
              </a:lnSpc>
              <a:spcBef>
                <a:spcPct val="0"/>
              </a:spcBef>
            </a:pPr>
            <a:endParaRPr lang="es-ES" altLang="es-ES" b="1" dirty="0">
              <a:solidFill>
                <a:schemeClr val="tx1">
                  <a:lumMod val="50000"/>
                </a:schemeClr>
              </a:solidFill>
              <a:latin typeface="Calibri" panose="020F0502020204030204" pitchFamily="34" charset="0"/>
              <a:cs typeface="Calibri" panose="020F0502020204030204" pitchFamily="34" charset="0"/>
            </a:endParaRPr>
          </a:p>
          <a:p>
            <a:pPr>
              <a:lnSpc>
                <a:spcPct val="90000"/>
              </a:lnSpc>
              <a:spcBef>
                <a:spcPct val="0"/>
              </a:spcBef>
            </a:pPr>
            <a:r>
              <a:rPr lang="es-ES" altLang="es-ES" b="1" dirty="0">
                <a:solidFill>
                  <a:schemeClr val="tx1">
                    <a:lumMod val="75000"/>
                  </a:schemeClr>
                </a:solidFill>
                <a:latin typeface="Calibri" panose="020F0502020204030204" pitchFamily="34" charset="0"/>
                <a:cs typeface="Calibri" panose="020F0502020204030204" pitchFamily="34" charset="0"/>
              </a:rPr>
              <a:t>Buscar en el cuadro de búsqueda reseña y el título del libro entrecomillado</a:t>
            </a:r>
          </a:p>
          <a:p>
            <a:pPr>
              <a:lnSpc>
                <a:spcPct val="90000"/>
              </a:lnSpc>
              <a:defRPr/>
            </a:pPr>
            <a:endParaRPr lang="en-US" dirty="0">
              <a:solidFill>
                <a:schemeClr val="tx1">
                  <a:lumMod val="75000"/>
                </a:schemeClr>
              </a:solidFill>
              <a:latin typeface="Calibri" panose="020F0502020204030204" pitchFamily="34" charset="0"/>
              <a:cs typeface="Calibri" panose="020F0502020204030204" pitchFamily="34" charset="0"/>
            </a:endParaRPr>
          </a:p>
        </p:txBody>
      </p:sp>
      <p:grpSp>
        <p:nvGrpSpPr>
          <p:cNvPr id="5" name="8 Grupo"/>
          <p:cNvGrpSpPr>
            <a:grpSpLocks/>
          </p:cNvGrpSpPr>
          <p:nvPr/>
        </p:nvGrpSpPr>
        <p:grpSpPr bwMode="auto">
          <a:xfrm>
            <a:off x="4006181" y="708233"/>
            <a:ext cx="4824536" cy="990341"/>
            <a:chOff x="0" y="1071568"/>
            <a:chExt cx="5975961" cy="649440"/>
          </a:xfrm>
        </p:grpSpPr>
        <p:sp>
          <p:nvSpPr>
            <p:cNvPr id="6" name="9 Rectángulo redondeado"/>
            <p:cNvSpPr/>
            <p:nvPr/>
          </p:nvSpPr>
          <p:spPr>
            <a:xfrm>
              <a:off x="0" y="1071568"/>
              <a:ext cx="5975961" cy="649440"/>
            </a:xfrm>
            <a:prstGeom prst="roundRect">
              <a:avLst/>
            </a:prstGeom>
            <a:solidFill>
              <a:srgbClr val="98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7" name="10 Rectángulo"/>
            <p:cNvSpPr/>
            <p:nvPr/>
          </p:nvSpPr>
          <p:spPr>
            <a:xfrm>
              <a:off x="31489" y="1103325"/>
              <a:ext cx="5912983" cy="585925"/>
            </a:xfrm>
            <a:prstGeom prst="rect">
              <a:avLst/>
            </a:prstGeom>
          </p:spPr>
          <p:style>
            <a:lnRef idx="0">
              <a:scrgbClr r="0" g="0" b="0"/>
            </a:lnRef>
            <a:fillRef idx="0">
              <a:scrgbClr r="0" g="0" b="0"/>
            </a:fillRef>
            <a:effectRef idx="0">
              <a:scrgbClr r="0" g="0" b="0"/>
            </a:effectRef>
            <a:fontRef idx="minor">
              <a:schemeClr val="lt1"/>
            </a:fontRef>
          </p:style>
          <p:txBody>
            <a:bodyPr lIns="166331" tIns="0" rIns="166331" bIns="0" spcCol="1270" anchor="ctr"/>
            <a:lstStyle/>
            <a:p>
              <a:pPr defTabSz="1422400" eaLnBrk="1" hangingPunct="1">
                <a:lnSpc>
                  <a:spcPct val="90000"/>
                </a:lnSpc>
                <a:spcAft>
                  <a:spcPct val="35000"/>
                </a:spcAft>
                <a:defRPr/>
              </a:pPr>
              <a:r>
                <a:rPr lang="es-ES" sz="3200" dirty="0"/>
                <a:t> </a:t>
              </a:r>
              <a:r>
                <a:rPr lang="es-ES" b="1" dirty="0">
                  <a:latin typeface="Calibri" panose="020F0502020204030204" pitchFamily="34" charset="0"/>
                  <a:cs typeface="Calibri" panose="020F0502020204030204" pitchFamily="34" charset="0"/>
                </a:rPr>
                <a:t>Búsqueda de reseñas</a:t>
              </a:r>
            </a:p>
          </p:txBody>
        </p:sp>
      </p:grpSp>
    </p:spTree>
    <p:extLst>
      <p:ext uri="{BB962C8B-B14F-4D97-AF65-F5344CB8AC3E}">
        <p14:creationId xmlns:p14="http://schemas.microsoft.com/office/powerpoint/2010/main" val="21806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7336824"/>
          </a:xfrm>
          <a:prstGeom prst="rect">
            <a:avLst/>
          </a:prstGeom>
        </p:spPr>
      </p:pic>
      <p:pic>
        <p:nvPicPr>
          <p:cNvPr id="3" name="36 Imagen" descr="Aneca.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260" y="1340768"/>
            <a:ext cx="1381648" cy="35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5"/>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l="17886" t="10664" r="4991" b="9547"/>
          <a:stretch>
            <a:fillRect/>
          </a:stretch>
        </p:blipFill>
        <p:spPr bwMode="auto">
          <a:xfrm>
            <a:off x="1557908" y="1297247"/>
            <a:ext cx="8208912" cy="556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4"/>
          <p:cNvSpPr/>
          <p:nvPr/>
        </p:nvSpPr>
        <p:spPr>
          <a:xfrm>
            <a:off x="6526460" y="332656"/>
            <a:ext cx="3312368" cy="1015663"/>
          </a:xfrm>
          <a:prstGeom prst="rect">
            <a:avLst/>
          </a:prstGeom>
        </p:spPr>
        <p:txBody>
          <a:bodyPr wrap="square">
            <a:spAutoFit/>
          </a:bodyPr>
          <a:lstStyle/>
          <a:p>
            <a:pPr algn="just">
              <a:defRPr/>
            </a:pPr>
            <a:r>
              <a:rPr lang="es-ES" sz="2000" b="1" dirty="0" smtClean="0">
                <a:solidFill>
                  <a:schemeClr val="tx1">
                    <a:lumMod val="75000"/>
                  </a:schemeClr>
                </a:solidFill>
                <a:latin typeface="Calibri" panose="020F0502020204030204" pitchFamily="34" charset="0"/>
                <a:cs typeface="Calibri" panose="020F0502020204030204" pitchFamily="34" charset="0"/>
              </a:rPr>
              <a:t>Requisitos previos estar en posesión del  título de DOCTOR</a:t>
            </a:r>
            <a:endParaRPr lang="es-ES" sz="2000" b="1" dirty="0">
              <a:solidFill>
                <a:schemeClr val="tx1">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5935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2" y="-99392"/>
            <a:ext cx="12188825" cy="7336824"/>
          </a:xfrm>
          <a:prstGeom prst="rect">
            <a:avLst/>
          </a:prstGeom>
        </p:spPr>
      </p:pic>
      <p:pic>
        <p:nvPicPr>
          <p:cNvPr id="3" name="36 Imagen" descr="Aneca.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260" y="1340768"/>
            <a:ext cx="1381648" cy="35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1053852" y="2780928"/>
            <a:ext cx="8086973" cy="2491132"/>
          </a:xfrm>
          <a:prstGeom prst="rect">
            <a:avLst/>
          </a:prstGeom>
        </p:spPr>
        <p:txBody>
          <a:bodyPr wrap="square">
            <a:spAutoFit/>
          </a:bodyPr>
          <a:lstStyle/>
          <a:p>
            <a:pPr>
              <a:lnSpc>
                <a:spcPct val="90000"/>
              </a:lnSpc>
              <a:defRPr/>
            </a:pPr>
            <a:endParaRPr lang="es-ES" dirty="0">
              <a:solidFill>
                <a:schemeClr val="tx1">
                  <a:lumMod val="50000"/>
                </a:schemeClr>
              </a:solidFill>
              <a:latin typeface="Calibri" pitchFamily="34" charset="0"/>
              <a:cs typeface="Times New Roman" pitchFamily="18" charset="0"/>
            </a:endParaRPr>
          </a:p>
          <a:p>
            <a:pPr>
              <a:lnSpc>
                <a:spcPct val="90000"/>
              </a:lnSpc>
              <a:spcBef>
                <a:spcPct val="0"/>
              </a:spcBef>
            </a:pPr>
            <a:r>
              <a:rPr lang="es-ES" altLang="es-ES" b="1" dirty="0">
                <a:solidFill>
                  <a:schemeClr val="tx1">
                    <a:lumMod val="50000"/>
                  </a:schemeClr>
                </a:solidFill>
                <a:latin typeface="Calibri" panose="020F0502020204030204" pitchFamily="34" charset="0"/>
                <a:cs typeface="Calibri" panose="020F0502020204030204" pitchFamily="34" charset="0"/>
                <a:hlinkClick r:id="rId4"/>
              </a:rPr>
              <a:t>Google</a:t>
            </a:r>
            <a:r>
              <a:rPr lang="es-ES" altLang="es-ES" b="1" dirty="0">
                <a:solidFill>
                  <a:schemeClr val="tx1">
                    <a:lumMod val="50000"/>
                  </a:schemeClr>
                </a:solidFill>
                <a:latin typeface="Calibri" panose="020F0502020204030204" pitchFamily="34" charset="0"/>
                <a:cs typeface="Calibri" panose="020F0502020204030204" pitchFamily="34" charset="0"/>
              </a:rPr>
              <a:t> </a:t>
            </a:r>
          </a:p>
          <a:p>
            <a:pPr>
              <a:lnSpc>
                <a:spcPct val="90000"/>
              </a:lnSpc>
              <a:spcBef>
                <a:spcPct val="0"/>
              </a:spcBef>
            </a:pPr>
            <a:endParaRPr lang="es-ES" altLang="es-ES" b="1" dirty="0">
              <a:solidFill>
                <a:schemeClr val="tx1">
                  <a:lumMod val="50000"/>
                </a:schemeClr>
              </a:solidFill>
              <a:latin typeface="Calibri" panose="020F0502020204030204" pitchFamily="34" charset="0"/>
              <a:cs typeface="Calibri" panose="020F0502020204030204" pitchFamily="34" charset="0"/>
            </a:endParaRPr>
          </a:p>
          <a:p>
            <a:pPr>
              <a:lnSpc>
                <a:spcPct val="90000"/>
              </a:lnSpc>
              <a:spcBef>
                <a:spcPct val="0"/>
              </a:spcBef>
            </a:pPr>
            <a:endParaRPr lang="es-ES" altLang="es-ES" b="1" dirty="0">
              <a:solidFill>
                <a:schemeClr val="tx1">
                  <a:lumMod val="75000"/>
                </a:schemeClr>
              </a:solidFill>
              <a:latin typeface="Calibri" panose="020F0502020204030204" pitchFamily="34" charset="0"/>
              <a:cs typeface="Calibri" panose="020F0502020204030204" pitchFamily="34" charset="0"/>
            </a:endParaRPr>
          </a:p>
          <a:p>
            <a:pPr>
              <a:lnSpc>
                <a:spcPct val="90000"/>
              </a:lnSpc>
              <a:spcBef>
                <a:spcPct val="0"/>
              </a:spcBef>
            </a:pPr>
            <a:r>
              <a:rPr lang="es-ES" altLang="es-ES" b="1" dirty="0">
                <a:solidFill>
                  <a:schemeClr val="tx1">
                    <a:lumMod val="75000"/>
                  </a:schemeClr>
                </a:solidFill>
                <a:latin typeface="Calibri" panose="020F0502020204030204" pitchFamily="34" charset="0"/>
                <a:cs typeface="Calibri" panose="020F0502020204030204" pitchFamily="34" charset="0"/>
              </a:rPr>
              <a:t>En  Google  buscar Book review y el título del libro entrecomillado.</a:t>
            </a:r>
          </a:p>
          <a:p>
            <a:pPr>
              <a:lnSpc>
                <a:spcPct val="90000"/>
              </a:lnSpc>
              <a:defRPr/>
            </a:pPr>
            <a:endParaRPr lang="en-US" dirty="0">
              <a:solidFill>
                <a:schemeClr val="tx1">
                  <a:lumMod val="75000"/>
                </a:schemeClr>
              </a:solidFill>
              <a:latin typeface="Calibri" panose="020F0502020204030204" pitchFamily="34" charset="0"/>
              <a:cs typeface="Calibri" panose="020F0502020204030204" pitchFamily="34" charset="0"/>
            </a:endParaRPr>
          </a:p>
        </p:txBody>
      </p:sp>
      <p:grpSp>
        <p:nvGrpSpPr>
          <p:cNvPr id="5" name="8 Grupo"/>
          <p:cNvGrpSpPr>
            <a:grpSpLocks/>
          </p:cNvGrpSpPr>
          <p:nvPr/>
        </p:nvGrpSpPr>
        <p:grpSpPr bwMode="auto">
          <a:xfrm>
            <a:off x="4294213" y="708233"/>
            <a:ext cx="4536504" cy="1280607"/>
            <a:chOff x="0" y="1071568"/>
            <a:chExt cx="5975961" cy="649440"/>
          </a:xfrm>
        </p:grpSpPr>
        <p:sp>
          <p:nvSpPr>
            <p:cNvPr id="6" name="9 Rectángulo redondeado"/>
            <p:cNvSpPr/>
            <p:nvPr/>
          </p:nvSpPr>
          <p:spPr>
            <a:xfrm>
              <a:off x="0" y="1071568"/>
              <a:ext cx="5975961" cy="649440"/>
            </a:xfrm>
            <a:prstGeom prst="roundRect">
              <a:avLst/>
            </a:prstGeom>
            <a:solidFill>
              <a:srgbClr val="98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7" name="10 Rectángulo"/>
            <p:cNvSpPr/>
            <p:nvPr/>
          </p:nvSpPr>
          <p:spPr>
            <a:xfrm>
              <a:off x="31489" y="1103325"/>
              <a:ext cx="5912983" cy="585925"/>
            </a:xfrm>
            <a:prstGeom prst="rect">
              <a:avLst/>
            </a:prstGeom>
          </p:spPr>
          <p:style>
            <a:lnRef idx="0">
              <a:scrgbClr r="0" g="0" b="0"/>
            </a:lnRef>
            <a:fillRef idx="0">
              <a:scrgbClr r="0" g="0" b="0"/>
            </a:fillRef>
            <a:effectRef idx="0">
              <a:scrgbClr r="0" g="0" b="0"/>
            </a:effectRef>
            <a:fontRef idx="minor">
              <a:schemeClr val="lt1"/>
            </a:fontRef>
          </p:style>
          <p:txBody>
            <a:bodyPr lIns="166331" tIns="0" rIns="166331" bIns="0" spcCol="1270" anchor="ctr"/>
            <a:lstStyle/>
            <a:p>
              <a:pPr defTabSz="1422400" eaLnBrk="1" hangingPunct="1">
                <a:lnSpc>
                  <a:spcPct val="90000"/>
                </a:lnSpc>
                <a:spcAft>
                  <a:spcPct val="35000"/>
                </a:spcAft>
                <a:defRPr/>
              </a:pPr>
              <a:r>
                <a:rPr lang="es-ES" sz="3200" dirty="0"/>
                <a:t> </a:t>
              </a:r>
              <a:r>
                <a:rPr lang="es-ES" b="1" dirty="0">
                  <a:latin typeface="Calibri" panose="020F0502020204030204" pitchFamily="34" charset="0"/>
                  <a:cs typeface="Calibri" panose="020F0502020204030204" pitchFamily="34" charset="0"/>
                </a:rPr>
                <a:t>Búsqueda de reseñas</a:t>
              </a:r>
            </a:p>
          </p:txBody>
        </p:sp>
      </p:grpSp>
    </p:spTree>
    <p:extLst>
      <p:ext uri="{BB962C8B-B14F-4D97-AF65-F5344CB8AC3E}">
        <p14:creationId xmlns:p14="http://schemas.microsoft.com/office/powerpoint/2010/main" val="322017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7336824"/>
          </a:xfrm>
          <a:prstGeom prst="rect">
            <a:avLst/>
          </a:prstGeom>
        </p:spPr>
      </p:pic>
      <p:pic>
        <p:nvPicPr>
          <p:cNvPr id="3" name="36 Imagen" descr="Aneca.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260" y="1340768"/>
            <a:ext cx="1381648" cy="35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4"/>
          <p:cNvSpPr/>
          <p:nvPr/>
        </p:nvSpPr>
        <p:spPr>
          <a:xfrm>
            <a:off x="1125860" y="2780928"/>
            <a:ext cx="8014965" cy="830997"/>
          </a:xfrm>
          <a:prstGeom prst="rect">
            <a:avLst/>
          </a:prstGeom>
        </p:spPr>
        <p:txBody>
          <a:bodyPr wrap="square">
            <a:spAutoFit/>
          </a:bodyPr>
          <a:lstStyle/>
          <a:p>
            <a:r>
              <a:rPr lang="es-ES" b="1"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
            </a:r>
            <a:br>
              <a:rPr lang="es-ES" b="1"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br>
            <a:endParaRPr lang="es-ES" dirty="0"/>
          </a:p>
        </p:txBody>
      </p:sp>
      <p:sp>
        <p:nvSpPr>
          <p:cNvPr id="6" name="Rectángulo 5"/>
          <p:cNvSpPr/>
          <p:nvPr/>
        </p:nvSpPr>
        <p:spPr>
          <a:xfrm>
            <a:off x="1485901" y="2276872"/>
            <a:ext cx="4824535" cy="2366938"/>
          </a:xfrm>
          <a:prstGeom prst="rect">
            <a:avLst/>
          </a:prstGeom>
        </p:spPr>
        <p:txBody>
          <a:bodyPr wrap="square">
            <a:spAutoFit/>
          </a:bodyPr>
          <a:lstStyle/>
          <a:p>
            <a:r>
              <a:rPr lang="es-ES" altLang="es-ES" b="1" i="1" dirty="0">
                <a:solidFill>
                  <a:schemeClr val="tx1">
                    <a:lumMod val="75000"/>
                  </a:schemeClr>
                </a:solidFill>
                <a:latin typeface="Calibri" panose="020F0502020204030204" pitchFamily="34" charset="0"/>
                <a:cs typeface="Calibri" panose="020F0502020204030204" pitchFamily="34" charset="0"/>
              </a:rPr>
              <a:t>Rebiun  </a:t>
            </a:r>
            <a:r>
              <a:rPr lang="es-ES" altLang="es-ES" b="1" dirty="0">
                <a:solidFill>
                  <a:schemeClr val="tx1">
                    <a:lumMod val="75000"/>
                  </a:schemeClr>
                </a:solidFill>
                <a:latin typeface="Calibri" panose="020F0502020204030204" pitchFamily="34" charset="0"/>
                <a:cs typeface="Calibri" panose="020F0502020204030204" pitchFamily="34" charset="0"/>
              </a:rPr>
              <a:t>(Red de Bibliotecas Universitarias Españolas)</a:t>
            </a:r>
          </a:p>
          <a:p>
            <a:r>
              <a:rPr lang="es-ES" altLang="es-ES" b="1" i="1" dirty="0" err="1">
                <a:solidFill>
                  <a:schemeClr val="tx1">
                    <a:lumMod val="75000"/>
                  </a:schemeClr>
                </a:solidFill>
                <a:latin typeface="Calibri" panose="020F0502020204030204" pitchFamily="34" charset="0"/>
                <a:cs typeface="Calibri" panose="020F0502020204030204" pitchFamily="34" charset="0"/>
              </a:rPr>
              <a:t>WorldCat</a:t>
            </a:r>
            <a:r>
              <a:rPr lang="es-ES" altLang="es-ES" b="1" i="1" dirty="0">
                <a:solidFill>
                  <a:schemeClr val="tx1">
                    <a:lumMod val="75000"/>
                  </a:schemeClr>
                </a:solidFill>
                <a:latin typeface="Calibri" panose="020F0502020204030204" pitchFamily="34" charset="0"/>
                <a:cs typeface="Calibri" panose="020F0502020204030204" pitchFamily="34" charset="0"/>
              </a:rPr>
              <a:t>  </a:t>
            </a:r>
            <a:r>
              <a:rPr lang="es-ES" altLang="es-ES" b="1" dirty="0">
                <a:solidFill>
                  <a:schemeClr val="tx1">
                    <a:lumMod val="75000"/>
                  </a:schemeClr>
                </a:solidFill>
                <a:latin typeface="Calibri" panose="020F0502020204030204" pitchFamily="34" charset="0"/>
                <a:cs typeface="Calibri" panose="020F0502020204030204" pitchFamily="34" charset="0"/>
              </a:rPr>
              <a:t>(Catálogos del mundo)</a:t>
            </a:r>
          </a:p>
          <a:p>
            <a:r>
              <a:rPr lang="es-ES" altLang="es-ES" b="1" dirty="0">
                <a:solidFill>
                  <a:schemeClr val="tx1">
                    <a:lumMod val="75000"/>
                  </a:schemeClr>
                </a:solidFill>
                <a:latin typeface="Calibri" panose="020F0502020204030204" pitchFamily="34" charset="0"/>
                <a:cs typeface="Calibri" panose="020F0502020204030204" pitchFamily="34" charset="0"/>
              </a:rPr>
              <a:t>…de Bibliotecas relevantes para su especialidad</a:t>
            </a:r>
          </a:p>
          <a:p>
            <a:r>
              <a:rPr lang="es-ES" altLang="es-ES" b="1" dirty="0">
                <a:solidFill>
                  <a:schemeClr val="tx1">
                    <a:lumMod val="50000"/>
                  </a:schemeClr>
                </a:solidFill>
                <a:latin typeface="Calibri" panose="020F0502020204030204" pitchFamily="34" charset="0"/>
                <a:cs typeface="Calibri" panose="020F0502020204030204" pitchFamily="34" charset="0"/>
                <a:hlinkClick r:id="rId4"/>
              </a:rPr>
              <a:t>Acceso desde página BUS</a:t>
            </a:r>
            <a:endParaRPr lang="es-ES" altLang="es-ES" b="1" dirty="0">
              <a:solidFill>
                <a:schemeClr val="tx1">
                  <a:lumMod val="50000"/>
                </a:schemeClr>
              </a:solidFill>
              <a:latin typeface="Calibri" panose="020F0502020204030204" pitchFamily="34" charset="0"/>
              <a:cs typeface="Calibri" panose="020F0502020204030204" pitchFamily="34" charset="0"/>
            </a:endParaRPr>
          </a:p>
        </p:txBody>
      </p:sp>
      <p:sp>
        <p:nvSpPr>
          <p:cNvPr id="7" name="9 Rectángulo redondeado"/>
          <p:cNvSpPr/>
          <p:nvPr/>
        </p:nvSpPr>
        <p:spPr bwMode="auto">
          <a:xfrm>
            <a:off x="3862164" y="404664"/>
            <a:ext cx="7405126" cy="848469"/>
          </a:xfrm>
          <a:prstGeom prst="roundRect">
            <a:avLst>
              <a:gd name="adj" fmla="val 20473"/>
            </a:avLst>
          </a:prstGeom>
          <a:solidFill>
            <a:srgbClr val="98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r>
              <a:rPr lang="es-ES" b="1" dirty="0" smtClean="0"/>
              <a:t>Presencia </a:t>
            </a:r>
            <a:r>
              <a:rPr lang="es-ES" b="1" dirty="0"/>
              <a:t>en catálogos</a:t>
            </a:r>
          </a:p>
          <a:p>
            <a:endParaRPr lang="es-ES" dirty="0"/>
          </a:p>
        </p:txBody>
      </p:sp>
      <p:pic>
        <p:nvPicPr>
          <p:cNvPr id="8" name="Picture 2">
            <a:hlinkClick r:id="rId5"/>
          </p:cNvPr>
          <p:cNvPicPr>
            <a:picLocks noChangeAspect="1" noChangeArrowheads="1"/>
          </p:cNvPicPr>
          <p:nvPr/>
        </p:nvPicPr>
        <p:blipFill>
          <a:blip r:embed="rId6"/>
          <a:srcRect r="12540" b="19283"/>
          <a:stretch>
            <a:fillRect/>
          </a:stretch>
        </p:blipFill>
        <p:spPr bwMode="auto">
          <a:xfrm>
            <a:off x="6080406" y="1811985"/>
            <a:ext cx="3959225" cy="2697135"/>
          </a:xfrm>
          <a:prstGeom prst="rect">
            <a:avLst/>
          </a:prstGeom>
          <a:noFill/>
          <a:ln w="9525">
            <a:solidFill>
              <a:schemeClr val="bg1">
                <a:lumMod val="50000"/>
              </a:schemeClr>
            </a:solidFill>
            <a:miter lim="800000"/>
            <a:headEnd/>
            <a:tailEnd/>
          </a:ln>
        </p:spPr>
      </p:pic>
      <p:sp>
        <p:nvSpPr>
          <p:cNvPr id="9" name="Rectángulo 8"/>
          <p:cNvSpPr/>
          <p:nvPr/>
        </p:nvSpPr>
        <p:spPr>
          <a:xfrm>
            <a:off x="4562897" y="4695527"/>
            <a:ext cx="3619747" cy="461665"/>
          </a:xfrm>
          <a:prstGeom prst="rect">
            <a:avLst/>
          </a:prstGeom>
        </p:spPr>
        <p:txBody>
          <a:bodyPr wrap="square">
            <a:spAutoFit/>
          </a:bodyPr>
          <a:lstStyle/>
          <a:p>
            <a:r>
              <a:rPr lang="es-ES" b="1" dirty="0">
                <a:solidFill>
                  <a:schemeClr val="tx1">
                    <a:lumMod val="50000"/>
                    <a:lumOff val="50000"/>
                  </a:schemeClr>
                </a:solidFill>
                <a:hlinkClick r:id="rId5"/>
              </a:rPr>
              <a:t>http://rebiun.crue.org</a:t>
            </a:r>
            <a:endParaRPr lang="es-ES" dirty="0"/>
          </a:p>
        </p:txBody>
      </p:sp>
      <p:pic>
        <p:nvPicPr>
          <p:cNvPr id="10" name="Picture 3">
            <a:hlinkClick r:id="rId7"/>
          </p:cNvPr>
          <p:cNvPicPr>
            <a:picLocks noChangeAspect="1" noChangeArrowheads="1"/>
          </p:cNvPicPr>
          <p:nvPr/>
        </p:nvPicPr>
        <p:blipFill>
          <a:blip r:embed="rId8"/>
          <a:srcRect b="44688"/>
          <a:stretch>
            <a:fillRect/>
          </a:stretch>
        </p:blipFill>
        <p:spPr bwMode="auto">
          <a:xfrm>
            <a:off x="333772" y="5013176"/>
            <a:ext cx="4038600" cy="1674813"/>
          </a:xfrm>
          <a:prstGeom prst="rect">
            <a:avLst/>
          </a:prstGeom>
          <a:noFill/>
          <a:ln w="9525">
            <a:solidFill>
              <a:schemeClr val="bg1">
                <a:lumMod val="50000"/>
              </a:schemeClr>
            </a:solidFill>
            <a:miter lim="800000"/>
            <a:headEnd/>
            <a:tailEnd/>
          </a:ln>
        </p:spPr>
      </p:pic>
      <p:sp>
        <p:nvSpPr>
          <p:cNvPr id="11" name="Rectángulo 10"/>
          <p:cNvSpPr/>
          <p:nvPr/>
        </p:nvSpPr>
        <p:spPr>
          <a:xfrm>
            <a:off x="4562897" y="5775647"/>
            <a:ext cx="5347939" cy="461665"/>
          </a:xfrm>
          <a:prstGeom prst="rect">
            <a:avLst/>
          </a:prstGeom>
        </p:spPr>
        <p:txBody>
          <a:bodyPr wrap="none">
            <a:spAutoFit/>
          </a:bodyPr>
          <a:lstStyle/>
          <a:p>
            <a:pPr>
              <a:defRPr/>
            </a:pPr>
            <a:r>
              <a:rPr lang="es-ES" b="1" dirty="0">
                <a:solidFill>
                  <a:schemeClr val="tx1">
                    <a:lumMod val="50000"/>
                    <a:lumOff val="50000"/>
                  </a:schemeClr>
                </a:solidFill>
                <a:hlinkClick r:id="rId7"/>
              </a:rPr>
              <a:t>http://www.worldcat.org/?lang=es</a:t>
            </a:r>
            <a:endParaRPr lang="es-ES" b="1" dirty="0">
              <a:solidFill>
                <a:schemeClr val="tx1">
                  <a:lumMod val="50000"/>
                  <a:lumOff val="50000"/>
                </a:schemeClr>
              </a:solidFill>
            </a:endParaRPr>
          </a:p>
        </p:txBody>
      </p:sp>
    </p:spTree>
    <p:extLst>
      <p:ext uri="{BB962C8B-B14F-4D97-AF65-F5344CB8AC3E}">
        <p14:creationId xmlns:p14="http://schemas.microsoft.com/office/powerpoint/2010/main" val="736318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par>
                                <p:cTn id="8" presetID="22" presetClass="entr" presetSubtype="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7336824"/>
          </a:xfrm>
          <a:prstGeom prst="rect">
            <a:avLst/>
          </a:prstGeom>
        </p:spPr>
      </p:pic>
      <p:pic>
        <p:nvPicPr>
          <p:cNvPr id="3" name="36 Imagen" descr="Aneca.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260" y="1340768"/>
            <a:ext cx="1381648" cy="35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4"/>
          <p:cNvSpPr/>
          <p:nvPr/>
        </p:nvSpPr>
        <p:spPr>
          <a:xfrm>
            <a:off x="1125860" y="2780928"/>
            <a:ext cx="8014965" cy="830997"/>
          </a:xfrm>
          <a:prstGeom prst="rect">
            <a:avLst/>
          </a:prstGeom>
        </p:spPr>
        <p:txBody>
          <a:bodyPr wrap="square">
            <a:spAutoFit/>
          </a:bodyPr>
          <a:lstStyle/>
          <a:p>
            <a:r>
              <a:rPr lang="es-ES" b="1"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
            </a:r>
            <a:br>
              <a:rPr lang="es-ES" b="1"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br>
            <a:endParaRPr lang="es-ES" dirty="0"/>
          </a:p>
        </p:txBody>
      </p:sp>
      <p:sp>
        <p:nvSpPr>
          <p:cNvPr id="6" name="Rectángulo 5"/>
          <p:cNvSpPr/>
          <p:nvPr/>
        </p:nvSpPr>
        <p:spPr>
          <a:xfrm>
            <a:off x="1485901" y="2276872"/>
            <a:ext cx="4824535" cy="461665"/>
          </a:xfrm>
          <a:prstGeom prst="rect">
            <a:avLst/>
          </a:prstGeom>
        </p:spPr>
        <p:txBody>
          <a:bodyPr wrap="square">
            <a:spAutoFit/>
          </a:bodyPr>
          <a:lstStyle/>
          <a:p>
            <a:r>
              <a:rPr lang="es-ES" altLang="es-ES" b="1" dirty="0" smtClean="0">
                <a:solidFill>
                  <a:schemeClr val="tx1">
                    <a:lumMod val="75000"/>
                  </a:schemeClr>
                </a:solidFill>
                <a:latin typeface="Calibri" panose="020F0502020204030204" pitchFamily="34" charset="0"/>
                <a:cs typeface="Calibri" panose="020F0502020204030204" pitchFamily="34" charset="0"/>
              </a:rPr>
              <a:t> </a:t>
            </a:r>
            <a:endParaRPr lang="es-ES" altLang="es-ES" b="1" dirty="0">
              <a:solidFill>
                <a:schemeClr val="tx1">
                  <a:lumMod val="50000"/>
                </a:schemeClr>
              </a:solidFill>
              <a:latin typeface="Calibri" panose="020F0502020204030204" pitchFamily="34" charset="0"/>
              <a:cs typeface="Calibri" panose="020F0502020204030204" pitchFamily="34" charset="0"/>
            </a:endParaRPr>
          </a:p>
        </p:txBody>
      </p:sp>
      <p:sp>
        <p:nvSpPr>
          <p:cNvPr id="7" name="9 Rectángulo redondeado"/>
          <p:cNvSpPr/>
          <p:nvPr/>
        </p:nvSpPr>
        <p:spPr bwMode="auto">
          <a:xfrm>
            <a:off x="3790156" y="620688"/>
            <a:ext cx="6192687" cy="1224135"/>
          </a:xfrm>
          <a:prstGeom prst="roundRect">
            <a:avLst>
              <a:gd name="adj" fmla="val 20473"/>
            </a:avLst>
          </a:prstGeom>
          <a:solidFill>
            <a:srgbClr val="98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r>
              <a:rPr lang="es-ES" b="1" dirty="0" smtClean="0"/>
              <a:t>Otros méritos de investigación</a:t>
            </a:r>
            <a:endParaRPr lang="es-ES" b="1" dirty="0"/>
          </a:p>
          <a:p>
            <a:endParaRPr lang="es-ES" dirty="0"/>
          </a:p>
        </p:txBody>
      </p:sp>
      <p:sp>
        <p:nvSpPr>
          <p:cNvPr id="12" name="Rectángulo 11"/>
          <p:cNvSpPr/>
          <p:nvPr/>
        </p:nvSpPr>
        <p:spPr>
          <a:xfrm>
            <a:off x="1125860" y="2780928"/>
            <a:ext cx="8014965" cy="1138773"/>
          </a:xfrm>
          <a:prstGeom prst="rect">
            <a:avLst/>
          </a:prstGeom>
        </p:spPr>
        <p:txBody>
          <a:bodyPr wrap="square">
            <a:spAutoFit/>
          </a:bodyPr>
          <a:lstStyle/>
          <a:p>
            <a:r>
              <a:rPr lang="es-ES" sz="2000" b="1" spc="50" dirty="0">
                <a:ln w="11430"/>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
            </a:r>
            <a:br>
              <a:rPr lang="es-ES" sz="2000" b="1" spc="50" dirty="0">
                <a:ln w="11430"/>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br>
            <a:r>
              <a:rPr lang="es-ES" b="1"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
            </a:r>
            <a:br>
              <a:rPr lang="es-ES" b="1"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br>
            <a:endParaRPr lang="es-ES" dirty="0"/>
          </a:p>
        </p:txBody>
      </p:sp>
      <p:sp>
        <p:nvSpPr>
          <p:cNvPr id="13" name="Rectángulo 12"/>
          <p:cNvSpPr/>
          <p:nvPr/>
        </p:nvSpPr>
        <p:spPr>
          <a:xfrm>
            <a:off x="1053852" y="2780928"/>
            <a:ext cx="8086973" cy="3416320"/>
          </a:xfrm>
          <a:prstGeom prst="rect">
            <a:avLst/>
          </a:prstGeom>
        </p:spPr>
        <p:txBody>
          <a:bodyPr wrap="square">
            <a:spAutoFit/>
          </a:bodyPr>
          <a:lstStyle/>
          <a:p>
            <a:pPr>
              <a:lnSpc>
                <a:spcPct val="90000"/>
              </a:lnSpc>
              <a:defRPr/>
            </a:pPr>
            <a:endParaRPr lang="es-ES" dirty="0">
              <a:solidFill>
                <a:schemeClr val="tx1">
                  <a:lumMod val="50000"/>
                </a:schemeClr>
              </a:solidFill>
              <a:latin typeface="Calibri" pitchFamily="34" charset="0"/>
              <a:cs typeface="Times New Roman" pitchFamily="18" charset="0"/>
            </a:endParaRPr>
          </a:p>
          <a:p>
            <a:pPr>
              <a:lnSpc>
                <a:spcPct val="90000"/>
              </a:lnSpc>
              <a:spcBef>
                <a:spcPct val="0"/>
              </a:spcBef>
            </a:pPr>
            <a:r>
              <a:rPr lang="es-ES" altLang="es-ES" b="1" dirty="0" smtClean="0">
                <a:solidFill>
                  <a:schemeClr val="tx1">
                    <a:lumMod val="50000"/>
                  </a:schemeClr>
                </a:solidFill>
                <a:latin typeface="Calibri" panose="020F0502020204030204" pitchFamily="34" charset="0"/>
                <a:cs typeface="Calibri" panose="020F0502020204030204" pitchFamily="34" charset="0"/>
              </a:rPr>
              <a:t>En este apartado irá todo lo que no se pueda encuadrar en los apartados anteriores: </a:t>
            </a:r>
          </a:p>
          <a:p>
            <a:pPr>
              <a:lnSpc>
                <a:spcPct val="90000"/>
              </a:lnSpc>
              <a:spcBef>
                <a:spcPct val="0"/>
              </a:spcBef>
            </a:pPr>
            <a:endParaRPr lang="es-ES" altLang="es-ES" b="1" dirty="0">
              <a:solidFill>
                <a:schemeClr val="tx1">
                  <a:lumMod val="50000"/>
                </a:schemeClr>
              </a:solidFill>
              <a:latin typeface="Calibri" panose="020F0502020204030204" pitchFamily="34" charset="0"/>
              <a:cs typeface="Calibri" panose="020F0502020204030204" pitchFamily="34" charset="0"/>
            </a:endParaRPr>
          </a:p>
          <a:p>
            <a:pPr>
              <a:lnSpc>
                <a:spcPct val="90000"/>
              </a:lnSpc>
              <a:spcBef>
                <a:spcPct val="0"/>
              </a:spcBef>
            </a:pPr>
            <a:r>
              <a:rPr lang="es-ES" altLang="es-ES" b="1" dirty="0" smtClean="0">
                <a:solidFill>
                  <a:schemeClr val="tx1">
                    <a:lumMod val="50000"/>
                  </a:schemeClr>
                </a:solidFill>
                <a:latin typeface="Calibri" panose="020F0502020204030204" pitchFamily="34" charset="0"/>
                <a:cs typeface="Calibri" panose="020F0502020204030204" pitchFamily="34" charset="0"/>
              </a:rPr>
              <a:t>artículos periodísticos</a:t>
            </a:r>
          </a:p>
          <a:p>
            <a:pPr>
              <a:lnSpc>
                <a:spcPct val="90000"/>
              </a:lnSpc>
              <a:spcBef>
                <a:spcPct val="0"/>
              </a:spcBef>
            </a:pPr>
            <a:r>
              <a:rPr lang="es-ES" altLang="es-ES" b="1" dirty="0" smtClean="0">
                <a:solidFill>
                  <a:schemeClr val="tx1">
                    <a:lumMod val="50000"/>
                  </a:schemeClr>
                </a:solidFill>
                <a:latin typeface="Calibri" panose="020F0502020204030204" pitchFamily="34" charset="0"/>
                <a:cs typeface="Calibri" panose="020F0502020204030204" pitchFamily="34" charset="0"/>
              </a:rPr>
              <a:t>reseñas </a:t>
            </a:r>
            <a:r>
              <a:rPr lang="es-ES" altLang="es-ES" b="1" dirty="0">
                <a:solidFill>
                  <a:schemeClr val="tx1">
                    <a:lumMod val="50000"/>
                  </a:schemeClr>
                </a:solidFill>
                <a:latin typeface="Calibri" panose="020F0502020204030204" pitchFamily="34" charset="0"/>
                <a:cs typeface="Calibri" panose="020F0502020204030204" pitchFamily="34" charset="0"/>
              </a:rPr>
              <a:t>y recensiones publicadas en revistas científicas </a:t>
            </a:r>
          </a:p>
          <a:p>
            <a:pPr>
              <a:lnSpc>
                <a:spcPct val="90000"/>
              </a:lnSpc>
              <a:spcBef>
                <a:spcPct val="0"/>
              </a:spcBef>
            </a:pPr>
            <a:r>
              <a:rPr lang="es-ES" altLang="es-ES" b="1" dirty="0" smtClean="0">
                <a:solidFill>
                  <a:schemeClr val="tx1">
                    <a:lumMod val="50000"/>
                  </a:schemeClr>
                </a:solidFill>
                <a:latin typeface="Calibri" panose="020F0502020204030204" pitchFamily="34" charset="0"/>
                <a:cs typeface="Calibri" panose="020F0502020204030204" pitchFamily="34" charset="0"/>
              </a:rPr>
              <a:t>artículos </a:t>
            </a:r>
            <a:r>
              <a:rPr lang="es-ES" altLang="es-ES" b="1" dirty="0">
                <a:solidFill>
                  <a:schemeClr val="tx1">
                    <a:lumMod val="50000"/>
                  </a:schemeClr>
                </a:solidFill>
                <a:latin typeface="Calibri" panose="020F0502020204030204" pitchFamily="34" charset="0"/>
                <a:cs typeface="Calibri" panose="020F0502020204030204" pitchFamily="34" charset="0"/>
              </a:rPr>
              <a:t>de divulgación </a:t>
            </a:r>
          </a:p>
          <a:p>
            <a:pPr>
              <a:lnSpc>
                <a:spcPct val="90000"/>
              </a:lnSpc>
              <a:spcBef>
                <a:spcPct val="0"/>
              </a:spcBef>
            </a:pPr>
            <a:endParaRPr lang="es-ES" altLang="es-ES" b="1" dirty="0">
              <a:solidFill>
                <a:schemeClr val="tx1">
                  <a:lumMod val="50000"/>
                </a:schemeClr>
              </a:solidFill>
              <a:latin typeface="Calibri" panose="020F0502020204030204" pitchFamily="34" charset="0"/>
              <a:cs typeface="Calibri" panose="020F0502020204030204" pitchFamily="34" charset="0"/>
            </a:endParaRPr>
          </a:p>
          <a:p>
            <a:pPr>
              <a:lnSpc>
                <a:spcPct val="90000"/>
              </a:lnSpc>
              <a:spcBef>
                <a:spcPct val="0"/>
              </a:spcBef>
            </a:pPr>
            <a:endParaRPr lang="es-ES" altLang="es-ES" b="1" dirty="0">
              <a:solidFill>
                <a:schemeClr val="tx1">
                  <a:lumMod val="75000"/>
                </a:schemeClr>
              </a:solidFill>
              <a:latin typeface="Calibri" panose="020F0502020204030204" pitchFamily="34" charset="0"/>
              <a:cs typeface="Calibri" panose="020F0502020204030204" pitchFamily="34" charset="0"/>
            </a:endParaRPr>
          </a:p>
          <a:p>
            <a:pPr>
              <a:lnSpc>
                <a:spcPct val="90000"/>
              </a:lnSpc>
              <a:spcBef>
                <a:spcPct val="0"/>
              </a:spcBef>
            </a:pPr>
            <a:endParaRPr lang="en-US" dirty="0">
              <a:solidFill>
                <a:schemeClr val="tx1">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73044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098" y="260648"/>
            <a:ext cx="12188825" cy="7336824"/>
          </a:xfrm>
          <a:prstGeom prst="rect">
            <a:avLst/>
          </a:prstGeom>
        </p:spPr>
      </p:pic>
      <p:pic>
        <p:nvPicPr>
          <p:cNvPr id="3" name="36 Imagen" descr="Aneca.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260" y="1340768"/>
            <a:ext cx="1381648" cy="35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4"/>
          <p:cNvSpPr/>
          <p:nvPr/>
        </p:nvSpPr>
        <p:spPr>
          <a:xfrm>
            <a:off x="1125860" y="2780928"/>
            <a:ext cx="8014965" cy="830997"/>
          </a:xfrm>
          <a:prstGeom prst="rect">
            <a:avLst/>
          </a:prstGeom>
        </p:spPr>
        <p:txBody>
          <a:bodyPr wrap="square">
            <a:spAutoFit/>
          </a:bodyPr>
          <a:lstStyle/>
          <a:p>
            <a:r>
              <a:rPr lang="es-ES" b="1"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
            </a:r>
            <a:br>
              <a:rPr lang="es-ES" b="1"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br>
            <a:endParaRPr lang="es-ES" dirty="0"/>
          </a:p>
        </p:txBody>
      </p:sp>
      <p:sp>
        <p:nvSpPr>
          <p:cNvPr id="6" name="Rectángulo 5"/>
          <p:cNvSpPr/>
          <p:nvPr/>
        </p:nvSpPr>
        <p:spPr>
          <a:xfrm>
            <a:off x="2164906" y="2698420"/>
            <a:ext cx="2162339" cy="1452488"/>
          </a:xfrm>
          <a:prstGeom prst="rect">
            <a:avLst/>
          </a:prstGeom>
          <a:solidFill>
            <a:schemeClr val="bg1"/>
          </a:solidFill>
          <a:ln w="5715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Experiencia investigadora</a:t>
            </a:r>
          </a:p>
          <a:p>
            <a:pPr algn="ctr"/>
            <a:r>
              <a:rPr lang="es-ES" b="1" dirty="0" smtClean="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60 puntos</a:t>
            </a:r>
            <a:endParaRPr lang="es-ES" b="1" dirty="0">
              <a:latin typeface="Calibri" panose="020F0502020204030204" pitchFamily="34" charset="0"/>
              <a:cs typeface="Calibri" panose="020F0502020204030204" pitchFamily="34" charset="0"/>
            </a:endParaRPr>
          </a:p>
        </p:txBody>
      </p:sp>
      <p:sp>
        <p:nvSpPr>
          <p:cNvPr id="7" name="Rectángulo 6"/>
          <p:cNvSpPr/>
          <p:nvPr/>
        </p:nvSpPr>
        <p:spPr>
          <a:xfrm>
            <a:off x="4737106" y="2642932"/>
            <a:ext cx="1822635" cy="1507976"/>
          </a:xfrm>
          <a:prstGeom prst="rect">
            <a:avLst/>
          </a:prstGeom>
          <a:solidFill>
            <a:schemeClr val="bg1"/>
          </a:solidFill>
          <a:ln w="5715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Experiencia docente, Formación académica y experiencia </a:t>
            </a:r>
            <a:r>
              <a:rPr lang="es-ES" sz="1400" b="1" dirty="0" err="1" smtClean="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prof</a:t>
            </a:r>
            <a:r>
              <a:rPr lang="es-ES" sz="1800" b="1" dirty="0" err="1" smtClean="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a:t>
            </a:r>
            <a:endParaRPr lang="es-ES" sz="1800" b="1" dirty="0" smtClean="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a:p>
            <a:pPr algn="ctr"/>
            <a:r>
              <a:rPr lang="es-ES" b="1" dirty="0" smtClean="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35 puntos</a:t>
            </a:r>
            <a:endParaRPr lang="es-ES" b="1" dirty="0">
              <a:latin typeface="Calibri" panose="020F0502020204030204" pitchFamily="34" charset="0"/>
              <a:cs typeface="Calibri" panose="020F0502020204030204" pitchFamily="34" charset="0"/>
            </a:endParaRPr>
          </a:p>
        </p:txBody>
      </p:sp>
      <p:sp>
        <p:nvSpPr>
          <p:cNvPr id="8" name="Rectángulo 7"/>
          <p:cNvSpPr/>
          <p:nvPr/>
        </p:nvSpPr>
        <p:spPr>
          <a:xfrm>
            <a:off x="3509538" y="692696"/>
            <a:ext cx="5169749" cy="461665"/>
          </a:xfrm>
          <a:prstGeom prst="rect">
            <a:avLst/>
          </a:prstGeom>
        </p:spPr>
        <p:txBody>
          <a:bodyPr wrap="none">
            <a:spAutoFit/>
          </a:bodyPr>
          <a:lstStyle/>
          <a:p>
            <a:r>
              <a:rPr lang="es-ES" altLang="es-ES" b="1" dirty="0">
                <a:solidFill>
                  <a:schemeClr val="tx1">
                    <a:lumMod val="75000"/>
                  </a:schemeClr>
                </a:solidFill>
                <a:latin typeface="Calibri" panose="020F0502020204030204" pitchFamily="34" charset="0"/>
                <a:cs typeface="Calibri" panose="020F0502020204030204" pitchFamily="34" charset="0"/>
              </a:rPr>
              <a:t>Programa PEP (puntuaciones máximas)</a:t>
            </a:r>
          </a:p>
        </p:txBody>
      </p:sp>
      <p:sp>
        <p:nvSpPr>
          <p:cNvPr id="9" name="Rectángulo 8"/>
          <p:cNvSpPr/>
          <p:nvPr/>
        </p:nvSpPr>
        <p:spPr>
          <a:xfrm>
            <a:off x="1" y="2614084"/>
            <a:ext cx="1796414" cy="1751019"/>
          </a:xfrm>
          <a:prstGeom prst="rect">
            <a:avLst/>
          </a:prstGeom>
          <a:ln w="57150">
            <a:solidFill>
              <a:schemeClr val="tx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b="1" dirty="0" smtClean="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Ayudante doctor</a:t>
            </a:r>
          </a:p>
          <a:p>
            <a:pPr algn="ctr"/>
            <a:r>
              <a:rPr lang="es-ES" b="1" dirty="0" smtClean="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55 sobre 100 puntos</a:t>
            </a:r>
            <a:endParaRPr lang="es-ES" b="1"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p:txBody>
      </p:sp>
      <p:sp>
        <p:nvSpPr>
          <p:cNvPr id="10" name="Flecha derecha 9"/>
          <p:cNvSpPr/>
          <p:nvPr/>
        </p:nvSpPr>
        <p:spPr>
          <a:xfrm>
            <a:off x="1810043" y="3160563"/>
            <a:ext cx="583641" cy="4444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p:cNvSpPr/>
          <p:nvPr/>
        </p:nvSpPr>
        <p:spPr>
          <a:xfrm>
            <a:off x="6984995" y="2639511"/>
            <a:ext cx="2155830" cy="1507976"/>
          </a:xfrm>
          <a:prstGeom prst="rect">
            <a:avLst/>
          </a:prstGeom>
          <a:solidFill>
            <a:schemeClr val="bg1"/>
          </a:solidFill>
          <a:ln w="5715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Otros méritos</a:t>
            </a:r>
            <a:endParaRPr lang="es-ES" b="1"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a:p>
            <a:pPr algn="ctr"/>
            <a:r>
              <a:rPr lang="es-ES" b="1"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5</a:t>
            </a:r>
            <a:r>
              <a:rPr lang="es-ES" b="1" dirty="0" smtClean="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s-ES" b="1"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puntos</a:t>
            </a:r>
            <a:endParaRPr lang="es-ES" b="1" dirty="0">
              <a:latin typeface="Calibri" panose="020F0502020204030204" pitchFamily="34" charset="0"/>
              <a:cs typeface="Calibri" panose="020F0502020204030204" pitchFamily="34" charset="0"/>
            </a:endParaRPr>
          </a:p>
        </p:txBody>
      </p:sp>
      <p:sp>
        <p:nvSpPr>
          <p:cNvPr id="14" name="Flecha derecha 13"/>
          <p:cNvSpPr/>
          <p:nvPr/>
        </p:nvSpPr>
        <p:spPr>
          <a:xfrm>
            <a:off x="6634770" y="3060308"/>
            <a:ext cx="542638" cy="4363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Flecha derecha 14"/>
          <p:cNvSpPr/>
          <p:nvPr/>
        </p:nvSpPr>
        <p:spPr>
          <a:xfrm>
            <a:off x="4340873" y="3052673"/>
            <a:ext cx="431954" cy="4363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p:cNvSpPr/>
          <p:nvPr/>
        </p:nvSpPr>
        <p:spPr>
          <a:xfrm>
            <a:off x="2197319" y="4717795"/>
            <a:ext cx="1965763" cy="1452488"/>
          </a:xfrm>
          <a:prstGeom prst="rect">
            <a:avLst/>
          </a:prstGeom>
          <a:solidFill>
            <a:schemeClr val="bg1"/>
          </a:solidFill>
          <a:ln w="5715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Experiencia investigadora</a:t>
            </a:r>
          </a:p>
          <a:p>
            <a:pPr algn="ctr"/>
            <a:r>
              <a:rPr lang="es-ES" b="1" dirty="0" smtClean="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60 puntos</a:t>
            </a:r>
            <a:endParaRPr lang="es-ES" b="1" dirty="0">
              <a:latin typeface="Calibri" panose="020F0502020204030204" pitchFamily="34" charset="0"/>
              <a:cs typeface="Calibri" panose="020F0502020204030204" pitchFamily="34" charset="0"/>
            </a:endParaRPr>
          </a:p>
        </p:txBody>
      </p:sp>
      <p:sp>
        <p:nvSpPr>
          <p:cNvPr id="17" name="Rectángulo 16"/>
          <p:cNvSpPr/>
          <p:nvPr/>
        </p:nvSpPr>
        <p:spPr>
          <a:xfrm>
            <a:off x="47023" y="4704598"/>
            <a:ext cx="1650121" cy="1800200"/>
          </a:xfrm>
          <a:prstGeom prst="rect">
            <a:avLst/>
          </a:prstGeom>
          <a:ln w="57150">
            <a:solidFill>
              <a:schemeClr val="tx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b="1" dirty="0" smtClean="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ContratadoDoctor</a:t>
            </a:r>
          </a:p>
          <a:p>
            <a:pPr algn="ctr"/>
            <a:r>
              <a:rPr lang="es-ES" b="1" dirty="0" smtClean="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55 puntos sobre 100</a:t>
            </a:r>
            <a:endParaRPr lang="es-ES" b="1"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p:txBody>
      </p:sp>
      <p:sp>
        <p:nvSpPr>
          <p:cNvPr id="18" name="Rectángulo 17"/>
          <p:cNvSpPr/>
          <p:nvPr/>
        </p:nvSpPr>
        <p:spPr>
          <a:xfrm>
            <a:off x="4556850" y="4717795"/>
            <a:ext cx="2240849" cy="1483653"/>
          </a:xfrm>
          <a:prstGeom prst="rect">
            <a:avLst/>
          </a:prstGeom>
          <a:solidFill>
            <a:schemeClr val="bg1"/>
          </a:solidFill>
          <a:ln w="5715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Experiencia docente</a:t>
            </a:r>
          </a:p>
          <a:p>
            <a:pPr algn="ctr"/>
            <a:r>
              <a:rPr lang="es-ES" b="1" dirty="0" smtClean="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30 puntos</a:t>
            </a:r>
            <a:endParaRPr lang="es-ES" b="1" dirty="0">
              <a:latin typeface="Calibri" panose="020F0502020204030204" pitchFamily="34" charset="0"/>
              <a:cs typeface="Calibri" panose="020F0502020204030204" pitchFamily="34" charset="0"/>
            </a:endParaRPr>
          </a:p>
        </p:txBody>
      </p:sp>
      <p:sp>
        <p:nvSpPr>
          <p:cNvPr id="19" name="Rectángulo 18"/>
          <p:cNvSpPr/>
          <p:nvPr/>
        </p:nvSpPr>
        <p:spPr>
          <a:xfrm>
            <a:off x="7205743" y="4685227"/>
            <a:ext cx="2210970" cy="1363589"/>
          </a:xfrm>
          <a:prstGeom prst="rect">
            <a:avLst/>
          </a:prstGeom>
          <a:solidFill>
            <a:schemeClr val="bg1"/>
          </a:solidFill>
          <a:ln w="5715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b="1"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a:p>
            <a:pPr algn="ctr"/>
            <a:r>
              <a:rPr lang="es-ES" sz="1800" b="1" dirty="0" smtClean="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Formación académica y experiencia profesional  8</a:t>
            </a:r>
            <a:endParaRPr lang="es-ES" b="1" dirty="0">
              <a:latin typeface="Calibri" panose="020F0502020204030204" pitchFamily="34" charset="0"/>
              <a:cs typeface="Calibri" panose="020F0502020204030204" pitchFamily="34" charset="0"/>
            </a:endParaRPr>
          </a:p>
        </p:txBody>
      </p:sp>
      <p:sp>
        <p:nvSpPr>
          <p:cNvPr id="20" name="Rectángulo 19"/>
          <p:cNvSpPr/>
          <p:nvPr/>
        </p:nvSpPr>
        <p:spPr>
          <a:xfrm>
            <a:off x="9840360" y="4722236"/>
            <a:ext cx="1969245" cy="1298514"/>
          </a:xfrm>
          <a:prstGeom prst="rect">
            <a:avLst/>
          </a:prstGeom>
          <a:solidFill>
            <a:schemeClr val="bg1"/>
          </a:solidFill>
          <a:ln w="5715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Otros méritos</a:t>
            </a:r>
            <a:endParaRPr lang="es-ES" b="1"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a:p>
            <a:pPr algn="ctr"/>
            <a:r>
              <a:rPr lang="es-ES" b="1" dirty="0" smtClean="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2 </a:t>
            </a:r>
            <a:r>
              <a:rPr lang="es-ES" b="1"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puntos</a:t>
            </a:r>
            <a:endParaRPr lang="es-ES" b="1" dirty="0">
              <a:latin typeface="Calibri" panose="020F0502020204030204" pitchFamily="34" charset="0"/>
              <a:cs typeface="Calibri" panose="020F0502020204030204" pitchFamily="34" charset="0"/>
            </a:endParaRPr>
          </a:p>
        </p:txBody>
      </p:sp>
      <p:sp>
        <p:nvSpPr>
          <p:cNvPr id="21" name="Flecha derecha 20"/>
          <p:cNvSpPr/>
          <p:nvPr/>
        </p:nvSpPr>
        <p:spPr>
          <a:xfrm>
            <a:off x="1629916" y="5144804"/>
            <a:ext cx="583641" cy="4444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2" name="Flecha derecha 21"/>
          <p:cNvSpPr/>
          <p:nvPr/>
        </p:nvSpPr>
        <p:spPr>
          <a:xfrm>
            <a:off x="4214627" y="5085184"/>
            <a:ext cx="583641" cy="4444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3" name="Flecha derecha 22"/>
          <p:cNvSpPr/>
          <p:nvPr/>
        </p:nvSpPr>
        <p:spPr>
          <a:xfrm>
            <a:off x="6814492" y="5085184"/>
            <a:ext cx="583641" cy="4444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4" name="Flecha derecha 23"/>
          <p:cNvSpPr/>
          <p:nvPr/>
        </p:nvSpPr>
        <p:spPr>
          <a:xfrm>
            <a:off x="9327195" y="5085184"/>
            <a:ext cx="583641" cy="4444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3104784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01" y="0"/>
            <a:ext cx="12188825" cy="7336824"/>
          </a:xfrm>
          <a:prstGeom prst="rect">
            <a:avLst/>
          </a:prstGeom>
        </p:spPr>
      </p:pic>
      <p:pic>
        <p:nvPicPr>
          <p:cNvPr id="3" name="36 Imagen" descr="Aneca.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260" y="1340768"/>
            <a:ext cx="1381648" cy="35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4"/>
          <p:cNvSpPr/>
          <p:nvPr/>
        </p:nvSpPr>
        <p:spPr>
          <a:xfrm>
            <a:off x="1125860" y="2780928"/>
            <a:ext cx="8014965" cy="830997"/>
          </a:xfrm>
          <a:prstGeom prst="rect">
            <a:avLst/>
          </a:prstGeom>
        </p:spPr>
        <p:txBody>
          <a:bodyPr wrap="square">
            <a:spAutoFit/>
          </a:bodyPr>
          <a:lstStyle/>
          <a:p>
            <a:r>
              <a:rPr lang="es-ES" b="1"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
            </a:r>
            <a:br>
              <a:rPr lang="es-ES" b="1"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br>
            <a:endParaRPr lang="es-ES" dirty="0"/>
          </a:p>
        </p:txBody>
      </p:sp>
      <p:sp>
        <p:nvSpPr>
          <p:cNvPr id="6" name="Rectángulo 5"/>
          <p:cNvSpPr/>
          <p:nvPr/>
        </p:nvSpPr>
        <p:spPr>
          <a:xfrm>
            <a:off x="1485901" y="2276872"/>
            <a:ext cx="4824535" cy="461665"/>
          </a:xfrm>
          <a:prstGeom prst="rect">
            <a:avLst/>
          </a:prstGeom>
        </p:spPr>
        <p:txBody>
          <a:bodyPr wrap="square">
            <a:spAutoFit/>
          </a:bodyPr>
          <a:lstStyle/>
          <a:p>
            <a:r>
              <a:rPr lang="es-ES" altLang="es-ES" b="1" dirty="0" smtClean="0">
                <a:solidFill>
                  <a:schemeClr val="tx1">
                    <a:lumMod val="75000"/>
                  </a:schemeClr>
                </a:solidFill>
                <a:latin typeface="Calibri" panose="020F0502020204030204" pitchFamily="34" charset="0"/>
                <a:cs typeface="Calibri" panose="020F0502020204030204" pitchFamily="34" charset="0"/>
              </a:rPr>
              <a:t> </a:t>
            </a:r>
            <a:endParaRPr lang="es-ES" altLang="es-ES" b="1" dirty="0">
              <a:solidFill>
                <a:schemeClr val="tx1">
                  <a:lumMod val="50000"/>
                </a:schemeClr>
              </a:solidFill>
              <a:latin typeface="Calibri" panose="020F0502020204030204" pitchFamily="34" charset="0"/>
              <a:cs typeface="Calibri" panose="020F0502020204030204" pitchFamily="34" charset="0"/>
            </a:endParaRPr>
          </a:p>
        </p:txBody>
      </p:sp>
      <p:sp>
        <p:nvSpPr>
          <p:cNvPr id="7" name="9 Rectángulo redondeado"/>
          <p:cNvSpPr/>
          <p:nvPr/>
        </p:nvSpPr>
        <p:spPr bwMode="auto">
          <a:xfrm>
            <a:off x="3934172" y="620689"/>
            <a:ext cx="6048671" cy="792088"/>
          </a:xfrm>
          <a:prstGeom prst="roundRect">
            <a:avLst>
              <a:gd name="adj" fmla="val 20473"/>
            </a:avLst>
          </a:prstGeom>
          <a:solidFill>
            <a:srgbClr val="98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r>
              <a:rPr lang="es-ES" b="1" dirty="0" smtClean="0">
                <a:latin typeface="Calibri" panose="020F0502020204030204" pitchFamily="34" charset="0"/>
                <a:cs typeface="Calibri" panose="020F0502020204030204" pitchFamily="34" charset="0"/>
              </a:rPr>
              <a:t>Tablas orientativas con puntuaciones</a:t>
            </a:r>
            <a:endParaRPr lang="es-ES" b="1" dirty="0">
              <a:latin typeface="Calibri" panose="020F0502020204030204" pitchFamily="34" charset="0"/>
              <a:cs typeface="Calibri" panose="020F0502020204030204" pitchFamily="34" charset="0"/>
            </a:endParaRPr>
          </a:p>
        </p:txBody>
      </p:sp>
      <p:sp>
        <p:nvSpPr>
          <p:cNvPr id="12" name="Rectángulo 11"/>
          <p:cNvSpPr/>
          <p:nvPr/>
        </p:nvSpPr>
        <p:spPr>
          <a:xfrm>
            <a:off x="1125860" y="2780928"/>
            <a:ext cx="8014965" cy="1138773"/>
          </a:xfrm>
          <a:prstGeom prst="rect">
            <a:avLst/>
          </a:prstGeom>
        </p:spPr>
        <p:txBody>
          <a:bodyPr wrap="square">
            <a:spAutoFit/>
          </a:bodyPr>
          <a:lstStyle/>
          <a:p>
            <a:r>
              <a:rPr lang="es-ES" sz="2000" b="1" spc="50" dirty="0">
                <a:ln w="11430"/>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
            </a:r>
            <a:br>
              <a:rPr lang="es-ES" sz="2000" b="1" spc="50" dirty="0">
                <a:ln w="11430"/>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br>
            <a:r>
              <a:rPr lang="es-ES" b="1"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
            </a:r>
            <a:br>
              <a:rPr lang="es-ES" b="1"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br>
            <a:endParaRPr lang="es-ES" dirty="0"/>
          </a:p>
        </p:txBody>
      </p:sp>
      <p:sp>
        <p:nvSpPr>
          <p:cNvPr id="13" name="Rectángulo 12"/>
          <p:cNvSpPr/>
          <p:nvPr/>
        </p:nvSpPr>
        <p:spPr>
          <a:xfrm>
            <a:off x="1053852" y="2780928"/>
            <a:ext cx="8086973" cy="1421928"/>
          </a:xfrm>
          <a:prstGeom prst="rect">
            <a:avLst/>
          </a:prstGeom>
        </p:spPr>
        <p:txBody>
          <a:bodyPr wrap="square">
            <a:spAutoFit/>
          </a:bodyPr>
          <a:lstStyle/>
          <a:p>
            <a:pPr>
              <a:lnSpc>
                <a:spcPct val="90000"/>
              </a:lnSpc>
              <a:defRPr/>
            </a:pPr>
            <a:endParaRPr lang="es-ES" dirty="0">
              <a:solidFill>
                <a:schemeClr val="tx1">
                  <a:lumMod val="50000"/>
                </a:schemeClr>
              </a:solidFill>
              <a:latin typeface="Calibri" pitchFamily="34" charset="0"/>
              <a:cs typeface="Times New Roman" pitchFamily="18" charset="0"/>
            </a:endParaRPr>
          </a:p>
          <a:p>
            <a:pPr>
              <a:lnSpc>
                <a:spcPct val="90000"/>
              </a:lnSpc>
              <a:spcBef>
                <a:spcPct val="0"/>
              </a:spcBef>
            </a:pPr>
            <a:endParaRPr lang="es-ES" altLang="es-ES" b="1" dirty="0">
              <a:solidFill>
                <a:schemeClr val="tx1">
                  <a:lumMod val="50000"/>
                </a:schemeClr>
              </a:solidFill>
              <a:latin typeface="Calibri" panose="020F0502020204030204" pitchFamily="34" charset="0"/>
              <a:cs typeface="Calibri" panose="020F0502020204030204" pitchFamily="34" charset="0"/>
            </a:endParaRPr>
          </a:p>
          <a:p>
            <a:pPr>
              <a:lnSpc>
                <a:spcPct val="90000"/>
              </a:lnSpc>
              <a:spcBef>
                <a:spcPct val="0"/>
              </a:spcBef>
            </a:pPr>
            <a:endParaRPr lang="es-ES" altLang="es-ES" b="1" dirty="0">
              <a:solidFill>
                <a:schemeClr val="tx1">
                  <a:lumMod val="75000"/>
                </a:schemeClr>
              </a:solidFill>
              <a:latin typeface="Calibri" panose="020F0502020204030204" pitchFamily="34" charset="0"/>
              <a:cs typeface="Calibri" panose="020F0502020204030204" pitchFamily="34" charset="0"/>
            </a:endParaRPr>
          </a:p>
          <a:p>
            <a:pPr>
              <a:lnSpc>
                <a:spcPct val="90000"/>
              </a:lnSpc>
              <a:spcBef>
                <a:spcPct val="0"/>
              </a:spcBef>
            </a:pPr>
            <a:endParaRPr lang="en-US" dirty="0">
              <a:solidFill>
                <a:schemeClr val="tx1">
                  <a:lumMod val="75000"/>
                </a:schemeClr>
              </a:solidFill>
              <a:latin typeface="Calibri" panose="020F0502020204030204" pitchFamily="34" charset="0"/>
              <a:cs typeface="Calibri" panose="020F0502020204030204" pitchFamily="34" charset="0"/>
            </a:endParaRPr>
          </a:p>
        </p:txBody>
      </p:sp>
      <p:pic>
        <p:nvPicPr>
          <p:cNvPr id="10" name="Imagen 9"/>
          <p:cNvPicPr/>
          <p:nvPr/>
        </p:nvPicPr>
        <p:blipFill rotWithShape="1">
          <a:blip r:embed="rId4"/>
          <a:srcRect l="20108" t="27592" r="21331" b="2801"/>
          <a:stretch/>
        </p:blipFill>
        <p:spPr bwMode="auto">
          <a:xfrm>
            <a:off x="1845940" y="1806247"/>
            <a:ext cx="3162300" cy="2114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11" name="Imagen 10"/>
          <p:cNvPicPr/>
          <p:nvPr/>
        </p:nvPicPr>
        <p:blipFill rotWithShape="1">
          <a:blip r:embed="rId5"/>
          <a:srcRect l="21872" t="21948" r="20272" b="4369"/>
          <a:stretch/>
        </p:blipFill>
        <p:spPr bwMode="auto">
          <a:xfrm>
            <a:off x="5418484" y="3494881"/>
            <a:ext cx="3124200" cy="2238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4193868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68" y="-34280"/>
            <a:ext cx="12188825" cy="7336824"/>
          </a:xfrm>
          <a:prstGeom prst="rect">
            <a:avLst/>
          </a:prstGeom>
        </p:spPr>
      </p:pic>
      <p:pic>
        <p:nvPicPr>
          <p:cNvPr id="3" name="36 Imagen" descr="Aneca.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260" y="1340768"/>
            <a:ext cx="1381648" cy="35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4"/>
          <p:cNvSpPr/>
          <p:nvPr/>
        </p:nvSpPr>
        <p:spPr>
          <a:xfrm>
            <a:off x="1125860" y="2780928"/>
            <a:ext cx="8014965" cy="4154984"/>
          </a:xfrm>
          <a:prstGeom prst="rect">
            <a:avLst/>
          </a:prstGeom>
        </p:spPr>
        <p:txBody>
          <a:bodyPr wrap="square">
            <a:spAutoFit/>
          </a:bodyPr>
          <a:lstStyle/>
          <a:p>
            <a:r>
              <a:rPr lang="es-ES" altLang="es-ES" b="1" dirty="0">
                <a:solidFill>
                  <a:schemeClr val="tx1">
                    <a:lumMod val="75000"/>
                  </a:schemeClr>
                </a:solidFill>
                <a:latin typeface="Calibri" panose="020F0502020204030204" pitchFamily="34" charset="0"/>
                <a:cs typeface="Calibri" panose="020F0502020204030204" pitchFamily="34" charset="0"/>
              </a:rPr>
              <a:t>Nuevo Sistema de Acreditación a CU y Titular de Universidad</a:t>
            </a:r>
          </a:p>
          <a:p>
            <a:endParaRPr lang="es-ES" b="1" spc="50" dirty="0">
              <a:ln w="11430"/>
              <a:solidFill>
                <a:schemeClr val="tx1">
                  <a:lumMod val="50000"/>
                </a:schemeClr>
              </a:solidFill>
              <a:effectLst>
                <a:outerShdw blurRad="76200" dist="50800" dir="5400000" algn="tl" rotWithShape="0">
                  <a:srgbClr val="000000">
                    <a:alpha val="65000"/>
                  </a:srgbClr>
                </a:outerShdw>
              </a:effectLst>
            </a:endParaRPr>
          </a:p>
          <a:p>
            <a:r>
              <a:rPr lang="es-ES" dirty="0">
                <a:solidFill>
                  <a:schemeClr val="tx1">
                    <a:lumMod val="50000"/>
                  </a:schemeClr>
                </a:solidFill>
                <a:latin typeface="Calibri" panose="020F0502020204030204" pitchFamily="34" charset="0"/>
                <a:cs typeface="Calibri" panose="020F0502020204030204" pitchFamily="34" charset="0"/>
              </a:rPr>
              <a:t>1</a:t>
            </a:r>
            <a:r>
              <a:rPr lang="es-ES" b="1" dirty="0">
                <a:solidFill>
                  <a:schemeClr val="tx1">
                    <a:lumMod val="75000"/>
                  </a:schemeClr>
                </a:solidFill>
                <a:latin typeface="Calibri" panose="020F0502020204030204" pitchFamily="34" charset="0"/>
                <a:cs typeface="Calibri" panose="020F0502020204030204" pitchFamily="34" charset="0"/>
              </a:rPr>
              <a:t>. Méritos obligatorios </a:t>
            </a:r>
            <a:r>
              <a:rPr lang="es-ES" dirty="0">
                <a:solidFill>
                  <a:schemeClr val="tx1">
                    <a:lumMod val="75000"/>
                  </a:schemeClr>
                </a:solidFill>
                <a:latin typeface="Calibri" panose="020F0502020204030204" pitchFamily="34" charset="0"/>
                <a:cs typeface="Calibri" panose="020F0502020204030204" pitchFamily="34" charset="0"/>
              </a:rPr>
              <a:t>(o suficientes): estándar orientativo no estricto de los méritos suficientes para obtener la calificación correspondiente. </a:t>
            </a:r>
            <a:br>
              <a:rPr lang="es-ES" dirty="0">
                <a:solidFill>
                  <a:schemeClr val="tx1">
                    <a:lumMod val="75000"/>
                  </a:schemeClr>
                </a:solidFill>
                <a:latin typeface="Calibri" panose="020F0502020204030204" pitchFamily="34" charset="0"/>
                <a:cs typeface="Calibri" panose="020F0502020204030204" pitchFamily="34" charset="0"/>
              </a:rPr>
            </a:br>
            <a:r>
              <a:rPr lang="es-ES" dirty="0">
                <a:solidFill>
                  <a:schemeClr val="tx1">
                    <a:lumMod val="75000"/>
                  </a:schemeClr>
                </a:solidFill>
                <a:latin typeface="Calibri" panose="020F0502020204030204" pitchFamily="34" charset="0"/>
                <a:cs typeface="Calibri" panose="020F0502020204030204" pitchFamily="34" charset="0"/>
              </a:rPr>
              <a:t>2. </a:t>
            </a:r>
            <a:r>
              <a:rPr lang="es-ES" b="1" dirty="0">
                <a:solidFill>
                  <a:schemeClr val="tx1">
                    <a:lumMod val="75000"/>
                  </a:schemeClr>
                </a:solidFill>
                <a:latin typeface="Calibri" panose="020F0502020204030204" pitchFamily="34" charset="0"/>
                <a:cs typeface="Calibri" panose="020F0502020204030204" pitchFamily="34" charset="0"/>
              </a:rPr>
              <a:t>Méritos complementarios </a:t>
            </a:r>
            <a:r>
              <a:rPr lang="es-ES" dirty="0">
                <a:solidFill>
                  <a:schemeClr val="tx1">
                    <a:lumMod val="75000"/>
                  </a:schemeClr>
                </a:solidFill>
                <a:latin typeface="Calibri" panose="020F0502020204030204" pitchFamily="34" charset="0"/>
                <a:cs typeface="Calibri" panose="020F0502020204030204" pitchFamily="34" charset="0"/>
              </a:rPr>
              <a:t>(o compensatorios): no son obligatorios y sirven para compensar los méritos obligatorios en caso de ser insuficientes. </a:t>
            </a:r>
            <a:br>
              <a:rPr lang="es-ES" dirty="0">
                <a:solidFill>
                  <a:schemeClr val="tx1">
                    <a:lumMod val="75000"/>
                  </a:schemeClr>
                </a:solidFill>
                <a:latin typeface="Calibri" panose="020F0502020204030204" pitchFamily="34" charset="0"/>
                <a:cs typeface="Calibri" panose="020F0502020204030204" pitchFamily="34" charset="0"/>
              </a:rPr>
            </a:br>
            <a:r>
              <a:rPr lang="es-ES" dirty="0">
                <a:solidFill>
                  <a:schemeClr val="tx1">
                    <a:lumMod val="75000"/>
                  </a:schemeClr>
                </a:solidFill>
                <a:latin typeface="Calibri" panose="020F0502020204030204" pitchFamily="34" charset="0"/>
                <a:cs typeface="Calibri" panose="020F0502020204030204" pitchFamily="34" charset="0"/>
              </a:rPr>
              <a:t>3. </a:t>
            </a:r>
            <a:r>
              <a:rPr lang="es-ES" b="1" dirty="0">
                <a:solidFill>
                  <a:schemeClr val="tx1">
                    <a:lumMod val="75000"/>
                  </a:schemeClr>
                </a:solidFill>
                <a:latin typeface="Calibri" panose="020F0502020204030204" pitchFamily="34" charset="0"/>
                <a:cs typeface="Calibri" panose="020F0502020204030204" pitchFamily="34" charset="0"/>
              </a:rPr>
              <a:t>Méritos específicos </a:t>
            </a:r>
            <a:r>
              <a:rPr lang="es-ES" dirty="0">
                <a:solidFill>
                  <a:schemeClr val="tx1">
                    <a:lumMod val="75000"/>
                  </a:schemeClr>
                </a:solidFill>
                <a:latin typeface="Calibri" panose="020F0502020204030204" pitchFamily="34" charset="0"/>
                <a:cs typeface="Calibri" panose="020F0502020204030204" pitchFamily="34" charset="0"/>
              </a:rPr>
              <a:t>(sólo para catedráticos) </a:t>
            </a:r>
            <a:br>
              <a:rPr lang="es-ES" dirty="0">
                <a:solidFill>
                  <a:schemeClr val="tx1">
                    <a:lumMod val="75000"/>
                  </a:schemeClr>
                </a:solidFill>
                <a:latin typeface="Calibri" panose="020F0502020204030204" pitchFamily="34" charset="0"/>
                <a:cs typeface="Calibri" panose="020F0502020204030204" pitchFamily="34" charset="0"/>
              </a:rPr>
            </a:br>
            <a:endParaRPr lang="es-ES"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endParaRPr>
          </a:p>
          <a:p>
            <a:endParaRPr lang="es-ES" dirty="0"/>
          </a:p>
        </p:txBody>
      </p:sp>
    </p:spTree>
    <p:extLst>
      <p:ext uri="{BB962C8B-B14F-4D97-AF65-F5344CB8AC3E}">
        <p14:creationId xmlns:p14="http://schemas.microsoft.com/office/powerpoint/2010/main" val="2917044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7336824"/>
          </a:xfrm>
          <a:prstGeom prst="rect">
            <a:avLst/>
          </a:prstGeom>
        </p:spPr>
      </p:pic>
      <p:pic>
        <p:nvPicPr>
          <p:cNvPr id="3" name="36 Imagen" descr="Aneca.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260" y="1340768"/>
            <a:ext cx="1381648" cy="35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4"/>
          <p:cNvSpPr/>
          <p:nvPr/>
        </p:nvSpPr>
        <p:spPr>
          <a:xfrm>
            <a:off x="981844" y="2204864"/>
            <a:ext cx="8230989" cy="4893647"/>
          </a:xfrm>
          <a:prstGeom prst="rect">
            <a:avLst/>
          </a:prstGeom>
        </p:spPr>
        <p:txBody>
          <a:bodyPr wrap="square">
            <a:spAutoFit/>
          </a:bodyPr>
          <a:lstStyle/>
          <a:p>
            <a:pPr>
              <a:defRPr/>
            </a:pPr>
            <a:r>
              <a:rPr lang="es-ES" b="1" spc="50" dirty="0">
                <a:ln w="11430"/>
                <a:solidFill>
                  <a:schemeClr val="tx1">
                    <a:lumMod val="75000"/>
                  </a:schemeClr>
                </a:solidFill>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Calificación alfabética</a:t>
            </a:r>
          </a:p>
          <a:p>
            <a:pPr>
              <a:defRPr/>
            </a:pPr>
            <a:r>
              <a:rPr lang="es-ES" spc="50" dirty="0">
                <a:ln w="11430"/>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A, carácter excepcional y compensatorio de otras categorías de méritos con calificación C</a:t>
            </a:r>
          </a:p>
          <a:p>
            <a:pPr>
              <a:defRPr/>
            </a:pPr>
            <a:r>
              <a:rPr lang="es-ES" spc="50" dirty="0">
                <a:ln w="11430"/>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B, bueno y suficiente para obtener la acreditación</a:t>
            </a:r>
          </a:p>
          <a:p>
            <a:pPr>
              <a:defRPr/>
            </a:pPr>
            <a:r>
              <a:rPr lang="es-ES" spc="50" dirty="0">
                <a:ln w="11430"/>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C, mérito insuficiente pero compensables por otra categoría de méritos mejor calificada</a:t>
            </a:r>
          </a:p>
          <a:p>
            <a:pPr>
              <a:defRPr/>
            </a:pPr>
            <a:r>
              <a:rPr lang="es-ES" spc="50" dirty="0">
                <a:ln w="11430"/>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D, insuficiente y no compensable</a:t>
            </a:r>
          </a:p>
          <a:p>
            <a:pPr>
              <a:defRPr/>
            </a:pPr>
            <a:r>
              <a:rPr lang="es-ES" spc="50" dirty="0">
                <a:ln w="11430"/>
                <a:effectLst>
                  <a:outerShdw blurRad="76200" dist="50800" dir="5400000" algn="tl" rotWithShape="0">
                    <a:srgbClr val="000000">
                      <a:alpha val="65000"/>
                    </a:srgbClr>
                  </a:outerShdw>
                </a:effectLst>
                <a:latin typeface="Calibri" panose="020F0502020204030204" pitchFamily="34" charset="0"/>
                <a:cs typeface="Calibri" panose="020F0502020204030204" pitchFamily="34" charset="0"/>
              </a:rPr>
              <a:t>E, circunstancia especial sólo aplicable a méritos docentes para aquellos que hayan desarrollado su carrera principalmente en una institución no universitaria o en una universidad no española cuyo nivel de docencia resulte difícil de evaluar</a:t>
            </a:r>
          </a:p>
          <a:p>
            <a:endParaRPr lang="es-ES" b="1" dirty="0"/>
          </a:p>
        </p:txBody>
      </p:sp>
    </p:spTree>
    <p:extLst>
      <p:ext uri="{BB962C8B-B14F-4D97-AF65-F5344CB8AC3E}">
        <p14:creationId xmlns:p14="http://schemas.microsoft.com/office/powerpoint/2010/main" val="155780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7336824"/>
          </a:xfrm>
          <a:prstGeom prst="rect">
            <a:avLst/>
          </a:prstGeom>
        </p:spPr>
      </p:pic>
      <p:pic>
        <p:nvPicPr>
          <p:cNvPr id="3" name="36 Imagen" descr="Aneca.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260" y="1340768"/>
            <a:ext cx="1381648" cy="35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4"/>
          <p:cNvSpPr/>
          <p:nvPr/>
        </p:nvSpPr>
        <p:spPr>
          <a:xfrm>
            <a:off x="981844" y="2204864"/>
            <a:ext cx="8230989" cy="3785652"/>
          </a:xfrm>
          <a:prstGeom prst="rect">
            <a:avLst/>
          </a:prstGeom>
        </p:spPr>
        <p:txBody>
          <a:bodyPr wrap="square">
            <a:spAutoFit/>
          </a:bodyPr>
          <a:lstStyle/>
          <a:p>
            <a:r>
              <a:rPr lang="es-ES" sz="2000" b="1" dirty="0" smtClean="0"/>
              <a:t>Titular de Universidad</a:t>
            </a:r>
          </a:p>
          <a:p>
            <a:r>
              <a:rPr lang="es-ES" sz="2000" b="1" dirty="0" smtClean="0"/>
              <a:t>Comisión D18 Ciencias Sociales y Jurídicas</a:t>
            </a:r>
          </a:p>
          <a:p>
            <a:r>
              <a:rPr lang="es-ES" sz="2000" b="1" dirty="0" smtClean="0">
                <a:latin typeface="Calibri" panose="020F0502020204030204" pitchFamily="34" charset="0"/>
                <a:cs typeface="Calibri" panose="020F0502020204030204" pitchFamily="34" charset="0"/>
              </a:rPr>
              <a:t>Para obtener A en Investigación</a:t>
            </a:r>
          </a:p>
          <a:p>
            <a:pPr marL="285750" indent="-285750">
              <a:buFontTx/>
              <a:buChar char="-"/>
            </a:pPr>
            <a:r>
              <a:rPr lang="es-ES" sz="1800" dirty="0" smtClean="0">
                <a:latin typeface="Calibri" panose="020F0502020204030204" pitchFamily="34" charset="0"/>
                <a:cs typeface="Calibri" panose="020F0502020204030204" pitchFamily="34" charset="0"/>
              </a:rPr>
              <a:t>4 aportaciones más relevantes a juicio del solicitante, en su trayectoria científica. Se deberá argumentar su relevancia en el desarrollo de la misma y en su caso, el impacto social de su contribución. Cuando se trate de publicaciones se deberá aportar indicios de calidad, así como concretar su participación en la investigación cuando haya coautoría. La Comisión evaluará la calidad e impacto de este trabajo en el área de especialización.</a:t>
            </a:r>
          </a:p>
          <a:p>
            <a:pPr marL="285750" indent="-285750">
              <a:buFontTx/>
              <a:buChar char="-"/>
            </a:pPr>
            <a:r>
              <a:rPr lang="es-ES" sz="1800" dirty="0" smtClean="0">
                <a:latin typeface="Calibri" panose="020F0502020204030204" pitchFamily="34" charset="0"/>
                <a:cs typeface="Calibri" panose="020F0502020204030204" pitchFamily="34" charset="0"/>
              </a:rPr>
              <a:t>Al menos 30 publicaciones, de ellas 20 como mínimo serán artículos de revistas.</a:t>
            </a:r>
          </a:p>
          <a:p>
            <a:pPr marL="285750" indent="-285750">
              <a:buFontTx/>
              <a:buChar char="-"/>
            </a:pPr>
            <a:r>
              <a:rPr lang="es-ES" sz="1800" dirty="0" smtClean="0">
                <a:latin typeface="Calibri" panose="020F0502020204030204" pitchFamily="34" charset="0"/>
                <a:cs typeface="Calibri" panose="020F0502020204030204" pitchFamily="34" charset="0"/>
              </a:rPr>
              <a:t>Al menos 7 méritos de los que se proponen en el documento</a:t>
            </a:r>
          </a:p>
          <a:p>
            <a:pPr marL="285750" indent="-285750">
              <a:buFontTx/>
              <a:buChar char="-"/>
            </a:pPr>
            <a:r>
              <a:rPr lang="es-ES" sz="1800" dirty="0" smtClean="0">
                <a:latin typeface="Calibri" panose="020F0502020204030204" pitchFamily="34" charset="0"/>
                <a:cs typeface="Calibri" panose="020F0502020204030204" pitchFamily="34" charset="0"/>
                <a:hlinkClick r:id="rId4" action="ppaction://hlinkfile"/>
              </a:rPr>
              <a:t>Méritos evaluables par la Acreditación Nacional para el acceso a los cuerpos docentes universitarios.</a:t>
            </a:r>
            <a:endParaRPr lang="es-E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30207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7336824"/>
          </a:xfrm>
          <a:prstGeom prst="rect">
            <a:avLst/>
          </a:prstGeom>
        </p:spPr>
      </p:pic>
      <p:pic>
        <p:nvPicPr>
          <p:cNvPr id="3" name="36 Imagen" descr="Aneca.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260" y="1340768"/>
            <a:ext cx="1381648" cy="35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4"/>
          <p:cNvSpPr/>
          <p:nvPr/>
        </p:nvSpPr>
        <p:spPr>
          <a:xfrm>
            <a:off x="981844" y="2204864"/>
            <a:ext cx="8230989" cy="3354765"/>
          </a:xfrm>
          <a:prstGeom prst="rect">
            <a:avLst/>
          </a:prstGeom>
        </p:spPr>
        <p:txBody>
          <a:bodyPr wrap="square">
            <a:spAutoFit/>
          </a:bodyPr>
          <a:lstStyle/>
          <a:p>
            <a:r>
              <a:rPr lang="es-ES" b="1" dirty="0" smtClean="0"/>
              <a:t>Titular de Universidad</a:t>
            </a:r>
          </a:p>
          <a:p>
            <a:r>
              <a:rPr lang="es-ES" b="1" dirty="0" smtClean="0"/>
              <a:t>Comisión D18 Ciencias Sociales y Jurídicas</a:t>
            </a:r>
          </a:p>
          <a:p>
            <a:r>
              <a:rPr lang="es-ES" b="1" dirty="0" smtClean="0">
                <a:latin typeface="Calibri" panose="020F0502020204030204" pitchFamily="34" charset="0"/>
                <a:cs typeface="Calibri" panose="020F0502020204030204" pitchFamily="34" charset="0"/>
              </a:rPr>
              <a:t>Para obtener A en Docencia</a:t>
            </a:r>
            <a:br>
              <a:rPr lang="es-ES" b="1" dirty="0" smtClean="0">
                <a:latin typeface="Calibri" panose="020F0502020204030204" pitchFamily="34" charset="0"/>
                <a:cs typeface="Calibri" panose="020F0502020204030204" pitchFamily="34" charset="0"/>
              </a:rPr>
            </a:br>
            <a:endParaRPr lang="es-ES" b="1" dirty="0" smtClean="0">
              <a:latin typeface="Calibri" panose="020F0502020204030204" pitchFamily="34" charset="0"/>
              <a:cs typeface="Calibri" panose="020F0502020204030204" pitchFamily="34" charset="0"/>
            </a:endParaRPr>
          </a:p>
          <a:p>
            <a:r>
              <a:rPr lang="es-ES" sz="2000" b="1" dirty="0" smtClean="0">
                <a:latin typeface="Calibri" panose="020F0502020204030204" pitchFamily="34" charset="0"/>
                <a:cs typeface="Calibri" panose="020F0502020204030204" pitchFamily="34" charset="0"/>
              </a:rPr>
              <a:t>- </a:t>
            </a:r>
            <a:r>
              <a:rPr lang="es-ES" sz="2000" dirty="0" smtClean="0">
                <a:latin typeface="Calibri" panose="020F0502020204030204" pitchFamily="34" charset="0"/>
                <a:cs typeface="Calibri" panose="020F0502020204030204" pitchFamily="34" charset="0"/>
              </a:rPr>
              <a:t>Experiencia docente universitaria a tiempo completo o su equivalencia a tiempo parcial, de al menos 11 años, con unas 1300 horas impartidas. Se valorará positivamente la docencia impartida en grado de doctor.</a:t>
            </a:r>
          </a:p>
          <a:p>
            <a:r>
              <a:rPr lang="es-ES" sz="2000" dirty="0" smtClean="0">
                <a:latin typeface="Calibri" panose="020F0502020204030204" pitchFamily="34" charset="0"/>
                <a:cs typeface="Calibri" panose="020F0502020204030204" pitchFamily="34" charset="0"/>
              </a:rPr>
              <a:t>- Al menos 6 méritos de entre los propuestos en el documento: </a:t>
            </a:r>
          </a:p>
          <a:p>
            <a:r>
              <a:rPr lang="es-ES" sz="1800" dirty="0" smtClean="0">
                <a:latin typeface="Calibri" panose="020F0502020204030204" pitchFamily="34" charset="0"/>
                <a:cs typeface="Calibri" panose="020F0502020204030204" pitchFamily="34" charset="0"/>
                <a:hlinkClick r:id="rId4" action="ppaction://hlinkfile"/>
              </a:rPr>
              <a:t>Méritos evaluables par la Acreditación Nacional para el acceso a los cuerpos docentes universitarios</a:t>
            </a:r>
            <a:endParaRPr lang="es-E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41934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7336824"/>
          </a:xfrm>
          <a:prstGeom prst="rect">
            <a:avLst/>
          </a:prstGeom>
        </p:spPr>
      </p:pic>
      <p:pic>
        <p:nvPicPr>
          <p:cNvPr id="3" name="36 Imagen" descr="Aneca.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260" y="1340768"/>
            <a:ext cx="1381648" cy="35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4"/>
          <p:cNvSpPr/>
          <p:nvPr/>
        </p:nvSpPr>
        <p:spPr>
          <a:xfrm>
            <a:off x="981844" y="2204864"/>
            <a:ext cx="8230989" cy="1200329"/>
          </a:xfrm>
          <a:prstGeom prst="rect">
            <a:avLst/>
          </a:prstGeom>
        </p:spPr>
        <p:txBody>
          <a:bodyPr wrap="square">
            <a:spAutoFit/>
          </a:bodyPr>
          <a:lstStyle/>
          <a:p>
            <a:endParaRPr lang="es-ES" b="1" dirty="0" smtClean="0"/>
          </a:p>
          <a:p>
            <a:endParaRPr lang="es-ES" b="1" dirty="0"/>
          </a:p>
          <a:p>
            <a:r>
              <a:rPr lang="es-ES" b="1" dirty="0" smtClean="0">
                <a:hlinkClick r:id="rId4" action="ppaction://hlinkfile"/>
              </a:rPr>
              <a:t>Ejemplos ANECA</a:t>
            </a:r>
            <a:endParaRPr lang="es-ES" b="1" dirty="0" smtClean="0"/>
          </a:p>
        </p:txBody>
      </p:sp>
    </p:spTree>
    <p:extLst>
      <p:ext uri="{BB962C8B-B14F-4D97-AF65-F5344CB8AC3E}">
        <p14:creationId xmlns:p14="http://schemas.microsoft.com/office/powerpoint/2010/main" val="799189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7336824"/>
          </a:xfrm>
          <a:prstGeom prst="rect">
            <a:avLst/>
          </a:prstGeom>
        </p:spPr>
      </p:pic>
      <p:pic>
        <p:nvPicPr>
          <p:cNvPr id="3" name="36 Imagen" descr="Aneca.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260" y="1340768"/>
            <a:ext cx="1381648" cy="35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6"/>
          <p:cNvPicPr>
            <a:picLocks noChangeAspect="1" noChangeArrowheads="1"/>
          </p:cNvPicPr>
          <p:nvPr/>
        </p:nvPicPr>
        <p:blipFill>
          <a:blip r:embed="rId4">
            <a:extLst>
              <a:ext uri="{28A0092B-C50C-407E-A947-70E740481C1C}">
                <a14:useLocalDpi xmlns:a14="http://schemas.microsoft.com/office/drawing/2010/main" val="0"/>
              </a:ext>
            </a:extLst>
          </a:blip>
          <a:srcRect l="1500" t="10663" r="6384" b="4024"/>
          <a:stretch>
            <a:fillRect/>
          </a:stretch>
        </p:blipFill>
        <p:spPr bwMode="auto">
          <a:xfrm>
            <a:off x="476250" y="1484784"/>
            <a:ext cx="8191500" cy="4608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5476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35" y="0"/>
            <a:ext cx="12188825" cy="7336824"/>
          </a:xfrm>
          <a:prstGeom prst="rect">
            <a:avLst/>
          </a:prstGeom>
        </p:spPr>
      </p:pic>
      <p:pic>
        <p:nvPicPr>
          <p:cNvPr id="3" name="36 Imagen" descr="Aneca.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260" y="1340768"/>
            <a:ext cx="1381648" cy="35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4"/>
          <p:cNvSpPr/>
          <p:nvPr/>
        </p:nvSpPr>
        <p:spPr>
          <a:xfrm>
            <a:off x="1125860" y="2780928"/>
            <a:ext cx="8014965" cy="3785652"/>
          </a:xfrm>
          <a:prstGeom prst="rect">
            <a:avLst/>
          </a:prstGeom>
        </p:spPr>
        <p:txBody>
          <a:bodyPr wrap="square">
            <a:spAutoFit/>
          </a:bodyPr>
          <a:lstStyle/>
          <a:p>
            <a:pPr>
              <a:buFont typeface="Arial" panose="020B0604020202020204" pitchFamily="34" charset="0"/>
              <a:buNone/>
            </a:pPr>
            <a:endParaRPr lang="es-ES" altLang="es-ES" b="1" dirty="0" smtClean="0">
              <a:solidFill>
                <a:schemeClr val="tx1">
                  <a:lumMod val="75000"/>
                </a:schemeClr>
              </a:solidFill>
              <a:latin typeface="Calibri" panose="020F0502020204030204" pitchFamily="34" charset="0"/>
              <a:cs typeface="Calibri" panose="020F0502020204030204" pitchFamily="34" charset="0"/>
              <a:hlinkClick r:id="rId4"/>
            </a:endParaRPr>
          </a:p>
          <a:p>
            <a:pPr>
              <a:buFont typeface="Arial" panose="020B0604020202020204" pitchFamily="34" charset="0"/>
              <a:buNone/>
            </a:pPr>
            <a:r>
              <a:rPr lang="es-ES" altLang="es-ES" b="1" dirty="0" smtClean="0">
                <a:solidFill>
                  <a:schemeClr val="tx1">
                    <a:lumMod val="75000"/>
                  </a:schemeClr>
                </a:solidFill>
                <a:latin typeface="Calibri" panose="020F0502020204030204" pitchFamily="34" charset="0"/>
                <a:cs typeface="Calibri" panose="020F0502020204030204" pitchFamily="34" charset="0"/>
                <a:hlinkClick r:id="rId5"/>
              </a:rPr>
              <a:t>Guía del investigador en Comunicación</a:t>
            </a:r>
            <a:endParaRPr lang="es-ES" altLang="es-ES" b="1" dirty="0" smtClean="0">
              <a:solidFill>
                <a:schemeClr val="tx1">
                  <a:lumMod val="75000"/>
                </a:schemeClr>
              </a:solidFill>
              <a:latin typeface="Calibri" panose="020F0502020204030204" pitchFamily="34" charset="0"/>
              <a:cs typeface="Calibri" panose="020F0502020204030204" pitchFamily="34" charset="0"/>
              <a:hlinkClick r:id="rId4"/>
            </a:endParaRPr>
          </a:p>
          <a:p>
            <a:pPr>
              <a:buFont typeface="Arial" panose="020B0604020202020204" pitchFamily="34" charset="0"/>
              <a:buNone/>
            </a:pPr>
            <a:endParaRPr lang="es-ES" altLang="es-ES" b="1" dirty="0">
              <a:solidFill>
                <a:schemeClr val="tx1">
                  <a:lumMod val="75000"/>
                </a:schemeClr>
              </a:solidFill>
              <a:latin typeface="Calibri" panose="020F0502020204030204" pitchFamily="34" charset="0"/>
              <a:cs typeface="Calibri" panose="020F0502020204030204" pitchFamily="34" charset="0"/>
              <a:hlinkClick r:id="rId4"/>
            </a:endParaRPr>
          </a:p>
          <a:p>
            <a:pPr>
              <a:buFont typeface="Arial" panose="020B0604020202020204" pitchFamily="34" charset="0"/>
              <a:buNone/>
            </a:pPr>
            <a:r>
              <a:rPr lang="es-ES" altLang="es-ES" b="1" dirty="0" smtClean="0">
                <a:solidFill>
                  <a:schemeClr val="tx1">
                    <a:lumMod val="75000"/>
                  </a:schemeClr>
                </a:solidFill>
                <a:latin typeface="Calibri" panose="020F0502020204030204" pitchFamily="34" charset="0"/>
                <a:cs typeface="Calibri" panose="020F0502020204030204" pitchFamily="34" charset="0"/>
                <a:hlinkClick r:id="rId4"/>
              </a:rPr>
              <a:t>Guías </a:t>
            </a:r>
            <a:r>
              <a:rPr lang="es-ES" altLang="es-ES" b="1" dirty="0">
                <a:solidFill>
                  <a:schemeClr val="tx1">
                    <a:lumMod val="75000"/>
                  </a:schemeClr>
                </a:solidFill>
                <a:latin typeface="Calibri" panose="020F0502020204030204" pitchFamily="34" charset="0"/>
                <a:cs typeface="Calibri" panose="020F0502020204030204" pitchFamily="34" charset="0"/>
                <a:hlinkClick r:id="rId4"/>
              </a:rPr>
              <a:t>de apoyo a la investigación</a:t>
            </a:r>
            <a:endParaRPr lang="es-ES" altLang="es-ES" b="1" dirty="0">
              <a:solidFill>
                <a:schemeClr val="tx1">
                  <a:lumMod val="75000"/>
                </a:schemeClr>
              </a:solidFill>
              <a:latin typeface="Calibri" panose="020F0502020204030204" pitchFamily="34" charset="0"/>
              <a:cs typeface="Calibri" panose="020F0502020204030204" pitchFamily="34" charset="0"/>
            </a:endParaRPr>
          </a:p>
          <a:p>
            <a:pPr>
              <a:buFont typeface="Arial" panose="020B0604020202020204" pitchFamily="34" charset="0"/>
              <a:buNone/>
            </a:pPr>
            <a:endParaRPr lang="es-ES" altLang="es-ES" b="1" dirty="0">
              <a:solidFill>
                <a:schemeClr val="tx1">
                  <a:lumMod val="75000"/>
                </a:schemeClr>
              </a:solidFill>
              <a:latin typeface="Calibri" panose="020F0502020204030204" pitchFamily="34" charset="0"/>
              <a:cs typeface="Calibri" panose="020F0502020204030204" pitchFamily="34" charset="0"/>
            </a:endParaRPr>
          </a:p>
          <a:p>
            <a:pPr>
              <a:buFont typeface="Arial" panose="020B0604020202020204" pitchFamily="34" charset="0"/>
              <a:buNone/>
            </a:pPr>
            <a:r>
              <a:rPr lang="es-ES" altLang="es-ES" b="1" dirty="0">
                <a:solidFill>
                  <a:schemeClr val="tx1">
                    <a:lumMod val="75000"/>
                  </a:schemeClr>
                </a:solidFill>
                <a:latin typeface="Calibri" panose="020F0502020204030204" pitchFamily="34" charset="0"/>
                <a:cs typeface="Calibri" panose="020F0502020204030204" pitchFamily="34" charset="0"/>
                <a:hlinkClick r:id="rId6"/>
              </a:rPr>
              <a:t>Página Web de la </a:t>
            </a:r>
            <a:r>
              <a:rPr lang="es-ES" altLang="es-ES" b="1" dirty="0" smtClean="0">
                <a:solidFill>
                  <a:schemeClr val="tx1">
                    <a:lumMod val="75000"/>
                  </a:schemeClr>
                </a:solidFill>
                <a:latin typeface="Calibri" panose="020F0502020204030204" pitchFamily="34" charset="0"/>
                <a:cs typeface="Calibri" panose="020F0502020204030204" pitchFamily="34" charset="0"/>
                <a:hlinkClick r:id="rId6"/>
              </a:rPr>
              <a:t>Biblioteca de Comunicación. </a:t>
            </a:r>
            <a:r>
              <a:rPr lang="es-ES" altLang="es-ES" b="1" dirty="0">
                <a:solidFill>
                  <a:schemeClr val="tx1">
                    <a:lumMod val="75000"/>
                  </a:schemeClr>
                </a:solidFill>
                <a:latin typeface="Calibri" panose="020F0502020204030204" pitchFamily="34" charset="0"/>
                <a:cs typeface="Calibri" panose="020F0502020204030204" pitchFamily="34" charset="0"/>
                <a:hlinkClick r:id="rId6"/>
              </a:rPr>
              <a:t>Acreditación y Sexenios</a:t>
            </a:r>
            <a:endParaRPr lang="es-ES" altLang="es-ES" b="1" dirty="0">
              <a:solidFill>
                <a:schemeClr val="tx1">
                  <a:lumMod val="75000"/>
                </a:schemeClr>
              </a:solidFill>
              <a:latin typeface="Calibri" panose="020F0502020204030204" pitchFamily="34" charset="0"/>
              <a:cs typeface="Calibri" panose="020F0502020204030204" pitchFamily="34" charset="0"/>
            </a:endParaRPr>
          </a:p>
          <a:p>
            <a:pPr>
              <a:buFont typeface="Arial" panose="020B0604020202020204" pitchFamily="34" charset="0"/>
              <a:buNone/>
            </a:pPr>
            <a:endParaRPr lang="es-ES" altLang="es-ES" b="1" dirty="0">
              <a:solidFill>
                <a:schemeClr val="tx1">
                  <a:lumMod val="75000"/>
                </a:schemeClr>
              </a:solidFill>
              <a:latin typeface="Calibri" panose="020F0502020204030204" pitchFamily="34" charset="0"/>
              <a:cs typeface="Calibri" panose="020F0502020204030204" pitchFamily="34" charset="0"/>
            </a:endParaRPr>
          </a:p>
          <a:p>
            <a:pPr>
              <a:buFont typeface="Arial" panose="020B0604020202020204" pitchFamily="34" charset="0"/>
              <a:buNone/>
            </a:pPr>
            <a:r>
              <a:rPr lang="es-ES" altLang="es-ES" b="1" dirty="0">
                <a:solidFill>
                  <a:schemeClr val="tx1">
                    <a:lumMod val="75000"/>
                  </a:schemeClr>
                </a:solidFill>
                <a:latin typeface="Calibri" panose="020F0502020204030204" pitchFamily="34" charset="0"/>
                <a:cs typeface="Calibri" panose="020F0502020204030204" pitchFamily="34" charset="0"/>
                <a:hlinkClick r:id="rId7"/>
              </a:rPr>
              <a:t>Preguntas frecuentes sobre Acreditación y Sexenios </a:t>
            </a:r>
            <a:r>
              <a:rPr lang="es-ES" altLang="es-ES" b="1" dirty="0" err="1">
                <a:solidFill>
                  <a:schemeClr val="tx1">
                    <a:lumMod val="75000"/>
                  </a:schemeClr>
                </a:solidFill>
                <a:latin typeface="Calibri" panose="020F0502020204030204" pitchFamily="34" charset="0"/>
                <a:cs typeface="Calibri" panose="020F0502020204030204" pitchFamily="34" charset="0"/>
                <a:hlinkClick r:id="rId7"/>
              </a:rPr>
              <a:t>FAQs</a:t>
            </a:r>
            <a:endParaRPr lang="es-ES" altLang="es-ES" b="1" dirty="0">
              <a:solidFill>
                <a:schemeClr val="tx1">
                  <a:lumMod val="75000"/>
                </a:schemeClr>
              </a:solidFill>
              <a:latin typeface="Calibri" panose="020F0502020204030204" pitchFamily="34" charset="0"/>
              <a:cs typeface="Calibri" panose="020F0502020204030204" pitchFamily="34" charset="0"/>
            </a:endParaRPr>
          </a:p>
          <a:p>
            <a:endParaRPr lang="es-ES" dirty="0"/>
          </a:p>
        </p:txBody>
      </p:sp>
    </p:spTree>
    <p:extLst>
      <p:ext uri="{BB962C8B-B14F-4D97-AF65-F5344CB8AC3E}">
        <p14:creationId xmlns:p14="http://schemas.microsoft.com/office/powerpoint/2010/main" val="1754200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7336824"/>
          </a:xfrm>
          <a:prstGeom prst="rect">
            <a:avLst/>
          </a:prstGeom>
        </p:spPr>
      </p:pic>
      <p:pic>
        <p:nvPicPr>
          <p:cNvPr id="3" name="36 Imagen" descr="Aneca.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260" y="1340768"/>
            <a:ext cx="1381648" cy="35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4"/>
          <p:cNvSpPr/>
          <p:nvPr/>
        </p:nvSpPr>
        <p:spPr>
          <a:xfrm>
            <a:off x="1125860" y="2780928"/>
            <a:ext cx="8014965" cy="1569660"/>
          </a:xfrm>
          <a:prstGeom prst="rect">
            <a:avLst/>
          </a:prstGeom>
        </p:spPr>
        <p:txBody>
          <a:bodyPr wrap="square">
            <a:spAutoFit/>
          </a:bodyPr>
          <a:lstStyle/>
          <a:p>
            <a:r>
              <a:rPr lang="es-ES" b="1" dirty="0" smtClean="0"/>
              <a:t>Gracias por su atención para cualquier consulta nuestros correos</a:t>
            </a:r>
          </a:p>
          <a:p>
            <a:r>
              <a:rPr lang="es-ES" b="1" dirty="0" smtClean="0">
                <a:hlinkClick r:id="rId4"/>
              </a:rPr>
              <a:t>brito@us.es</a:t>
            </a:r>
            <a:r>
              <a:rPr lang="es-ES" b="1" dirty="0" smtClean="0"/>
              <a:t>            </a:t>
            </a:r>
            <a:r>
              <a:rPr lang="es-ES" b="1" dirty="0" smtClean="0">
                <a:hlinkClick r:id="rId5"/>
              </a:rPr>
              <a:t>jop@us.es</a:t>
            </a:r>
            <a:endParaRPr lang="es-ES" b="1" dirty="0" smtClean="0"/>
          </a:p>
          <a:p>
            <a:endParaRPr lang="es-ES" b="1" dirty="0"/>
          </a:p>
        </p:txBody>
      </p:sp>
    </p:spTree>
    <p:extLst>
      <p:ext uri="{BB962C8B-B14F-4D97-AF65-F5344CB8AC3E}">
        <p14:creationId xmlns:p14="http://schemas.microsoft.com/office/powerpoint/2010/main" val="1067028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7336824"/>
          </a:xfrm>
          <a:prstGeom prst="rect">
            <a:avLst/>
          </a:prstGeom>
        </p:spPr>
      </p:pic>
      <p:pic>
        <p:nvPicPr>
          <p:cNvPr id="3" name="36 Imagen" descr="Aneca.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260" y="1340768"/>
            <a:ext cx="1381648" cy="35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1989956" y="2091620"/>
            <a:ext cx="6092825" cy="3046988"/>
          </a:xfrm>
          <a:prstGeom prst="rect">
            <a:avLst/>
          </a:prstGeom>
        </p:spPr>
        <p:txBody>
          <a:bodyPr>
            <a:spAutoFit/>
          </a:bodyPr>
          <a:lstStyle/>
          <a:p>
            <a:r>
              <a:rPr lang="es-ES" altLang="es-ES" b="1" dirty="0">
                <a:solidFill>
                  <a:schemeClr val="tx1">
                    <a:lumMod val="75000"/>
                  </a:schemeClr>
                </a:solidFill>
                <a:latin typeface="Calibri" panose="020F0502020204030204" pitchFamily="34" charset="0"/>
                <a:cs typeface="Calibri" panose="020F0502020204030204" pitchFamily="34" charset="0"/>
              </a:rPr>
              <a:t>Programa PEP: </a:t>
            </a:r>
            <a:r>
              <a:rPr lang="es-ES" altLang="es-ES" dirty="0">
                <a:solidFill>
                  <a:schemeClr val="tx1">
                    <a:lumMod val="75000"/>
                  </a:schemeClr>
                </a:solidFill>
                <a:latin typeface="Calibri" panose="020F0502020204030204" pitchFamily="34" charset="0"/>
                <a:cs typeface="Calibri" panose="020F0502020204030204" pitchFamily="34" charset="0"/>
              </a:rPr>
              <a:t>Ayudante Doctor, Contratado Doctor, Prof. Univ. </a:t>
            </a:r>
            <a:r>
              <a:rPr lang="es-ES" altLang="es-ES" dirty="0" smtClean="0">
                <a:solidFill>
                  <a:schemeClr val="tx1">
                    <a:lumMod val="75000"/>
                  </a:schemeClr>
                </a:solidFill>
                <a:latin typeface="Calibri" panose="020F0502020204030204" pitchFamily="34" charset="0"/>
                <a:cs typeface="Calibri" panose="020F0502020204030204" pitchFamily="34" charset="0"/>
              </a:rPr>
              <a:t>Privada</a:t>
            </a:r>
          </a:p>
          <a:p>
            <a:endParaRPr lang="es-ES" altLang="es-ES" b="1" dirty="0">
              <a:solidFill>
                <a:schemeClr val="tx1">
                  <a:lumMod val="75000"/>
                </a:schemeClr>
              </a:solidFill>
              <a:latin typeface="Calibri" panose="020F0502020204030204" pitchFamily="34" charset="0"/>
              <a:cs typeface="Calibri" panose="020F0502020204030204" pitchFamily="34" charset="0"/>
            </a:endParaRPr>
          </a:p>
          <a:p>
            <a:r>
              <a:rPr lang="es-ES" altLang="es-ES" b="1" dirty="0">
                <a:solidFill>
                  <a:schemeClr val="tx1">
                    <a:lumMod val="75000"/>
                  </a:schemeClr>
                </a:solidFill>
                <a:latin typeface="Calibri" panose="020F0502020204030204" pitchFamily="34" charset="0"/>
                <a:cs typeface="Calibri" panose="020F0502020204030204" pitchFamily="34" charset="0"/>
              </a:rPr>
              <a:t>Acceso a la aplicación informática</a:t>
            </a:r>
            <a:br>
              <a:rPr lang="es-ES" altLang="es-ES" b="1" dirty="0">
                <a:solidFill>
                  <a:schemeClr val="tx1">
                    <a:lumMod val="75000"/>
                  </a:schemeClr>
                </a:solidFill>
                <a:latin typeface="Calibri" panose="020F0502020204030204" pitchFamily="34" charset="0"/>
                <a:cs typeface="Calibri" panose="020F0502020204030204" pitchFamily="34" charset="0"/>
              </a:rPr>
            </a:br>
            <a:r>
              <a:rPr lang="es-ES" altLang="es-ES" b="1" dirty="0">
                <a:solidFill>
                  <a:schemeClr val="tx1">
                    <a:lumMod val="75000"/>
                  </a:schemeClr>
                </a:solidFill>
                <a:latin typeface="Calibri" panose="020F0502020204030204" pitchFamily="34" charset="0"/>
                <a:cs typeface="Calibri" panose="020F0502020204030204" pitchFamily="34" charset="0"/>
              </a:rPr>
              <a:t>Documentos de ayuda</a:t>
            </a:r>
            <a:br>
              <a:rPr lang="es-ES" altLang="es-ES" b="1" dirty="0">
                <a:solidFill>
                  <a:schemeClr val="tx1">
                    <a:lumMod val="75000"/>
                  </a:schemeClr>
                </a:solidFill>
                <a:latin typeface="Calibri" panose="020F0502020204030204" pitchFamily="34" charset="0"/>
                <a:cs typeface="Calibri" panose="020F0502020204030204" pitchFamily="34" charset="0"/>
              </a:rPr>
            </a:br>
            <a:r>
              <a:rPr lang="es-ES" altLang="es-ES" b="1" dirty="0">
                <a:solidFill>
                  <a:schemeClr val="tx1">
                    <a:lumMod val="75000"/>
                  </a:schemeClr>
                </a:solidFill>
                <a:latin typeface="Calibri" panose="020F0502020204030204" pitchFamily="34" charset="0"/>
                <a:cs typeface="Calibri" panose="020F0502020204030204" pitchFamily="34" charset="0"/>
              </a:rPr>
              <a:t>Preguntas frecuentes</a:t>
            </a:r>
            <a:br>
              <a:rPr lang="es-ES" altLang="es-ES" b="1" dirty="0">
                <a:solidFill>
                  <a:schemeClr val="tx1">
                    <a:lumMod val="75000"/>
                  </a:schemeClr>
                </a:solidFill>
                <a:latin typeface="Calibri" panose="020F0502020204030204" pitchFamily="34" charset="0"/>
                <a:cs typeface="Calibri" panose="020F0502020204030204" pitchFamily="34" charset="0"/>
              </a:rPr>
            </a:br>
            <a:r>
              <a:rPr lang="es-ES" altLang="es-ES" b="1" dirty="0">
                <a:solidFill>
                  <a:schemeClr val="tx1">
                    <a:lumMod val="75000"/>
                  </a:schemeClr>
                </a:solidFill>
                <a:latin typeface="Calibri" panose="020F0502020204030204" pitchFamily="34" charset="0"/>
                <a:cs typeface="Calibri" panose="020F0502020204030204" pitchFamily="34" charset="0"/>
              </a:rPr>
              <a:t>Correo para resolver dudas </a:t>
            </a:r>
            <a:r>
              <a:rPr lang="es-ES" altLang="es-ES" dirty="0">
                <a:solidFill>
                  <a:schemeClr val="tx1">
                    <a:lumMod val="75000"/>
                  </a:schemeClr>
                </a:solidFill>
                <a:latin typeface="Calibri" panose="020F0502020204030204" pitchFamily="34" charset="0"/>
                <a:cs typeface="Calibri" panose="020F0502020204030204" pitchFamily="34" charset="0"/>
                <a:hlinkClick r:id="rId4"/>
              </a:rPr>
              <a:t>ayuda.solicitante@aneca.es</a:t>
            </a:r>
            <a:endParaRPr lang="es-ES" altLang="es-ES" b="1" dirty="0">
              <a:solidFill>
                <a:schemeClr val="tx1">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63839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7336824"/>
          </a:xfrm>
          <a:prstGeom prst="rect">
            <a:avLst/>
          </a:prstGeom>
        </p:spPr>
      </p:pic>
      <p:pic>
        <p:nvPicPr>
          <p:cNvPr id="3" name="36 Imagen" descr="Aneca.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260" y="1340768"/>
            <a:ext cx="1381648" cy="35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1989956" y="2091620"/>
            <a:ext cx="6092825" cy="4524315"/>
          </a:xfrm>
          <a:prstGeom prst="rect">
            <a:avLst/>
          </a:prstGeom>
        </p:spPr>
        <p:txBody>
          <a:bodyPr>
            <a:spAutoFit/>
          </a:bodyPr>
          <a:lstStyle/>
          <a:p>
            <a:r>
              <a:rPr lang="es-ES" altLang="es-ES" b="1" dirty="0" smtClean="0">
                <a:solidFill>
                  <a:schemeClr val="tx1">
                    <a:lumMod val="75000"/>
                  </a:schemeClr>
                </a:solidFill>
                <a:latin typeface="Calibri" panose="020F0502020204030204" pitchFamily="34" charset="0"/>
                <a:cs typeface="Calibri" panose="020F0502020204030204" pitchFamily="34" charset="0"/>
              </a:rPr>
              <a:t>Programa </a:t>
            </a:r>
            <a:r>
              <a:rPr lang="es-ES" altLang="es-ES" b="1" dirty="0">
                <a:solidFill>
                  <a:schemeClr val="tx1">
                    <a:lumMod val="75000"/>
                  </a:schemeClr>
                </a:solidFill>
                <a:latin typeface="Calibri" panose="020F0502020204030204" pitchFamily="34" charset="0"/>
                <a:cs typeface="Calibri" panose="020F0502020204030204" pitchFamily="34" charset="0"/>
              </a:rPr>
              <a:t>Academia</a:t>
            </a:r>
            <a:r>
              <a:rPr lang="es-ES" altLang="es-ES" dirty="0">
                <a:solidFill>
                  <a:schemeClr val="tx1">
                    <a:lumMod val="75000"/>
                  </a:schemeClr>
                </a:solidFill>
                <a:latin typeface="Calibri" panose="020F0502020204030204" pitchFamily="34" charset="0"/>
                <a:cs typeface="Calibri" panose="020F0502020204030204" pitchFamily="34" charset="0"/>
              </a:rPr>
              <a:t>: Titular de Universidad, Catedrático de Universidad</a:t>
            </a:r>
          </a:p>
          <a:p>
            <a:endParaRPr lang="es-ES" altLang="es-ES" b="1" dirty="0">
              <a:solidFill>
                <a:schemeClr val="tx1">
                  <a:lumMod val="75000"/>
                </a:schemeClr>
              </a:solidFill>
              <a:latin typeface="Calibri" panose="020F0502020204030204" pitchFamily="34" charset="0"/>
              <a:cs typeface="Calibri" panose="020F0502020204030204" pitchFamily="34" charset="0"/>
            </a:endParaRPr>
          </a:p>
          <a:p>
            <a:r>
              <a:rPr lang="es-ES" altLang="es-ES" b="1" dirty="0">
                <a:solidFill>
                  <a:schemeClr val="tx1">
                    <a:lumMod val="75000"/>
                  </a:schemeClr>
                </a:solidFill>
                <a:latin typeface="Calibri" panose="020F0502020204030204" pitchFamily="34" charset="0"/>
                <a:cs typeface="Calibri" panose="020F0502020204030204" pitchFamily="34" charset="0"/>
              </a:rPr>
              <a:t>Acceso a la aplicación informática</a:t>
            </a:r>
            <a:br>
              <a:rPr lang="es-ES" altLang="es-ES" b="1" dirty="0">
                <a:solidFill>
                  <a:schemeClr val="tx1">
                    <a:lumMod val="75000"/>
                  </a:schemeClr>
                </a:solidFill>
                <a:latin typeface="Calibri" panose="020F0502020204030204" pitchFamily="34" charset="0"/>
                <a:cs typeface="Calibri" panose="020F0502020204030204" pitchFamily="34" charset="0"/>
              </a:rPr>
            </a:br>
            <a:r>
              <a:rPr lang="es-ES" altLang="es-ES" b="1" dirty="0">
                <a:solidFill>
                  <a:schemeClr val="tx1">
                    <a:lumMod val="75000"/>
                  </a:schemeClr>
                </a:solidFill>
                <a:latin typeface="Calibri" panose="020F0502020204030204" pitchFamily="34" charset="0"/>
                <a:cs typeface="Calibri" panose="020F0502020204030204" pitchFamily="34" charset="0"/>
              </a:rPr>
              <a:t>Documentos de ayuda</a:t>
            </a:r>
            <a:br>
              <a:rPr lang="es-ES" altLang="es-ES" b="1" dirty="0">
                <a:solidFill>
                  <a:schemeClr val="tx1">
                    <a:lumMod val="75000"/>
                  </a:schemeClr>
                </a:solidFill>
                <a:latin typeface="Calibri" panose="020F0502020204030204" pitchFamily="34" charset="0"/>
                <a:cs typeface="Calibri" panose="020F0502020204030204" pitchFamily="34" charset="0"/>
              </a:rPr>
            </a:br>
            <a:r>
              <a:rPr lang="es-ES" altLang="es-ES" b="1" dirty="0">
                <a:solidFill>
                  <a:schemeClr val="tx1">
                    <a:lumMod val="75000"/>
                  </a:schemeClr>
                </a:solidFill>
                <a:latin typeface="Calibri" panose="020F0502020204030204" pitchFamily="34" charset="0"/>
                <a:cs typeface="Calibri" panose="020F0502020204030204" pitchFamily="34" charset="0"/>
              </a:rPr>
              <a:t>Preguntas frecuentes</a:t>
            </a:r>
            <a:br>
              <a:rPr lang="es-ES" altLang="es-ES" b="1" dirty="0">
                <a:solidFill>
                  <a:schemeClr val="tx1">
                    <a:lumMod val="75000"/>
                  </a:schemeClr>
                </a:solidFill>
                <a:latin typeface="Calibri" panose="020F0502020204030204" pitchFamily="34" charset="0"/>
                <a:cs typeface="Calibri" panose="020F0502020204030204" pitchFamily="34" charset="0"/>
              </a:rPr>
            </a:br>
            <a:r>
              <a:rPr lang="es-ES" altLang="es-ES" b="1" dirty="0">
                <a:solidFill>
                  <a:schemeClr val="tx1">
                    <a:lumMod val="75000"/>
                  </a:schemeClr>
                </a:solidFill>
                <a:latin typeface="Calibri" panose="020F0502020204030204" pitchFamily="34" charset="0"/>
                <a:cs typeface="Calibri" panose="020F0502020204030204" pitchFamily="34" charset="0"/>
              </a:rPr>
              <a:t>Correo para resolver dudas </a:t>
            </a:r>
            <a:r>
              <a:rPr lang="es-ES" altLang="es-ES" dirty="0" smtClean="0">
                <a:solidFill>
                  <a:schemeClr val="tx1">
                    <a:lumMod val="75000"/>
                  </a:schemeClr>
                </a:solidFill>
                <a:latin typeface="Calibri" panose="020F0502020204030204" pitchFamily="34" charset="0"/>
                <a:cs typeface="Calibri" panose="020F0502020204030204" pitchFamily="34" charset="0"/>
                <a:hlinkClick r:id="rId4"/>
              </a:rPr>
              <a:t>ayuda.solicitante@aneca.es</a:t>
            </a:r>
            <a:endParaRPr lang="es-ES" altLang="es-ES" dirty="0" smtClean="0">
              <a:solidFill>
                <a:schemeClr val="tx1">
                  <a:lumMod val="75000"/>
                </a:schemeClr>
              </a:solidFill>
              <a:latin typeface="Calibri" panose="020F0502020204030204" pitchFamily="34" charset="0"/>
              <a:cs typeface="Calibri" panose="020F0502020204030204" pitchFamily="34" charset="0"/>
            </a:endParaRPr>
          </a:p>
          <a:p>
            <a:endParaRPr lang="es-ES" altLang="es-ES" dirty="0" smtClean="0">
              <a:solidFill>
                <a:schemeClr val="tx1">
                  <a:lumMod val="75000"/>
                </a:schemeClr>
              </a:solidFill>
              <a:latin typeface="Calibri" panose="020F0502020204030204" pitchFamily="34" charset="0"/>
              <a:cs typeface="Calibri" panose="020F0502020204030204" pitchFamily="34" charset="0"/>
            </a:endParaRPr>
          </a:p>
          <a:p>
            <a:r>
              <a:rPr lang="es-ES" altLang="es-ES" b="1" dirty="0">
                <a:solidFill>
                  <a:schemeClr val="tx1">
                    <a:lumMod val="75000"/>
                  </a:schemeClr>
                </a:solidFill>
                <a:latin typeface="Calibri" panose="020F0502020204030204" pitchFamily="34" charset="0"/>
                <a:cs typeface="Calibri" panose="020F0502020204030204" pitchFamily="34" charset="0"/>
                <a:hlinkClick r:id="rId5"/>
              </a:rPr>
              <a:t>Vídeo explicativo de la UNED sobre cómo cumplimentar el Programa Academia</a:t>
            </a:r>
            <a:endParaRPr lang="es-ES" altLang="es-ES" b="1" dirty="0">
              <a:solidFill>
                <a:schemeClr val="tx1">
                  <a:lumMod val="75000"/>
                </a:schemeClr>
              </a:solidFill>
              <a:latin typeface="Calibri" panose="020F0502020204030204" pitchFamily="34" charset="0"/>
              <a:cs typeface="Calibri" panose="020F0502020204030204" pitchFamily="34" charset="0"/>
            </a:endParaRPr>
          </a:p>
          <a:p>
            <a:endParaRPr lang="es-ES" altLang="es-ES" b="1" dirty="0">
              <a:solidFill>
                <a:schemeClr val="tx1">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03860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074"/>
            <a:ext cx="12188825" cy="7336824"/>
          </a:xfrm>
          <a:prstGeom prst="rect">
            <a:avLst/>
          </a:prstGeom>
        </p:spPr>
      </p:pic>
      <p:pic>
        <p:nvPicPr>
          <p:cNvPr id="3" name="36 Imagen" descr="Aneca.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260" y="1340768"/>
            <a:ext cx="1381648" cy="35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4"/>
          <p:cNvSpPr/>
          <p:nvPr/>
        </p:nvSpPr>
        <p:spPr>
          <a:xfrm>
            <a:off x="1413892" y="1628800"/>
            <a:ext cx="7726933" cy="4893647"/>
          </a:xfrm>
          <a:prstGeom prst="rect">
            <a:avLst/>
          </a:prstGeom>
        </p:spPr>
        <p:txBody>
          <a:bodyPr wrap="square">
            <a:spAutoFit/>
          </a:bodyPr>
          <a:lstStyle/>
          <a:p>
            <a:r>
              <a:rPr lang="es-ES" altLang="es-ES" b="1" dirty="0" smtClean="0">
                <a:solidFill>
                  <a:schemeClr val="tx1">
                    <a:lumMod val="75000"/>
                  </a:schemeClr>
                </a:solidFill>
                <a:latin typeface="Calibri" panose="020F0502020204030204" pitchFamily="34" charset="0"/>
                <a:cs typeface="Calibri" panose="020F0502020204030204" pitchFamily="34" charset="0"/>
              </a:rPr>
              <a:t>Actividad Investigadora</a:t>
            </a:r>
          </a:p>
          <a:p>
            <a:endParaRPr lang="es-ES" altLang="es-ES" b="1" dirty="0" smtClean="0">
              <a:solidFill>
                <a:schemeClr val="tx1">
                  <a:lumMod val="75000"/>
                </a:schemeClr>
              </a:solidFill>
              <a:latin typeface="Calibri" panose="020F0502020204030204" pitchFamily="34" charset="0"/>
              <a:cs typeface="Calibri" panose="020F0502020204030204" pitchFamily="34" charset="0"/>
            </a:endParaRPr>
          </a:p>
          <a:p>
            <a:r>
              <a:rPr lang="es-ES" altLang="es-ES" b="1" dirty="0" smtClean="0">
                <a:solidFill>
                  <a:schemeClr val="tx1">
                    <a:lumMod val="75000"/>
                  </a:schemeClr>
                </a:solidFill>
                <a:latin typeface="Calibri" panose="020F0502020204030204" pitchFamily="34" charset="0"/>
                <a:cs typeface="Calibri" panose="020F0502020204030204" pitchFamily="34" charset="0"/>
              </a:rPr>
              <a:t>artículos </a:t>
            </a:r>
            <a:r>
              <a:rPr lang="es-ES" altLang="es-ES" b="1" dirty="0">
                <a:solidFill>
                  <a:schemeClr val="tx1">
                    <a:lumMod val="75000"/>
                  </a:schemeClr>
                </a:solidFill>
                <a:latin typeface="Calibri" panose="020F0502020204030204" pitchFamily="34" charset="0"/>
                <a:cs typeface="Calibri" panose="020F0502020204030204" pitchFamily="34" charset="0"/>
              </a:rPr>
              <a:t>de revista:</a:t>
            </a:r>
          </a:p>
          <a:p>
            <a:endParaRPr lang="es-ES" altLang="es-ES" b="1" dirty="0">
              <a:solidFill>
                <a:schemeClr val="tx1">
                  <a:lumMod val="75000"/>
                </a:schemeClr>
              </a:solidFill>
              <a:latin typeface="Calibri" panose="020F0502020204030204" pitchFamily="34" charset="0"/>
              <a:cs typeface="Calibri" panose="020F0502020204030204" pitchFamily="34" charset="0"/>
            </a:endParaRPr>
          </a:p>
          <a:p>
            <a:r>
              <a:rPr lang="es-ES" altLang="es-ES" b="1" dirty="0">
                <a:solidFill>
                  <a:schemeClr val="tx1">
                    <a:lumMod val="75000"/>
                  </a:schemeClr>
                </a:solidFill>
                <a:latin typeface="Calibri" panose="020F0502020204030204" pitchFamily="34" charset="0"/>
                <a:cs typeface="Calibri" panose="020F0502020204030204" pitchFamily="34" charset="0"/>
              </a:rPr>
              <a:t>1) Publicación indexada en </a:t>
            </a:r>
            <a:r>
              <a:rPr lang="es-ES" altLang="es-ES" b="1" dirty="0" smtClean="0">
                <a:solidFill>
                  <a:schemeClr val="tx1">
                    <a:lumMod val="75000"/>
                  </a:schemeClr>
                </a:solidFill>
                <a:latin typeface="Calibri" panose="020F0502020204030204" pitchFamily="34" charset="0"/>
                <a:cs typeface="Calibri" panose="020F0502020204030204" pitchFamily="34" charset="0"/>
              </a:rPr>
              <a:t>JCR o SJR u otras bases de datos de la especialidad pero con Factor de impacto</a:t>
            </a:r>
            <a:endParaRPr lang="es-ES" altLang="es-ES" b="1" dirty="0">
              <a:solidFill>
                <a:schemeClr val="tx1">
                  <a:lumMod val="75000"/>
                </a:schemeClr>
              </a:solidFill>
              <a:latin typeface="Calibri" panose="020F0502020204030204" pitchFamily="34" charset="0"/>
              <a:cs typeface="Calibri" panose="020F0502020204030204" pitchFamily="34" charset="0"/>
            </a:endParaRPr>
          </a:p>
          <a:p>
            <a:pPr marL="342900" indent="-342900">
              <a:buFont typeface="Wingdings" panose="05000000000000000000" pitchFamily="2" charset="2"/>
              <a:buChar char="ü"/>
            </a:pPr>
            <a:r>
              <a:rPr lang="es-ES" altLang="es-ES" b="1" dirty="0" smtClean="0">
                <a:solidFill>
                  <a:schemeClr val="tx1">
                    <a:lumMod val="75000"/>
                  </a:schemeClr>
                </a:solidFill>
                <a:latin typeface="Calibri" panose="020F0502020204030204" pitchFamily="34" charset="0"/>
                <a:cs typeface="Calibri" panose="020F0502020204030204" pitchFamily="34" charset="0"/>
              </a:rPr>
              <a:t>Base: es el nombre de la base de datos de indexación</a:t>
            </a:r>
          </a:p>
          <a:p>
            <a:pPr marL="342900" indent="-342900">
              <a:buFont typeface="Wingdings" panose="05000000000000000000" pitchFamily="2" charset="2"/>
              <a:buChar char="ü"/>
            </a:pPr>
            <a:r>
              <a:rPr lang="es-ES" altLang="es-ES" b="1" dirty="0" smtClean="0">
                <a:solidFill>
                  <a:schemeClr val="tx1">
                    <a:lumMod val="75000"/>
                  </a:schemeClr>
                </a:solidFill>
                <a:latin typeface="Calibri" panose="020F0502020204030204" pitchFamily="34" charset="0"/>
                <a:cs typeface="Calibri" panose="020F0502020204030204" pitchFamily="34" charset="0"/>
              </a:rPr>
              <a:t>Año </a:t>
            </a:r>
            <a:r>
              <a:rPr lang="es-ES" altLang="es-ES" b="1" dirty="0">
                <a:solidFill>
                  <a:schemeClr val="tx1">
                    <a:lumMod val="75000"/>
                  </a:schemeClr>
                </a:solidFill>
                <a:latin typeface="Calibri" panose="020F0502020204030204" pitchFamily="34" charset="0"/>
                <a:cs typeface="Calibri" panose="020F0502020204030204" pitchFamily="34" charset="0"/>
              </a:rPr>
              <a:t>en que se publicó el </a:t>
            </a:r>
            <a:r>
              <a:rPr lang="es-ES" altLang="es-ES" b="1" dirty="0" smtClean="0">
                <a:solidFill>
                  <a:schemeClr val="tx1">
                    <a:lumMod val="75000"/>
                  </a:schemeClr>
                </a:solidFill>
                <a:latin typeface="Calibri" panose="020F0502020204030204" pitchFamily="34" charset="0"/>
                <a:cs typeface="Calibri" panose="020F0502020204030204" pitchFamily="34" charset="0"/>
              </a:rPr>
              <a:t>artículo</a:t>
            </a:r>
          </a:p>
          <a:p>
            <a:pPr marL="342900" indent="-342900">
              <a:buFont typeface="Wingdings" panose="05000000000000000000" pitchFamily="2" charset="2"/>
              <a:buChar char="ü"/>
            </a:pPr>
            <a:r>
              <a:rPr lang="es-ES" altLang="es-ES" b="1" dirty="0" smtClean="0">
                <a:solidFill>
                  <a:schemeClr val="tx1">
                    <a:lumMod val="75000"/>
                  </a:schemeClr>
                </a:solidFill>
                <a:latin typeface="Calibri" panose="020F0502020204030204" pitchFamily="34" charset="0"/>
                <a:cs typeface="Calibri" panose="020F0502020204030204" pitchFamily="34" charset="0"/>
              </a:rPr>
              <a:t>Posición </a:t>
            </a:r>
            <a:r>
              <a:rPr lang="es-ES" altLang="es-ES" b="1" dirty="0">
                <a:solidFill>
                  <a:schemeClr val="tx1">
                    <a:lumMod val="75000"/>
                  </a:schemeClr>
                </a:solidFill>
                <a:latin typeface="Calibri" panose="020F0502020204030204" pitchFamily="34" charset="0"/>
                <a:cs typeface="Calibri" panose="020F0502020204030204" pitchFamily="34" charset="0"/>
              </a:rPr>
              <a:t>que ocupa la revista en la </a:t>
            </a:r>
            <a:r>
              <a:rPr lang="es-ES" altLang="es-ES" b="1" dirty="0" smtClean="0">
                <a:solidFill>
                  <a:schemeClr val="tx1">
                    <a:lumMod val="75000"/>
                  </a:schemeClr>
                </a:solidFill>
                <a:latin typeface="Calibri" panose="020F0502020204030204" pitchFamily="34" charset="0"/>
                <a:cs typeface="Calibri" panose="020F0502020204030204" pitchFamily="34" charset="0"/>
              </a:rPr>
              <a:t>categoría. </a:t>
            </a:r>
            <a:r>
              <a:rPr lang="es-ES" altLang="es-ES" b="1" dirty="0">
                <a:solidFill>
                  <a:schemeClr val="tx1">
                    <a:lumMod val="75000"/>
                  </a:schemeClr>
                </a:solidFill>
                <a:latin typeface="Calibri" panose="020F0502020204030204" pitchFamily="34" charset="0"/>
                <a:cs typeface="Calibri" panose="020F0502020204030204" pitchFamily="34" charset="0"/>
              </a:rPr>
              <a:t>C</a:t>
            </a:r>
            <a:r>
              <a:rPr lang="es-ES" altLang="es-ES" b="1" dirty="0" smtClean="0">
                <a:solidFill>
                  <a:schemeClr val="tx1">
                    <a:lumMod val="75000"/>
                  </a:schemeClr>
                </a:solidFill>
                <a:latin typeface="Calibri" panose="020F0502020204030204" pitchFamily="34" charset="0"/>
                <a:cs typeface="Calibri" panose="020F0502020204030204" pitchFamily="34" charset="0"/>
              </a:rPr>
              <a:t>uartil (Q1)</a:t>
            </a:r>
          </a:p>
          <a:p>
            <a:pPr marL="342900" indent="-342900">
              <a:buFont typeface="Wingdings" panose="05000000000000000000" pitchFamily="2" charset="2"/>
              <a:buChar char="ü"/>
            </a:pPr>
            <a:r>
              <a:rPr lang="es-ES" altLang="es-ES" b="1" dirty="0">
                <a:solidFill>
                  <a:schemeClr val="tx1">
                    <a:lumMod val="75000"/>
                  </a:schemeClr>
                </a:solidFill>
                <a:latin typeface="Calibri" panose="020F0502020204030204" pitchFamily="34" charset="0"/>
                <a:cs typeface="Calibri" panose="020F0502020204030204" pitchFamily="34" charset="0"/>
              </a:rPr>
              <a:t>Índice de impacto</a:t>
            </a:r>
          </a:p>
          <a:p>
            <a:pPr marL="342900" indent="-342900">
              <a:buFont typeface="Wingdings" panose="05000000000000000000" pitchFamily="2" charset="2"/>
              <a:buChar char="ü"/>
            </a:pPr>
            <a:r>
              <a:rPr lang="es-ES" altLang="es-ES" b="1" dirty="0" smtClean="0">
                <a:solidFill>
                  <a:schemeClr val="tx1">
                    <a:lumMod val="75000"/>
                  </a:schemeClr>
                </a:solidFill>
                <a:latin typeface="Calibri" panose="020F0502020204030204" pitchFamily="34" charset="0"/>
                <a:cs typeface="Calibri" panose="020F0502020204030204" pitchFamily="34" charset="0"/>
              </a:rPr>
              <a:t>Nº </a:t>
            </a:r>
            <a:r>
              <a:rPr lang="es-ES" altLang="es-ES" b="1" dirty="0">
                <a:solidFill>
                  <a:schemeClr val="tx1">
                    <a:lumMod val="75000"/>
                  </a:schemeClr>
                </a:solidFill>
                <a:latin typeface="Calibri" panose="020F0502020204030204" pitchFamily="34" charset="0"/>
                <a:cs typeface="Calibri" panose="020F0502020204030204" pitchFamily="34" charset="0"/>
              </a:rPr>
              <a:t>de citas totales: JCR, SJR, Google Scholar</a:t>
            </a:r>
          </a:p>
          <a:p>
            <a:pPr marL="342900" indent="-342900">
              <a:buFont typeface="Wingdings" panose="05000000000000000000" pitchFamily="2" charset="2"/>
              <a:buChar char="ü"/>
            </a:pPr>
            <a:r>
              <a:rPr lang="es-ES" altLang="es-ES" b="1" dirty="0">
                <a:solidFill>
                  <a:schemeClr val="tx1">
                    <a:lumMod val="75000"/>
                  </a:schemeClr>
                </a:solidFill>
                <a:latin typeface="Calibri" panose="020F0502020204030204" pitchFamily="34" charset="0"/>
                <a:cs typeface="Calibri" panose="020F0502020204030204" pitchFamily="34" charset="0"/>
              </a:rPr>
              <a:t>Otros indicios: cualquier otra evidencia de calidad para el artículo</a:t>
            </a:r>
          </a:p>
        </p:txBody>
      </p:sp>
    </p:spTree>
    <p:extLst>
      <p:ext uri="{BB962C8B-B14F-4D97-AF65-F5344CB8AC3E}">
        <p14:creationId xmlns:p14="http://schemas.microsoft.com/office/powerpoint/2010/main" val="427149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TF02787940.potx" id="{F769AD3B-90E4-4F81-9CF2-8BD9F607FEC3}" vid="{18F656D2-BE2F-4155-8430-D393897A45F9}"/>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301D382-32B0-43EE-932C-28906AF37617}">
  <ds:schemaRefs>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purl.org/dc/terms/"/>
    <ds:schemaRef ds:uri="http://purl.org/dc/elements/1.1/"/>
    <ds:schemaRef ds:uri="4873beb7-5857-4685-be1f-d57550cc96cc"/>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E1B558C7-619B-49BE-9097-7FCBDADD4E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tf02787940</Template>
  <TotalTime>2492</TotalTime>
  <Words>2483</Words>
  <Application>Microsoft Office PowerPoint</Application>
  <PresentationFormat>Personalizado</PresentationFormat>
  <Paragraphs>387</Paragraphs>
  <Slides>61</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61</vt:i4>
      </vt:variant>
    </vt:vector>
  </HeadingPairs>
  <TitlesOfParts>
    <vt:vector size="68" baseType="lpstr">
      <vt:lpstr>Arial</vt:lpstr>
      <vt:lpstr>Calibri</vt:lpstr>
      <vt:lpstr>Century Gothic</vt:lpstr>
      <vt:lpstr>Rockwell Extra Bold</vt:lpstr>
      <vt:lpstr>Times New Roman</vt:lpstr>
      <vt:lpstr>Wingdings</vt:lpstr>
      <vt:lpstr>Books 16x9</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brito</dc:creator>
  <cp:lastModifiedBy>tk</cp:lastModifiedBy>
  <cp:revision>280</cp:revision>
  <cp:lastPrinted>2018-06-18T08:52:41Z</cp:lastPrinted>
  <dcterms:created xsi:type="dcterms:W3CDTF">2017-03-04T15:06:59Z</dcterms:created>
  <dcterms:modified xsi:type="dcterms:W3CDTF">2018-06-19T11:35:55Z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