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1" r:id="rId4"/>
    <p:sldId id="262" r:id="rId5"/>
    <p:sldId id="263" r:id="rId6"/>
    <p:sldId id="264" r:id="rId7"/>
    <p:sldId id="266" r:id="rId8"/>
    <p:sldId id="269" r:id="rId9"/>
    <p:sldId id="274" r:id="rId10"/>
    <p:sldId id="267" r:id="rId11"/>
    <p:sldId id="275" r:id="rId12"/>
    <p:sldId id="276" r:id="rId13"/>
    <p:sldId id="271" r:id="rId14"/>
    <p:sldId id="272" r:id="rId15"/>
    <p:sldId id="273" r:id="rId16"/>
    <p:sldId id="281" r:id="rId17"/>
    <p:sldId id="277" r:id="rId18"/>
    <p:sldId id="282" r:id="rId19"/>
    <p:sldId id="278" r:id="rId20"/>
    <p:sldId id="279" r:id="rId21"/>
    <p:sldId id="280" r:id="rId2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70" d="100"/>
          <a:sy n="70" d="100"/>
        </p:scale>
        <p:origin x="53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AB88F-0E60-4C89-A22D-538D7CFC3473}" type="datetimeFigureOut">
              <a:rPr lang="es-ES" smtClean="0"/>
              <a:t>21/06/2018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7EDB7-3103-472D-B875-787AF4A0DF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192289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AB88F-0E60-4C89-A22D-538D7CFC3473}" type="datetimeFigureOut">
              <a:rPr lang="es-ES" smtClean="0"/>
              <a:t>21/06/2018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7EDB7-3103-472D-B875-787AF4A0DF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364587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AB88F-0E60-4C89-A22D-538D7CFC3473}" type="datetimeFigureOut">
              <a:rPr lang="es-ES" smtClean="0"/>
              <a:t>21/06/2018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7EDB7-3103-472D-B875-787AF4A0DF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766192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Rectángulo"/>
          <p:cNvSpPr/>
          <p:nvPr userDrawn="1"/>
        </p:nvSpPr>
        <p:spPr>
          <a:xfrm>
            <a:off x="0" y="0"/>
            <a:ext cx="12192000" cy="35718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800"/>
          </a:p>
        </p:txBody>
      </p:sp>
    </p:spTree>
    <p:extLst>
      <p:ext uri="{BB962C8B-B14F-4D97-AF65-F5344CB8AC3E}">
        <p14:creationId xmlns:p14="http://schemas.microsoft.com/office/powerpoint/2010/main" val="22470244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AB88F-0E60-4C89-A22D-538D7CFC3473}" type="datetimeFigureOut">
              <a:rPr lang="es-ES" smtClean="0"/>
              <a:t>21/06/2018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7EDB7-3103-472D-B875-787AF4A0DF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432244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AB88F-0E60-4C89-A22D-538D7CFC3473}" type="datetimeFigureOut">
              <a:rPr lang="es-ES" smtClean="0"/>
              <a:t>21/06/2018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7EDB7-3103-472D-B875-787AF4A0DF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063794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AB88F-0E60-4C89-A22D-538D7CFC3473}" type="datetimeFigureOut">
              <a:rPr lang="es-ES" smtClean="0"/>
              <a:t>21/06/2018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7EDB7-3103-472D-B875-787AF4A0DF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08772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AB88F-0E60-4C89-A22D-538D7CFC3473}" type="datetimeFigureOut">
              <a:rPr lang="es-ES" smtClean="0"/>
              <a:t>21/06/2018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7EDB7-3103-472D-B875-787AF4A0DF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777542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AB88F-0E60-4C89-A22D-538D7CFC3473}" type="datetimeFigureOut">
              <a:rPr lang="es-ES" smtClean="0"/>
              <a:t>21/06/2018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7EDB7-3103-472D-B875-787AF4A0DF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419477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AB88F-0E60-4C89-A22D-538D7CFC3473}" type="datetimeFigureOut">
              <a:rPr lang="es-ES" smtClean="0"/>
              <a:t>21/06/2018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7EDB7-3103-472D-B875-787AF4A0DF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812575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AB88F-0E60-4C89-A22D-538D7CFC3473}" type="datetimeFigureOut">
              <a:rPr lang="es-ES" smtClean="0"/>
              <a:t>21/06/2018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7EDB7-3103-472D-B875-787AF4A0DF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492385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AB88F-0E60-4C89-A22D-538D7CFC3473}" type="datetimeFigureOut">
              <a:rPr lang="es-ES" smtClean="0"/>
              <a:t>21/06/2018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7EDB7-3103-472D-B875-787AF4A0DF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032253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0000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BAB88F-0E60-4C89-A22D-538D7CFC3473}" type="datetimeFigureOut">
              <a:rPr lang="es-ES" smtClean="0"/>
              <a:t>21/06/2018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E7EDB7-3103-472D-B875-787AF4A0DF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550896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guiasbus.us.es/perfil-google" TargetMode="Externa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/comunicacion/sites/bib3.us.es.comunicacion/files/tu_orcid_en_3_pasos.pdf" TargetMode="External"/><Relationship Id="rId2" Type="http://schemas.openxmlformats.org/officeDocument/2006/relationships/hyperlink" Target="http://guiasbus.us.es/orcid/introduccion" TargetMode="Externa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C0000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4167174" y="2786059"/>
            <a:ext cx="635798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6000" b="1" dirty="0">
                <a:solidFill>
                  <a:schemeClr val="bg1"/>
                </a:solidFill>
              </a:rPr>
              <a:t>Perfiles de autor</a:t>
            </a:r>
          </a:p>
        </p:txBody>
      </p:sp>
      <p:sp>
        <p:nvSpPr>
          <p:cNvPr id="3" name="2 CuadroTexto"/>
          <p:cNvSpPr txBox="1"/>
          <p:nvPr/>
        </p:nvSpPr>
        <p:spPr>
          <a:xfrm>
            <a:off x="1738282" y="4000504"/>
            <a:ext cx="3643338" cy="28469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endParaRPr lang="es-ES" sz="2500" b="1" dirty="0" smtClean="0">
              <a:solidFill>
                <a:schemeClr val="accent1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es-ES" sz="2200" b="1" dirty="0" smtClean="0">
                <a:solidFill>
                  <a:schemeClr val="accent1"/>
                </a:solidFill>
              </a:rPr>
              <a:t> DIALNET</a:t>
            </a:r>
          </a:p>
          <a:p>
            <a:pPr>
              <a:buFont typeface="Wingdings" pitchFamily="2" charset="2"/>
              <a:buChar char="§"/>
            </a:pPr>
            <a:r>
              <a:rPr lang="es-ES" sz="2200" b="1" dirty="0" smtClean="0">
                <a:solidFill>
                  <a:schemeClr val="accent1"/>
                </a:solidFill>
              </a:rPr>
              <a:t> ORCID</a:t>
            </a:r>
          </a:p>
          <a:p>
            <a:pPr>
              <a:buFont typeface="Wingdings" pitchFamily="2" charset="2"/>
              <a:buChar char="§"/>
            </a:pPr>
            <a:r>
              <a:rPr lang="es-ES" sz="2200" b="1" dirty="0" smtClean="0">
                <a:solidFill>
                  <a:schemeClr val="accent1"/>
                </a:solidFill>
              </a:rPr>
              <a:t> SCOPUS</a:t>
            </a:r>
            <a:endParaRPr lang="es-ES" sz="2200" b="1" dirty="0">
              <a:solidFill>
                <a:schemeClr val="accent1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es-ES" sz="2200" b="1" dirty="0">
                <a:solidFill>
                  <a:schemeClr val="accent1"/>
                </a:solidFill>
              </a:rPr>
              <a:t> </a:t>
            </a:r>
            <a:r>
              <a:rPr lang="es-ES" sz="2200" b="1" dirty="0" smtClean="0">
                <a:solidFill>
                  <a:schemeClr val="accent1"/>
                </a:solidFill>
              </a:rPr>
              <a:t>GOOGLE </a:t>
            </a:r>
            <a:r>
              <a:rPr lang="es-ES" sz="2200" b="1" dirty="0">
                <a:solidFill>
                  <a:schemeClr val="accent1"/>
                </a:solidFill>
              </a:rPr>
              <a:t>SCHOLAR</a:t>
            </a:r>
          </a:p>
          <a:p>
            <a:pPr>
              <a:buFont typeface="Wingdings" pitchFamily="2" charset="2"/>
              <a:buChar char="§"/>
            </a:pPr>
            <a:r>
              <a:rPr lang="es-ES" sz="2200" b="1" dirty="0">
                <a:solidFill>
                  <a:schemeClr val="accent1"/>
                </a:solidFill>
              </a:rPr>
              <a:t> </a:t>
            </a:r>
            <a:r>
              <a:rPr lang="es-ES" sz="2200" b="1" dirty="0" smtClean="0">
                <a:solidFill>
                  <a:schemeClr val="accent1"/>
                </a:solidFill>
              </a:rPr>
              <a:t>RESEARCHER </a:t>
            </a:r>
            <a:r>
              <a:rPr lang="es-ES" sz="2200" b="1" dirty="0">
                <a:solidFill>
                  <a:schemeClr val="accent1"/>
                </a:solidFill>
              </a:rPr>
              <a:t>ID</a:t>
            </a:r>
          </a:p>
          <a:p>
            <a:pPr>
              <a:buFont typeface="Wingdings" pitchFamily="2" charset="2"/>
              <a:buChar char="§"/>
            </a:pPr>
            <a:endParaRPr lang="es-ES" sz="2200" b="1" dirty="0">
              <a:solidFill>
                <a:schemeClr val="accent1"/>
              </a:solidFill>
            </a:endParaRPr>
          </a:p>
          <a:p>
            <a:pPr>
              <a:buFont typeface="Wingdings" pitchFamily="2" charset="2"/>
              <a:buChar char="§"/>
            </a:pPr>
            <a:endParaRPr lang="es-ES" sz="2200" b="1" dirty="0">
              <a:solidFill>
                <a:schemeClr val="accent1"/>
              </a:solidFill>
            </a:endParaRPr>
          </a:p>
        </p:txBody>
      </p:sp>
      <p:cxnSp>
        <p:nvCxnSpPr>
          <p:cNvPr id="6" name="5 Conector recto"/>
          <p:cNvCxnSpPr/>
          <p:nvPr/>
        </p:nvCxnSpPr>
        <p:spPr>
          <a:xfrm flipH="1" flipV="1">
            <a:off x="1775520" y="4000504"/>
            <a:ext cx="8606760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8 CuadroTexto"/>
          <p:cNvSpPr txBox="1"/>
          <p:nvPr/>
        </p:nvSpPr>
        <p:spPr>
          <a:xfrm>
            <a:off x="6024562" y="5066426"/>
            <a:ext cx="435771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Bef>
                <a:spcPts val="600"/>
              </a:spcBef>
            </a:pPr>
            <a:r>
              <a:rPr lang="es-ES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Mayo 2018</a:t>
            </a:r>
          </a:p>
          <a:p>
            <a:pPr algn="r">
              <a:spcBef>
                <a:spcPts val="600"/>
              </a:spcBef>
            </a:pPr>
            <a:r>
              <a:rPr lang="es-ES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Lola Rodríguez Brito</a:t>
            </a:r>
          </a:p>
          <a:p>
            <a:pPr algn="r">
              <a:spcBef>
                <a:spcPts val="600"/>
              </a:spcBef>
            </a:pPr>
            <a:r>
              <a:rPr lang="es-ES" b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brito@us.es</a:t>
            </a:r>
            <a:endParaRPr lang="es-ES" b="1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0310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>
          <a:xfrm>
            <a:off x="0" y="1"/>
            <a:ext cx="12192000" cy="1645920"/>
          </a:xfrm>
          <a:solidFill>
            <a:srgbClr val="C00000"/>
          </a:solidFill>
        </p:spPr>
        <p:txBody>
          <a:bodyPr/>
          <a:lstStyle/>
          <a:p>
            <a:r>
              <a:rPr lang="es-ES" b="1" dirty="0" smtClean="0">
                <a:solidFill>
                  <a:schemeClr val="bg1"/>
                </a:solidFill>
                <a:latin typeface="+mn-lt"/>
              </a:rPr>
              <a:t>Scopus                                                 9</a:t>
            </a:r>
            <a:endParaRPr lang="es-ES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>
          <a:xfrm>
            <a:off x="901337" y="1972492"/>
            <a:ext cx="9766663" cy="4415245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</a:pPr>
            <a:endParaRPr lang="es-ES" b="1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s-ES" b="1" dirty="0" smtClean="0">
                <a:solidFill>
                  <a:srgbClr val="C00000"/>
                </a:solidFill>
              </a:rPr>
              <a:t>Qué debe hacer la Biblioteca</a:t>
            </a:r>
          </a:p>
          <a:p>
            <a:endParaRPr lang="es-ES" b="1" dirty="0" smtClean="0">
              <a:solidFill>
                <a:srgbClr val="C00000"/>
              </a:solidFill>
            </a:endParaRPr>
          </a:p>
          <a:p>
            <a:r>
              <a:rPr lang="es-ES" b="1" dirty="0" smtClean="0">
                <a:solidFill>
                  <a:schemeClr val="accent1"/>
                </a:solidFill>
              </a:rPr>
              <a:t>Revisar los perfiles de los autores en Scopus para que no se dupliquen y en caso de duplicidad solicitar que se unifiquen</a:t>
            </a:r>
          </a:p>
          <a:p>
            <a:endParaRPr lang="es-ES" b="1" dirty="0" smtClean="0">
              <a:solidFill>
                <a:schemeClr val="accent1"/>
              </a:solidFill>
            </a:endParaRPr>
          </a:p>
          <a:p>
            <a:endParaRPr lang="es-ES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8529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>
          <a:xfrm>
            <a:off x="0" y="1"/>
            <a:ext cx="12192000" cy="1645920"/>
          </a:xfrm>
          <a:solidFill>
            <a:srgbClr val="C00000"/>
          </a:solidFill>
        </p:spPr>
        <p:txBody>
          <a:bodyPr/>
          <a:lstStyle/>
          <a:p>
            <a:r>
              <a:rPr lang="es-ES" b="1" dirty="0" smtClean="0">
                <a:solidFill>
                  <a:schemeClr val="bg1"/>
                </a:solidFill>
                <a:latin typeface="+mn-lt"/>
              </a:rPr>
              <a:t>Scopus                                                 10</a:t>
            </a:r>
            <a:endParaRPr lang="es-ES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>
          <a:xfrm>
            <a:off x="901337" y="1972492"/>
            <a:ext cx="9766663" cy="4415245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</a:pPr>
            <a:endParaRPr lang="es-ES" b="1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s-ES" b="1" dirty="0" smtClean="0">
                <a:solidFill>
                  <a:srgbClr val="C00000"/>
                </a:solidFill>
              </a:rPr>
              <a:t>Qué debe hacer el autor</a:t>
            </a:r>
          </a:p>
          <a:p>
            <a:r>
              <a:rPr lang="es-ES" b="1" dirty="0">
                <a:solidFill>
                  <a:schemeClr val="accent1"/>
                </a:solidFill>
              </a:rPr>
              <a:t>Para incorporar las publicaciones desde el perfil de Scopus a Orcid</a:t>
            </a:r>
          </a:p>
          <a:p>
            <a:r>
              <a:rPr lang="es-ES" b="1" dirty="0">
                <a:solidFill>
                  <a:schemeClr val="accent1"/>
                </a:solidFill>
              </a:rPr>
              <a:t>Entrar en Scopus buscar </a:t>
            </a:r>
            <a:r>
              <a:rPr lang="es-ES" b="1" dirty="0" smtClean="0">
                <a:solidFill>
                  <a:schemeClr val="accent1"/>
                </a:solidFill>
              </a:rPr>
              <a:t>nuestro perfil </a:t>
            </a:r>
            <a:r>
              <a:rPr lang="es-ES" b="1" dirty="0">
                <a:solidFill>
                  <a:schemeClr val="accent1"/>
                </a:solidFill>
              </a:rPr>
              <a:t>en Scopus </a:t>
            </a:r>
          </a:p>
          <a:p>
            <a:r>
              <a:rPr lang="es-ES" b="1" dirty="0">
                <a:solidFill>
                  <a:schemeClr val="accent1"/>
                </a:solidFill>
              </a:rPr>
              <a:t>Menú lateral Derecho Add to Orcid</a:t>
            </a:r>
          </a:p>
          <a:p>
            <a:r>
              <a:rPr lang="es-ES" b="1" dirty="0">
                <a:solidFill>
                  <a:schemeClr val="accent1"/>
                </a:solidFill>
              </a:rPr>
              <a:t>Solicita credenciales</a:t>
            </a:r>
          </a:p>
          <a:p>
            <a:r>
              <a:rPr lang="es-ES" b="1" dirty="0">
                <a:solidFill>
                  <a:schemeClr val="accent1"/>
                </a:solidFill>
              </a:rPr>
              <a:t>Autorizar para interconectar el perfil Orcid con </a:t>
            </a:r>
            <a:r>
              <a:rPr lang="es-ES" b="1" dirty="0" smtClean="0">
                <a:solidFill>
                  <a:schemeClr val="accent1"/>
                </a:solidFill>
              </a:rPr>
              <a:t>Scopus, para que se produzca correctamente ambos perfiles deben ser iguales</a:t>
            </a:r>
            <a:endParaRPr lang="es-ES" b="1" dirty="0">
              <a:solidFill>
                <a:schemeClr val="accent1"/>
              </a:solidFill>
            </a:endParaRPr>
          </a:p>
          <a:p>
            <a:r>
              <a:rPr lang="es-ES" dirty="0"/>
              <a:t> </a:t>
            </a:r>
          </a:p>
          <a:p>
            <a:r>
              <a:rPr lang="es-ES" dirty="0"/>
              <a:t> </a:t>
            </a:r>
          </a:p>
          <a:p>
            <a:endParaRPr lang="es-ES" b="1" dirty="0" smtClean="0">
              <a:solidFill>
                <a:srgbClr val="C00000"/>
              </a:solidFill>
            </a:endParaRPr>
          </a:p>
          <a:p>
            <a:endParaRPr lang="es-ES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1962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>
          <a:xfrm>
            <a:off x="0" y="1"/>
            <a:ext cx="12192000" cy="1645920"/>
          </a:xfrm>
          <a:solidFill>
            <a:srgbClr val="C00000"/>
          </a:solidFill>
        </p:spPr>
        <p:txBody>
          <a:bodyPr/>
          <a:lstStyle/>
          <a:p>
            <a:r>
              <a:rPr lang="es-ES" b="1" dirty="0" smtClean="0">
                <a:solidFill>
                  <a:schemeClr val="bg1"/>
                </a:solidFill>
                <a:latin typeface="+mn-lt"/>
              </a:rPr>
              <a:t>Scopus                                                 11</a:t>
            </a:r>
            <a:endParaRPr lang="es-ES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>
          <a:xfrm>
            <a:off x="901337" y="1972492"/>
            <a:ext cx="9766663" cy="4415245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</a:pPr>
            <a:endParaRPr lang="es-ES" b="1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s-ES" b="1" dirty="0" smtClean="0">
                <a:solidFill>
                  <a:srgbClr val="C00000"/>
                </a:solidFill>
              </a:rPr>
              <a:t>Qué debe hacer el autor</a:t>
            </a:r>
          </a:p>
          <a:p>
            <a:r>
              <a:rPr lang="es-ES" b="1" dirty="0">
                <a:solidFill>
                  <a:schemeClr val="accent1"/>
                </a:solidFill>
              </a:rPr>
              <a:t>Para incorporar las publicaciones desde el perfil de Scopus a Orcid</a:t>
            </a:r>
          </a:p>
          <a:p>
            <a:r>
              <a:rPr lang="es-ES" b="1" dirty="0">
                <a:solidFill>
                  <a:schemeClr val="accent1"/>
                </a:solidFill>
              </a:rPr>
              <a:t>Entrar en Scopus buscar </a:t>
            </a:r>
            <a:r>
              <a:rPr lang="es-ES" b="1" dirty="0" smtClean="0">
                <a:solidFill>
                  <a:schemeClr val="accent1"/>
                </a:solidFill>
              </a:rPr>
              <a:t>nuestro perfil </a:t>
            </a:r>
            <a:r>
              <a:rPr lang="es-ES" b="1" dirty="0">
                <a:solidFill>
                  <a:schemeClr val="accent1"/>
                </a:solidFill>
              </a:rPr>
              <a:t>en Scopus </a:t>
            </a:r>
          </a:p>
          <a:p>
            <a:r>
              <a:rPr lang="es-ES" b="1" dirty="0">
                <a:solidFill>
                  <a:schemeClr val="accent1"/>
                </a:solidFill>
              </a:rPr>
              <a:t>Menú lateral Derecho Add to Orcid</a:t>
            </a:r>
          </a:p>
          <a:p>
            <a:r>
              <a:rPr lang="es-ES" b="1" dirty="0">
                <a:solidFill>
                  <a:schemeClr val="accent1"/>
                </a:solidFill>
              </a:rPr>
              <a:t>Solicita credenciales</a:t>
            </a:r>
          </a:p>
          <a:p>
            <a:r>
              <a:rPr lang="es-ES" b="1" dirty="0">
                <a:solidFill>
                  <a:schemeClr val="accent1"/>
                </a:solidFill>
              </a:rPr>
              <a:t>Autorizar para interconectar el perfil Orcid con </a:t>
            </a:r>
            <a:r>
              <a:rPr lang="es-ES" b="1" dirty="0" smtClean="0">
                <a:solidFill>
                  <a:schemeClr val="accent1"/>
                </a:solidFill>
              </a:rPr>
              <a:t>Scopus, para que se produzca correctamente ambos perfiles deben ser iguales</a:t>
            </a:r>
            <a:endParaRPr lang="es-ES" b="1" dirty="0">
              <a:solidFill>
                <a:schemeClr val="accent1"/>
              </a:solidFill>
            </a:endParaRPr>
          </a:p>
          <a:p>
            <a:r>
              <a:rPr lang="es-ES" dirty="0"/>
              <a:t> </a:t>
            </a:r>
          </a:p>
          <a:p>
            <a:r>
              <a:rPr lang="es-ES" dirty="0"/>
              <a:t> </a:t>
            </a:r>
          </a:p>
          <a:p>
            <a:endParaRPr lang="es-ES" b="1" dirty="0" smtClean="0">
              <a:solidFill>
                <a:srgbClr val="C00000"/>
              </a:solidFill>
            </a:endParaRPr>
          </a:p>
          <a:p>
            <a:endParaRPr lang="es-ES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7519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>
          <a:xfrm>
            <a:off x="0" y="1"/>
            <a:ext cx="12192000" cy="1645920"/>
          </a:xfrm>
          <a:solidFill>
            <a:srgbClr val="C00000"/>
          </a:solidFill>
        </p:spPr>
        <p:txBody>
          <a:bodyPr>
            <a:normAutofit fontScale="90000"/>
          </a:bodyPr>
          <a:lstStyle/>
          <a:p>
            <a:r>
              <a:rPr lang="es-ES" b="1" dirty="0" smtClean="0">
                <a:solidFill>
                  <a:schemeClr val="bg1"/>
                </a:solidFill>
                <a:latin typeface="+mn-lt"/>
              </a:rPr>
              <a:t>Research ID                                                12</a:t>
            </a:r>
            <a:endParaRPr lang="es-ES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>
          <a:xfrm>
            <a:off x="901337" y="1972492"/>
            <a:ext cx="9766663" cy="4415245"/>
          </a:xfrm>
        </p:spPr>
        <p:txBody>
          <a:bodyPr>
            <a:normAutofit fontScale="40000" lnSpcReduction="20000"/>
          </a:bodyPr>
          <a:lstStyle/>
          <a:p>
            <a:endParaRPr lang="es-ES" sz="3800" b="1" dirty="0" smtClean="0">
              <a:solidFill>
                <a:srgbClr val="C00000"/>
              </a:solidFill>
            </a:endParaRPr>
          </a:p>
          <a:p>
            <a:r>
              <a:rPr lang="es-ES" sz="5100" b="1" dirty="0" smtClean="0">
                <a:solidFill>
                  <a:srgbClr val="C00000"/>
                </a:solidFill>
              </a:rPr>
              <a:t>Qué debe hacer el AUTOR</a:t>
            </a:r>
          </a:p>
          <a:p>
            <a:endParaRPr lang="es-ES" sz="5100" b="1" dirty="0">
              <a:solidFill>
                <a:srgbClr val="C00000"/>
              </a:solidFill>
            </a:endParaRPr>
          </a:p>
          <a:p>
            <a:endParaRPr lang="es-ES" sz="5100" b="1" dirty="0" smtClean="0">
              <a:solidFill>
                <a:srgbClr val="C00000"/>
              </a:solidFill>
            </a:endParaRPr>
          </a:p>
          <a:p>
            <a:r>
              <a:rPr lang="es-ES" sz="6000" b="1" dirty="0" smtClean="0">
                <a:solidFill>
                  <a:schemeClr val="accent1"/>
                </a:solidFill>
              </a:rPr>
              <a:t>Es </a:t>
            </a:r>
            <a:r>
              <a:rPr lang="es-ES" sz="6000" b="1" dirty="0">
                <a:solidFill>
                  <a:schemeClr val="accent1"/>
                </a:solidFill>
              </a:rPr>
              <a:t>el perfil de la WOS Web of Science, permite vincular las publicaciones de esa base </a:t>
            </a:r>
            <a:r>
              <a:rPr lang="es-ES" sz="6000" b="1" dirty="0" smtClean="0">
                <a:solidFill>
                  <a:schemeClr val="accent1"/>
                </a:solidFill>
              </a:rPr>
              <a:t>de </a:t>
            </a:r>
            <a:r>
              <a:rPr lang="es-ES" sz="6000" b="1" dirty="0">
                <a:solidFill>
                  <a:schemeClr val="accent1"/>
                </a:solidFill>
              </a:rPr>
              <a:t>datos y también </a:t>
            </a:r>
            <a:r>
              <a:rPr lang="es-ES" sz="6000" b="1" dirty="0" smtClean="0">
                <a:solidFill>
                  <a:schemeClr val="accent1"/>
                </a:solidFill>
              </a:rPr>
              <a:t>incluir </a:t>
            </a:r>
            <a:r>
              <a:rPr lang="es-ES" sz="6000" b="1" dirty="0">
                <a:solidFill>
                  <a:schemeClr val="accent1"/>
                </a:solidFill>
              </a:rPr>
              <a:t>de otras</a:t>
            </a:r>
            <a:r>
              <a:rPr lang="es-ES" sz="6000" b="1" dirty="0" smtClean="0">
                <a:solidFill>
                  <a:schemeClr val="accent1"/>
                </a:solidFill>
              </a:rPr>
              <a:t>.</a:t>
            </a:r>
          </a:p>
          <a:p>
            <a:r>
              <a:rPr lang="es-ES" sz="6000" b="1" dirty="0" smtClean="0">
                <a:solidFill>
                  <a:schemeClr val="accent1"/>
                </a:solidFill>
              </a:rPr>
              <a:t> </a:t>
            </a:r>
            <a:r>
              <a:rPr lang="es-ES" sz="6000" b="1" dirty="0">
                <a:solidFill>
                  <a:schemeClr val="accent1"/>
                </a:solidFill>
              </a:rPr>
              <a:t>Cómo darse de alta cumplimentando un  	formulario</a:t>
            </a:r>
          </a:p>
          <a:p>
            <a:r>
              <a:rPr lang="es-ES" sz="6000" b="1" dirty="0">
                <a:solidFill>
                  <a:schemeClr val="accent1"/>
                </a:solidFill>
              </a:rPr>
              <a:t>	Para entrar buscar en Google Research ID</a:t>
            </a:r>
          </a:p>
          <a:p>
            <a:r>
              <a:rPr lang="es-ES" sz="6000" b="1" dirty="0">
                <a:solidFill>
                  <a:schemeClr val="accent1"/>
                </a:solidFill>
              </a:rPr>
              <a:t>	Solicita introducir el Login o Darse de </a:t>
            </a:r>
            <a:r>
              <a:rPr lang="es-ES" sz="6000" b="1" dirty="0" smtClean="0">
                <a:solidFill>
                  <a:schemeClr val="accent1"/>
                </a:solidFill>
              </a:rPr>
              <a:t>alta</a:t>
            </a:r>
          </a:p>
          <a:p>
            <a:r>
              <a:rPr lang="es-ES" sz="6000" b="1" dirty="0" smtClean="0">
                <a:solidFill>
                  <a:schemeClr val="accent1"/>
                </a:solidFill>
              </a:rPr>
              <a:t>Cumplimentar formulario</a:t>
            </a:r>
            <a:endParaRPr lang="es-ES" sz="6000" b="1" dirty="0">
              <a:solidFill>
                <a:schemeClr val="accent1"/>
              </a:solidFill>
            </a:endParaRPr>
          </a:p>
          <a:p>
            <a:pPr>
              <a:spcBef>
                <a:spcPts val="600"/>
              </a:spcBef>
            </a:pPr>
            <a:endParaRPr lang="es-ES" sz="6000" b="1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es-ES" sz="3800" b="1" dirty="0">
              <a:solidFill>
                <a:srgbClr val="C00000"/>
              </a:solidFill>
            </a:endParaRPr>
          </a:p>
          <a:p>
            <a:r>
              <a:rPr lang="es-ES" sz="3600" dirty="0"/>
              <a:t> 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520641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>
          <a:xfrm>
            <a:off x="0" y="1"/>
            <a:ext cx="12192000" cy="1645920"/>
          </a:xfrm>
          <a:solidFill>
            <a:srgbClr val="C00000"/>
          </a:solidFill>
        </p:spPr>
        <p:txBody>
          <a:bodyPr>
            <a:normAutofit fontScale="90000"/>
          </a:bodyPr>
          <a:lstStyle/>
          <a:p>
            <a:r>
              <a:rPr lang="es-ES" b="1" dirty="0" smtClean="0">
                <a:solidFill>
                  <a:schemeClr val="bg1"/>
                </a:solidFill>
                <a:latin typeface="+mn-lt"/>
              </a:rPr>
              <a:t>Research ID                                                13</a:t>
            </a:r>
            <a:endParaRPr lang="es-ES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>
          <a:xfrm>
            <a:off x="901337" y="1972492"/>
            <a:ext cx="9766663" cy="4415245"/>
          </a:xfrm>
        </p:spPr>
        <p:txBody>
          <a:bodyPr>
            <a:normAutofit fontScale="40000" lnSpcReduction="20000"/>
          </a:bodyPr>
          <a:lstStyle/>
          <a:p>
            <a:endParaRPr lang="es-ES" sz="3800" b="1" dirty="0" smtClean="0">
              <a:solidFill>
                <a:srgbClr val="C00000"/>
              </a:solidFill>
            </a:endParaRPr>
          </a:p>
          <a:p>
            <a:r>
              <a:rPr lang="es-ES" sz="5100" b="1" dirty="0" smtClean="0">
                <a:solidFill>
                  <a:srgbClr val="C00000"/>
                </a:solidFill>
              </a:rPr>
              <a:t>Qué debe hacer el AUTOR</a:t>
            </a:r>
          </a:p>
          <a:p>
            <a:endParaRPr lang="es-ES" sz="5100" b="1" dirty="0">
              <a:solidFill>
                <a:srgbClr val="C00000"/>
              </a:solidFill>
            </a:endParaRPr>
          </a:p>
          <a:p>
            <a:endParaRPr lang="es-ES" sz="5100" b="1" dirty="0" smtClean="0">
              <a:solidFill>
                <a:srgbClr val="C00000"/>
              </a:solidFill>
            </a:endParaRPr>
          </a:p>
          <a:p>
            <a:r>
              <a:rPr lang="es-ES" sz="6000" b="1" dirty="0" smtClean="0">
                <a:solidFill>
                  <a:schemeClr val="accent1"/>
                </a:solidFill>
              </a:rPr>
              <a:t>Es </a:t>
            </a:r>
            <a:r>
              <a:rPr lang="es-ES" sz="6000" b="1" dirty="0">
                <a:solidFill>
                  <a:schemeClr val="accent1"/>
                </a:solidFill>
              </a:rPr>
              <a:t>el perfil de la WOS Web of Science, permite vincular las publicaciones de esa base </a:t>
            </a:r>
            <a:r>
              <a:rPr lang="es-ES" sz="6000" b="1" dirty="0" smtClean="0">
                <a:solidFill>
                  <a:schemeClr val="accent1"/>
                </a:solidFill>
              </a:rPr>
              <a:t>de </a:t>
            </a:r>
            <a:r>
              <a:rPr lang="es-ES" sz="6000" b="1" dirty="0">
                <a:solidFill>
                  <a:schemeClr val="accent1"/>
                </a:solidFill>
              </a:rPr>
              <a:t>datos y también </a:t>
            </a:r>
            <a:r>
              <a:rPr lang="es-ES" sz="6000" b="1" dirty="0" smtClean="0">
                <a:solidFill>
                  <a:schemeClr val="accent1"/>
                </a:solidFill>
              </a:rPr>
              <a:t>incluir </a:t>
            </a:r>
            <a:r>
              <a:rPr lang="es-ES" sz="6000" b="1" dirty="0">
                <a:solidFill>
                  <a:schemeClr val="accent1"/>
                </a:solidFill>
              </a:rPr>
              <a:t>de otras. Cómo darse de alta cumplimentando un  	formulario</a:t>
            </a:r>
          </a:p>
          <a:p>
            <a:r>
              <a:rPr lang="es-ES" sz="6000" b="1" dirty="0">
                <a:solidFill>
                  <a:schemeClr val="accent1"/>
                </a:solidFill>
              </a:rPr>
              <a:t>	Para entrar buscar en Google Research ID</a:t>
            </a:r>
          </a:p>
          <a:p>
            <a:r>
              <a:rPr lang="es-ES" sz="6000" b="1" dirty="0">
                <a:solidFill>
                  <a:schemeClr val="accent1"/>
                </a:solidFill>
              </a:rPr>
              <a:t>	Solicita introducir el Login o Darse de </a:t>
            </a:r>
            <a:r>
              <a:rPr lang="es-ES" sz="6000" b="1" dirty="0" smtClean="0">
                <a:solidFill>
                  <a:schemeClr val="accent1"/>
                </a:solidFill>
              </a:rPr>
              <a:t>alta</a:t>
            </a:r>
          </a:p>
          <a:p>
            <a:r>
              <a:rPr lang="es-ES" sz="6000" b="1" dirty="0" smtClean="0">
                <a:solidFill>
                  <a:schemeClr val="accent1"/>
                </a:solidFill>
              </a:rPr>
              <a:t>Cumplimentar formulario, utilizar el navegador Chrome</a:t>
            </a:r>
            <a:endParaRPr lang="es-ES" sz="6000" b="1" dirty="0">
              <a:solidFill>
                <a:schemeClr val="accent1"/>
              </a:solidFill>
            </a:endParaRPr>
          </a:p>
          <a:p>
            <a:pPr>
              <a:spcBef>
                <a:spcPts val="600"/>
              </a:spcBef>
            </a:pPr>
            <a:endParaRPr lang="es-ES" sz="6000" b="1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es-ES" sz="3800" b="1" dirty="0">
              <a:solidFill>
                <a:srgbClr val="C00000"/>
              </a:solidFill>
            </a:endParaRPr>
          </a:p>
          <a:p>
            <a:r>
              <a:rPr lang="es-ES" sz="3600" dirty="0"/>
              <a:t> 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149252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>
          <a:xfrm>
            <a:off x="0" y="1"/>
            <a:ext cx="12192000" cy="1645920"/>
          </a:xfrm>
          <a:solidFill>
            <a:srgbClr val="C00000"/>
          </a:solidFill>
        </p:spPr>
        <p:txBody>
          <a:bodyPr>
            <a:normAutofit fontScale="90000"/>
          </a:bodyPr>
          <a:lstStyle/>
          <a:p>
            <a:r>
              <a:rPr lang="es-ES" b="1" dirty="0" smtClean="0">
                <a:solidFill>
                  <a:schemeClr val="bg1"/>
                </a:solidFill>
                <a:latin typeface="+mn-lt"/>
              </a:rPr>
              <a:t>Research ID                                                14</a:t>
            </a:r>
            <a:endParaRPr lang="es-ES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>
          <a:xfrm>
            <a:off x="757383" y="1764146"/>
            <a:ext cx="9910618" cy="5597236"/>
          </a:xfrm>
        </p:spPr>
        <p:txBody>
          <a:bodyPr>
            <a:normAutofit/>
          </a:bodyPr>
          <a:lstStyle/>
          <a:p>
            <a:endParaRPr lang="es-ES" sz="3800" b="1" dirty="0" smtClean="0">
              <a:solidFill>
                <a:srgbClr val="C00000"/>
              </a:solidFill>
            </a:endParaRPr>
          </a:p>
          <a:p>
            <a:r>
              <a:rPr lang="es-ES" sz="3600" b="1" dirty="0" smtClean="0">
                <a:solidFill>
                  <a:srgbClr val="C00000"/>
                </a:solidFill>
              </a:rPr>
              <a:t>Qué debe hacer el AUTOR</a:t>
            </a:r>
          </a:p>
          <a:p>
            <a:r>
              <a:rPr lang="es-ES" sz="2600" b="1" dirty="0" smtClean="0">
                <a:solidFill>
                  <a:schemeClr val="accent1"/>
                </a:solidFill>
              </a:rPr>
              <a:t>Completar </a:t>
            </a:r>
            <a:r>
              <a:rPr lang="es-ES" sz="2600" b="1" dirty="0">
                <a:solidFill>
                  <a:schemeClr val="accent1"/>
                </a:solidFill>
              </a:rPr>
              <a:t>datos, para pasar publicaciones al perfil </a:t>
            </a:r>
            <a:r>
              <a:rPr lang="es-ES" sz="2600" b="1" dirty="0" smtClean="0">
                <a:solidFill>
                  <a:schemeClr val="accent1"/>
                </a:solidFill>
              </a:rPr>
              <a:t>Research </a:t>
            </a:r>
            <a:r>
              <a:rPr lang="es-ES" sz="2600" b="1" dirty="0">
                <a:solidFill>
                  <a:schemeClr val="accent1"/>
                </a:solidFill>
              </a:rPr>
              <a:t>ID, buscar en la WOS y los </a:t>
            </a:r>
            <a:r>
              <a:rPr lang="es-ES" sz="2600" b="1" dirty="0" smtClean="0">
                <a:solidFill>
                  <a:schemeClr val="accent1"/>
                </a:solidFill>
              </a:rPr>
              <a:t>que </a:t>
            </a:r>
            <a:r>
              <a:rPr lang="es-ES" sz="2600" b="1" dirty="0">
                <a:solidFill>
                  <a:schemeClr val="accent1"/>
                </a:solidFill>
              </a:rPr>
              <a:t>se encuentre marcarlos y </a:t>
            </a:r>
            <a:endParaRPr lang="es-ES" sz="2600" b="1" dirty="0" smtClean="0">
              <a:solidFill>
                <a:schemeClr val="accent1"/>
              </a:solidFill>
            </a:endParaRPr>
          </a:p>
          <a:p>
            <a:r>
              <a:rPr lang="es-ES" sz="2600" b="1" dirty="0" smtClean="0">
                <a:solidFill>
                  <a:schemeClr val="accent1"/>
                </a:solidFill>
              </a:rPr>
              <a:t>guardarlo </a:t>
            </a:r>
            <a:r>
              <a:rPr lang="es-ES" sz="2600" b="1" dirty="0">
                <a:solidFill>
                  <a:schemeClr val="accent1"/>
                </a:solidFill>
              </a:rPr>
              <a:t>en ResearchH ID.</a:t>
            </a:r>
          </a:p>
          <a:p>
            <a:r>
              <a:rPr lang="es-ES" sz="2600" b="1" dirty="0">
                <a:solidFill>
                  <a:schemeClr val="accent1"/>
                </a:solidFill>
              </a:rPr>
              <a:t>	Añadir publicaciones a su cuenta Research </a:t>
            </a:r>
            <a:r>
              <a:rPr lang="es-ES" sz="2600" b="1" dirty="0" smtClean="0">
                <a:solidFill>
                  <a:schemeClr val="accent1"/>
                </a:solidFill>
              </a:rPr>
              <a:t>ID</a:t>
            </a:r>
          </a:p>
          <a:p>
            <a:r>
              <a:rPr lang="es-ES" sz="2600" b="1" dirty="0" smtClean="0">
                <a:solidFill>
                  <a:schemeClr val="accent1"/>
                </a:solidFill>
              </a:rPr>
              <a:t> </a:t>
            </a:r>
            <a:r>
              <a:rPr lang="es-ES" sz="2600" b="1" dirty="0">
                <a:solidFill>
                  <a:schemeClr val="accent1"/>
                </a:solidFill>
              </a:rPr>
              <a:t>Add publications </a:t>
            </a:r>
          </a:p>
          <a:p>
            <a:r>
              <a:rPr lang="es-ES" sz="2600" b="1" dirty="0">
                <a:solidFill>
                  <a:schemeClr val="accent1"/>
                </a:solidFill>
              </a:rPr>
              <a:t>	 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503616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>
          <a:xfrm>
            <a:off x="0" y="1"/>
            <a:ext cx="12192000" cy="1645920"/>
          </a:xfrm>
          <a:solidFill>
            <a:srgbClr val="C00000"/>
          </a:solidFill>
        </p:spPr>
        <p:txBody>
          <a:bodyPr>
            <a:normAutofit fontScale="90000"/>
          </a:bodyPr>
          <a:lstStyle/>
          <a:p>
            <a:r>
              <a:rPr lang="es-ES" b="1" dirty="0" smtClean="0">
                <a:solidFill>
                  <a:schemeClr val="bg1"/>
                </a:solidFill>
                <a:latin typeface="+mn-lt"/>
              </a:rPr>
              <a:t>Research ID                                                15</a:t>
            </a:r>
            <a:endParaRPr lang="es-ES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>
          <a:xfrm>
            <a:off x="757383" y="1764146"/>
            <a:ext cx="9910618" cy="5597236"/>
          </a:xfrm>
        </p:spPr>
        <p:txBody>
          <a:bodyPr>
            <a:normAutofit fontScale="47500" lnSpcReduction="20000"/>
          </a:bodyPr>
          <a:lstStyle/>
          <a:p>
            <a:endParaRPr lang="es-ES" sz="3800" b="1" dirty="0" smtClean="0">
              <a:solidFill>
                <a:srgbClr val="C00000"/>
              </a:solidFill>
            </a:endParaRPr>
          </a:p>
          <a:p>
            <a:r>
              <a:rPr lang="es-ES" sz="6000" b="1" dirty="0">
                <a:solidFill>
                  <a:schemeClr val="accent1"/>
                </a:solidFill>
              </a:rPr>
              <a:t>Se añaden de tres formas:</a:t>
            </a:r>
          </a:p>
          <a:p>
            <a:r>
              <a:rPr lang="es-ES" sz="6000" b="1" dirty="0">
                <a:solidFill>
                  <a:schemeClr val="accent1"/>
                </a:solidFill>
              </a:rPr>
              <a:t>1. buscando y seleccionando en el Web of </a:t>
            </a:r>
            <a:r>
              <a:rPr lang="es-ES" sz="6000" b="1" dirty="0" err="1">
                <a:solidFill>
                  <a:schemeClr val="accent1"/>
                </a:solidFill>
              </a:rPr>
              <a:t>Science</a:t>
            </a:r>
            <a:r>
              <a:rPr lang="es-ES" sz="6000" b="1" dirty="0">
                <a:solidFill>
                  <a:schemeClr val="accent1"/>
                </a:solidFill>
              </a:rPr>
              <a:t> seleccionar,</a:t>
            </a:r>
          </a:p>
          <a:p>
            <a:r>
              <a:rPr lang="es-ES" sz="6000" b="1" dirty="0">
                <a:solidFill>
                  <a:schemeClr val="accent1"/>
                </a:solidFill>
              </a:rPr>
              <a:t>	2.  mediante el gestor de referencias </a:t>
            </a:r>
            <a:r>
              <a:rPr lang="es-ES" sz="6000" b="1" dirty="0" err="1">
                <a:solidFill>
                  <a:schemeClr val="accent1"/>
                </a:solidFill>
              </a:rPr>
              <a:t>End</a:t>
            </a:r>
            <a:r>
              <a:rPr lang="es-ES" sz="6000" b="1" dirty="0">
                <a:solidFill>
                  <a:schemeClr val="accent1"/>
                </a:solidFill>
              </a:rPr>
              <a:t>-Note</a:t>
            </a:r>
          </a:p>
          <a:p>
            <a:r>
              <a:rPr lang="es-ES" sz="6000" b="1" dirty="0">
                <a:solidFill>
                  <a:schemeClr val="accent1"/>
                </a:solidFill>
              </a:rPr>
              <a:t>              3.  subiendo un fichero en formato RIS, ejemplo el </a:t>
            </a:r>
            <a:r>
              <a:rPr lang="es-ES" sz="6000" b="1" dirty="0" err="1">
                <a:solidFill>
                  <a:schemeClr val="accent1"/>
                </a:solidFill>
              </a:rPr>
              <a:t>curriculum</a:t>
            </a:r>
            <a:r>
              <a:rPr lang="es-ES" sz="6000" b="1" dirty="0">
                <a:solidFill>
                  <a:schemeClr val="accent1"/>
                </a:solidFill>
              </a:rPr>
              <a:t> que esté en </a:t>
            </a:r>
            <a:r>
              <a:rPr lang="es-ES" sz="6000" b="1" dirty="0" err="1">
                <a:solidFill>
                  <a:schemeClr val="accent1"/>
                </a:solidFill>
              </a:rPr>
              <a:t>Dialnet</a:t>
            </a:r>
            <a:r>
              <a:rPr lang="es-ES" sz="6000" b="1" dirty="0">
                <a:solidFill>
                  <a:schemeClr val="accent1"/>
                </a:solidFill>
              </a:rPr>
              <a:t> en 	descargas en el formato  RIS.</a:t>
            </a:r>
          </a:p>
          <a:p>
            <a:pPr>
              <a:spcBef>
                <a:spcPts val="600"/>
              </a:spcBef>
            </a:pPr>
            <a:endParaRPr lang="es-ES" sz="6000" b="1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s-ES" sz="6000" b="1" dirty="0">
                <a:solidFill>
                  <a:schemeClr val="accent1"/>
                </a:solidFill>
              </a:rPr>
              <a:t>Para que la conexión entre el perfil de Orcid y el de </a:t>
            </a:r>
            <a:r>
              <a:rPr lang="es-ES" sz="6000" b="1" dirty="0" err="1">
                <a:solidFill>
                  <a:schemeClr val="accent1"/>
                </a:solidFill>
              </a:rPr>
              <a:t>Research</a:t>
            </a:r>
            <a:r>
              <a:rPr lang="es-ES" sz="6000" b="1" dirty="0">
                <a:solidFill>
                  <a:schemeClr val="accent1"/>
                </a:solidFill>
              </a:rPr>
              <a:t> ID se haga 	automáticamente, los dos perfiles deben coincidir completamente. </a:t>
            </a:r>
          </a:p>
          <a:p>
            <a:r>
              <a:rPr lang="es-ES" sz="6000" b="1" dirty="0">
                <a:solidFill>
                  <a:schemeClr val="accent1"/>
                </a:solidFill>
              </a:rPr>
              <a:t>               Clicar en “</a:t>
            </a:r>
            <a:r>
              <a:rPr lang="es-ES" sz="6000" b="1" dirty="0" err="1">
                <a:solidFill>
                  <a:schemeClr val="accent1"/>
                </a:solidFill>
              </a:rPr>
              <a:t>Get</a:t>
            </a:r>
            <a:r>
              <a:rPr lang="es-ES" sz="6000" b="1" dirty="0">
                <a:solidFill>
                  <a:schemeClr val="accent1"/>
                </a:solidFill>
              </a:rPr>
              <a:t> </a:t>
            </a:r>
            <a:r>
              <a:rPr lang="es-ES" sz="6000" b="1" dirty="0" err="1">
                <a:solidFill>
                  <a:schemeClr val="accent1"/>
                </a:solidFill>
              </a:rPr>
              <a:t>associate</a:t>
            </a:r>
            <a:r>
              <a:rPr lang="es-ES" sz="6000" b="1" dirty="0">
                <a:solidFill>
                  <a:schemeClr val="accent1"/>
                </a:solidFill>
              </a:rPr>
              <a:t> </a:t>
            </a:r>
            <a:r>
              <a:rPr lang="es-ES" sz="6000" b="1" dirty="0" err="1">
                <a:solidFill>
                  <a:schemeClr val="accent1"/>
                </a:solidFill>
              </a:rPr>
              <a:t>an</a:t>
            </a:r>
            <a:r>
              <a:rPr lang="es-ES" sz="6000" b="1" dirty="0">
                <a:solidFill>
                  <a:schemeClr val="accent1"/>
                </a:solidFill>
              </a:rPr>
              <a:t> Orcid. </a:t>
            </a:r>
          </a:p>
          <a:p>
            <a:r>
              <a:rPr lang="es-ES" sz="9600" b="1" dirty="0">
                <a:solidFill>
                  <a:schemeClr val="accent1"/>
                </a:solidFill>
              </a:rPr>
              <a:t> 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531824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>
          <a:xfrm>
            <a:off x="0" y="1"/>
            <a:ext cx="12192000" cy="1645920"/>
          </a:xfrm>
          <a:solidFill>
            <a:srgbClr val="C00000"/>
          </a:solidFill>
        </p:spPr>
        <p:txBody>
          <a:bodyPr>
            <a:normAutofit/>
          </a:bodyPr>
          <a:lstStyle/>
          <a:p>
            <a:pPr algn="l"/>
            <a:r>
              <a:rPr lang="es-ES" b="1" dirty="0" smtClean="0">
                <a:solidFill>
                  <a:schemeClr val="bg1"/>
                </a:solidFill>
                <a:latin typeface="+mn-lt"/>
              </a:rPr>
              <a:t>Google Scholar                                    16            </a:t>
            </a:r>
            <a:endParaRPr lang="es-ES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>
          <a:xfrm>
            <a:off x="901337" y="1972492"/>
            <a:ext cx="9766663" cy="4415245"/>
          </a:xfrm>
        </p:spPr>
        <p:txBody>
          <a:bodyPr>
            <a:normAutofit/>
          </a:bodyPr>
          <a:lstStyle/>
          <a:p>
            <a:endParaRPr lang="es-ES" b="1" dirty="0" smtClean="0"/>
          </a:p>
          <a:p>
            <a:r>
              <a:rPr lang="es-ES" b="1" dirty="0"/>
              <a:t> </a:t>
            </a:r>
            <a:endParaRPr lang="es-ES" dirty="0"/>
          </a:p>
          <a:p>
            <a:r>
              <a:rPr lang="es-ES" b="1" dirty="0">
                <a:solidFill>
                  <a:schemeClr val="accent1"/>
                </a:solidFill>
              </a:rPr>
              <a:t>Fácil de crear y </a:t>
            </a:r>
            <a:r>
              <a:rPr lang="es-ES" b="1" dirty="0" smtClean="0">
                <a:solidFill>
                  <a:schemeClr val="accent1"/>
                </a:solidFill>
              </a:rPr>
              <a:t>actualizar</a:t>
            </a:r>
          </a:p>
          <a:p>
            <a:r>
              <a:rPr lang="es-ES" b="1" dirty="0" smtClean="0">
                <a:solidFill>
                  <a:schemeClr val="accent1"/>
                </a:solidFill>
              </a:rPr>
              <a:t>Ofrece </a:t>
            </a:r>
            <a:r>
              <a:rPr lang="es-ES" b="1" dirty="0">
                <a:solidFill>
                  <a:schemeClr val="accent1"/>
                </a:solidFill>
              </a:rPr>
              <a:t>informe de citas y además </a:t>
            </a:r>
            <a:r>
              <a:rPr lang="es-ES" b="1" dirty="0" smtClean="0">
                <a:solidFill>
                  <a:schemeClr val="accent1"/>
                </a:solidFill>
              </a:rPr>
              <a:t>índice </a:t>
            </a:r>
            <a:r>
              <a:rPr lang="es-ES" b="1" dirty="0">
                <a:solidFill>
                  <a:schemeClr val="accent1"/>
                </a:solidFill>
              </a:rPr>
              <a:t>H</a:t>
            </a:r>
          </a:p>
          <a:p>
            <a:r>
              <a:rPr lang="es-ES" b="1" dirty="0">
                <a:solidFill>
                  <a:schemeClr val="accent1"/>
                </a:solidFill>
              </a:rPr>
              <a:t>Hay que tener una cuenta en </a:t>
            </a:r>
            <a:r>
              <a:rPr lang="es-ES" b="1" dirty="0" smtClean="0">
                <a:solidFill>
                  <a:schemeClr val="accent1"/>
                </a:solidFill>
              </a:rPr>
              <a:t>Gmail</a:t>
            </a:r>
          </a:p>
          <a:p>
            <a:r>
              <a:rPr lang="es-ES" b="1" dirty="0" smtClean="0">
                <a:solidFill>
                  <a:schemeClr val="accent1"/>
                </a:solidFill>
                <a:hlinkClick r:id="rId2"/>
              </a:rPr>
              <a:t>Guía sencilla para crear Google Scholar</a:t>
            </a:r>
            <a:endParaRPr lang="es-ES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1614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>
          <a:xfrm>
            <a:off x="0" y="1"/>
            <a:ext cx="12192000" cy="1645920"/>
          </a:xfrm>
          <a:solidFill>
            <a:srgbClr val="C00000"/>
          </a:solidFill>
        </p:spPr>
        <p:txBody>
          <a:bodyPr>
            <a:normAutofit/>
          </a:bodyPr>
          <a:lstStyle/>
          <a:p>
            <a:pPr algn="l"/>
            <a:r>
              <a:rPr lang="es-ES" b="1" dirty="0" smtClean="0">
                <a:solidFill>
                  <a:schemeClr val="bg1"/>
                </a:solidFill>
                <a:latin typeface="+mn-lt"/>
              </a:rPr>
              <a:t>Google Scholar                                    17            </a:t>
            </a:r>
            <a:endParaRPr lang="es-ES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>
          <a:xfrm>
            <a:off x="901337" y="1972492"/>
            <a:ext cx="9766663" cy="4415245"/>
          </a:xfrm>
        </p:spPr>
        <p:txBody>
          <a:bodyPr>
            <a:normAutofit/>
          </a:bodyPr>
          <a:lstStyle/>
          <a:p>
            <a:endParaRPr lang="es-ES" b="1" dirty="0" smtClean="0"/>
          </a:p>
          <a:p>
            <a:r>
              <a:rPr lang="es-ES" b="1" dirty="0"/>
              <a:t> </a:t>
            </a:r>
            <a:endParaRPr lang="es-ES" dirty="0"/>
          </a:p>
        </p:txBody>
      </p:sp>
      <p:sp>
        <p:nvSpPr>
          <p:cNvPr id="6" name="Subtítulo 4"/>
          <p:cNvSpPr txBox="1">
            <a:spLocks/>
          </p:cNvSpPr>
          <p:nvPr/>
        </p:nvSpPr>
        <p:spPr>
          <a:xfrm>
            <a:off x="1053737" y="2124892"/>
            <a:ext cx="9766663" cy="44152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s-ES" b="1" dirty="0" smtClean="0"/>
          </a:p>
          <a:p>
            <a:r>
              <a:rPr lang="es-ES" b="1" dirty="0" smtClean="0"/>
              <a:t> </a:t>
            </a:r>
            <a:endParaRPr lang="es-ES" dirty="0" smtClean="0"/>
          </a:p>
          <a:p>
            <a:r>
              <a:rPr lang="es-ES" b="1" dirty="0" smtClean="0">
                <a:solidFill>
                  <a:schemeClr val="accent1"/>
                </a:solidFill>
              </a:rPr>
              <a:t>Acceder a Google Scholar citations</a:t>
            </a:r>
          </a:p>
          <a:p>
            <a:r>
              <a:rPr lang="es-ES" b="1" dirty="0" smtClean="0">
                <a:solidFill>
                  <a:schemeClr val="accent1"/>
                </a:solidFill>
              </a:rPr>
              <a:t>Iniciar sesión con correo Gmail</a:t>
            </a:r>
          </a:p>
          <a:p>
            <a:r>
              <a:rPr lang="es-ES" b="1" dirty="0" smtClean="0">
                <a:solidFill>
                  <a:schemeClr val="accent1"/>
                </a:solidFill>
              </a:rPr>
              <a:t>Completar el perfil, Google ofrece un abanico de publicaciones que tenemos que confirmar o eliminar según seamos autores o no de los mismos</a:t>
            </a:r>
            <a:endParaRPr lang="es-ES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3318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>
          <a:xfrm>
            <a:off x="0" y="1"/>
            <a:ext cx="12192000" cy="1645920"/>
          </a:xfrm>
          <a:solidFill>
            <a:srgbClr val="C00000"/>
          </a:solidFill>
        </p:spPr>
        <p:txBody>
          <a:bodyPr>
            <a:normAutofit/>
          </a:bodyPr>
          <a:lstStyle/>
          <a:p>
            <a:pPr algn="l"/>
            <a:r>
              <a:rPr lang="es-ES" b="1" dirty="0" smtClean="0">
                <a:solidFill>
                  <a:schemeClr val="bg1"/>
                </a:solidFill>
                <a:latin typeface="+mn-lt"/>
              </a:rPr>
              <a:t>Google Scholar                                    18            </a:t>
            </a:r>
            <a:endParaRPr lang="es-ES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>
          <a:xfrm>
            <a:off x="901337" y="1972492"/>
            <a:ext cx="9766663" cy="4415245"/>
          </a:xfrm>
        </p:spPr>
        <p:txBody>
          <a:bodyPr>
            <a:normAutofit fontScale="92500" lnSpcReduction="20000"/>
          </a:bodyPr>
          <a:lstStyle/>
          <a:p>
            <a:r>
              <a:rPr lang="es-ES" b="1" dirty="0" smtClean="0">
                <a:solidFill>
                  <a:srgbClr val="C00000"/>
                </a:solidFill>
              </a:rPr>
              <a:t>Qué debe hacer el AUTOR</a:t>
            </a:r>
          </a:p>
          <a:p>
            <a:r>
              <a:rPr lang="es-ES" b="1" dirty="0"/>
              <a:t> </a:t>
            </a:r>
            <a:endParaRPr lang="es-ES" b="1" dirty="0" smtClean="0"/>
          </a:p>
          <a:p>
            <a:r>
              <a:rPr lang="es-ES" b="1" dirty="0" smtClean="0">
                <a:solidFill>
                  <a:schemeClr val="accent1"/>
                </a:solidFill>
              </a:rPr>
              <a:t>Crear perfil registro de citas Google académico</a:t>
            </a:r>
          </a:p>
          <a:p>
            <a:r>
              <a:rPr lang="es-ES" b="1" dirty="0" smtClean="0">
                <a:solidFill>
                  <a:schemeClr val="accent1"/>
                </a:solidFill>
              </a:rPr>
              <a:t>Aparecerá el autor  subrayado entre los resultados de Google Scholar</a:t>
            </a:r>
          </a:p>
          <a:p>
            <a:r>
              <a:rPr lang="es-ES" b="1" dirty="0" smtClean="0">
                <a:solidFill>
                  <a:schemeClr val="accent1"/>
                </a:solidFill>
              </a:rPr>
              <a:t>Modificar perfil</a:t>
            </a:r>
          </a:p>
          <a:p>
            <a:r>
              <a:rPr lang="es-ES" b="1" dirty="0" smtClean="0">
                <a:solidFill>
                  <a:schemeClr val="accent1"/>
                </a:solidFill>
              </a:rPr>
              <a:t>Configurar preferentemente marcando que el perfil no se actualice de forma automática</a:t>
            </a:r>
          </a:p>
          <a:p>
            <a:r>
              <a:rPr lang="es-ES" b="1" dirty="0" smtClean="0">
                <a:solidFill>
                  <a:schemeClr val="accent1"/>
                </a:solidFill>
              </a:rPr>
              <a:t>Añadir su afiliación Universidad de Sevilla</a:t>
            </a:r>
          </a:p>
          <a:p>
            <a:r>
              <a:rPr lang="es-ES" b="1" dirty="0" smtClean="0">
                <a:solidFill>
                  <a:schemeClr val="accent1"/>
                </a:solidFill>
              </a:rPr>
              <a:t>Añadir artículos, editar para corregir posibles errores</a:t>
            </a:r>
          </a:p>
          <a:p>
            <a:r>
              <a:rPr lang="es-ES" b="1" dirty="0" smtClean="0">
                <a:solidFill>
                  <a:schemeClr val="accent1"/>
                </a:solidFill>
              </a:rPr>
              <a:t>Velar para que todas las publicaciones de su perfil sean suyas</a:t>
            </a:r>
          </a:p>
          <a:p>
            <a:r>
              <a:rPr lang="es-ES" b="1" dirty="0" smtClean="0">
                <a:solidFill>
                  <a:schemeClr val="accent1"/>
                </a:solidFill>
              </a:rPr>
              <a:t>Verificar correo institucional us.es</a:t>
            </a:r>
          </a:p>
          <a:p>
            <a:r>
              <a:rPr lang="es-ES" b="1" dirty="0" smtClean="0">
                <a:solidFill>
                  <a:schemeClr val="accent1"/>
                </a:solidFill>
              </a:rPr>
              <a:t>Exportar  a ORCID y RID las referencias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291466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>
          <a:xfrm>
            <a:off x="0" y="1"/>
            <a:ext cx="12192000" cy="1645920"/>
          </a:xfrm>
          <a:solidFill>
            <a:srgbClr val="C00000"/>
          </a:solidFill>
        </p:spPr>
        <p:txBody>
          <a:bodyPr/>
          <a:lstStyle/>
          <a:p>
            <a:r>
              <a:rPr lang="es-ES" b="1" dirty="0" smtClean="0">
                <a:solidFill>
                  <a:schemeClr val="bg1"/>
                </a:solidFill>
                <a:latin typeface="+mn-lt"/>
              </a:rPr>
              <a:t>DIALNET                                                 1</a:t>
            </a:r>
            <a:endParaRPr lang="es-ES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>
          <a:xfrm>
            <a:off x="1524000" y="1776549"/>
            <a:ext cx="9144000" cy="3481251"/>
          </a:xfrm>
        </p:spPr>
        <p:txBody>
          <a:bodyPr>
            <a:normAutofit fontScale="25000" lnSpcReduction="20000"/>
          </a:bodyPr>
          <a:lstStyle/>
          <a:p>
            <a:endParaRPr lang="es-ES" b="1" dirty="0" smtClean="0">
              <a:solidFill>
                <a:schemeClr val="accent1"/>
              </a:solidFill>
            </a:endParaRPr>
          </a:p>
          <a:p>
            <a:r>
              <a:rPr lang="es-ES" sz="9600" b="1" dirty="0" smtClean="0">
                <a:solidFill>
                  <a:schemeClr val="accent1"/>
                </a:solidFill>
              </a:rPr>
              <a:t>Portal </a:t>
            </a:r>
            <a:r>
              <a:rPr lang="es-ES" sz="9600" b="1" dirty="0">
                <a:solidFill>
                  <a:schemeClr val="accent1"/>
                </a:solidFill>
              </a:rPr>
              <a:t>de la Universidad de la Rioja pero en el que se trabaja de forma </a:t>
            </a:r>
            <a:endParaRPr lang="es-ES" sz="9600" b="1" dirty="0" smtClean="0">
              <a:solidFill>
                <a:schemeClr val="accent1"/>
              </a:solidFill>
            </a:endParaRPr>
          </a:p>
          <a:p>
            <a:r>
              <a:rPr lang="es-ES" sz="9600" b="1" dirty="0" smtClean="0">
                <a:solidFill>
                  <a:schemeClr val="accent1"/>
                </a:solidFill>
              </a:rPr>
              <a:t>distribuida </a:t>
            </a:r>
            <a:r>
              <a:rPr lang="es-ES" sz="9600" b="1" dirty="0">
                <a:solidFill>
                  <a:schemeClr val="accent1"/>
                </a:solidFill>
              </a:rPr>
              <a:t>en las distintas universidades españolas. Contiene </a:t>
            </a:r>
            <a:r>
              <a:rPr lang="es-ES" sz="9600" b="1" dirty="0" smtClean="0">
                <a:solidFill>
                  <a:schemeClr val="accent1"/>
                </a:solidFill>
              </a:rPr>
              <a:t>artículos</a:t>
            </a:r>
          </a:p>
          <a:p>
            <a:r>
              <a:rPr lang="es-ES" sz="9600" b="1" dirty="0" smtClean="0">
                <a:solidFill>
                  <a:schemeClr val="accent1"/>
                </a:solidFill>
              </a:rPr>
              <a:t> </a:t>
            </a:r>
            <a:r>
              <a:rPr lang="es-ES" sz="9600" b="1" dirty="0">
                <a:solidFill>
                  <a:schemeClr val="accent1"/>
                </a:solidFill>
              </a:rPr>
              <a:t>de revistas a texto completo o referencial, libros, tesis doctorales, </a:t>
            </a:r>
            <a:endParaRPr lang="es-ES" sz="9600" b="1" dirty="0" smtClean="0">
              <a:solidFill>
                <a:schemeClr val="accent1"/>
              </a:solidFill>
            </a:endParaRPr>
          </a:p>
          <a:p>
            <a:r>
              <a:rPr lang="es-ES" sz="9600" b="1" dirty="0" smtClean="0">
                <a:solidFill>
                  <a:schemeClr val="accent1"/>
                </a:solidFill>
              </a:rPr>
              <a:t>reseñas</a:t>
            </a:r>
            <a:r>
              <a:rPr lang="es-ES" sz="9600" b="1" dirty="0">
                <a:solidFill>
                  <a:schemeClr val="accent1"/>
                </a:solidFill>
              </a:rPr>
              <a:t>. No recoge citas</a:t>
            </a:r>
          </a:p>
          <a:p>
            <a:r>
              <a:rPr lang="es-ES" sz="9600" b="1" dirty="0">
                <a:solidFill>
                  <a:schemeClr val="accent1"/>
                </a:solidFill>
              </a:rPr>
              <a:t>Principales magnitudes:</a:t>
            </a:r>
          </a:p>
          <a:p>
            <a:r>
              <a:rPr lang="es-ES" sz="9600" b="1" dirty="0">
                <a:solidFill>
                  <a:schemeClr val="accent1"/>
                </a:solidFill>
              </a:rPr>
              <a:t>Revistas: 10.166</a:t>
            </a:r>
          </a:p>
          <a:p>
            <a:r>
              <a:rPr lang="es-ES" sz="9600" b="1" dirty="0">
                <a:solidFill>
                  <a:schemeClr val="accent1"/>
                </a:solidFill>
              </a:rPr>
              <a:t>Documentos: 5.945.341</a:t>
            </a:r>
          </a:p>
          <a:p>
            <a:r>
              <a:rPr lang="es-ES" sz="9600" b="1" dirty="0">
                <a:solidFill>
                  <a:schemeClr val="accent1"/>
                </a:solidFill>
              </a:rPr>
              <a:t>Alertas 35.974.225</a:t>
            </a:r>
          </a:p>
          <a:p>
            <a:r>
              <a:rPr lang="es-ES" sz="9600" b="1" dirty="0">
                <a:solidFill>
                  <a:schemeClr val="accent1"/>
                </a:solidFill>
              </a:rPr>
              <a:t>Usuarios 1.880.495</a:t>
            </a:r>
          </a:p>
          <a:p>
            <a:r>
              <a:rPr lang="es-ES" sz="9600" b="1" dirty="0">
                <a:solidFill>
                  <a:schemeClr val="accent1"/>
                </a:solidFill>
              </a:rPr>
              <a:t>Tesis 137.139</a:t>
            </a:r>
          </a:p>
          <a:p>
            <a:r>
              <a:rPr lang="es-ES" sz="9600" b="1" dirty="0">
                <a:solidFill>
                  <a:schemeClr val="accent1"/>
                </a:solidFill>
              </a:rPr>
              <a:t> </a:t>
            </a:r>
          </a:p>
          <a:p>
            <a:r>
              <a:rPr lang="es-ES" sz="9600" b="1" dirty="0">
                <a:solidFill>
                  <a:schemeClr val="accent1"/>
                </a:solidFill>
              </a:rPr>
              <a:t>Todas las áreas de Conocimiento</a:t>
            </a:r>
          </a:p>
          <a:p>
            <a:r>
              <a:rPr lang="es-ES" dirty="0"/>
              <a:t> 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87903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>
          <a:xfrm>
            <a:off x="0" y="1"/>
            <a:ext cx="12192000" cy="1645920"/>
          </a:xfrm>
          <a:solidFill>
            <a:srgbClr val="C00000"/>
          </a:solidFill>
        </p:spPr>
        <p:txBody>
          <a:bodyPr>
            <a:normAutofit/>
          </a:bodyPr>
          <a:lstStyle/>
          <a:p>
            <a:pPr algn="l"/>
            <a:r>
              <a:rPr lang="es-ES" b="1" dirty="0" smtClean="0">
                <a:solidFill>
                  <a:schemeClr val="bg1"/>
                </a:solidFill>
                <a:latin typeface="+mn-lt"/>
              </a:rPr>
              <a:t>Google Scholar                                    19            </a:t>
            </a:r>
            <a:endParaRPr lang="es-ES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>
          <a:xfrm>
            <a:off x="901337" y="1972492"/>
            <a:ext cx="9766663" cy="4415245"/>
          </a:xfrm>
        </p:spPr>
        <p:txBody>
          <a:bodyPr>
            <a:normAutofit/>
          </a:bodyPr>
          <a:lstStyle/>
          <a:p>
            <a:r>
              <a:rPr lang="es-ES" b="1" dirty="0" smtClean="0">
                <a:solidFill>
                  <a:srgbClr val="C00000"/>
                </a:solidFill>
              </a:rPr>
              <a:t>Qué debe hacer la Biblioteca</a:t>
            </a:r>
          </a:p>
          <a:p>
            <a:r>
              <a:rPr lang="es-ES" b="1" dirty="0"/>
              <a:t> </a:t>
            </a:r>
            <a:endParaRPr lang="es-ES" b="1" dirty="0" smtClean="0"/>
          </a:p>
          <a:p>
            <a:r>
              <a:rPr lang="es-ES" b="1" dirty="0" smtClean="0">
                <a:solidFill>
                  <a:schemeClr val="accent1"/>
                </a:solidFill>
              </a:rPr>
              <a:t>Comprobar el correo institucional de las cuentas de los autores</a:t>
            </a:r>
          </a:p>
          <a:p>
            <a:r>
              <a:rPr lang="es-ES" b="1" dirty="0" smtClean="0">
                <a:solidFill>
                  <a:schemeClr val="accent1"/>
                </a:solidFill>
              </a:rPr>
              <a:t>Contactar si los autores no tienen perfil público creado y ayudar a crearlo</a:t>
            </a:r>
          </a:p>
          <a:p>
            <a:r>
              <a:rPr lang="es-ES" b="1" dirty="0" smtClean="0">
                <a:solidFill>
                  <a:schemeClr val="accent1"/>
                </a:solidFill>
              </a:rPr>
              <a:t>Insertar su perfil de Google </a:t>
            </a:r>
            <a:r>
              <a:rPr lang="es-ES" b="1" dirty="0">
                <a:solidFill>
                  <a:schemeClr val="accent1"/>
                </a:solidFill>
              </a:rPr>
              <a:t>S</a:t>
            </a:r>
            <a:r>
              <a:rPr lang="es-ES" b="1" dirty="0" smtClean="0">
                <a:solidFill>
                  <a:schemeClr val="accent1"/>
                </a:solidFill>
              </a:rPr>
              <a:t>cholar en Dialnet</a:t>
            </a:r>
          </a:p>
          <a:p>
            <a:r>
              <a:rPr lang="es-ES" b="1" dirty="0" smtClean="0">
                <a:solidFill>
                  <a:schemeClr val="accent1"/>
                </a:solidFill>
              </a:rPr>
              <a:t>Controlar que no existan perfiles duplicados y si se detectan conectar con Google Scholar Help</a:t>
            </a:r>
            <a:endParaRPr lang="es-ES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1397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C0000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4167174" y="2786059"/>
            <a:ext cx="635798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6000" b="1" dirty="0" smtClean="0">
                <a:solidFill>
                  <a:schemeClr val="bg1"/>
                </a:solidFill>
              </a:rPr>
              <a:t>Muchas gracias</a:t>
            </a:r>
            <a:endParaRPr lang="es-ES" sz="6000" b="1" dirty="0">
              <a:solidFill>
                <a:schemeClr val="bg1"/>
              </a:solidFill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1738282" y="4000504"/>
            <a:ext cx="3643338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endParaRPr lang="es-ES" sz="2500" b="1" dirty="0" smtClean="0">
              <a:solidFill>
                <a:schemeClr val="accent1"/>
              </a:solidFill>
            </a:endParaRPr>
          </a:p>
          <a:p>
            <a:endParaRPr lang="es-ES" sz="2200" b="1" dirty="0">
              <a:solidFill>
                <a:schemeClr val="accent1"/>
              </a:solidFill>
            </a:endParaRPr>
          </a:p>
          <a:p>
            <a:pPr>
              <a:buFont typeface="Wingdings" pitchFamily="2" charset="2"/>
              <a:buChar char="§"/>
            </a:pPr>
            <a:endParaRPr lang="es-ES" sz="2200" b="1" dirty="0">
              <a:solidFill>
                <a:schemeClr val="accent1"/>
              </a:solidFill>
            </a:endParaRPr>
          </a:p>
        </p:txBody>
      </p:sp>
      <p:cxnSp>
        <p:nvCxnSpPr>
          <p:cNvPr id="6" name="5 Conector recto"/>
          <p:cNvCxnSpPr/>
          <p:nvPr/>
        </p:nvCxnSpPr>
        <p:spPr>
          <a:xfrm flipH="1" flipV="1">
            <a:off x="1775520" y="4000504"/>
            <a:ext cx="8606760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6367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>
          <a:xfrm>
            <a:off x="0" y="1"/>
            <a:ext cx="12192000" cy="1645920"/>
          </a:xfrm>
          <a:solidFill>
            <a:srgbClr val="C00000"/>
          </a:solidFill>
        </p:spPr>
        <p:txBody>
          <a:bodyPr/>
          <a:lstStyle/>
          <a:p>
            <a:r>
              <a:rPr lang="es-ES" b="1" dirty="0" smtClean="0">
                <a:solidFill>
                  <a:schemeClr val="bg1"/>
                </a:solidFill>
                <a:latin typeface="+mn-lt"/>
              </a:rPr>
              <a:t>DIALNET                                                   2</a:t>
            </a:r>
            <a:endParaRPr lang="es-ES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>
          <a:xfrm>
            <a:off x="1524000" y="1972492"/>
            <a:ext cx="9144000" cy="3481251"/>
          </a:xfrm>
        </p:spPr>
        <p:txBody>
          <a:bodyPr>
            <a:normAutofit/>
          </a:bodyPr>
          <a:lstStyle/>
          <a:p>
            <a:endParaRPr lang="es-ES" b="1" dirty="0" smtClean="0">
              <a:solidFill>
                <a:schemeClr val="accent1"/>
              </a:solidFill>
            </a:endParaRPr>
          </a:p>
          <a:p>
            <a:r>
              <a:rPr lang="es-ES" b="1" dirty="0">
                <a:solidFill>
                  <a:schemeClr val="accent1"/>
                </a:solidFill>
              </a:rPr>
              <a:t>ID DIALNET, es un número de identificación que se asigna al autor cuando se introducen sus obras. </a:t>
            </a:r>
          </a:p>
          <a:p>
            <a:r>
              <a:rPr lang="es-ES" b="1" dirty="0">
                <a:solidFill>
                  <a:srgbClr val="C00000"/>
                </a:solidFill>
              </a:rPr>
              <a:t>Qué </a:t>
            </a:r>
            <a:r>
              <a:rPr lang="es-ES" b="1" dirty="0" smtClean="0">
                <a:solidFill>
                  <a:srgbClr val="C00000"/>
                </a:solidFill>
              </a:rPr>
              <a:t>debe hacer </a:t>
            </a:r>
            <a:r>
              <a:rPr lang="es-ES" b="1" dirty="0">
                <a:solidFill>
                  <a:srgbClr val="C00000"/>
                </a:solidFill>
              </a:rPr>
              <a:t>el </a:t>
            </a:r>
            <a:r>
              <a:rPr lang="es-ES" b="1" dirty="0" smtClean="0">
                <a:solidFill>
                  <a:srgbClr val="C00000"/>
                </a:solidFill>
              </a:rPr>
              <a:t>AUTOR</a:t>
            </a:r>
            <a:endParaRPr lang="es-ES" b="1" dirty="0">
              <a:solidFill>
                <a:srgbClr val="C00000"/>
              </a:solidFill>
            </a:endParaRPr>
          </a:p>
          <a:p>
            <a:r>
              <a:rPr lang="es-ES" b="1" dirty="0">
                <a:solidFill>
                  <a:schemeClr val="accent1"/>
                </a:solidFill>
              </a:rPr>
              <a:t>Comunicar a la Biblioteca las obras que publica para poder </a:t>
            </a:r>
            <a:r>
              <a:rPr lang="es-ES" b="1" dirty="0" smtClean="0">
                <a:solidFill>
                  <a:schemeClr val="accent1"/>
                </a:solidFill>
              </a:rPr>
              <a:t>comprarlas </a:t>
            </a:r>
            <a:r>
              <a:rPr lang="es-ES" b="1" dirty="0">
                <a:solidFill>
                  <a:schemeClr val="accent1"/>
                </a:solidFill>
              </a:rPr>
              <a:t>y subirlas, comprobar periódicamente sus obras en </a:t>
            </a:r>
            <a:r>
              <a:rPr lang="es-ES" b="1" dirty="0" smtClean="0">
                <a:solidFill>
                  <a:schemeClr val="accent1"/>
                </a:solidFill>
              </a:rPr>
              <a:t>Dialnet.</a:t>
            </a:r>
            <a:endParaRPr lang="es-ES" b="1" dirty="0">
              <a:solidFill>
                <a:schemeClr val="accent1"/>
              </a:solidFill>
            </a:endParaRPr>
          </a:p>
          <a:p>
            <a:r>
              <a:rPr lang="es-ES" b="1" dirty="0">
                <a:solidFill>
                  <a:schemeClr val="accent1"/>
                </a:solidFill>
              </a:rPr>
              <a:t> </a:t>
            </a:r>
          </a:p>
          <a:p>
            <a:r>
              <a:rPr lang="es-ES" dirty="0"/>
              <a:t> 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536778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>
          <a:xfrm>
            <a:off x="0" y="1"/>
            <a:ext cx="12192000" cy="1645920"/>
          </a:xfrm>
          <a:solidFill>
            <a:srgbClr val="C00000"/>
          </a:solidFill>
        </p:spPr>
        <p:txBody>
          <a:bodyPr>
            <a:normAutofit fontScale="90000"/>
          </a:bodyPr>
          <a:lstStyle/>
          <a:p>
            <a:r>
              <a:rPr lang="es-ES" b="1" dirty="0" smtClean="0">
                <a:solidFill>
                  <a:schemeClr val="bg1"/>
                </a:solidFill>
                <a:latin typeface="+mn-lt"/>
              </a:rPr>
              <a:t>DIALNET                                                          3</a:t>
            </a:r>
            <a:endParaRPr lang="es-ES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>
          <a:xfrm>
            <a:off x="1524000" y="1972492"/>
            <a:ext cx="9144000" cy="3481251"/>
          </a:xfrm>
        </p:spPr>
        <p:txBody>
          <a:bodyPr>
            <a:normAutofit fontScale="25000" lnSpcReduction="20000"/>
          </a:bodyPr>
          <a:lstStyle/>
          <a:p>
            <a:endParaRPr lang="es-ES" b="1" dirty="0" smtClean="0">
              <a:solidFill>
                <a:schemeClr val="accent1"/>
              </a:solidFill>
            </a:endParaRPr>
          </a:p>
          <a:p>
            <a:r>
              <a:rPr lang="es-ES" b="1" dirty="0" smtClean="0">
                <a:solidFill>
                  <a:schemeClr val="accent1"/>
                </a:solidFill>
              </a:rPr>
              <a:t> </a:t>
            </a:r>
            <a:endParaRPr lang="es-ES" b="1" dirty="0">
              <a:solidFill>
                <a:schemeClr val="accent1"/>
              </a:solidFill>
            </a:endParaRPr>
          </a:p>
          <a:p>
            <a:r>
              <a:rPr lang="es-ES" sz="9600" b="1" dirty="0">
                <a:solidFill>
                  <a:srgbClr val="C00000"/>
                </a:solidFill>
              </a:rPr>
              <a:t>Qué </a:t>
            </a:r>
            <a:r>
              <a:rPr lang="es-ES" sz="9600" b="1" dirty="0" smtClean="0">
                <a:solidFill>
                  <a:srgbClr val="C00000"/>
                </a:solidFill>
              </a:rPr>
              <a:t>debe hacer la Biblioteca</a:t>
            </a:r>
            <a:endParaRPr lang="es-ES" sz="9600" b="1" dirty="0">
              <a:solidFill>
                <a:srgbClr val="C00000"/>
              </a:solidFill>
            </a:endParaRPr>
          </a:p>
          <a:p>
            <a:endParaRPr lang="es-ES" sz="9600" b="1" dirty="0" smtClean="0">
              <a:solidFill>
                <a:schemeClr val="accent1"/>
              </a:solidFill>
            </a:endParaRPr>
          </a:p>
          <a:p>
            <a:r>
              <a:rPr lang="es-ES" sz="9600" b="1" dirty="0" smtClean="0">
                <a:solidFill>
                  <a:schemeClr val="accent1"/>
                </a:solidFill>
              </a:rPr>
              <a:t>Vaciar </a:t>
            </a:r>
            <a:r>
              <a:rPr lang="es-ES" sz="9600" b="1" dirty="0">
                <a:solidFill>
                  <a:schemeClr val="accent1"/>
                </a:solidFill>
              </a:rPr>
              <a:t>revistas asignadas</a:t>
            </a:r>
          </a:p>
          <a:p>
            <a:r>
              <a:rPr lang="es-ES" sz="9600" b="1" dirty="0">
                <a:solidFill>
                  <a:schemeClr val="accent1"/>
                </a:solidFill>
              </a:rPr>
              <a:t>Revisar que la producción de los </a:t>
            </a:r>
            <a:r>
              <a:rPr lang="es-ES" sz="9600" b="1" dirty="0" smtClean="0">
                <a:solidFill>
                  <a:schemeClr val="accent1"/>
                </a:solidFill>
              </a:rPr>
              <a:t>autores de la Facultad este actualizada</a:t>
            </a:r>
          </a:p>
          <a:p>
            <a:r>
              <a:rPr lang="es-ES" sz="9600" b="1" dirty="0" smtClean="0">
                <a:solidFill>
                  <a:schemeClr val="accent1"/>
                </a:solidFill>
              </a:rPr>
              <a:t>Eliminar Duplicados</a:t>
            </a:r>
          </a:p>
          <a:p>
            <a:r>
              <a:rPr lang="es-ES" sz="9600" b="1" dirty="0" smtClean="0">
                <a:solidFill>
                  <a:schemeClr val="accent1"/>
                </a:solidFill>
              </a:rPr>
              <a:t>Vincular al autor con el Departamento</a:t>
            </a:r>
          </a:p>
          <a:p>
            <a:r>
              <a:rPr lang="es-ES" sz="9600" b="1" dirty="0" smtClean="0">
                <a:solidFill>
                  <a:schemeClr val="accent1"/>
                </a:solidFill>
              </a:rPr>
              <a:t>Solicitar a Dialnet el alta de revistas en la que publiquen los autores de la Facultad</a:t>
            </a:r>
            <a:endParaRPr lang="es-ES" sz="9600" b="1" dirty="0">
              <a:solidFill>
                <a:schemeClr val="accent1"/>
              </a:solidFill>
            </a:endParaRPr>
          </a:p>
          <a:p>
            <a:r>
              <a:rPr lang="es-ES" sz="9600" dirty="0"/>
              <a:t> </a:t>
            </a:r>
          </a:p>
          <a:p>
            <a:r>
              <a:rPr lang="es-ES" sz="9600" dirty="0"/>
              <a:t> 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260811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>
          <a:xfrm>
            <a:off x="0" y="1"/>
            <a:ext cx="12192000" cy="1645920"/>
          </a:xfrm>
          <a:solidFill>
            <a:srgbClr val="C00000"/>
          </a:solidFill>
        </p:spPr>
        <p:txBody>
          <a:bodyPr/>
          <a:lstStyle/>
          <a:p>
            <a:r>
              <a:rPr lang="es-ES" b="1" dirty="0" smtClean="0">
                <a:solidFill>
                  <a:schemeClr val="bg1"/>
                </a:solidFill>
                <a:latin typeface="+mn-lt"/>
              </a:rPr>
              <a:t>DIALNET                                                   4</a:t>
            </a:r>
            <a:endParaRPr lang="es-ES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>
          <a:xfrm>
            <a:off x="1524000" y="1972492"/>
            <a:ext cx="9144000" cy="3481251"/>
          </a:xfrm>
        </p:spPr>
        <p:txBody>
          <a:bodyPr>
            <a:normAutofit fontScale="25000" lnSpcReduction="20000"/>
          </a:bodyPr>
          <a:lstStyle/>
          <a:p>
            <a:endParaRPr lang="es-ES" b="1" dirty="0" smtClean="0">
              <a:solidFill>
                <a:schemeClr val="accent1"/>
              </a:solidFill>
            </a:endParaRPr>
          </a:p>
          <a:p>
            <a:r>
              <a:rPr lang="es-ES" sz="9600" b="1" dirty="0" smtClean="0">
                <a:solidFill>
                  <a:srgbClr val="C00000"/>
                </a:solidFill>
              </a:rPr>
              <a:t>Qué debe hacer la Biblioteca</a:t>
            </a:r>
          </a:p>
          <a:p>
            <a:r>
              <a:rPr lang="es-ES" sz="9600" b="1" dirty="0" smtClean="0">
                <a:solidFill>
                  <a:schemeClr val="accent1"/>
                </a:solidFill>
              </a:rPr>
              <a:t> </a:t>
            </a:r>
            <a:endParaRPr lang="es-ES" sz="9600" b="1" dirty="0">
              <a:solidFill>
                <a:schemeClr val="accent1"/>
              </a:solidFill>
            </a:endParaRPr>
          </a:p>
          <a:p>
            <a:endParaRPr lang="es-ES" sz="3800" b="1" dirty="0">
              <a:solidFill>
                <a:srgbClr val="C00000"/>
              </a:solidFill>
            </a:endParaRPr>
          </a:p>
          <a:p>
            <a:r>
              <a:rPr lang="es-ES" sz="9600" b="1" dirty="0" smtClean="0">
                <a:solidFill>
                  <a:schemeClr val="accent1"/>
                </a:solidFill>
              </a:rPr>
              <a:t>Unificar </a:t>
            </a:r>
            <a:r>
              <a:rPr lang="es-ES" sz="9600" b="1" dirty="0">
                <a:solidFill>
                  <a:schemeClr val="accent1"/>
                </a:solidFill>
              </a:rPr>
              <a:t>perfiles y asignar instituciones</a:t>
            </a:r>
          </a:p>
          <a:p>
            <a:r>
              <a:rPr lang="es-ES" sz="9600" b="1" dirty="0">
                <a:solidFill>
                  <a:schemeClr val="accent1"/>
                </a:solidFill>
              </a:rPr>
              <a:t>Vincular al autor todos sus perfiles de autor: </a:t>
            </a:r>
          </a:p>
          <a:p>
            <a:r>
              <a:rPr lang="es-ES" sz="9600" b="1" dirty="0" smtClean="0">
                <a:solidFill>
                  <a:schemeClr val="accent1"/>
                </a:solidFill>
              </a:rPr>
              <a:t>Orcid</a:t>
            </a:r>
          </a:p>
          <a:p>
            <a:r>
              <a:rPr lang="es-ES" sz="9600" b="1" dirty="0" smtClean="0">
                <a:solidFill>
                  <a:schemeClr val="accent1"/>
                </a:solidFill>
              </a:rPr>
              <a:t>Google</a:t>
            </a:r>
          </a:p>
          <a:p>
            <a:r>
              <a:rPr lang="es-ES" sz="9600" b="1" dirty="0" smtClean="0">
                <a:solidFill>
                  <a:schemeClr val="accent1"/>
                </a:solidFill>
              </a:rPr>
              <a:t> Scopus</a:t>
            </a:r>
          </a:p>
          <a:p>
            <a:r>
              <a:rPr lang="es-ES" sz="9600" b="1" dirty="0" smtClean="0">
                <a:solidFill>
                  <a:schemeClr val="accent1"/>
                </a:solidFill>
              </a:rPr>
              <a:t> </a:t>
            </a:r>
            <a:r>
              <a:rPr lang="es-ES" sz="9600" b="1" dirty="0">
                <a:solidFill>
                  <a:schemeClr val="accent1"/>
                </a:solidFill>
              </a:rPr>
              <a:t>Research ID</a:t>
            </a:r>
          </a:p>
          <a:p>
            <a:r>
              <a:rPr lang="es-ES" sz="3800" dirty="0"/>
              <a:t> </a:t>
            </a:r>
          </a:p>
          <a:p>
            <a:r>
              <a:rPr lang="es-ES" sz="9600" dirty="0"/>
              <a:t> 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14677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>
          <a:xfrm>
            <a:off x="0" y="1"/>
            <a:ext cx="12192000" cy="1645920"/>
          </a:xfrm>
          <a:solidFill>
            <a:srgbClr val="C00000"/>
          </a:solidFill>
        </p:spPr>
        <p:txBody>
          <a:bodyPr/>
          <a:lstStyle/>
          <a:p>
            <a:r>
              <a:rPr lang="es-ES" b="1" dirty="0" smtClean="0">
                <a:solidFill>
                  <a:schemeClr val="bg1"/>
                </a:solidFill>
                <a:latin typeface="+mn-lt"/>
              </a:rPr>
              <a:t>DIALNET                                                  5</a:t>
            </a:r>
            <a:endParaRPr lang="es-ES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>
          <a:xfrm>
            <a:off x="1524000" y="1972492"/>
            <a:ext cx="9144000" cy="3481251"/>
          </a:xfrm>
        </p:spPr>
        <p:txBody>
          <a:bodyPr>
            <a:normAutofit fontScale="77500" lnSpcReduction="20000"/>
          </a:bodyPr>
          <a:lstStyle/>
          <a:p>
            <a:endParaRPr lang="es-ES" b="1" dirty="0" smtClean="0">
              <a:solidFill>
                <a:schemeClr val="accent1"/>
              </a:solidFill>
            </a:endParaRPr>
          </a:p>
          <a:p>
            <a:r>
              <a:rPr lang="es-ES" b="1" dirty="0" smtClean="0">
                <a:solidFill>
                  <a:schemeClr val="accent1"/>
                </a:solidFill>
              </a:rPr>
              <a:t> </a:t>
            </a:r>
            <a:endParaRPr lang="es-ES" b="1" dirty="0">
              <a:solidFill>
                <a:schemeClr val="accent1"/>
              </a:solidFill>
            </a:endParaRPr>
          </a:p>
          <a:p>
            <a:r>
              <a:rPr lang="es-ES" sz="3800" b="1" dirty="0" smtClean="0">
                <a:solidFill>
                  <a:srgbClr val="C00000"/>
                </a:solidFill>
              </a:rPr>
              <a:t>Qué debe hacer el autor</a:t>
            </a:r>
          </a:p>
          <a:p>
            <a:endParaRPr lang="es-ES" sz="3800" b="1" dirty="0">
              <a:solidFill>
                <a:srgbClr val="C00000"/>
              </a:solidFill>
            </a:endParaRPr>
          </a:p>
          <a:p>
            <a:r>
              <a:rPr lang="es-ES" sz="3100" b="1" dirty="0" smtClean="0">
                <a:solidFill>
                  <a:schemeClr val="accent1"/>
                </a:solidFill>
              </a:rPr>
              <a:t>Puede utilizar las publicaciones que están en Dialnet para </a:t>
            </a:r>
            <a:endParaRPr lang="es-ES" sz="3100" b="1" dirty="0">
              <a:solidFill>
                <a:schemeClr val="accent1"/>
              </a:solidFill>
            </a:endParaRPr>
          </a:p>
          <a:p>
            <a:r>
              <a:rPr lang="es-ES" sz="3100" b="1" dirty="0">
                <a:solidFill>
                  <a:schemeClr val="accent1"/>
                </a:solidFill>
              </a:rPr>
              <a:t>e</a:t>
            </a:r>
            <a:r>
              <a:rPr lang="es-ES" sz="3100" b="1" dirty="0" smtClean="0">
                <a:solidFill>
                  <a:schemeClr val="accent1"/>
                </a:solidFill>
              </a:rPr>
              <a:t>xportarlas a ORCID</a:t>
            </a:r>
            <a:r>
              <a:rPr lang="es-ES" sz="3100" b="1" dirty="0">
                <a:solidFill>
                  <a:schemeClr val="accent1"/>
                </a:solidFill>
              </a:rPr>
              <a:t> </a:t>
            </a:r>
            <a:endParaRPr lang="es-ES" sz="3100" b="1" dirty="0" smtClean="0">
              <a:solidFill>
                <a:schemeClr val="accent1"/>
              </a:solidFill>
            </a:endParaRPr>
          </a:p>
          <a:p>
            <a:r>
              <a:rPr lang="es-ES" sz="3100" b="1" dirty="0" smtClean="0">
                <a:solidFill>
                  <a:schemeClr val="accent1"/>
                </a:solidFill>
              </a:rPr>
              <a:t>Seleccionar publicaciones, crear archivo bib.text y luego en Orcid importar archivo bib.text</a:t>
            </a:r>
            <a:endParaRPr lang="es-ES" sz="3100" b="1" dirty="0">
              <a:solidFill>
                <a:schemeClr val="accent1"/>
              </a:solidFill>
            </a:endParaRPr>
          </a:p>
          <a:p>
            <a:r>
              <a:rPr lang="es-ES" sz="3600" dirty="0"/>
              <a:t> 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310781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>
          <a:xfrm>
            <a:off x="0" y="1"/>
            <a:ext cx="12192000" cy="1645920"/>
          </a:xfrm>
          <a:solidFill>
            <a:srgbClr val="C00000"/>
          </a:solidFill>
        </p:spPr>
        <p:txBody>
          <a:bodyPr/>
          <a:lstStyle/>
          <a:p>
            <a:r>
              <a:rPr lang="es-ES" b="1" dirty="0">
                <a:solidFill>
                  <a:schemeClr val="bg1"/>
                </a:solidFill>
                <a:latin typeface="+mn-lt"/>
              </a:rPr>
              <a:t>O</a:t>
            </a:r>
            <a:r>
              <a:rPr lang="es-ES" b="1" dirty="0" smtClean="0">
                <a:solidFill>
                  <a:schemeClr val="bg1"/>
                </a:solidFill>
                <a:latin typeface="+mn-lt"/>
              </a:rPr>
              <a:t>rcid                                                  6</a:t>
            </a:r>
            <a:endParaRPr lang="es-ES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>
          <a:xfrm>
            <a:off x="901337" y="1972492"/>
            <a:ext cx="9766663" cy="4415245"/>
          </a:xfrm>
          <a:ln>
            <a:solidFill>
              <a:schemeClr val="accent1"/>
            </a:solidFill>
          </a:ln>
        </p:spPr>
        <p:txBody>
          <a:bodyPr>
            <a:normAutofit fontScale="25000" lnSpcReduction="20000"/>
          </a:bodyPr>
          <a:lstStyle/>
          <a:p>
            <a:endParaRPr lang="es-ES" b="1" dirty="0" smtClean="0">
              <a:solidFill>
                <a:schemeClr val="accent1"/>
              </a:solidFill>
            </a:endParaRPr>
          </a:p>
          <a:p>
            <a:endParaRPr lang="es-ES" b="1" dirty="0" smtClean="0">
              <a:solidFill>
                <a:schemeClr val="accent1"/>
              </a:solidFill>
            </a:endParaRPr>
          </a:p>
          <a:p>
            <a:endParaRPr lang="es-ES" b="1" dirty="0">
              <a:solidFill>
                <a:schemeClr val="accent1"/>
              </a:solidFill>
            </a:endParaRPr>
          </a:p>
          <a:p>
            <a:r>
              <a:rPr lang="es-ES" sz="9600" b="1" dirty="0" smtClean="0">
                <a:solidFill>
                  <a:srgbClr val="C00000"/>
                </a:solidFill>
              </a:rPr>
              <a:t>Qué debe hacer la Biblioteca</a:t>
            </a:r>
          </a:p>
          <a:p>
            <a:r>
              <a:rPr lang="es-ES" b="1" dirty="0" smtClean="0">
                <a:solidFill>
                  <a:schemeClr val="accent1"/>
                </a:solidFill>
              </a:rPr>
              <a:t> </a:t>
            </a:r>
            <a:endParaRPr lang="es-ES" b="1" dirty="0">
              <a:solidFill>
                <a:schemeClr val="accent1"/>
              </a:solidFill>
            </a:endParaRPr>
          </a:p>
          <a:p>
            <a:r>
              <a:rPr lang="es-ES" sz="9600" b="1" dirty="0" smtClean="0">
                <a:solidFill>
                  <a:schemeClr val="accent1"/>
                </a:solidFill>
              </a:rPr>
              <a:t>Revisar que todos los autores de la Facultad tengan correctamente creado y completado su perfil</a:t>
            </a:r>
          </a:p>
          <a:p>
            <a:endParaRPr lang="es-ES" sz="9600" b="1" dirty="0" smtClean="0">
              <a:solidFill>
                <a:schemeClr val="accent1"/>
              </a:solidFill>
            </a:endParaRPr>
          </a:p>
          <a:p>
            <a:pPr>
              <a:spcBef>
                <a:spcPts val="600"/>
              </a:spcBef>
            </a:pPr>
            <a:r>
              <a:rPr lang="es-ES" sz="9600" b="1" dirty="0" smtClean="0">
                <a:solidFill>
                  <a:schemeClr val="accent1"/>
                </a:solidFill>
              </a:rPr>
              <a:t>Enseñarles a los autores a añadir publicaciones, importar desde Dialnet</a:t>
            </a:r>
          </a:p>
          <a:p>
            <a:pPr>
              <a:spcBef>
                <a:spcPts val="600"/>
              </a:spcBef>
            </a:pPr>
            <a:endParaRPr lang="es-ES" sz="9600" b="1" dirty="0" smtClean="0">
              <a:solidFill>
                <a:schemeClr val="accent1"/>
              </a:solidFill>
            </a:endParaRPr>
          </a:p>
          <a:p>
            <a:pPr>
              <a:spcBef>
                <a:spcPts val="600"/>
              </a:spcBef>
            </a:pPr>
            <a:r>
              <a:rPr lang="es-ES" sz="9600" b="1" dirty="0" smtClean="0">
                <a:solidFill>
                  <a:schemeClr val="accent1"/>
                </a:solidFill>
                <a:hlinkClick r:id="rId2"/>
              </a:rPr>
              <a:t>Cómo completar su número ORCID</a:t>
            </a:r>
            <a:endParaRPr lang="es-ES" sz="9600" b="1" dirty="0" smtClean="0">
              <a:solidFill>
                <a:schemeClr val="accent1"/>
              </a:solidFill>
            </a:endParaRPr>
          </a:p>
          <a:p>
            <a:pPr>
              <a:spcBef>
                <a:spcPts val="600"/>
              </a:spcBef>
            </a:pPr>
            <a:r>
              <a:rPr lang="es-ES" sz="9600" b="1" dirty="0" smtClean="0">
                <a:solidFill>
                  <a:schemeClr val="accent1"/>
                </a:solidFill>
                <a:hlinkClick r:id="rId3" action="ppaction://hlinkfile"/>
              </a:rPr>
              <a:t>Tu </a:t>
            </a:r>
            <a:r>
              <a:rPr lang="es-ES" sz="9600" b="1" dirty="0">
                <a:solidFill>
                  <a:schemeClr val="accent1"/>
                </a:solidFill>
                <a:hlinkClick r:id="rId3" action="ppaction://hlinkfile"/>
              </a:rPr>
              <a:t>O</a:t>
            </a:r>
            <a:r>
              <a:rPr lang="es-ES" sz="9600" b="1" dirty="0" smtClean="0">
                <a:solidFill>
                  <a:schemeClr val="accent1"/>
                </a:solidFill>
                <a:hlinkClick r:id="rId3" action="ppaction://hlinkfile"/>
              </a:rPr>
              <a:t>rcid en tres pasos</a:t>
            </a:r>
            <a:endParaRPr lang="es-ES" sz="9600" b="1" dirty="0" smtClean="0">
              <a:solidFill>
                <a:schemeClr val="accent1"/>
              </a:solidFill>
            </a:endParaRPr>
          </a:p>
          <a:p>
            <a:pPr>
              <a:spcBef>
                <a:spcPts val="600"/>
              </a:spcBef>
            </a:pPr>
            <a:endParaRPr lang="es-ES" sz="9600" b="1" dirty="0">
              <a:solidFill>
                <a:schemeClr val="accent1"/>
              </a:solidFill>
            </a:endParaRPr>
          </a:p>
          <a:p>
            <a:endParaRPr lang="es-ES" sz="3800" b="1" dirty="0">
              <a:solidFill>
                <a:srgbClr val="C00000"/>
              </a:solidFill>
            </a:endParaRPr>
          </a:p>
          <a:p>
            <a:r>
              <a:rPr lang="es-ES" sz="3600" dirty="0"/>
              <a:t> 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083840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>
          <a:xfrm>
            <a:off x="0" y="1"/>
            <a:ext cx="12192000" cy="1645920"/>
          </a:xfrm>
          <a:solidFill>
            <a:srgbClr val="C00000"/>
          </a:solidFill>
        </p:spPr>
        <p:txBody>
          <a:bodyPr/>
          <a:lstStyle/>
          <a:p>
            <a:r>
              <a:rPr lang="es-ES" b="1" dirty="0">
                <a:solidFill>
                  <a:schemeClr val="bg1"/>
                </a:solidFill>
                <a:latin typeface="+mn-lt"/>
              </a:rPr>
              <a:t>O</a:t>
            </a:r>
            <a:r>
              <a:rPr lang="es-ES" b="1" dirty="0" smtClean="0">
                <a:solidFill>
                  <a:schemeClr val="bg1"/>
                </a:solidFill>
                <a:latin typeface="+mn-lt"/>
              </a:rPr>
              <a:t>rcid                                                  7</a:t>
            </a:r>
            <a:endParaRPr lang="es-ES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>
          <a:xfrm>
            <a:off x="901337" y="1972492"/>
            <a:ext cx="9766663" cy="4415245"/>
          </a:xfrm>
        </p:spPr>
        <p:txBody>
          <a:bodyPr>
            <a:normAutofit fontScale="25000" lnSpcReduction="20000"/>
          </a:bodyPr>
          <a:lstStyle/>
          <a:p>
            <a:endParaRPr lang="es-ES" b="1" dirty="0" smtClean="0">
              <a:solidFill>
                <a:schemeClr val="accent1"/>
              </a:solidFill>
            </a:endParaRPr>
          </a:p>
          <a:p>
            <a:endParaRPr lang="es-ES" b="1" dirty="0" smtClean="0">
              <a:solidFill>
                <a:schemeClr val="accent1"/>
              </a:solidFill>
            </a:endParaRPr>
          </a:p>
          <a:p>
            <a:endParaRPr lang="es-ES" b="1" dirty="0">
              <a:solidFill>
                <a:schemeClr val="accent1"/>
              </a:solidFill>
            </a:endParaRPr>
          </a:p>
          <a:p>
            <a:r>
              <a:rPr lang="es-ES" sz="9600" b="1" dirty="0" smtClean="0">
                <a:solidFill>
                  <a:srgbClr val="C00000"/>
                </a:solidFill>
              </a:rPr>
              <a:t>Qué debe hacer el autor</a:t>
            </a:r>
          </a:p>
          <a:p>
            <a:r>
              <a:rPr lang="es-ES" b="1" dirty="0" smtClean="0">
                <a:solidFill>
                  <a:schemeClr val="accent1"/>
                </a:solidFill>
              </a:rPr>
              <a:t> </a:t>
            </a:r>
            <a:endParaRPr lang="es-ES" b="1" dirty="0">
              <a:solidFill>
                <a:schemeClr val="accent1"/>
              </a:solidFill>
            </a:endParaRPr>
          </a:p>
          <a:p>
            <a:r>
              <a:rPr lang="es-ES" sz="9600" b="1" dirty="0" smtClean="0">
                <a:solidFill>
                  <a:schemeClr val="accent1"/>
                </a:solidFill>
              </a:rPr>
              <a:t>Crear perfil si no lo tiene: perfil público, correo us.es, palabras clave, incluir </a:t>
            </a:r>
          </a:p>
          <a:p>
            <a:r>
              <a:rPr lang="es-ES" sz="9600" b="1" dirty="0" smtClean="0">
                <a:solidFill>
                  <a:schemeClr val="accent1"/>
                </a:solidFill>
              </a:rPr>
              <a:t>las variantes de nombre que aparezcan en todos los artículos</a:t>
            </a:r>
          </a:p>
          <a:p>
            <a:pPr lvl="1"/>
            <a:r>
              <a:rPr lang="es-ES" sz="9600" b="1" dirty="0" smtClean="0">
                <a:solidFill>
                  <a:schemeClr val="accent1"/>
                </a:solidFill>
              </a:rPr>
              <a:t>No recomendamos nombre con acentos: </a:t>
            </a:r>
          </a:p>
          <a:p>
            <a:pPr lvl="1"/>
            <a:r>
              <a:rPr lang="es-ES" sz="9600" b="1" dirty="0" smtClean="0">
                <a:solidFill>
                  <a:schemeClr val="accent1"/>
                </a:solidFill>
              </a:rPr>
              <a:t>ORCID y RID son sensibles a los acentos</a:t>
            </a:r>
          </a:p>
          <a:p>
            <a:pPr>
              <a:spcBef>
                <a:spcPts val="600"/>
              </a:spcBef>
            </a:pPr>
            <a:r>
              <a:rPr lang="es-ES" sz="9600" b="1" dirty="0" smtClean="0">
                <a:solidFill>
                  <a:schemeClr val="accent1"/>
                </a:solidFill>
              </a:rPr>
              <a:t>Vincular con Researcher ID y Scopus ID</a:t>
            </a:r>
          </a:p>
          <a:p>
            <a:pPr>
              <a:spcBef>
                <a:spcPts val="600"/>
              </a:spcBef>
            </a:pPr>
            <a:r>
              <a:rPr lang="es-ES" sz="9600" b="1" dirty="0" smtClean="0">
                <a:solidFill>
                  <a:schemeClr val="accent1"/>
                </a:solidFill>
              </a:rPr>
              <a:t>Vincular con Dialnet, Google Scholar, SISIUS</a:t>
            </a:r>
          </a:p>
          <a:p>
            <a:pPr>
              <a:spcBef>
                <a:spcPts val="600"/>
              </a:spcBef>
            </a:pPr>
            <a:endParaRPr lang="es-ES" sz="96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spcBef>
                <a:spcPts val="600"/>
              </a:spcBef>
            </a:pPr>
            <a:endParaRPr lang="es-ES" sz="9600" b="1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es-ES" sz="3800" b="1" dirty="0">
              <a:solidFill>
                <a:srgbClr val="C00000"/>
              </a:solidFill>
            </a:endParaRPr>
          </a:p>
          <a:p>
            <a:r>
              <a:rPr lang="es-ES" sz="3600" dirty="0"/>
              <a:t> 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13392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>
          <a:xfrm>
            <a:off x="0" y="1"/>
            <a:ext cx="12192000" cy="1645920"/>
          </a:xfrm>
          <a:solidFill>
            <a:srgbClr val="C00000"/>
          </a:solidFill>
        </p:spPr>
        <p:txBody>
          <a:bodyPr/>
          <a:lstStyle/>
          <a:p>
            <a:r>
              <a:rPr lang="es-ES" b="1" dirty="0" smtClean="0">
                <a:solidFill>
                  <a:schemeClr val="bg1"/>
                </a:solidFill>
                <a:latin typeface="+mn-lt"/>
              </a:rPr>
              <a:t>Scopus                                                 </a:t>
            </a:r>
            <a:r>
              <a:rPr lang="es-ES" b="1" dirty="0">
                <a:solidFill>
                  <a:schemeClr val="bg1"/>
                </a:solidFill>
                <a:latin typeface="+mn-lt"/>
              </a:rPr>
              <a:t>8</a:t>
            </a:r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>
          <a:xfrm>
            <a:off x="901337" y="1972492"/>
            <a:ext cx="9766663" cy="4815486"/>
          </a:xfrm>
        </p:spPr>
        <p:txBody>
          <a:bodyPr>
            <a:normAutofit fontScale="25000" lnSpcReduction="20000"/>
          </a:bodyPr>
          <a:lstStyle/>
          <a:p>
            <a:endParaRPr lang="es-ES" b="1" dirty="0" smtClean="0">
              <a:solidFill>
                <a:schemeClr val="accent1"/>
              </a:solidFill>
            </a:endParaRPr>
          </a:p>
          <a:p>
            <a:endParaRPr lang="es-ES" b="1" dirty="0" smtClean="0">
              <a:solidFill>
                <a:schemeClr val="accent1"/>
              </a:solidFill>
            </a:endParaRPr>
          </a:p>
          <a:p>
            <a:endParaRPr lang="es-ES" b="1" dirty="0">
              <a:solidFill>
                <a:schemeClr val="accent1"/>
              </a:solidFill>
            </a:endParaRPr>
          </a:p>
          <a:p>
            <a:r>
              <a:rPr lang="es-ES" sz="9600" b="1" dirty="0">
                <a:solidFill>
                  <a:schemeClr val="accent1"/>
                </a:solidFill>
              </a:rPr>
              <a:t>Se crea automáticamente cuando el autor publica un artículo en Scopus. Atención en Scopus </a:t>
            </a:r>
            <a:endParaRPr lang="es-ES" sz="9600" b="1" dirty="0" smtClean="0">
              <a:solidFill>
                <a:schemeClr val="accent1"/>
              </a:solidFill>
            </a:endParaRPr>
          </a:p>
          <a:p>
            <a:r>
              <a:rPr lang="es-ES" sz="9600" b="1" dirty="0" smtClean="0">
                <a:solidFill>
                  <a:schemeClr val="accent1"/>
                </a:solidFill>
              </a:rPr>
              <a:t>con </a:t>
            </a:r>
            <a:r>
              <a:rPr lang="es-ES" sz="9600" b="1" dirty="0">
                <a:solidFill>
                  <a:schemeClr val="accent1"/>
                </a:solidFill>
              </a:rPr>
              <a:t>los apellidos, hacen poca revisión de los mismos y se duplican mucho los perfiles. </a:t>
            </a:r>
          </a:p>
          <a:p>
            <a:r>
              <a:rPr lang="es-ES" sz="9600" b="1" dirty="0">
                <a:solidFill>
                  <a:schemeClr val="accent1"/>
                </a:solidFill>
              </a:rPr>
              <a:t>Ventajas que incluyen las referencias citadas y las citas en la </a:t>
            </a:r>
            <a:r>
              <a:rPr lang="es-ES" sz="9600" b="1" dirty="0" smtClean="0">
                <a:solidFill>
                  <a:schemeClr val="accent1"/>
                </a:solidFill>
              </a:rPr>
              <a:t>Base </a:t>
            </a:r>
            <a:r>
              <a:rPr lang="es-ES" sz="9600" b="1" dirty="0">
                <a:solidFill>
                  <a:schemeClr val="accent1"/>
                </a:solidFill>
              </a:rPr>
              <a:t>de datos</a:t>
            </a:r>
          </a:p>
          <a:p>
            <a:r>
              <a:rPr lang="es-ES" sz="9600" b="1" dirty="0">
                <a:solidFill>
                  <a:schemeClr val="accent1"/>
                </a:solidFill>
              </a:rPr>
              <a:t>El </a:t>
            </a:r>
            <a:r>
              <a:rPr lang="es-ES" sz="9600" b="1" dirty="0" smtClean="0">
                <a:solidFill>
                  <a:schemeClr val="accent1"/>
                </a:solidFill>
              </a:rPr>
              <a:t>índice </a:t>
            </a:r>
            <a:r>
              <a:rPr lang="es-ES" sz="9600" b="1" dirty="0">
                <a:solidFill>
                  <a:schemeClr val="accent1"/>
                </a:solidFill>
              </a:rPr>
              <a:t>H del autor se calcula con las publicaciones indexadas en Scopus desde 1970</a:t>
            </a:r>
          </a:p>
          <a:p>
            <a:r>
              <a:rPr lang="es-ES" sz="9600" b="1" dirty="0">
                <a:solidFill>
                  <a:schemeClr val="accent1"/>
                </a:solidFill>
              </a:rPr>
              <a:t>Permite la exportación creando ficheros RIS y directamente en formato CNV</a:t>
            </a:r>
          </a:p>
          <a:p>
            <a:r>
              <a:rPr lang="es-ES" sz="9600" b="1" dirty="0">
                <a:solidFill>
                  <a:schemeClr val="accent1"/>
                </a:solidFill>
              </a:rPr>
              <a:t>Ofrece gráficos sobre las métricas de citas y un apartado específico para Almetrics</a:t>
            </a:r>
          </a:p>
          <a:p>
            <a:r>
              <a:rPr lang="es-ES" sz="9600" b="1" dirty="0">
                <a:solidFill>
                  <a:schemeClr val="accent1"/>
                </a:solidFill>
              </a:rPr>
              <a:t>Anaylze autor</a:t>
            </a:r>
          </a:p>
          <a:p>
            <a:r>
              <a:rPr lang="es-ES" sz="9600" b="1" dirty="0">
                <a:solidFill>
                  <a:schemeClr val="accent1"/>
                </a:solidFill>
              </a:rPr>
              <a:t>Output o View citationn overview. </a:t>
            </a:r>
          </a:p>
          <a:p>
            <a:endParaRPr lang="es-ES" sz="3800" b="1" dirty="0">
              <a:solidFill>
                <a:srgbClr val="C00000"/>
              </a:solidFill>
            </a:endParaRPr>
          </a:p>
          <a:p>
            <a:r>
              <a:rPr lang="es-ES" sz="3600" dirty="0"/>
              <a:t> 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877798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659</TotalTime>
  <Words>721</Words>
  <Application>Microsoft Office PowerPoint</Application>
  <PresentationFormat>Panorámica</PresentationFormat>
  <Paragraphs>215</Paragraphs>
  <Slides>21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21</vt:i4>
      </vt:variant>
    </vt:vector>
  </HeadingPairs>
  <TitlesOfParts>
    <vt:vector size="26" baseType="lpstr">
      <vt:lpstr>Arial</vt:lpstr>
      <vt:lpstr>Calibri</vt:lpstr>
      <vt:lpstr>Calibri Light</vt:lpstr>
      <vt:lpstr>Wingdings</vt:lpstr>
      <vt:lpstr>Tema de Office</vt:lpstr>
      <vt:lpstr>Presentación de PowerPoint</vt:lpstr>
      <vt:lpstr>DIALNET                                                 1</vt:lpstr>
      <vt:lpstr>DIALNET                                                   2</vt:lpstr>
      <vt:lpstr>DIALNET                                                          3</vt:lpstr>
      <vt:lpstr>DIALNET                                                   4</vt:lpstr>
      <vt:lpstr>DIALNET                                                  5</vt:lpstr>
      <vt:lpstr>Orcid                                                  6</vt:lpstr>
      <vt:lpstr>Orcid                                                  7</vt:lpstr>
      <vt:lpstr>Scopus                                                 8</vt:lpstr>
      <vt:lpstr>Scopus                                                 9</vt:lpstr>
      <vt:lpstr>Scopus                                                 10</vt:lpstr>
      <vt:lpstr>Scopus                                                 11</vt:lpstr>
      <vt:lpstr>Research ID                                                12</vt:lpstr>
      <vt:lpstr>Research ID                                                13</vt:lpstr>
      <vt:lpstr>Research ID                                                14</vt:lpstr>
      <vt:lpstr>Research ID                                                15</vt:lpstr>
      <vt:lpstr>Google Scholar                                    16            </vt:lpstr>
      <vt:lpstr>Google Scholar                                    17            </vt:lpstr>
      <vt:lpstr>Google Scholar                                    18            </vt:lpstr>
      <vt:lpstr>Google Scholar                                    19            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tk</dc:creator>
  <cp:lastModifiedBy>TK</cp:lastModifiedBy>
  <cp:revision>27</cp:revision>
  <dcterms:created xsi:type="dcterms:W3CDTF">2018-02-27T10:02:00Z</dcterms:created>
  <dcterms:modified xsi:type="dcterms:W3CDTF">2018-06-21T08:46:35Z</dcterms:modified>
</cp:coreProperties>
</file>