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8" r:id="rId2"/>
    <p:sldId id="381" r:id="rId3"/>
    <p:sldId id="382" r:id="rId4"/>
    <p:sldId id="384" r:id="rId5"/>
    <p:sldId id="385" r:id="rId6"/>
    <p:sldId id="383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3326" autoAdjust="0"/>
  </p:normalViewPr>
  <p:slideViewPr>
    <p:cSldViewPr>
      <p:cViewPr varScale="1">
        <p:scale>
          <a:sx n="109" d="100"/>
          <a:sy n="109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FB280-7F0E-48C2-98E7-05659DCD1B7F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6CE0F-919A-4A80-9F54-0C57264E1F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97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606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498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0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0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72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153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73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479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729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671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1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065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188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746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485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438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907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303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196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05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205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11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189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723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1701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6946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92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355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987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6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11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0223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57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35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8773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4227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7851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835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1452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2832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8618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0415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8014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4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5441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554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4488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2419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4599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0626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7724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9088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7103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9756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63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0850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5666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2359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4799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0366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0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172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7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CE0F-919A-4A80-9F54-0C57264E1F1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49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1886-6FDD-4EA6-BE3A-159B37D43794}" type="datetimeFigureOut">
              <a:rPr lang="es-ES" smtClean="0"/>
              <a:pPr/>
              <a:t>05/03/2020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7D9B3-1F00-450A-926E-3FD8597C06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http://ilia.cchs.csic.es/SPI/spi-fgee/docs/EAEV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http://ilia.cchs.csic.es/SPI/spi-fgee/docs/EAEV3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oe/dias/2019/11/26/pdfs/BOE-A-2019-1700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b.us.es/comunicacion/otros-catalogo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oe/dias/2018/11/30/indice_departamentos.php?d=289&amp;e=MINISTERIO+DE+CIENCIA,+INNOVACI%D3N+Y+UNIVERSIDAD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magojr.com/journalrank.ph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hyperlink" Target="http://www.scimagojr.com/journalrank.php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hyperlink" Target="https://scholar.google.com/citations?view_op=top_venues&amp;vq=e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puc.cchs.csic.es/resh/" TargetMode="External"/><Relationship Id="rId11" Type="http://schemas.openxmlformats.org/officeDocument/2006/relationships/image" Target="../media/image14.jpg"/><Relationship Id="rId5" Type="http://schemas.openxmlformats.org/officeDocument/2006/relationships/hyperlink" Target="https://web.archive.org/web/20140711010732/http:/ec3.ugr.es/in-rech/" TargetMode="External"/><Relationship Id="rId10" Type="http://schemas.openxmlformats.org/officeDocument/2006/relationships/image" Target="../media/image13.jpg"/><Relationship Id="rId4" Type="http://schemas.openxmlformats.org/officeDocument/2006/relationships/hyperlink" Target="http://ec3.ugr.es/in-recs/" TargetMode="External"/><Relationship Id="rId9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journal-scholar-metrics.infoec3.es/layout.php?id=home" TargetMode="External"/><Relationship Id="rId4" Type="http://schemas.openxmlformats.org/officeDocument/2006/relationships/image" Target="../media/image14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tindex.org/latindex/inicio" TargetMode="External"/><Relationship Id="rId5" Type="http://schemas.openxmlformats.org/officeDocument/2006/relationships/hyperlink" Target="http://epuc.cchs.csic.es/resh/" TargetMode="External"/><Relationship Id="rId4" Type="http://schemas.openxmlformats.org/officeDocument/2006/relationships/hyperlink" Target="http://miar.ub.edu/" TargetMode="External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://archives.esf.org/hosting-experts/scientific-review-groups/humanities-hum/erih-european-reference-index-for-the-humanities.html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11" Type="http://schemas.openxmlformats.org/officeDocument/2006/relationships/image" Target="../media/image6.png"/><Relationship Id="rId5" Type="http://schemas.openxmlformats.org/officeDocument/2006/relationships/hyperlink" Target="https://www.clasificacioncirc.es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calidadrevistas.fecyt.es/revistas-excelentes" TargetMode="External"/><Relationship Id="rId9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lidadrevistas.fecyt.es/revistas-excelente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robles@us.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mailto:sguerrero@us.e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puc.cchs.csic.es/dice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calidadlibro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http://ilia.cchs.csic.es/SPI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calidadlibro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.jpg"/><Relationship Id="rId4" Type="http://schemas.openxmlformats.org/officeDocument/2006/relationships/hyperlink" Target="http://www.publishers-scholarmetrics.info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www.librarymetricsforbookpublishers.infoec3.es/layout.php?id=inicio" TargetMode="External"/><Relationship Id="rId4" Type="http://schemas.openxmlformats.org/officeDocument/2006/relationships/hyperlink" Target="http://guiasbus.us.es/calidadlibro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calidadlibros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openxmlformats.org/officeDocument/2006/relationships/hyperlink" Target="http://bipublishers.es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calidadlibros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.jpg"/><Relationship Id="rId4" Type="http://schemas.openxmlformats.org/officeDocument/2006/relationships/hyperlink" Target="http://une-calidad.blogspot.com.es/p/cea-apq-calidad-en-edicion-academica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tedra.com/quienes.php" TargetMode="External"/><Relationship Id="rId4" Type="http://schemas.openxmlformats.org/officeDocument/2006/relationships/hyperlink" Target="http://guiasbus.us.es/calidadlibro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ialnet.unirioja.es/servlet/autor?codigo=565204#Resenas" TargetMode="External"/><Relationship Id="rId4" Type="http://schemas.openxmlformats.org/officeDocument/2006/relationships/hyperlink" Target="http://guiasbus.us.es/calidadlibros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uiasbus.us.es/calidadlibros" TargetMode="Externa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uiasbus.us.es/calidadlibros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copac.jisc.ac.uk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www.sudoc.abes.fr/?COOKIE=U10178,Klecteurweb,I250,B341720009+,SY,NLECTEUR+WEBOPC,D2.1,Eba794ebc-c,A,H,R88.0.217.94,FY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rldcat.org/" TargetMode="External"/><Relationship Id="rId5" Type="http://schemas.openxmlformats.org/officeDocument/2006/relationships/hyperlink" Target="http://catalogo.rebiun.org/rebiun/" TargetMode="External"/><Relationship Id="rId4" Type="http://schemas.openxmlformats.org/officeDocument/2006/relationships/hyperlink" Target="http://guiasbus.us.es/calidadlibros" TargetMode="External"/><Relationship Id="rId9" Type="http://schemas.openxmlformats.org/officeDocument/2006/relationships/hyperlink" Target="https://bib.us.es/comunicacion/otros-catalogos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copac.jisc.ac.uk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www.sudoc.abes.fr/?COOKIE=U10178,Klecteurweb,I250,B341720009+,SY,NLECTEUR+WEBOPC,D2.1,Eba794ebc-c,A,H,R88.0.217.94,FY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rldcat.org/" TargetMode="External"/><Relationship Id="rId5" Type="http://schemas.openxmlformats.org/officeDocument/2006/relationships/hyperlink" Target="http://catalogo.rebiun.org/rebiun/" TargetMode="External"/><Relationship Id="rId4" Type="http://schemas.openxmlformats.org/officeDocument/2006/relationships/hyperlink" Target="http://guiasbus.us.es/calidadlibros" TargetMode="External"/><Relationship Id="rId9" Type="http://schemas.openxmlformats.org/officeDocument/2006/relationships/hyperlink" Target="https://bib.us.es/comunicacion/otros-catalogo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guiasbus.us.es/calidadlibros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guiasbus.us.es/indiceh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uiasbus.us.es/indicesdeimpacto" TargetMode="External"/><Relationship Id="rId5" Type="http://schemas.openxmlformats.org/officeDocument/2006/relationships/hyperlink" Target="https://bib.us.es/estudia_e_investiga/investigacion/acreditacion/cc_sociales" TargetMode="External"/><Relationship Id="rId4" Type="http://schemas.openxmlformats.org/officeDocument/2006/relationships/hyperlink" Target="http://guiasbus.us.es/comunicacioninvestigacion/inicio" TargetMode="External"/><Relationship Id="rId9" Type="http://schemas.openxmlformats.org/officeDocument/2006/relationships/hyperlink" Target="https://bib.us.es/estudia_e_investiga/investigacion/acreditacion/faqs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uthorindex.info/layout.php?id=inici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jl.clarivate.com/cgi-bin/jrnlst/jlresults.cgi?PC=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https://apps.webofknowledge.com/WOS_GeneralSearch_input.do?product=WOS&amp;search_mode=GeneralSearch&amp;SID=C3ZUg7rmlE8vVF33zWz&amp;preferencesSaved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47664" y="4225207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CRITERIOS DE CALIDAD DE LAS PUBLICACIONES CIENTÍFICAS</a:t>
            </a:r>
          </a:p>
          <a:p>
            <a:pPr algn="ctr"/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Biblioteca</a:t>
            </a:r>
          </a:p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Facultad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 Comunicación</a:t>
            </a:r>
          </a:p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16 Diciembre 2019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Biblioteca</a:t>
            </a:r>
          </a:p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Lola Rodríguez Brito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2781300" cy="16383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10780"/>
            <a:ext cx="2781300" cy="1638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48" y="1052736"/>
            <a:ext cx="2781300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38772"/>
            <a:ext cx="27813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c) Se podrán  valorar también, pero nunca del mismo modo, revistas cuya inclusión en bases de datos especializadas, constituya, a juicio del Comité asesor, un claro indicio de calidad. En todo caso, la mera indización o indexación de una publicación en una base de datos sin que incluya índices de gradación no es en sí misma un indicio de calidad.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d) Las revistas electrónicas estarán sujetas a los mismos criterios que las demás.</a:t>
            </a:r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c) Se podrán  valorar también, pero nunca del mismo modo, revistas cuya inclusión en bases de datos especializadas, constituya, a juicio del Comité asesor, un claro indicio de calidad. En todo caso, la mera indización o indexación de una publicación en una base de datos sin que incluya índices de gradación no es en sí misma un indicio de calidad.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d) Las revistas electrónicas estarán sujetas a los mismos criterios que las demás.</a:t>
            </a:r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e) Libros y capítulos de libros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Especialmente los publicados en editoriales de reconocido prestigio y con un procedimiento selectivo para la aceptación de originales (según sistemas recogidos en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Scholary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Indicators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), y que se sitúen en su primer cuartil para las editoriales españolas o en el primero y segundo para las editoriales extranjeras.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tendrán en cuenta el número y carácter de las  citas recibidas.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reseñas y críticas en revistas especializadas.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 colección.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 traducción a otras lenguas.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 todo caso, el contenido de las aportaciones publicadas en este formato deberá responder claramente a resultados de investigación.</a:t>
            </a:r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e) Libros y capítulos de libros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Especialmente los publicados en editoriales de reconocido prestigio y con un procedimiento selectivo para la aceptación de originales (según sistemas recogidos en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Scholary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Indicators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), y que se sitúen en su primer cuartil para las editoriales españolas o en el primero y segundo para las editoriales extranjeras.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tendrán en cuenta el número y carácter de las  citas recibidas.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reseñas y críticas en revistas especializadas.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 colección.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 traducción a otras lenguas.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 todo caso, el contenido de las aportaciones publicadas en este formato deberá responder claramente a resultados de investigación.</a:t>
            </a:r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NO SE TOMARÁN EN CONSIDERACIÓN: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de texto o manuales.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Obras de divulgación.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Enciclopedias (entradas o edición).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Actas de congresos ya sean publicadas en libro o revistas como proceedings.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 y recensiones.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notas editoriales, simples traducciones, presentaciones o prólogos que no sean estudio crítico de una obra así como las ediciones de textos clásicos que no tengan clara relevancia e incluyan estudios preliminares y notas fruto de una investigación personal y supongan una aportación apreciable a su campo temático.</a:t>
            </a:r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NO SE TOMARÁN EN CONSIDERACIÓN: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de texto o manuales.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Obras de divulgación.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Enciclopedias (entradas o edición).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Actas de congresos ya sean publicadas en libro o revistas como proceedings.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 y recensiones.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notas editoriales, simples traducciones, presentaciones o prólogos que no sean estudio crítico de una obra así como las ediciones de textos clásicos que no tengan clara relevancia e incluyan estudios preliminares y notas fruto de una investigación personal y supongan una aportación apreciable a su campo temático.</a:t>
            </a:r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NO SE TOMARÁN EN CONSIDERACIÓN: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de texto o manuales.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Obras de divulgación.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Enciclopedias (entradas o edición).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Actas de congresos ya sean publicadas en libro o revistas como proceedings.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 y recensiones.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notas editoriales, simples traducciones, presentaciones o prólogos que no sean estudio crítico de una obra así como las ediciones de textos clásicos que no tengan clara relevancia e incluyan estudios preliminares y notas fruto de una investigación personal y supongan una aportación apreciable a su campo temático.</a:t>
            </a:r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PENALIZA: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Reiterada publicación de trabajos en revistas pertenecientes al organismo donde el solicitante realiza su investigación.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Que las aportaciones se dupliquen o resulten reiterativas sin efectiva innovación.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Más de una contribución forme parte de un mismo libro o número de revista.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Si el trabajo muestra un nivel alto de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autocitas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, se  considerará únicamente el impacto externo como indicador de la repercusión de la aportación. </a:t>
            </a:r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TIENE EN CUENTA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Número de autores de las aportaciones (necesita justificación).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Función en la aportación (director o ejecutor del trabajo), concretando su aportación específica a los mismos en caso de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multiautoría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obras deben estar publicadas en los años sometidos a evaluación, no sirven obras aceptadas o en proceso de edición.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DOI no implica publicación.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Como paso previo a su valoración se establecerá si cada aportación es adecuada a la convocatoria, utiliza un medio de difusión apropiado y muestra responder a una línea de investigación coherente.</a:t>
            </a:r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Como </a:t>
            </a:r>
            <a:r>
              <a:rPr lang="es-ES" b="1" i="1" dirty="0">
                <a:solidFill>
                  <a:schemeClr val="bg1">
                    <a:lumMod val="50000"/>
                  </a:schemeClr>
                </a:solidFill>
              </a:rPr>
              <a:t>«requisito necesario aunque por sí mismo no suficiente»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para evaluación positiva, hay que presentar al menos</a:t>
            </a:r>
          </a:p>
          <a:p>
            <a:pPr fontAlgn="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COMUNICACIÓN</a:t>
            </a:r>
          </a:p>
          <a:p>
            <a:pPr fontAlgn="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Al menos dos de las cinco aportaciones serán artículos de revistas que cumplan los requisitos del apartado 3a y 3b o que, en casos concretos el Comité pudiera estimar, cuenten con una calidad similar a las incluidas en esos apartados y satisfagan criterios del Apéndice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FILOLOGÍA y LINGÚÍSTICA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A título orientativo, al menos una de las aportaciones deberá ser un libro monográfico de investigación que cuente con difusión y referencias internacionales y cumpla los requisitos que se indican en el apartado 4 (ver BOE, nº285) ; o bien que dos aportaciones sean artículos publicados en revistas que respondan a lo especificado en el punto 3 o bien el apéndice de la Resolución; o bien que una de las aportaciones sea un artículo en una revista internacional de impacto y otra un capítulo de libro en volumen internacional que cumpla los requisitos indicados para éstos.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1640" y="270892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Publicación de Criterios para específicos de CNEAI para cada uno de los campos de evaluación Sexenios 2019 BOE nº  284 de 26 de Noviembre  2019. 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3608" y="220486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APÉNDICE</a:t>
            </a:r>
          </a:p>
          <a:p>
            <a:pPr marL="457200" indent="-457200">
              <a:buAutoNum type="alphaU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concernientes a la calidad de la revista como medio de Comunicación científica:</a:t>
            </a:r>
          </a:p>
          <a:p>
            <a:pPr marL="457200" indent="-4572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Identificación de los miembros de los comités editoriales científicos..</a:t>
            </a:r>
          </a:p>
          <a:p>
            <a:pPr marL="457200" indent="-4572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Instrucciones detalladas a los autores.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3.       Información sobre el proceso de evaluación y selección de  manuscritos.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4.     Traducción del sumario, títulos de los artículos, palabras clave y resúmenes al inglés, en caso de revistas y actas de congresos. </a:t>
            </a:r>
          </a:p>
          <a:p>
            <a:pPr marL="342900" indent="-342900">
              <a:buAutoNum type="alphaUcPeriod" startAt="2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sobre la calidad del proceso editorial: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1.    Periodicidad de las revistas y regularidad y homogeneidad de la línea editorial en el caso de los libros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     Anonimato en la revisión de los manuscritos. </a:t>
            </a:r>
          </a:p>
          <a:p>
            <a:pPr marL="342900" indent="-342900">
              <a:buAutoNum type="arabicPeriod" startAt="3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Comunicación motivada de la decisión editorial.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4.     Existencia de un consejo asesor, formado por profesionales e investigadores de  reconocida solvencia, sin vinculación institucional 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C.    Criterios sobre la calidad científica de las revistas</a:t>
            </a:r>
            <a:r>
              <a:rPr lang="es-ES" b="1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1.   Porcentaje de artículos de investigación; más del 75% de los artículos  deberán ser trabajos que comuniquen resultados de investigación originales.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  Autoría: Grado de endogamia editorial, más del 75% de los autores serán externos al comité editorial y virtualmente ajenos a la organización editorial de la revista. </a:t>
            </a:r>
          </a:p>
          <a:p>
            <a:endParaRPr lang="es-ES" sz="2000" b="1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  <a:p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APÉNDICE</a:t>
            </a:r>
          </a:p>
          <a:p>
            <a:endParaRPr lang="es-ES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Asimismo, se tendrá en cuenta la indexación de las revistas en bases de datos internacionales más acreditadas que las categoricen por índice de impacto y difusión. </a:t>
            </a:r>
          </a:p>
          <a:p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pueden valorar a juicio de la comisión, aquellas revistas que cuenten con de calidad de FECYT.</a:t>
            </a:r>
          </a:p>
          <a:p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libros y capítulos se valorarán las editoriales que ocupen posiciones destacadas, en  su especialidad, en </a:t>
            </a:r>
            <a:r>
              <a:rPr lang="es-E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Scholary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Publishers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Indicators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(SPI), o en su caso, de otros de características similares.</a:t>
            </a:r>
          </a:p>
          <a:p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También se podrán considerar, a juicio de la comisión, publicaciones en colecciones editoriales universitarias que cuenten con Sello de Calidad en Edición Académica (CEA-APQ).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000" b="1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71600" y="235926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Para los artículos de revista hay que buscar el Factor de Impacto si lo tiene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Citation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Report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SCOPUS, 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Scimago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Rank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Si no tiene se cumplimentan Otros indicios de calidad como son: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Presencia o indexación  en bases de datos: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Ulrichs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, MIAR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Calidad editorial. DICE, RESH, LATINDEX, JOURNAL SCHOLAR METRICS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Presencia en otros índices de clasificación: ERIH, FECYT, CIRC, CARHUSPLUS</a:t>
            </a:r>
          </a:p>
        </p:txBody>
      </p:sp>
    </p:spTree>
    <p:extLst>
      <p:ext uri="{BB962C8B-B14F-4D97-AF65-F5344CB8AC3E}">
        <p14:creationId xmlns:p14="http://schemas.microsoft.com/office/powerpoint/2010/main" val="24251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71600" y="2359265"/>
            <a:ext cx="6552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Para los libros y capítulos de libros hay que documentar: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Prestigio de la editorial.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Número de libros publicados y colecciones.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 colección en la que se publica.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Traducción a otras lenguas.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Presencia en Catálogos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o bases de datos de la especialidad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Rebiun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Worldcat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 el caso de capítulos, hacer mención a otros autores del libro especialmente si son catedráticos o autores reconocidos en la especialidad.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Menciones en redes sociales, blogs y medios de comunicación.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16137" t="8400" r="9051" b="-8400"/>
          <a:stretch/>
        </p:blipFill>
        <p:spPr>
          <a:xfrm>
            <a:off x="1187624" y="2543931"/>
            <a:ext cx="6840760" cy="5143500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425240" y="5319979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3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422043"/>
            <a:ext cx="6696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Qué es el Índice de impacto o Factor de impacto  de una revista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El FI es un indicador de la frecuencia con la que se cita un artículo promedio de una revista en un año determinado. </a:t>
            </a:r>
            <a:br>
              <a:rPr lang="es-E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hace mediante una fórmula que consiste en el número de citas que ha recibido un revista en un año más el número de citas del año siguiente y dividido por el total de artículos publicados en esos dos años.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 cada categoría temática se ordenan las revistas por FI y se dividen entre cuatro dando lugar a los cuartiles.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4685506"/>
            <a:ext cx="2857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422043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Qué es el Índice de impacto o Factor de impacto  de una revista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Datos a cumplimentar  en la aplicación relativo a cada artículo de revista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 de impacto de la revista en el año en que publicamos nuestro artículo.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Categoría a la que pertenece la revista.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Posición que ocupa la revista en su categoría.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Cuartil al que pertenece.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Base de datos de la que se toman los datos.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422043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 de impacto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just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Internacionales :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1.1. 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Citation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Report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 JCR 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1.2.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Scopus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Scimago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Ranking) SJR 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AutoNum type="arabicPeriod" startAt="2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Nacionales: </a:t>
            </a:r>
          </a:p>
          <a:p>
            <a:pPr marL="457200" indent="-457200" algn="just">
              <a:buAutoNum type="arabicPeriod" startAt="2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      2.1   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Metrics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741113"/>
            <a:ext cx="840015" cy="8400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16" y="4967675"/>
            <a:ext cx="2493553" cy="68908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12787"/>
            <a:ext cx="1443491" cy="5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24800" t="12492" r="28309" b="31531"/>
          <a:stretch/>
        </p:blipFill>
        <p:spPr>
          <a:xfrm>
            <a:off x="395536" y="3694621"/>
            <a:ext cx="6876764" cy="45589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67544" y="2493595"/>
            <a:ext cx="6973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Índices de impacto.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Acceso  a través de la FECYT, en casa seleccionar Universidad de Sevilla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 introducir usuario virtual</a:t>
            </a:r>
          </a:p>
        </p:txBody>
      </p:sp>
    </p:spTree>
    <p:extLst>
      <p:ext uri="{BB962C8B-B14F-4D97-AF65-F5344CB8AC3E}">
        <p14:creationId xmlns:p14="http://schemas.microsoft.com/office/powerpoint/2010/main" val="580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24858" t="26531" r="28302" b="9166"/>
          <a:stretch/>
        </p:blipFill>
        <p:spPr>
          <a:xfrm>
            <a:off x="2843808" y="2132856"/>
            <a:ext cx="6048672" cy="452223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9512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Índices de impacto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Acceso FECYT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54451" y="299695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Publicación de Convocatoria BOE nº 289 de 30 de Noviembre de 2018. Plazo hasta el 18 de enero de 2019.</a:t>
            </a:r>
            <a:endParaRPr lang="es-ES" sz="2000" dirty="0"/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3608" y="220486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</a:t>
            </a:r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9512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Índices de impacto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Acceso FECYT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4566" t="16088" r="25966" b="3975"/>
          <a:stretch/>
        </p:blipFill>
        <p:spPr>
          <a:xfrm>
            <a:off x="2555776" y="2657696"/>
            <a:ext cx="5285064" cy="48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9512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Índices de impacto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Acceso FECYT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24566" t="16088" r="25966" b="3975"/>
          <a:stretch/>
        </p:blipFill>
        <p:spPr>
          <a:xfrm>
            <a:off x="2555776" y="2657696"/>
            <a:ext cx="5285064" cy="48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9512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Índices de impacto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Acceso FECYT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86000" y="26880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Internacionales :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. JCR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OFRECE información sobre cada revista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busca por título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 de impacto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 de impacto a 5 años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Total de citas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Nos ofrece información sobre si la revista es de acceso abierto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Categoría temática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Cuartil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FI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puede descargar en Excel o PDF</a:t>
            </a:r>
          </a:p>
        </p:txBody>
      </p:sp>
    </p:spTree>
    <p:extLst>
      <p:ext uri="{BB962C8B-B14F-4D97-AF65-F5344CB8AC3E}">
        <p14:creationId xmlns:p14="http://schemas.microsoft.com/office/powerpoint/2010/main" val="21229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86000" y="268800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Índices de impacto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 Internacionales :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SCOPUS  Para buscar el FI se utiliza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Scimago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Ranking 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SJR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	Acceso libre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43608" y="254399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SCOPUS 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Scimago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Ranking  SJR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OFRECE información sobre cada revista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busca por título o ISSN o editor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Si la revista es de acceso abierto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El índice H de la misma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Categoría temática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Cuartil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FI (SJR)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puede descargar en Excel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40448"/>
            <a:ext cx="43624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23528" y="2399977"/>
            <a:ext cx="6174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AutoNum type="arabicPeriod" startAt="2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Nacionales: </a:t>
            </a:r>
          </a:p>
          <a:p>
            <a:pPr marL="457200" indent="-457200" algn="just">
              <a:buAutoNum type="arabicPeriod" startAt="2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IN-RECS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1996-2011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IN-RECH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2004-2008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6"/>
              </a:rPr>
              <a:t>RESH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2005-2009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        Se han dejado  de actualizar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7"/>
              </a:rPr>
              <a:t>Google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7"/>
              </a:rPr>
              <a:t>Scholar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7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7"/>
              </a:rPr>
              <a:t>Metrics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54356"/>
            <a:ext cx="2476500" cy="11811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98" y="2780928"/>
            <a:ext cx="1793092" cy="12041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57357"/>
            <a:ext cx="2155825" cy="144770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99" y="5394920"/>
            <a:ext cx="3305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99" y="5394920"/>
            <a:ext cx="3305175" cy="9144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49299" y="268888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Índices de impacto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 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Scholar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Metrics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Establece categorías temáticas o por países.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 cada una de las categorías, se puede ordenar por cuartiles y ver el nº de citas sin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autocitas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, índice H, número de citas y media de las mismas.</a:t>
            </a: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49299" y="268888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Otros índices de </a:t>
            </a:r>
            <a:r>
              <a:rPr lang="es-ES" b="1" u="sng" dirty="0">
                <a:solidFill>
                  <a:schemeClr val="bg1">
                    <a:lumMod val="50000"/>
                  </a:schemeClr>
                </a:solidFill>
              </a:rPr>
              <a:t>calidad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: Presencia en Bases de datos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utilizan para justificar la calidad de las revistas en las que hemos publicado.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Fuentes utilizadas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Ulrich´s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web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MIAR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RESH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6"/>
              </a:rPr>
              <a:t>Latindex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18" y="4928751"/>
            <a:ext cx="2565400" cy="9278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21" y="4421999"/>
            <a:ext cx="1434585" cy="143458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12" y="4429327"/>
            <a:ext cx="2362200" cy="3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Otros índices de calidad: Clasificación de las revistas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utilizan para justificar la calidad de las revistas en las que hemos publicado por su pertenencia a alguna de las clasificaciones existentes.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Valoran las revistas y establecen clasificación de las mismas. Se utilizan especialmente en Humanidades.</a:t>
            </a:r>
            <a:br>
              <a:rPr lang="es-ES" b="1" dirty="0">
                <a:solidFill>
                  <a:schemeClr val="bg1">
                    <a:lumMod val="50000"/>
                  </a:schemeClr>
                </a:solidFill>
              </a:rPr>
            </a:b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Fuentes utilizadas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"/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"/>
              </a:rPr>
              <a:t>CARHUS + 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ERIHPLUS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FECYT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CIRC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27" y="4128479"/>
            <a:ext cx="1400175" cy="11525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9" y="4202064"/>
            <a:ext cx="1685924" cy="113215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42" y="5622401"/>
            <a:ext cx="2166838" cy="14551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1" y="5389259"/>
            <a:ext cx="2590800" cy="99206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27" y="4733807"/>
            <a:ext cx="34099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Otros índices de calidad: Clasificación de las revistas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Listado de revistas españolas con sello de calidad de FECYT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33" y="5327308"/>
            <a:ext cx="2590800" cy="99206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04570"/>
            <a:ext cx="34099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REQUISITOS: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Impreso solicitud firmado (firma digital).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CV abreviado con las 5 aportaciones sometidas a evaluación de un período de seis años.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CV completo en formato normalizado.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Hoja de servicios en la que conste período sometido a evaluación. Pedir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por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teléfono al 954 55 12 83 o por correo-e, en el caso del personal funcionario dirigiéndolo 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frobles@us.es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y para el personal laboral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sguerrero@us.es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Breve resumen en cada aportación que contenga objetivos y resultados sobresalientes de la investigación. Unos 4000 caracteres (Hoja y media). Hacerlo en español resaltando la utilidad y originalidad. No es un resumen del texto sino una explicación razonada de lo que aporta. Dejar claro que es un trabajo de investigación no de divulgación.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10 días para subsanar entrega de documentación en caso de que falta alguna documentación y CNEAI te lo comunique.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Otros índices de calidad: Clasificación de las revistas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Otros índices de calidad: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DICE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Ofrece datos sobre el cumplimiento de criterios de calidad para las revistas. Se ha dejado de actualizar en 2012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19" y="3250994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Prestigio de la editorial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Ranking SPI (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Scholary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Indicators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Metrics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Book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Library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Metrics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Bipublishers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Sello de calidad editorial CEA</a:t>
            </a: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Prestigio de la editorial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Con ediciones de 2012-2014, 2018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SPI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es un ranking general y especializado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Está basado en la opinión de expertos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Área temática: Humanidades y Ciencias Sociales</a:t>
            </a: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Prestigio de la editorial</a:t>
            </a:r>
          </a:p>
          <a:p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Scholar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Metrics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Área temática: Humanidades y Ciencias Sociales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Basado en el recuento de citas de los libros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publicados por profesores e investigadores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españoles y  que estén recopilados en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Google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hasta 2012.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Interesante consultar el Ranking de las 100 editoriales más citadas.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79700"/>
            <a:ext cx="3342168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Book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Publishers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 Library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Metrics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Basado en el recuento de los libros incluidos en los catálogos de bibliotecas universitarias y académicas españolas que integran REBIUN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Área temática: Humanidades y Ciencias Sociales.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5" y="2673846"/>
            <a:ext cx="14668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Prestigio de la editorial  </a:t>
            </a:r>
          </a:p>
          <a:p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Bipublichers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Editoriales indexadas en el Thomson Book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Citation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Período abarcado: 2009-2013.</a:t>
            </a: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059038"/>
            <a:ext cx="33337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Prestigio de la editorial</a:t>
            </a: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Calidad en edición académica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. Obtención del Sello de calidad. Primera convocatoria 2016, 29 editoriales españolas han obtenido el sello de calidad.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Universidad de Sevilla con cuatro colecciones.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92319"/>
            <a:ext cx="4333874" cy="13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9552" y="2654910"/>
            <a:ext cx="5958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Prestigio de los editores.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Colección en la que se publica dentro de la editorial.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Consultar página Web de la Editorial para hacer un resumen sobre sus orígenes, trayectoria, prestigio de las colecciones, selección de originales, etc.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https://www.catedra.com/quienes.php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9552" y="2654910"/>
            <a:ext cx="5958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valoran citas obtenidas tanto en número como en calidad de las mismas.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Fuentes para obtener las citas de una publicación: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y  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Scopus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Google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Google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Citations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Google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Books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Plataforma de libros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Proquest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Colecciones como JSTOR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citas hay que verificarlas porque a veces aparecen duplicadas. No es recomendable las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autocitas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43608" y="345022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valoran citas obtenidas tanto en número como en calidad de las mismas.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Buscar por el autor o por el título del artículo.</a:t>
            </a:r>
          </a:p>
        </p:txBody>
      </p:sp>
    </p:spTree>
    <p:extLst>
      <p:ext uri="{BB962C8B-B14F-4D97-AF65-F5344CB8AC3E}">
        <p14:creationId xmlns:p14="http://schemas.microsoft.com/office/powerpoint/2010/main" val="34529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QUIEN puede solicitar SEXENIOS: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Profesores Catedráticos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Profesores Titulares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---- Si el Rector firma acuerdo, en 2018 si lo firmó: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Profesores contratados doctores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Profesores 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Con la obligación de presentar copia de la SOLICITUD en el Registro General de la Universidad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43608" y="345022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valoran citas obtenidas tanto en número como en calidad de las mismas.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Buscar por el autor o por el título del artículo.</a:t>
            </a:r>
          </a:p>
        </p:txBody>
      </p:sp>
    </p:spTree>
    <p:extLst>
      <p:ext uri="{BB962C8B-B14F-4D97-AF65-F5344CB8AC3E}">
        <p14:creationId xmlns:p14="http://schemas.microsoft.com/office/powerpoint/2010/main" val="29745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43608" y="345022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Fuentes para obtener las citas de una publicación: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Scopus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Buscar por el autor o por el título del artículo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Fuentes para obtener las citas de una publicación: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3. Google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debe crear un perfil de investigador en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Citations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y recopilará las cita que se encuentren en Google de los documentos.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68699"/>
            <a:ext cx="28098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Fuentes para obtener las citas de una publicación: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Proquest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71378"/>
            <a:ext cx="3333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obtenidas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Fuentes para obtener las citas de una publicación: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6. Otras bases de datos  ejemplo JSTOR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8140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Reseñas. DIALNET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“de Orwell al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cibercontrol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86000" y="49429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https://dialnet.unirioja.es/servlet/autor?codigo=565204#Resenas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8140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3144763"/>
            <a:ext cx="2809875" cy="10763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Libros y capítulos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5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Reseñas.  Google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	reseña y título del libro entrecomillado</a:t>
            </a:r>
          </a:p>
        </p:txBody>
      </p:sp>
    </p:spTree>
    <p:extLst>
      <p:ext uri="{BB962C8B-B14F-4D97-AF65-F5344CB8AC3E}">
        <p14:creationId xmlns:p14="http://schemas.microsoft.com/office/powerpoint/2010/main" val="20712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8140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3568" y="34649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Traducciones  de la propia obra a otras lenguas, aportar si existen traducciones del libro a otras lenguas</a:t>
            </a:r>
          </a:p>
        </p:txBody>
      </p:sp>
    </p:spTree>
    <p:extLst>
      <p:ext uri="{BB962C8B-B14F-4D97-AF65-F5344CB8AC3E}">
        <p14:creationId xmlns:p14="http://schemas.microsoft.com/office/powerpoint/2010/main" val="20889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8140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7584" y="277073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Presencia en Catálogos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Búsqueda en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Rebiun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,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6"/>
              </a:rPr>
              <a:t>Worldcat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7"/>
              </a:rPr>
              <a:t>Sudoc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7"/>
              </a:rPr>
              <a:t>,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8"/>
              </a:rPr>
              <a:t>Copac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8"/>
              </a:rPr>
              <a:t>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Acceso desde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9"/>
              </a:rPr>
              <a:t>otros catálogos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Presencia en Bases de datos de su especialidad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8140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7584" y="277073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Libros y capítulos de libros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Presencia en Catálogos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Búsqueda en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5"/>
              </a:rPr>
              <a:t>Rebiun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,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6"/>
              </a:rPr>
              <a:t>Worldcat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7"/>
              </a:rPr>
              <a:t>Sudoc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7"/>
              </a:rPr>
              <a:t>,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8"/>
              </a:rPr>
              <a:t>Copac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8"/>
              </a:rPr>
              <a:t>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Acceso desde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9"/>
              </a:rPr>
              <a:t>otros catálogos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Presencia en Bases de datos de su especialidad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14500" y="262936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3608" y="2204864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Resolución de solicitudes: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Entre los meses de Abril/Mayo se reúnen las Comisiones.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Junio/Julio se comunica a los solicitantes.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Tener en cuenta que hay poco plazo para recurrir, un mes de plazo (las notificaciones al domicilio particular).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8140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3393" y="234738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Para artículos de revistas RECOMENDACIONES: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Información editorial (año de fundación, procesos de revisión, prestigio del área, etc.)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FI  en WOS – JCR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FI en SCOPUS – SJR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ERIH, FECYT, CIRC</a:t>
            </a:r>
          </a:p>
          <a:p>
            <a:pPr marL="342900" indent="-342900">
              <a:buAutoNum type="arabicPeriod"/>
            </a:pP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Metrics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DICE/RESH (opinión de los expertos)</a:t>
            </a:r>
          </a:p>
          <a:p>
            <a:pPr marL="342900" indent="-342900">
              <a:buAutoNum type="arabicPeriod"/>
            </a:pP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Latindex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Catálogos de Bibliotecas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Indexación en bases de datos: ULRICHS, MIAR, otras bases de la especialidad.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completas Google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8140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3393" y="234738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Para artículos de revistas RECOMENDACIONES: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Información editorial (año de fundación, procesos de revisión, prestigio del área, etc.)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FI  en WOS – JCR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FI en SCOPUS – SJR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ERIH, FECYT, CIRC</a:t>
            </a:r>
          </a:p>
          <a:p>
            <a:pPr marL="342900" indent="-342900">
              <a:buAutoNum type="arabicPeriod"/>
            </a:pP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Metrics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DICE/RESH (opinión de los expertos)</a:t>
            </a:r>
          </a:p>
          <a:p>
            <a:pPr marL="342900" indent="-342900">
              <a:buAutoNum type="arabicPeriod"/>
            </a:pP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Latindex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Catálogos de Bibliotecas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Indexación en bases de datos: ULRICHS, MIAR, otras bases de la especialidad.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completas Google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8140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3393" y="234738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Para artículos de libros y cap. de libros RECOMENDACIONES: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Información editorial (año de fundación, procesos de revisión, prestigio del área, composición del comité editorial)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Colecciones publicadas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Ranking SPI y otros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Reseñas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 completas Google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Scholar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Si son capítulos mencionar a otros autores del libro si son de reconocido prestigio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Menciones en la prensa y redes sociales: blogs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Exposiciones: prensa, comisariado, etc.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8140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3393" y="234738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Interesante consultar las guías de la Biblioteca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Guía del investigador en Comunicación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Página web. Acreditación y Sexenios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6"/>
              </a:rPr>
              <a:t>Guía Factor impacto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7"/>
              </a:rPr>
              <a:t>Guía índice H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8"/>
              </a:rPr>
              <a:t>Guía búsqueda de calidad libros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9"/>
              </a:rPr>
              <a:t>Preguntas frecuentes sobre Sexenios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8140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Comportamiento Libros y capítulos de libros: prestigio de la editorial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1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2371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190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3393" y="2347389"/>
            <a:ext cx="4572000" cy="48731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6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Muchas gracias por vuestra atención</a:t>
            </a:r>
          </a:p>
          <a:p>
            <a:pPr>
              <a:lnSpc>
                <a:spcPts val="6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Lola R. Brito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me necesitáis estoy en brito@us.es </a:t>
            </a:r>
          </a:p>
          <a:p>
            <a:pPr>
              <a:lnSpc>
                <a:spcPts val="4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…y como siempre, en la Biblioteca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Contribución al progreso científico.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Participación del solicitante en los trabajos y orden de la firma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http://www.coauthorindex.info/layout.php?id=inicio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Relevancia científica de la revista o libro en el que se publica.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Citas, reseñas.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aportaciones se puntúan de 0 a 10. 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Entre las aportaciones se valorarán preferentemente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AutoNum type="alphaLcParenR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Los artículos publicados en revistas de reconocida valía, aceptándose como tales las incluidas en los listados por ámbitos científicos del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Citation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Reports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(Social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Edition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 y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Citation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Reports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Edition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) de  la Web of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9"/>
          <p:cNvSpPr txBox="1">
            <a:spLocks/>
          </p:cNvSpPr>
          <p:nvPr/>
        </p:nvSpPr>
        <p:spPr>
          <a:xfrm>
            <a:off x="1331640" y="5828202"/>
            <a:ext cx="7056784" cy="104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lphaLcParenR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212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633174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Campo 7. Subcampo 7.1 Ciencias Sociales,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Políticas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Comportamiento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Criterios que tienen en cuenta para evaluar</a:t>
            </a: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Asimismo (sin que necesariamente se valoren por igual),</a:t>
            </a:r>
          </a:p>
          <a:p>
            <a:pPr marL="622300" lvl="2" indent="292100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marL="622300" lvl="2" indent="292100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b) Los artículos publicados en revistas situadas en                        	posiciones relevantes de los listados de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Scimago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Rank (SJR) y en “Arts and Humanities 	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Citation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” de la Web of 	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lphaLcParenR"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No hay Factor de Impacto para revistas de Humanidades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Enlace a la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Master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Journal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List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 para comprobar  las revistas.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Enlace a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Emerging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Sources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Citation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Index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"/>
            <a:ext cx="3709456" cy="163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4481"/>
            <a:ext cx="2781300" cy="163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961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4444</Words>
  <Application>Microsoft Office PowerPoint</Application>
  <PresentationFormat>Presentación en pantalla (4:3)</PresentationFormat>
  <Paragraphs>994</Paragraphs>
  <Slides>64</Slides>
  <Notes>64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9" baseType="lpstr">
      <vt:lpstr>Arial</vt:lpstr>
      <vt:lpstr>Calibri</vt:lpstr>
      <vt:lpstr>Rockwell Extra 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tk</cp:lastModifiedBy>
  <cp:revision>192</cp:revision>
  <dcterms:created xsi:type="dcterms:W3CDTF">2014-11-06T11:20:37Z</dcterms:created>
  <dcterms:modified xsi:type="dcterms:W3CDTF">2020-03-05T08:57:10Z</dcterms:modified>
</cp:coreProperties>
</file>