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8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80" r:id="rId17"/>
    <p:sldId id="329" r:id="rId18"/>
    <p:sldId id="331" r:id="rId19"/>
    <p:sldId id="332" r:id="rId20"/>
    <p:sldId id="333" r:id="rId21"/>
    <p:sldId id="334" r:id="rId22"/>
    <p:sldId id="335" r:id="rId23"/>
    <p:sldId id="330" r:id="rId24"/>
    <p:sldId id="336" r:id="rId25"/>
    <p:sldId id="338" r:id="rId26"/>
    <p:sldId id="339" r:id="rId27"/>
    <p:sldId id="342" r:id="rId28"/>
    <p:sldId id="345" r:id="rId29"/>
    <p:sldId id="346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7" r:id="rId39"/>
    <p:sldId id="358" r:id="rId40"/>
    <p:sldId id="359" r:id="rId41"/>
    <p:sldId id="360" r:id="rId42"/>
    <p:sldId id="361" r:id="rId43"/>
    <p:sldId id="363" r:id="rId44"/>
    <p:sldId id="364" r:id="rId45"/>
    <p:sldId id="365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8" r:id="rId56"/>
    <p:sldId id="379" r:id="rId5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3326" autoAdjust="0"/>
  </p:normalViewPr>
  <p:slideViewPr>
    <p:cSldViewPr>
      <p:cViewPr varScale="1">
        <p:scale>
          <a:sx n="109" d="100"/>
          <a:sy n="109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FB280-7F0E-48C2-98E7-05659DCD1B7F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6CE0F-919A-4A80-9F54-0C57264E1F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97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606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206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02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9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243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51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569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045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203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315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72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1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133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263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583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837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652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919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732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518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266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28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844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976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417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634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684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30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173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122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052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8552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99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5640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0418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1428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4309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5454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9786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86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374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9004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9099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6699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5514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5946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4872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3824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3717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497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9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76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37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72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1886-6FDD-4EA6-BE3A-159B37D43794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http://ilia.cchs.csic.es/SPI/spi-fgee/docs/EAEV3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b.us.es/comunicacion/otros-catalogo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b.us.es/sites/bib3.us.es/files/criterios_sexenios_2018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magojr.com/journalrank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hyperlink" Target="http://www.scimagojr.com/journalrank.php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hyperlink" Target="https://scholar.google.com/citations?view_op=top_venues&amp;vq=es" TargetMode="External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puc.cchs.csic.es/resh/" TargetMode="External"/><Relationship Id="rId11" Type="http://schemas.openxmlformats.org/officeDocument/2006/relationships/image" Target="../media/image14.jpg"/><Relationship Id="rId5" Type="http://schemas.openxmlformats.org/officeDocument/2006/relationships/hyperlink" Target="https://web.archive.org/web/20140711010732/http:/ec3.ugr.es/in-rech/" TargetMode="External"/><Relationship Id="rId10" Type="http://schemas.openxmlformats.org/officeDocument/2006/relationships/image" Target="../media/image13.jpg"/><Relationship Id="rId4" Type="http://schemas.openxmlformats.org/officeDocument/2006/relationships/hyperlink" Target="http://ec3.ugr.es/in-recs/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oe.es/boe/dias/2018/11/30/indice_departamentos.php?d=289&amp;e=MINISTERIO+DE+CIENCIA,+INNOVACI%D3N+Y+UNIVERSIDADE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hyperlink" Target="http://www.journal-scholar-metrics.infoec3.es/layout.php?id=home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tindex.org/latindex/inicio" TargetMode="External"/><Relationship Id="rId5" Type="http://schemas.openxmlformats.org/officeDocument/2006/relationships/hyperlink" Target="http://epuc.cchs.csic.es/resh/" TargetMode="External"/><Relationship Id="rId10" Type="http://schemas.openxmlformats.org/officeDocument/2006/relationships/image" Target="../media/image18.jpg"/><Relationship Id="rId4" Type="http://schemas.openxmlformats.org/officeDocument/2006/relationships/hyperlink" Target="http://miar.ub.edu/" TargetMode="External"/><Relationship Id="rId9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lasificacioncirc.es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calidadrevistas.fecyt.es/revistas-excelentes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archives.esf.org/hosting-experts/scientific-review-groups/humanities-hum/erih-european-reference-index-for-the-humanities.html" TargetMode="External"/><Relationship Id="rId9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calidadrevistas.fecyt.es/revistas-excelentes" TargetMode="Externa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://epuc.cchs.csic.es/dice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lia.cchs.csic.es/SPI/" TargetMode="External"/><Relationship Id="rId4" Type="http://schemas.openxmlformats.org/officeDocument/2006/relationships/hyperlink" Target="http://guiasbus.us.es/calidadlibro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www.publishers-scholarmetrics.info/" TargetMode="External"/><Relationship Id="rId4" Type="http://schemas.openxmlformats.org/officeDocument/2006/relationships/hyperlink" Target="http://guiasbus.us.es/calidadlibro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://www.librarymetricsforbookpublishers.infoec3.es/layout.php?id=inicio" TargetMode="External"/><Relationship Id="rId4" Type="http://schemas.openxmlformats.org/officeDocument/2006/relationships/hyperlink" Target="http://guiasbus.us.es/calidadlibro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bipublishers.es/" TargetMode="External"/><Relationship Id="rId4" Type="http://schemas.openxmlformats.org/officeDocument/2006/relationships/hyperlink" Target="http://guiasbus.us.es/calidadlibro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erdocente10@us.e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://une-calidad.blogspot.com.es/p/cea-apq-calidad-en-edicion-academica.html" TargetMode="External"/><Relationship Id="rId4" Type="http://schemas.openxmlformats.org/officeDocument/2006/relationships/hyperlink" Target="http://guiasbus.us.es/calidadlibro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tedra.com/quienes.php" TargetMode="External"/><Relationship Id="rId4" Type="http://schemas.openxmlformats.org/officeDocument/2006/relationships/hyperlink" Target="http://guiasbus.us.es/calidadlibro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uiasbus.us.es/calidadlibro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uiasbus.us.es/calidadlibro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uiasbus.us.es/calidadlibro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://guiasbus.us.es/calidadlibros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guiasbus.us.es/calidadlibros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hyperlink" Target="http://guiasbus.us.es/calidadlibro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uiasbus.us.es/calidadlibro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ialnet.unirioja.es/servlet/autor?codigo=565204#Resenas" TargetMode="External"/><Relationship Id="rId4" Type="http://schemas.openxmlformats.org/officeDocument/2006/relationships/hyperlink" Target="http://guiasbus.us.es/calidadlibr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://guiasbus.us.es/calidadlibros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uiasbus.us.es/calidadlibros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copac.jisc.ac.uk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www.sudoc.abes.fr/?COOKIE=U10178,Klecteurweb,I250,B341720009+,SY,NLECTEUR+WEBOPC,D2.1,Eba794ebc-c,A,H,R88.0.217.94,FY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rldcat.org/" TargetMode="External"/><Relationship Id="rId5" Type="http://schemas.openxmlformats.org/officeDocument/2006/relationships/hyperlink" Target="http://catalogo.rebiun.org/rebiun/" TargetMode="External"/><Relationship Id="rId4" Type="http://schemas.openxmlformats.org/officeDocument/2006/relationships/hyperlink" Target="http://guiasbus.us.es/calidadlibros" TargetMode="External"/><Relationship Id="rId9" Type="http://schemas.openxmlformats.org/officeDocument/2006/relationships/hyperlink" Target="https://bib.us.es/comunicacion/otros-catalogos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uiasbus.us.es/calidadlibros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uiasbus.us.es/calidadlibros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guiasbus.us.es/indiceh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guiasbus.us.es/indicesdeimpacto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b.us.es/estudia_e_investiga/investigacion/acreditacion/cc_sociales" TargetMode="External"/><Relationship Id="rId5" Type="http://schemas.openxmlformats.org/officeDocument/2006/relationships/hyperlink" Target="http://guiasbus.us.es/comunicacioninvestigacion/inicio" TargetMode="External"/><Relationship Id="rId4" Type="http://schemas.openxmlformats.org/officeDocument/2006/relationships/hyperlink" Target="http://guiasbus.us.es/calidadlibros" TargetMode="External"/><Relationship Id="rId9" Type="http://schemas.openxmlformats.org/officeDocument/2006/relationships/hyperlink" Target="https://bib.us.es/estudia_e_investiga/investigacion/acreditacion/faqs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authorindex.info/layout.php?id=inici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pps.webofknowledge.com/WOS_GeneralSearch_input.do?product=WOS&amp;search_mode=GeneralSearch&amp;SID=C3ZUg7rmlE8vVF33zWz&amp;preferencesSaved=" TargetMode="External"/><Relationship Id="rId4" Type="http://schemas.openxmlformats.org/officeDocument/2006/relationships/hyperlink" Target="http://mjl.clarivate.com/cgi-bin/jrnlst/jlresults.cgi?PC=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39752" y="4581128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CRITERIOS DE CALIDAD DE LAS PUBLICACIONES CIENTÍFICAS</a:t>
            </a:r>
          </a:p>
          <a:p>
            <a:pPr algn="ctr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Biblioteca</a:t>
            </a:r>
          </a:p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Facultad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 Comunicación</a:t>
            </a:r>
          </a:p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11 Diciembre 2018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Biblioteca</a:t>
            </a:r>
          </a:p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Lola Rodríguez Brito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82" y="491696"/>
            <a:ext cx="6444208" cy="4005955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12" name="Rectángulo 11"/>
          <p:cNvSpPr/>
          <p:nvPr/>
        </p:nvSpPr>
        <p:spPr>
          <a:xfrm>
            <a:off x="1364906" y="220057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) Libros y capítulos de libros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Especialmente los publicados en editoriales de reconocido prestigio y con un procedimiento selectivo para la aceptación de originales (según sistemas recogidos en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Scholary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Publishers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Indicators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), y que se sitúen en su primer cuartil para las editoriales españolas o en el primero y segundo para las editoriales extranjeras.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tendrán en cuenta el número y carácter de las  citas recibidas.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reseñas y críticas en revistas especializadas.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 colección.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 traducción a otras lenguas. 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todo caso, el contenido de las aportaciones publicadas en este formato deberá responder claramente a resultados de investigación.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2" name="Rectángulo 1"/>
          <p:cNvSpPr/>
          <p:nvPr/>
        </p:nvSpPr>
        <p:spPr>
          <a:xfrm>
            <a:off x="683568" y="2492897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NO SE TOMARÁN EN CONSIDERACIÓN: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de texto o manuales.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Obras de divulgación.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Enciclopedias (entradas o edición).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Actas de congresos ya sean publicadas en libro o revistas como proceedings.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Reseñas y recensiones.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notas editoriales, simples traducciones, presentaciones o prólogos que no sean estudio crítico de una obra así como las ediciones de textos clásicos que no tengan clara relevancia e incluyan estudios preliminares y notas fruto de una investigación personal y supongan una aportación apreciable a su campo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temático.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7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5065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Políticas y 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del 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2" name="Rectángulo 1"/>
          <p:cNvSpPr/>
          <p:nvPr/>
        </p:nvSpPr>
        <p:spPr>
          <a:xfrm>
            <a:off x="683568" y="2976041"/>
            <a:ext cx="60486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PENALIZA:</a:t>
            </a: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Reiterada publicación de trabajos en revistas pertenecientes al organismo donde el solicitante realiza su investigación.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Que las aportaciones se dupliquen o resulten reiterativas sin efectiva innovación.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Más de una contribución forme parte de un mismo libro o número de revista.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Si el trabajo muestra un nivel alto de autocitas, se  considerará únicamente el impacto externo como indicador de la repercusión de la aportación.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98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2" name="Rectángulo 1"/>
          <p:cNvSpPr/>
          <p:nvPr/>
        </p:nvSpPr>
        <p:spPr>
          <a:xfrm>
            <a:off x="1043608" y="2893581"/>
            <a:ext cx="59766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TIENE EN CUENTA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Número de autores de las aportaciones (necesita justificación).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Función en la aportación (director o ejecutor del trabajo), concretando su aportación específica a los mismos en caso de multiautoría.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Las obras deben estar publicadas en los años sometidos a evaluación, no sirven obras aceptadas o en proceso de edición.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DOI no implica publicación.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Como paso previo a su valoración se establecerá si cada aportación es adecuada a la convocatoria, utiliza un medio de difusión apropiado y muestra responder a una línea de investigación coherente.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4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358223" y="2382479"/>
            <a:ext cx="800256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Como </a:t>
            </a:r>
            <a:r>
              <a:rPr lang="es-ES" b="1" i="1" dirty="0" smtClean="0">
                <a:solidFill>
                  <a:schemeClr val="bg1">
                    <a:lumMod val="50000"/>
                  </a:schemeClr>
                </a:solidFill>
              </a:rPr>
              <a:t>«requisito necesario aunque por sí mismo no suficiente»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para evaluación positiva, hay que presentar al menos</a:t>
            </a:r>
          </a:p>
          <a:p>
            <a:pPr fontAlgn="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COMUNICACIÓN</a:t>
            </a:r>
          </a:p>
          <a:p>
            <a:pPr fontAlgn="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Al menos dos de las cinco aportaciones serán artículos de revistas que cumplan los requisitos del apartado 3a y 3b o que, en casos concretos el Comité pudiera estimar, cuenten con una calidad similar a las incluidas en esos apartados y satisfagan criterios del Apéndice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FILOLOGÍA y LINGÚÍSTICA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A título orientativo, al menos una de las aportaciones deberá ser un libro monográfico de investigación que cuente con difusión y referencias internacionales y cumpla los requisitos que se indican en el apartado 4 (ver BOE,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nº285) ;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 bien que dos aportaciones sean artículos publicados en revistas que respondan a lo especificado en el punto 3 o bien el apéndice de la Resolución; o bien que una de las aportaciones sea un artículo en una revista internacional de impacto y otra un capítulo de libro en volumen internacional que cumpla los requisitos indicados para éstos.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del 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107505" y="2388949"/>
            <a:ext cx="82532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APÉNDICE</a:t>
            </a:r>
          </a:p>
          <a:p>
            <a:pPr marL="457200" indent="-457200">
              <a:buAutoNum type="alphaUcPeriod"/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Criterios concernientes a la calidad de la revista como medio de Comunicación científica:</a:t>
            </a:r>
          </a:p>
          <a:p>
            <a:pPr marL="457200" indent="-457200">
              <a:buAutoNum type="arabicPeriod"/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Identificación de los miembros de los comités editoriales científicos..</a:t>
            </a:r>
          </a:p>
          <a:p>
            <a:pPr marL="457200" indent="-457200">
              <a:buAutoNum type="arabicPeriod"/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Instrucciones detalladas a los autores. </a:t>
            </a:r>
          </a:p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3.       Información sobre el proceso de evaluación y selección de  manuscritos.</a:t>
            </a:r>
          </a:p>
          <a:p>
            <a:pPr algn="just"/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4.     Traducción del sumario, títulos de los artículos, palabras clave y resúmenes al inglés, en caso de revistas y actas de congresos. </a:t>
            </a:r>
          </a:p>
          <a:p>
            <a:pPr marL="342900" indent="-342900">
              <a:buAutoNum type="alphaUcPeriod" startAt="2"/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Criterios sobre la calidad del proceso editorial: </a:t>
            </a:r>
          </a:p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1.    Periodicidad de las revistas y regularidad y homogeneidad de la línea editorial en el caso de los libros</a:t>
            </a:r>
          </a:p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2.      Anonimato en la revisión de los manuscritos. </a:t>
            </a:r>
          </a:p>
          <a:p>
            <a:pPr marL="342900" indent="-342900">
              <a:buAutoNum type="arabicPeriod" startAt="3"/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Comunicación motivada de la decisión editorial. </a:t>
            </a:r>
          </a:p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4.     Existencia de un consejo asesor, formado por profesionales e investigadores de  reconocida solvencia, sin vinculación institucional .</a:t>
            </a:r>
          </a:p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C.    Criterios sobre la calidad científica de las revistas</a:t>
            </a:r>
            <a:r>
              <a:rPr lang="es-ES" sz="1400" b="1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endParaRPr lang="es-ES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1.   Porcentaje de artículos de investigación; más del 75% de los artículos  deberán ser trabajos que comuniquen resultados de investigación originales.</a:t>
            </a:r>
          </a:p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2.   Autoría: Grado de endogamia editorial, más del 75% de los autores serán externos al comité editorial y virtualmente ajenos a la organización editorial de la revista. </a:t>
            </a:r>
          </a:p>
          <a:p>
            <a:endParaRPr lang="es-ES" sz="1600" b="1" dirty="0"/>
          </a:p>
          <a:p>
            <a:endParaRPr lang="es-E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107505" y="2388949"/>
            <a:ext cx="82532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APÉNDICE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Asimismo, se tendrá en cuenta la indexación de las revistas en bases de datos internacionales más acreditadas que las categoricen por índice de impacto y difusión. </a:t>
            </a:r>
          </a:p>
          <a:p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pueden valorar a juicio de la comisión, aquellas revistas que cuenten con de calidad de FECYT.</a:t>
            </a:r>
          </a:p>
          <a:p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libros y capítulos se valorarán las editoriales que ocupen posiciones destacadas, en  su especialidad, en </a:t>
            </a:r>
            <a:r>
              <a:rPr lang="es-E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Scholary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Publishers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Indicators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(SPI), o en su caso, de otros de características similares.</a:t>
            </a:r>
          </a:p>
          <a:p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También se podrán considerar, a juicio de la comisión, publicaciones en colecciones editoriales universitarias que cuenten con Sello de Calidad en Edición Académica (CEA-APQ).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del 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107505" y="2388949"/>
            <a:ext cx="82532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los artículos de revista hay que buscar 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Factor de Impacto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si lo tiene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Web Of Science,  Journal Citation Report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SCOPUS,  Scimago Journal Rank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Si no tiene se cumplimentan Otros indicios de calidad como son: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Presencia o indexación  en bases de datos: Ulrichs, MIAR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Calidad editorial. DICE, RESH,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LATINDEX, JOURNAL SCHOLAR METRICS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Presencia en otros índices de clasificación: ERIH, FECYT,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CIRC, CARHUSPLUS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107505" y="2388949"/>
            <a:ext cx="82532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Para los libros y capítulos de libros hay que documentar: </a:t>
            </a:r>
          </a:p>
          <a:p>
            <a:endParaRPr lang="es-E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Prestigio de la editorial.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Número de libros publicados y colecciones.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La colección en la que se publica.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Traducción a otras lenguas.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Citas.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Reseñas.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Presencia en Catálogos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 o bases de datos de la especialidad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</a:rPr>
              <a:t>Rebiun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</a:rPr>
              <a:t>Worldcat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En el caso de capítulos, hacer mención a otros autores del libro especialmente si son catedráticos o autores reconocidos en la especialidad.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Menciones en redes sociales, blogs y medios de comunicación.</a:t>
            </a:r>
          </a:p>
          <a:p>
            <a:pPr algn="just"/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98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10" name="Flecha derecha 9"/>
          <p:cNvSpPr/>
          <p:nvPr/>
        </p:nvSpPr>
        <p:spPr>
          <a:xfrm>
            <a:off x="425240" y="5319979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6137" t="8400" r="9051" b="-8400"/>
          <a:stretch/>
        </p:blipFill>
        <p:spPr>
          <a:xfrm>
            <a:off x="1475656" y="2564904"/>
            <a:ext cx="68407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14500" y="262936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Publicación de Criterios para específicos de CNEAI para cada uno de los campos de evaluación Sexenios 2018 BOE nº  285 26 de Noviembre  2018. 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3608" y="220486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</a:t>
            </a:r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6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Políticas y 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del 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2" name="Rectángulo 1"/>
          <p:cNvSpPr/>
          <p:nvPr/>
        </p:nvSpPr>
        <p:spPr>
          <a:xfrm>
            <a:off x="1153722" y="2636912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Qué es el Índice de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impacto o Factor de impacto 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 una revista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El FI es un indicador de la frecuencia con la que se cita un artículo promedio de una revista en un año determinado. </a:t>
            </a:r>
            <a:br>
              <a:rPr lang="es-E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hace mediante una fórmula que consiste en el número de citas que ha recibido un revista en un año más el número de citas del año siguiente y dividido por el total de artículos publicados en esos dos años.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 cada categoría temática se ordenan las revistas por FI y se dividen entre cuatro dando lugar a los cuartiles.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4685506"/>
            <a:ext cx="2857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1475656" y="2965008"/>
            <a:ext cx="5382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Datos a cumplimentar  en la aplicación relativo a cada artículo de revista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 de impacto de la revista en el año en que publicamos nuestro artículo.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Categoría a la que pertenece la revista.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Posición que ocupa la revista en su categoría.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Cuartil al que pertenece.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Base de datos de la que se toman los datos.</a:t>
            </a:r>
          </a:p>
        </p:txBody>
      </p:sp>
    </p:spTree>
    <p:extLst>
      <p:ext uri="{BB962C8B-B14F-4D97-AF65-F5344CB8AC3E}">
        <p14:creationId xmlns:p14="http://schemas.microsoft.com/office/powerpoint/2010/main" val="16334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del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611560" y="2726918"/>
            <a:ext cx="9010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Índice de impacto</a:t>
            </a: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just">
              <a:buAutoNum type="arabicPeriod"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Internacionales : </a:t>
            </a:r>
          </a:p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1.1. Web of Science (Journal Citation Report) JCR  </a:t>
            </a:r>
          </a:p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1.2. Scopus (Scimago Journal Ranking) SJR </a:t>
            </a: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>
              <a:buAutoNum type="arabicPeriod" startAt="2"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Nacionales: </a:t>
            </a:r>
          </a:p>
          <a:p>
            <a:pPr marL="457200" indent="-457200" algn="just">
              <a:buAutoNum type="arabicPeriod" startAt="2"/>
            </a:pP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        2.1    Journal Scholar Metrics 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16" y="4967675"/>
            <a:ext cx="2493553" cy="6890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741113"/>
            <a:ext cx="840015" cy="8400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12787"/>
            <a:ext cx="1443491" cy="5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Políticas y 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del 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10" name="Rectángulo 9"/>
          <p:cNvSpPr/>
          <p:nvPr/>
        </p:nvSpPr>
        <p:spPr>
          <a:xfrm>
            <a:off x="395536" y="2420888"/>
            <a:ext cx="81750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Índices de impacto.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Web of Science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Acceso  a través de la FECYT, en casa seleccionar Universidad de Sevilla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e introducir usuario virtual</a:t>
            </a: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     	</a:t>
            </a:r>
          </a:p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24800" t="12492" r="28309" b="31531"/>
          <a:stretch/>
        </p:blipFill>
        <p:spPr>
          <a:xfrm>
            <a:off x="827584" y="4077072"/>
            <a:ext cx="6876764" cy="38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4858" t="26531" r="28302" b="9166"/>
          <a:stretch/>
        </p:blipFill>
        <p:spPr>
          <a:xfrm>
            <a:off x="2843808" y="2651177"/>
            <a:ext cx="6048672" cy="452223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41571" y="2133579"/>
            <a:ext cx="8175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Índices de impacto 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Web of Science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Acceso FECYT</a:t>
            </a: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     	</a:t>
            </a:r>
          </a:p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41571" y="2166389"/>
            <a:ext cx="8175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     	</a:t>
            </a:r>
          </a:p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4566" t="16088" r="25966" b="3975"/>
          <a:stretch/>
        </p:blipFill>
        <p:spPr>
          <a:xfrm>
            <a:off x="2555776" y="2657696"/>
            <a:ext cx="5285064" cy="48037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1571" y="2690336"/>
            <a:ext cx="6616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Índices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 impacto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Science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Acceso FECYT</a:t>
            </a:r>
          </a:p>
        </p:txBody>
      </p:sp>
    </p:spTree>
    <p:extLst>
      <p:ext uri="{BB962C8B-B14F-4D97-AF65-F5344CB8AC3E}">
        <p14:creationId xmlns:p14="http://schemas.microsoft.com/office/powerpoint/2010/main" val="7444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2477" y="1874728"/>
            <a:ext cx="8175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</a:t>
            </a:r>
            <a:r>
              <a:rPr lang="es-ES" sz="2000" b="1" dirty="0" err="1">
                <a:solidFill>
                  <a:schemeClr val="bg1">
                    <a:lumMod val="50000"/>
                  </a:schemeClr>
                </a:solidFill>
              </a:rPr>
              <a:t>Subcampo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 7.1 Ciencias Sociales, Políticas y  del Comportamiento</a:t>
            </a:r>
            <a:endParaRPr lang="es-ES" sz="2000" dirty="0"/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	</a:t>
            </a:r>
          </a:p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1571" y="2690336"/>
            <a:ext cx="81468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Internacionales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Web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of Science.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JCR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OFRECE información sobre cada revista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busca por título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 de impacto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 de impacto a 5 años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Total de citas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Nos ofrece información sobre si la revista es de acceso abierto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Categoría temática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Cuartil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FI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puede descargar en Excel o PDF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504" y="2166389"/>
            <a:ext cx="937098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del Comportamiento</a:t>
            </a:r>
            <a:endParaRPr lang="es-ES" sz="2000" dirty="0"/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Índices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 impacto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 Internacionales :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SCOPUS  Para buscar el FI se utiliza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Scimago Journal Ranking 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SJR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	Acceso libre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7505" y="2117169"/>
            <a:ext cx="89983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SCOPUS 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Scimago Journal Ranking  SJR 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OFRECE información sobre cada revista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Se busca por título o ISSN o editor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Si la revista es de acceso abierto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El índice H de la misma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Categoría temática 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Cuartil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FI (SJR) 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Se puede descargar en Excel</a:t>
            </a: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74" y="3068960"/>
            <a:ext cx="43624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5536" y="2196147"/>
            <a:ext cx="78485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>
              <a:buAutoNum type="arabicPeriod" startAt="2"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Nacionales: </a:t>
            </a:r>
          </a:p>
          <a:p>
            <a:pPr marL="457200" indent="-457200" algn="just">
              <a:buAutoNum type="arabicPeriod" startAt="2"/>
            </a:pP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        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IN-RECS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1996-2011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IN-RECH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2004-2008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RESH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2005-2009</a:t>
            </a: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         Se han dejado  de actualizar</a:t>
            </a: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Google Scholar Metrics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54356"/>
            <a:ext cx="2476500" cy="11811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00757"/>
            <a:ext cx="4143102" cy="4004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98" y="2780928"/>
            <a:ext cx="1793092" cy="12041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57357"/>
            <a:ext cx="2155825" cy="144770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99" y="5394920"/>
            <a:ext cx="3305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6527" y="2180837"/>
            <a:ext cx="7414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Políticas 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pPr algn="just"/>
            <a:endParaRPr lang="es-ES" sz="2000" dirty="0"/>
          </a:p>
        </p:txBody>
      </p:sp>
      <p:sp>
        <p:nvSpPr>
          <p:cNvPr id="10" name="Rectángulo 9"/>
          <p:cNvSpPr/>
          <p:nvPr/>
        </p:nvSpPr>
        <p:spPr>
          <a:xfrm>
            <a:off x="1331640" y="414908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Publicación de Convocatoria BOE nº 289 de 30 de Noviembre de 2018. Plazo hasta el 18 de enero de 2019.</a:t>
            </a:r>
            <a:endParaRPr lang="es-ES" sz="2000" dirty="0"/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945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5536" y="1980123"/>
            <a:ext cx="7848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95536" y="2523668"/>
            <a:ext cx="78485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/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Índices de impacto</a:t>
            </a: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Journal  Scholar Metrics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Establece categorías temáticas o por países.</a:t>
            </a: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En cada una de las categorías, se puede ordenar por cuartiles y ver el nº de citas sin autocitas, índice H, número de citas y media de las mismas.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99" y="2946648"/>
            <a:ext cx="3305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512" y="1999123"/>
            <a:ext cx="78485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 smtClean="0"/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Otros índices de </a:t>
            </a:r>
            <a:r>
              <a:rPr lang="es-ES" sz="2000" b="1" u="sng" dirty="0" smtClean="0">
                <a:solidFill>
                  <a:schemeClr val="bg1">
                    <a:lumMod val="50000"/>
                  </a:schemeClr>
                </a:solidFill>
              </a:rPr>
              <a:t>calidad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: Presencia en Bases de datos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Se utilizan para justificar la calidad de las revistas en las que hemos publicado.</a:t>
            </a:r>
          </a:p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Fuentes utilizadas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Ulrich´s web   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MIAR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RESH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Latindex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05" y="4431528"/>
            <a:ext cx="2565400" cy="9278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24776"/>
            <a:ext cx="1434585" cy="14345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99" y="3932104"/>
            <a:ext cx="2362200" cy="3149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113189"/>
            <a:ext cx="2747868" cy="11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512" y="1999123"/>
            <a:ext cx="8491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Otros índices de calidad: Clasificación de las revistas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Se utilizan para justificar la calidad de las revistas en las que hemos publicado por su pertenencia a alguna de las clasificaciones existentes.</a:t>
            </a: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Valoran las revistas y establecen clasificación de las mismas. Se utilizan especialmente en Humanidades.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2000" b="1" dirty="0">
                <a:solidFill>
                  <a:schemeClr val="bg1">
                    <a:lumMod val="50000"/>
                  </a:schemeClr>
                </a:solidFill>
              </a:rPr>
            </a:b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Fuentes utilizadas  </a:t>
            </a:r>
          </a:p>
          <a:p>
            <a:endParaRPr lang="es-ES" sz="2000" b="1" dirty="0" smtClean="0">
              <a:solidFill>
                <a:schemeClr val="bg1">
                  <a:lumMod val="50000"/>
                </a:schemeClr>
              </a:solidFill>
              <a:hlinkClick r:id=""/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"/>
              </a:rPr>
              <a:t>CARHUS +   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ERIHPLUS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FECYT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CIRC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27" y="4128479"/>
            <a:ext cx="1400175" cy="11525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9" y="4202064"/>
            <a:ext cx="1685924" cy="113215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42" y="5622401"/>
            <a:ext cx="2166838" cy="145510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1" y="5389259"/>
            <a:ext cx="2590800" cy="99206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27" y="4733807"/>
            <a:ext cx="34099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512" y="1999123"/>
            <a:ext cx="7848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1" y="5389259"/>
            <a:ext cx="2590800" cy="99206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23528" y="2498120"/>
            <a:ext cx="78485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Otros índices de calidad: Clasificación de las revistas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Listado de revistas españolas con sello de calidad de FECYT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19972"/>
            <a:ext cx="34099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1520" y="2268155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Otros índices de calidad: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DICE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Ofrece datos sobre el cumplimiento de criterios de calidad para las revistas. Se ha dejado de actualizar en 2012.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7" y="3424411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1560" y="3097991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Prestigio de la editorial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Ranking SPI (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Scholary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Publishers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Indicators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Publishers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Scholar Metrics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Book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Publishers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Library Metrics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Bipublishers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Sello de calidad editorial CEA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7543" y="2062589"/>
            <a:ext cx="7704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206258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restigio de la editorial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Con ediciones de 2012-2014, 2018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SPI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es un ranking general y especializado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Está basado en la opinión de expertos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Área temática: Humanidades y Ciencias Sociales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1742" y="2045746"/>
            <a:ext cx="7412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9552" y="3203098"/>
            <a:ext cx="706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restigio de la editorial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Publishers Scholar Metrics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Área temática: Humanidades y Ciencias Sociales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Basado en el recuento de citas de los libros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publicados por profesores e investigadores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españoles y  que estén recopilados en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Google Scholar hasta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2012.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Interesante consultar el Ranking de las 100 editoriales más citadas.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79700"/>
            <a:ext cx="3342168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71599" y="2066649"/>
            <a:ext cx="7200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55576" y="3025983"/>
            <a:ext cx="706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restigio de la editorial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Book Publishers Library Metrics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Basado en el recuento de los libros incluidos en los catálogos de bibliotecas universitarias y académicas españolas que integran REBIUN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Área temática: Humanidades y Ciencias Sociales.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5" y="2673846"/>
            <a:ext cx="14668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206258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9552" y="3003917"/>
            <a:ext cx="706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restigio de la editorial  </a:t>
            </a:r>
          </a:p>
          <a:p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Bipublichers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Editoriales indexadas en el Thomson Book Citation Index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Período abarcado: 2009-2013.</a:t>
            </a: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059038"/>
            <a:ext cx="33337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38300" y="2348880"/>
            <a:ext cx="624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Impreso solicitud firmado (firma digital).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CV abreviado con las 5 aportaciones sometidas a evaluación de un período de seis años.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CV completo en formato normalizado.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Hoja de servicios en la que conste período sometido a evaluación. Pedir 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perdocente10@us.es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o por teléfono 954 55 12 83.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Breve resumen en cada aportación que contenga objetivos y resultados sobresalientes de la investigación. Unos 4000 caracteres (Hoja y media). Hacerlo en español resaltando la utilidad y originalidad. No es un resumen del texto sino una explicación razonada de lo que aporta. Dejar claro que es un trabajo de investigación no de divulgación.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10 días para subsanar entrega de documentación en caso de que falta alguna documentación y CNEAI te lo comunique.</a:t>
            </a:r>
          </a:p>
        </p:txBody>
      </p:sp>
    </p:spTree>
    <p:extLst>
      <p:ext uri="{BB962C8B-B14F-4D97-AF65-F5344CB8AC3E}">
        <p14:creationId xmlns:p14="http://schemas.microsoft.com/office/powerpoint/2010/main" val="33899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52598" y="2057938"/>
            <a:ext cx="6975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5576" y="3147933"/>
            <a:ext cx="706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restigio de la editorial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Calidad en edición académica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. Obtención del Sello de calidad. Primera convocatoria 2016, 29 editoriales españolas han obtenido el sello de calidad.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Universidad de Sevilla con cuatro colecciones.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23395"/>
            <a:ext cx="4333874" cy="12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206258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3528" y="2953975"/>
            <a:ext cx="8579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restigio de los editores.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Colección en la que se publica dentro de la editorial.</a:t>
            </a: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Consultar página Web de la Editorial para hacer un resumen sobre sus orígenes, trayectoria, prestigio de las colecciones, selección de originales, etc.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www.catedra.com/quienes.php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206258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86566" y="2708920"/>
            <a:ext cx="706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Se valoran citas obtenidas tanto en número como en calidad de las mismas.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Fuentes para obtener las citas de una publicación: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Web of Science y  2. Scopus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Google Scholar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Google Citations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Google Books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Plataforma de libros Proquest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Colecciones como JSTOR 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Las citas hay que verificarlas porque a veces aparecen duplicadas. No es recomendable las autocitas.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4984" y="2022260"/>
            <a:ext cx="6935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2" y="2865125"/>
            <a:ext cx="706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valoran citas obtenidas tanto en número como en calidad de las mismas.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Science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Buscar por el autor o por el título del artículo.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206258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2" y="2865125"/>
            <a:ext cx="706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Fuentes para obtener las citas de una publicación: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Scopus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Buscar por el autor o por el título del artículo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156658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3568" y="2217930"/>
            <a:ext cx="737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2" y="2865125"/>
            <a:ext cx="706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7544" y="3097991"/>
            <a:ext cx="8435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Fuentes para obtener las citas de una publicación: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3. Google Scholar 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Se debe crear un perfil de investigador en Citations y recopilará las cita que se encuentren en Google de los documentos.</a:t>
            </a: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68699"/>
            <a:ext cx="28098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5852" y="2190050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59" y="1993192"/>
            <a:ext cx="7454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2" y="2865125"/>
            <a:ext cx="706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7544" y="3097991"/>
            <a:ext cx="8435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11560" y="3125867"/>
            <a:ext cx="706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Google books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Se busca por el título del libro entrecomillado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2784723"/>
            <a:ext cx="2705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5852" y="2190050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206258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2" y="2865125"/>
            <a:ext cx="706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7544" y="3097991"/>
            <a:ext cx="8435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7544" y="3208908"/>
            <a:ext cx="706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Fuentes para obtener las citas de una publicación: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5. Proquest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71378"/>
            <a:ext cx="3333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5852" y="2190050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206258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1" y="3008853"/>
            <a:ext cx="706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Fuentes para obtener las citas de una publicación: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6. Otras bases de datos  ejemplo JSTOR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7544" y="3097991"/>
            <a:ext cx="8435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7544" y="3208908"/>
            <a:ext cx="706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5852" y="2190050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43607" y="2033518"/>
            <a:ext cx="6950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1" y="3008853"/>
            <a:ext cx="706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Reseñas. DIALNET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“de Orwell al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cibercontrol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https://dialnet.unirioja.es/servlet/autor?codigo=565204#Resenas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7544" y="3097991"/>
            <a:ext cx="8435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9551" y="3201212"/>
            <a:ext cx="706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38300" y="3086958"/>
            <a:ext cx="624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>
                <a:solidFill>
                  <a:schemeClr val="bg1">
                    <a:lumMod val="50000"/>
                  </a:schemeClr>
                </a:solidFill>
              </a:rPr>
              <a:t>Resolución de solicitudes: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b="1">
                <a:solidFill>
                  <a:schemeClr val="bg1">
                    <a:lumMod val="50000"/>
                  </a:schemeClr>
                </a:solidFill>
              </a:rPr>
              <a:t>Entre los meses de Abril/Mayo se reúnen las Comisiones.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b="1">
                <a:solidFill>
                  <a:schemeClr val="bg1">
                    <a:lumMod val="50000"/>
                  </a:schemeClr>
                </a:solidFill>
              </a:rPr>
              <a:t>Junio/Julio se comunica a los solicitantes.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b="1">
                <a:solidFill>
                  <a:schemeClr val="bg1">
                    <a:lumMod val="50000"/>
                  </a:schemeClr>
                </a:solidFill>
              </a:rPr>
              <a:t>Tener en cuenta que hay poco plazo para recurrir, un mes de plazo (las notificaciones al domicilio particular).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7544" y="2092786"/>
            <a:ext cx="799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Campo 7. 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ubcampo 7.1. Ciencias Sociales, Políticas y del Comportamiento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437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5852" y="2190050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8694" y="2069132"/>
            <a:ext cx="7395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1" y="3008853"/>
            <a:ext cx="706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Reseñas.  Google Scholar   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reseña y título del libro entrecomillado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7544" y="3097991"/>
            <a:ext cx="8435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9551" y="3201212"/>
            <a:ext cx="706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3144763"/>
            <a:ext cx="28098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5852" y="2190050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3" y="2062589"/>
            <a:ext cx="7133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1" y="3008853"/>
            <a:ext cx="706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9551" y="3201212"/>
            <a:ext cx="706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1560" y="36188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Traducciones  de la propia obra a otras lenguas, aportar si existen traducciones del libro a otras lenguas</a:t>
            </a:r>
          </a:p>
        </p:txBody>
      </p:sp>
    </p:spTree>
    <p:extLst>
      <p:ext uri="{BB962C8B-B14F-4D97-AF65-F5344CB8AC3E}">
        <p14:creationId xmlns:p14="http://schemas.microsoft.com/office/powerpoint/2010/main" val="12526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5852" y="2190050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206258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1" y="3008853"/>
            <a:ext cx="706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9551" y="3201212"/>
            <a:ext cx="706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1560" y="2780928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Presencia en Catálogos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Búsqueda en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5"/>
              </a:rPr>
              <a:t>Rebiun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,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6"/>
              </a:rPr>
              <a:t>Worldcat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7"/>
              </a:rPr>
              <a:t>Sudoc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7"/>
              </a:rPr>
              <a:t>,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8"/>
              </a:rPr>
              <a:t>Copac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8"/>
              </a:rPr>
              <a:t>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Acceso desde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9"/>
              </a:rPr>
              <a:t>otros catálogos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Presencia en Bases de datos de su especialidad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5852" y="2190050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206258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1" y="3008853"/>
            <a:ext cx="706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9551" y="3201212"/>
            <a:ext cx="706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1560" y="2780928"/>
            <a:ext cx="59766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Para artículos de revistas RECOMENDACIONES: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Información editorial (año de fundación, procesos de revisión, prestigio del área, etc.)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FI  en WOS – JCR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FI en SCOPUS – SJR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ERIH, FECYT, CIRC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Journal Scholar Metrics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DICE/RESH (opinión de los expertos)</a:t>
            </a:r>
          </a:p>
          <a:p>
            <a:pPr marL="342900" indent="-342900">
              <a:buAutoNum type="arabicPeriod"/>
            </a:pP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Latindex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Catálogos de Bibliotecas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Indexación en bases de datos: ULRICHS, MIAR, otras bases de la especialidad.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completas Google Scholar</a:t>
            </a:r>
          </a:p>
        </p:txBody>
      </p:sp>
    </p:spTree>
    <p:extLst>
      <p:ext uri="{BB962C8B-B14F-4D97-AF65-F5344CB8AC3E}">
        <p14:creationId xmlns:p14="http://schemas.microsoft.com/office/powerpoint/2010/main" val="4108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5852" y="2190050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7584" y="2045746"/>
            <a:ext cx="7038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1" y="3008853"/>
            <a:ext cx="706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9551" y="3201212"/>
            <a:ext cx="706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1560" y="2780928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Para artículos de libros y cap. de libros RECOMENDACIONES: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Información editorial (año de fundación, procesos de revisión, prestigio del área, composición del comité editorial)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Colecciones publicadas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Ranking SPI y otros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Reseñas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completas Google Scholar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Si son capítulos mencionar a otros autores del libro si son de reconocido prestigio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Menciones en la prensa y redes sociales: blogs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Exposiciones: prensa, comisariado, etc.</a:t>
            </a:r>
          </a:p>
        </p:txBody>
      </p:sp>
    </p:spTree>
    <p:extLst>
      <p:ext uri="{BB962C8B-B14F-4D97-AF65-F5344CB8AC3E}">
        <p14:creationId xmlns:p14="http://schemas.microsoft.com/office/powerpoint/2010/main" val="3499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5852" y="2190050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2062589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3097991"/>
            <a:ext cx="821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1" y="3008853"/>
            <a:ext cx="706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9551" y="3201212"/>
            <a:ext cx="706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41300" y="2710993"/>
            <a:ext cx="8902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Interesante consultar las guías de la Biblioteca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Guía del investigador en Comunicación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Página web. Acreditación y Sexenios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Guía Factor impacto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8"/>
              </a:rPr>
              <a:t>Guía índice H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Guía búsqueda de calidad libros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9"/>
              </a:rPr>
              <a:t>Preguntas frecuentes sobre Sexenios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9042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8" cy="68579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56384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dirty="0"/>
          </a:p>
          <a:p>
            <a:endParaRPr lang="es-ES" dirty="0"/>
          </a:p>
        </p:txBody>
      </p:sp>
      <p:sp>
        <p:nvSpPr>
          <p:cNvPr id="4" name="Subtítulo 9"/>
          <p:cNvSpPr txBox="1">
            <a:spLocks/>
          </p:cNvSpPr>
          <p:nvPr/>
        </p:nvSpPr>
        <p:spPr>
          <a:xfrm>
            <a:off x="3131840" y="1556792"/>
            <a:ext cx="5760640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31840" y="1883085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56384" y="2529416"/>
            <a:ext cx="4139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Muchas gracias por vuestra atención</a:t>
            </a:r>
          </a:p>
          <a:p>
            <a:pPr>
              <a:lnSpc>
                <a:spcPts val="6000"/>
              </a:lnSpc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Lola R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Brito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320480" y="4470985"/>
            <a:ext cx="4572000" cy="11182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me necesitáis estoy en brito@us.es </a:t>
            </a:r>
          </a:p>
          <a:p>
            <a:pPr>
              <a:lnSpc>
                <a:spcPts val="4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…y como siempre, en la Biblioteca</a:t>
            </a:r>
          </a:p>
        </p:txBody>
      </p:sp>
    </p:spTree>
    <p:extLst>
      <p:ext uri="{BB962C8B-B14F-4D97-AF65-F5344CB8AC3E}">
        <p14:creationId xmlns:p14="http://schemas.microsoft.com/office/powerpoint/2010/main" val="5638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12" name="Rectángulo 11"/>
          <p:cNvSpPr/>
          <p:nvPr/>
        </p:nvSpPr>
        <p:spPr>
          <a:xfrm>
            <a:off x="1547664" y="283202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Criterios que tienen en cuenta para evaluar</a:t>
            </a: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Contribución al progreso científico.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Participación del solicitante en los trabajos y orden de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 firma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www.coauthorindex.info/layout.php?id=inicio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Relevancia científica de la revista o libro en el que se publica.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Citas, reseñas.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aportaciones se puntúan de 0 a 10.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Políticas y 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del 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12" name="Rectángulo 11"/>
          <p:cNvSpPr/>
          <p:nvPr/>
        </p:nvSpPr>
        <p:spPr>
          <a:xfrm>
            <a:off x="1547664" y="283202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Entre las aportaciones se valorarán preferentemente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>
              <a:buAutoNum type="alphaLcParenR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Los artículos publicados en revistas de reconocida valía, aceptándose como tales las incluidas en los listados por ámbitos científicos del Journal Citation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Reports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(Social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Edition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) y Journal Citation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Reports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(Science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Edition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) de  la Web of Science.</a:t>
            </a:r>
          </a:p>
          <a:p>
            <a:pPr marL="457200" indent="-457200">
              <a:buAutoNum type="alphaLcParenR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12" name="Rectángulo 11"/>
          <p:cNvSpPr/>
          <p:nvPr/>
        </p:nvSpPr>
        <p:spPr>
          <a:xfrm>
            <a:off x="1547664" y="283202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Asimismo (sin que necesariamente se valoren por igual),</a:t>
            </a:r>
          </a:p>
          <a:p>
            <a:pPr marL="622300" lvl="2" indent="292100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622300" lvl="2" indent="292100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b) Los artículos publicados en revistas situadas en                        	posiciones relevantes de los listados de Scimago 	Journal Rank (SJR) y en “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Arts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and Humanities 	Citation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” de la Web of 	Science.</a:t>
            </a:r>
          </a:p>
          <a:p>
            <a:pPr marL="457200" indent="-457200">
              <a:buAutoNum type="alphaLcParenR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No hay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Factor de Impacto para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revistas de Humanidades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Enlace a la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Master Journal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List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para comprobar  las revistas.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Enlace a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5"/>
              </a:rPr>
              <a:t>Emerging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5"/>
              </a:rPr>
              <a:t>Sources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 Citation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5"/>
              </a:rPr>
              <a:t>Index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916831"/>
          </a:xfrm>
          <a:prstGeom prst="rect">
            <a:avLst/>
          </a:prstGeom>
        </p:spPr>
      </p:pic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988840"/>
            <a:ext cx="7997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Políticas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y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Comportamiento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12" name="Rectángulo 11"/>
          <p:cNvSpPr/>
          <p:nvPr/>
        </p:nvSpPr>
        <p:spPr>
          <a:xfrm>
            <a:off x="1547664" y="283202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c) Se podrán  valorar también, pero nunca del mismo modo, revistas cuya inclusión en bases de datos especializadas, constituya, a juicio del Comité asesor, un claro indicio de calidad. En todo caso, la mera indización o indexación de una publicación en una base de datos sin que incluya índices de gradación no es en sí misma un indicio de calidad.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d) Las revistas electrónicas estarán sujetas a los mismos criterios que las demás.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3353</Words>
  <Application>Microsoft Office PowerPoint</Application>
  <PresentationFormat>Presentación en pantalla (4:3)</PresentationFormat>
  <Paragraphs>723</Paragraphs>
  <Slides>56</Slides>
  <Notes>55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1" baseType="lpstr">
      <vt:lpstr>Arial</vt:lpstr>
      <vt:lpstr>Calibri</vt:lpstr>
      <vt:lpstr>Rockwell Extra 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tk</cp:lastModifiedBy>
  <cp:revision>181</cp:revision>
  <dcterms:created xsi:type="dcterms:W3CDTF">2014-11-06T11:20:37Z</dcterms:created>
  <dcterms:modified xsi:type="dcterms:W3CDTF">2019-02-07T08:49:27Z</dcterms:modified>
</cp:coreProperties>
</file>