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2" r:id="rId2"/>
    <p:sldId id="264" r:id="rId3"/>
    <p:sldId id="266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312" r:id="rId16"/>
    <p:sldId id="282" r:id="rId17"/>
    <p:sldId id="278" r:id="rId18"/>
    <p:sldId id="283" r:id="rId19"/>
    <p:sldId id="301" r:id="rId20"/>
    <p:sldId id="302" r:id="rId21"/>
    <p:sldId id="284" r:id="rId22"/>
    <p:sldId id="305" r:id="rId23"/>
    <p:sldId id="299" r:id="rId24"/>
    <p:sldId id="306" r:id="rId25"/>
    <p:sldId id="308" r:id="rId26"/>
    <p:sldId id="313" r:id="rId27"/>
    <p:sldId id="286" r:id="rId28"/>
    <p:sldId id="309" r:id="rId29"/>
    <p:sldId id="287" r:id="rId30"/>
    <p:sldId id="288" r:id="rId31"/>
    <p:sldId id="289" r:id="rId32"/>
    <p:sldId id="310" r:id="rId33"/>
    <p:sldId id="311" r:id="rId34"/>
    <p:sldId id="291" r:id="rId35"/>
    <p:sldId id="314" r:id="rId36"/>
    <p:sldId id="315" r:id="rId37"/>
    <p:sldId id="303" r:id="rId38"/>
    <p:sldId id="294" r:id="rId39"/>
    <p:sldId id="279" r:id="rId40"/>
    <p:sldId id="304" r:id="rId41"/>
    <p:sldId id="280" r:id="rId42"/>
    <p:sldId id="296" r:id="rId43"/>
    <p:sldId id="297" r:id="rId44"/>
    <p:sldId id="281" r:id="rId45"/>
    <p:sldId id="298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652"/>
    <a:srgbClr val="F1B41B"/>
    <a:srgbClr val="866208"/>
    <a:srgbClr val="F3B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CC2F9-3601-4DE3-B91F-866A0F5C046A}" type="doc">
      <dgm:prSet loTypeId="urn:microsoft.com/office/officeart/2005/8/layout/default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386128C-6ED4-44C8-8A90-9236F7A90104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3200" b="1" dirty="0" smtClean="0"/>
            <a:t>Capítulos de libros</a:t>
          </a:r>
          <a:endParaRPr lang="es-ES" sz="3200" b="1" dirty="0"/>
        </a:p>
      </dgm:t>
    </dgm:pt>
    <dgm:pt modelId="{9F3799E6-8C95-456E-B66E-A3F762774AB0}" type="parTrans" cxnId="{F4CA91DC-1D6B-4DA4-B1CF-DB08DCFE36E3}">
      <dgm:prSet/>
      <dgm:spPr/>
      <dgm:t>
        <a:bodyPr/>
        <a:lstStyle/>
        <a:p>
          <a:endParaRPr lang="es-ES"/>
        </a:p>
      </dgm:t>
    </dgm:pt>
    <dgm:pt modelId="{92D83520-D9B2-4BC0-B223-788067DEA925}" type="sibTrans" cxnId="{F4CA91DC-1D6B-4DA4-B1CF-DB08DCFE36E3}">
      <dgm:prSet/>
      <dgm:spPr/>
      <dgm:t>
        <a:bodyPr/>
        <a:lstStyle/>
        <a:p>
          <a:endParaRPr lang="es-ES"/>
        </a:p>
      </dgm:t>
    </dgm:pt>
    <dgm:pt modelId="{5EF54424-BBE7-4CF6-A145-860FB81E78A2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3200" b="1" dirty="0" smtClean="0"/>
            <a:t>Artículos científicos</a:t>
          </a:r>
          <a:endParaRPr lang="es-ES" sz="3200" b="1" dirty="0"/>
        </a:p>
      </dgm:t>
    </dgm:pt>
    <dgm:pt modelId="{59E55E2C-6990-45B9-B4FE-08678953A5B1}" type="parTrans" cxnId="{26839346-0ACA-419A-B9D5-96CAAFE749A7}">
      <dgm:prSet/>
      <dgm:spPr/>
      <dgm:t>
        <a:bodyPr/>
        <a:lstStyle/>
        <a:p>
          <a:endParaRPr lang="es-ES"/>
        </a:p>
      </dgm:t>
    </dgm:pt>
    <dgm:pt modelId="{FBB37A30-D62C-4B15-B5D7-5D4CAA375951}" type="sibTrans" cxnId="{26839346-0ACA-419A-B9D5-96CAAFE749A7}">
      <dgm:prSet/>
      <dgm:spPr/>
      <dgm:t>
        <a:bodyPr/>
        <a:lstStyle/>
        <a:p>
          <a:endParaRPr lang="es-ES"/>
        </a:p>
      </dgm:t>
    </dgm:pt>
    <dgm:pt modelId="{A322FCF5-A45F-4FB0-BA59-F97ABB37E896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3200" b="1" dirty="0" smtClean="0"/>
            <a:t>Tesis</a:t>
          </a:r>
          <a:endParaRPr lang="es-ES" sz="3200" b="1" dirty="0"/>
        </a:p>
      </dgm:t>
    </dgm:pt>
    <dgm:pt modelId="{CC7CFEBA-D806-4A3D-A455-FC8162EF35BD}" type="parTrans" cxnId="{93428F4F-38CF-4A01-AADA-8C86801F3494}">
      <dgm:prSet/>
      <dgm:spPr/>
      <dgm:t>
        <a:bodyPr/>
        <a:lstStyle/>
        <a:p>
          <a:endParaRPr lang="es-ES"/>
        </a:p>
      </dgm:t>
    </dgm:pt>
    <dgm:pt modelId="{3E31624F-8F73-4228-88BD-E53A395B76C1}" type="sibTrans" cxnId="{93428F4F-38CF-4A01-AADA-8C86801F3494}">
      <dgm:prSet/>
      <dgm:spPr/>
      <dgm:t>
        <a:bodyPr/>
        <a:lstStyle/>
        <a:p>
          <a:endParaRPr lang="es-ES"/>
        </a:p>
      </dgm:t>
    </dgm:pt>
    <dgm:pt modelId="{2EFFBA30-607B-4007-9AC1-3D68B516154A}">
      <dgm:prSet custT="1"/>
      <dgm:spPr>
        <a:solidFill>
          <a:schemeClr val="bg1">
            <a:lumMod val="75000"/>
          </a:schemeClr>
        </a:solidFill>
      </dgm:spPr>
      <dgm:t>
        <a:bodyPr lIns="0" rIns="0"/>
        <a:lstStyle/>
        <a:p>
          <a:r>
            <a:rPr lang="es-ES" sz="3200" b="1" dirty="0" smtClean="0">
              <a:solidFill>
                <a:schemeClr val="bg1"/>
              </a:solidFill>
            </a:rPr>
            <a:t>Libros</a:t>
          </a:r>
          <a:endParaRPr lang="es-ES" sz="3200" b="1" dirty="0">
            <a:solidFill>
              <a:schemeClr val="bg1"/>
            </a:solidFill>
          </a:endParaRPr>
        </a:p>
      </dgm:t>
    </dgm:pt>
    <dgm:pt modelId="{6F8B5536-401E-4E05-A483-DE2EE2F1DE4D}" type="parTrans" cxnId="{FA2BBF6F-7304-4E9D-A8C4-9CAA754C5152}">
      <dgm:prSet/>
      <dgm:spPr/>
      <dgm:t>
        <a:bodyPr/>
        <a:lstStyle/>
        <a:p>
          <a:endParaRPr lang="es-ES"/>
        </a:p>
      </dgm:t>
    </dgm:pt>
    <dgm:pt modelId="{D7EFFC65-4744-44A1-9912-A34961565FBA}" type="sibTrans" cxnId="{FA2BBF6F-7304-4E9D-A8C4-9CAA754C5152}">
      <dgm:prSet/>
      <dgm:spPr/>
      <dgm:t>
        <a:bodyPr/>
        <a:lstStyle/>
        <a:p>
          <a:endParaRPr lang="es-ES"/>
        </a:p>
      </dgm:t>
    </dgm:pt>
    <dgm:pt modelId="{5C1B3052-BC4A-4D7C-98D5-D6E15CFF2A90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3200" b="1" dirty="0" smtClean="0">
              <a:latin typeface="+mn-lt"/>
            </a:rPr>
            <a:t>Congresos</a:t>
          </a:r>
          <a:endParaRPr lang="es-ES" sz="3200" b="1" dirty="0">
            <a:latin typeface="+mn-lt"/>
          </a:endParaRPr>
        </a:p>
      </dgm:t>
    </dgm:pt>
    <dgm:pt modelId="{5A8949B6-354B-4ED9-B73F-3FA86FFAB4C1}" type="parTrans" cxnId="{CD1DEA5A-DA7E-4599-B07B-E180A5D1DD0C}">
      <dgm:prSet/>
      <dgm:spPr/>
      <dgm:t>
        <a:bodyPr/>
        <a:lstStyle/>
        <a:p>
          <a:endParaRPr lang="es-ES"/>
        </a:p>
      </dgm:t>
    </dgm:pt>
    <dgm:pt modelId="{9185CE72-A0DC-4AFC-9720-23C4E1991BD3}" type="sibTrans" cxnId="{CD1DEA5A-DA7E-4599-B07B-E180A5D1DD0C}">
      <dgm:prSet/>
      <dgm:spPr/>
      <dgm:t>
        <a:bodyPr/>
        <a:lstStyle/>
        <a:p>
          <a:endParaRPr lang="es-ES"/>
        </a:p>
      </dgm:t>
    </dgm:pt>
    <dgm:pt modelId="{38AC9371-F124-484B-89F6-E265AF379B76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3200" b="1" dirty="0" smtClean="0"/>
            <a:t>Páginas web</a:t>
          </a:r>
          <a:endParaRPr lang="es-ES" sz="3200" b="1" dirty="0"/>
        </a:p>
      </dgm:t>
    </dgm:pt>
    <dgm:pt modelId="{45FCC667-6073-45D6-BD0F-F60EA078D082}" type="parTrans" cxnId="{FCF012B9-F968-4F68-92F0-72D9A684557C}">
      <dgm:prSet/>
      <dgm:spPr/>
      <dgm:t>
        <a:bodyPr/>
        <a:lstStyle/>
        <a:p>
          <a:endParaRPr lang="es-ES"/>
        </a:p>
      </dgm:t>
    </dgm:pt>
    <dgm:pt modelId="{BB3D7416-56A7-4A40-9E13-6673AE0C0368}" type="sibTrans" cxnId="{FCF012B9-F968-4F68-92F0-72D9A684557C}">
      <dgm:prSet/>
      <dgm:spPr/>
      <dgm:t>
        <a:bodyPr/>
        <a:lstStyle/>
        <a:p>
          <a:endParaRPr lang="es-ES"/>
        </a:p>
      </dgm:t>
    </dgm:pt>
    <dgm:pt modelId="{41E93105-CB1D-497E-BD1B-7BBC6CFF8D7C}">
      <dgm:prSet custT="1"/>
      <dgm:spPr>
        <a:solidFill>
          <a:schemeClr val="bg1">
            <a:lumMod val="75000"/>
          </a:schemeClr>
        </a:solidFill>
      </dgm:spPr>
      <dgm:t>
        <a:bodyPr lIns="0" rIns="0"/>
        <a:lstStyle/>
        <a:p>
          <a:r>
            <a:rPr lang="es-ES" sz="3200" b="1" dirty="0" smtClean="0">
              <a:solidFill>
                <a:schemeClr val="bg1"/>
              </a:solidFill>
            </a:rPr>
            <a:t>Películas</a:t>
          </a:r>
          <a:endParaRPr lang="es-ES" sz="3200" b="1" dirty="0">
            <a:solidFill>
              <a:schemeClr val="bg1"/>
            </a:solidFill>
          </a:endParaRPr>
        </a:p>
      </dgm:t>
    </dgm:pt>
    <dgm:pt modelId="{285EEFEA-3D00-40C7-8022-9FC709BDA32A}" type="parTrans" cxnId="{9AF64778-5CD0-4C94-8FC6-F43CD0FEC121}">
      <dgm:prSet/>
      <dgm:spPr/>
      <dgm:t>
        <a:bodyPr/>
        <a:lstStyle/>
        <a:p>
          <a:endParaRPr lang="es-ES"/>
        </a:p>
      </dgm:t>
    </dgm:pt>
    <dgm:pt modelId="{02B555E9-898E-44B6-95B1-5E21234D9DFF}" type="sibTrans" cxnId="{9AF64778-5CD0-4C94-8FC6-F43CD0FEC121}">
      <dgm:prSet/>
      <dgm:spPr/>
      <dgm:t>
        <a:bodyPr/>
        <a:lstStyle/>
        <a:p>
          <a:endParaRPr lang="es-ES"/>
        </a:p>
      </dgm:t>
    </dgm:pt>
    <dgm:pt modelId="{AF33D79E-B307-46F2-9BAE-1720CE8521CE}">
      <dgm:prSet custT="1"/>
      <dgm:spPr>
        <a:solidFill>
          <a:schemeClr val="bg1">
            <a:lumMod val="75000"/>
          </a:schemeClr>
        </a:solidFill>
      </dgm:spPr>
      <dgm:t>
        <a:bodyPr lIns="0" rIns="0"/>
        <a:lstStyle/>
        <a:p>
          <a:r>
            <a:rPr lang="es-ES" sz="3200" b="1" dirty="0" smtClean="0">
              <a:solidFill>
                <a:schemeClr val="bg1"/>
              </a:solidFill>
            </a:rPr>
            <a:t>Imágenes</a:t>
          </a:r>
          <a:endParaRPr lang="es-ES" sz="3200" b="1" dirty="0">
            <a:solidFill>
              <a:schemeClr val="bg1"/>
            </a:solidFill>
          </a:endParaRPr>
        </a:p>
      </dgm:t>
    </dgm:pt>
    <dgm:pt modelId="{F7BDBE2C-C754-4155-97C9-F433B29C6658}" type="parTrans" cxnId="{760DF3F5-FF12-4501-B6A2-545E8618BD71}">
      <dgm:prSet/>
      <dgm:spPr/>
      <dgm:t>
        <a:bodyPr/>
        <a:lstStyle/>
        <a:p>
          <a:endParaRPr lang="es-ES"/>
        </a:p>
      </dgm:t>
    </dgm:pt>
    <dgm:pt modelId="{4D8832D6-DE53-43F6-A1A0-097AB8105367}" type="sibTrans" cxnId="{760DF3F5-FF12-4501-B6A2-545E8618BD71}">
      <dgm:prSet/>
      <dgm:spPr/>
      <dgm:t>
        <a:bodyPr/>
        <a:lstStyle/>
        <a:p>
          <a:endParaRPr lang="es-ES"/>
        </a:p>
      </dgm:t>
    </dgm:pt>
    <dgm:pt modelId="{C8BD1E9E-64CA-4A0D-AF31-7BB33721CD91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3200" b="1" dirty="0" smtClean="0">
              <a:solidFill>
                <a:schemeClr val="bg1"/>
              </a:solidFill>
            </a:rPr>
            <a:t>Artículos de prensa</a:t>
          </a:r>
          <a:endParaRPr lang="es-ES" sz="3200" b="1" dirty="0">
            <a:solidFill>
              <a:schemeClr val="bg1"/>
            </a:solidFill>
          </a:endParaRPr>
        </a:p>
      </dgm:t>
    </dgm:pt>
    <dgm:pt modelId="{06A006BA-9F2E-47B1-8A4A-EDB012294332}" type="parTrans" cxnId="{B85BD2FA-5F78-4E5D-8E34-E194512BC8F2}">
      <dgm:prSet/>
      <dgm:spPr/>
      <dgm:t>
        <a:bodyPr/>
        <a:lstStyle/>
        <a:p>
          <a:endParaRPr lang="es-ES"/>
        </a:p>
      </dgm:t>
    </dgm:pt>
    <dgm:pt modelId="{D603D126-7CD8-4FE8-B746-B93E39A698DB}" type="sibTrans" cxnId="{B85BD2FA-5F78-4E5D-8E34-E194512BC8F2}">
      <dgm:prSet/>
      <dgm:spPr/>
      <dgm:t>
        <a:bodyPr/>
        <a:lstStyle/>
        <a:p>
          <a:endParaRPr lang="es-ES"/>
        </a:p>
      </dgm:t>
    </dgm:pt>
    <dgm:pt modelId="{6CABFF04-598E-4941-9701-4DF38B6CA979}" type="pres">
      <dgm:prSet presAssocID="{1A1CC2F9-3601-4DE3-B91F-866A0F5C04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4D506B-FB75-44D2-9914-549897B7E7DB}" type="pres">
      <dgm:prSet presAssocID="{D386128C-6ED4-44C8-8A90-9236F7A90104}" presName="node" presStyleLbl="node1" presStyleIdx="0" presStyleCnt="9" custScaleX="211161" custScaleY="154765" custLinFactNeighborX="-71514" custLinFactNeighborY="59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986C25-628C-4D82-8D27-023C03095ECB}" type="pres">
      <dgm:prSet presAssocID="{92D83520-D9B2-4BC0-B223-788067DEA925}" presName="sibTrans" presStyleCnt="0"/>
      <dgm:spPr/>
    </dgm:pt>
    <dgm:pt modelId="{417B9350-7B2B-49ED-BD0C-CF3A59EBB2DD}" type="pres">
      <dgm:prSet presAssocID="{5EF54424-BBE7-4CF6-A145-860FB81E78A2}" presName="node" presStyleLbl="node1" presStyleIdx="1" presStyleCnt="9" custScaleX="351210" custScaleY="78268" custLinFactNeighborX="50872" custLinFactNeighborY="-718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39EEC9-12C5-48C8-8E5B-F5991A4CD6B7}" type="pres">
      <dgm:prSet presAssocID="{FBB37A30-D62C-4B15-B5D7-5D4CAA375951}" presName="sibTrans" presStyleCnt="0"/>
      <dgm:spPr/>
    </dgm:pt>
    <dgm:pt modelId="{A77F23D5-E9D2-409F-9C19-94AF0FF82B2C}" type="pres">
      <dgm:prSet presAssocID="{A322FCF5-A45F-4FB0-BA59-F97ABB37E896}" presName="node" presStyleLbl="node1" presStyleIdx="2" presStyleCnt="9" custScaleX="157504" custScaleY="85388" custLinFactNeighborX="-2922" custLinFactNeighborY="305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E250B2-0E33-4059-9542-3F43AFD593A3}" type="pres">
      <dgm:prSet presAssocID="{3E31624F-8F73-4228-88BD-E53A395B76C1}" presName="sibTrans" presStyleCnt="0"/>
      <dgm:spPr/>
    </dgm:pt>
    <dgm:pt modelId="{B1D3E25C-E636-4E4A-875B-E61153F74531}" type="pres">
      <dgm:prSet presAssocID="{2EFFBA30-607B-4007-9AC1-3D68B516154A}" presName="node" presStyleLbl="node1" presStyleIdx="3" presStyleCnt="9" custScaleX="191153" custScaleY="113436" custLinFactNeighborX="6939" custLinFactNeighborY="315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DCC712-1D61-498D-B463-864EAC2F5A62}" type="pres">
      <dgm:prSet presAssocID="{D7EFFC65-4744-44A1-9912-A34961565FBA}" presName="sibTrans" presStyleCnt="0"/>
      <dgm:spPr/>
    </dgm:pt>
    <dgm:pt modelId="{9BFEBEC3-9B92-496E-8F0B-BAB30E5B420C}" type="pres">
      <dgm:prSet presAssocID="{5C1B3052-BC4A-4D7C-98D5-D6E15CFF2A90}" presName="node" presStyleLbl="node1" presStyleIdx="4" presStyleCnt="9" custScaleX="201656" custScaleY="98337" custLinFactNeighborX="-1755" custLinFactNeighborY="-817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C48D00-DF20-42E5-967C-5B5846CDF3C3}" type="pres">
      <dgm:prSet presAssocID="{9185CE72-A0DC-4AFC-9720-23C4E1991BD3}" presName="sibTrans" presStyleCnt="0"/>
      <dgm:spPr/>
    </dgm:pt>
    <dgm:pt modelId="{6140B60C-801A-4A8C-A0A7-9287198CEE31}" type="pres">
      <dgm:prSet presAssocID="{38AC9371-F124-484B-89F6-E265AF379B76}" presName="node" presStyleLbl="node1" presStyleIdx="5" presStyleCnt="9" custScaleX="203214" custScaleY="149212" custLinFactNeighborX="8733" custLinFactNeighborY="-246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8BD5B9-9685-42E0-A2E3-899ECD8D3AE7}" type="pres">
      <dgm:prSet presAssocID="{BB3D7416-56A7-4A40-9E13-6673AE0C0368}" presName="sibTrans" presStyleCnt="0"/>
      <dgm:spPr/>
    </dgm:pt>
    <dgm:pt modelId="{459C353B-C701-495E-9D9B-5D6D7D706180}" type="pres">
      <dgm:prSet presAssocID="{41E93105-CB1D-497E-BD1B-7BBC6CFF8D7C}" presName="node" presStyleLbl="node1" presStyleIdx="6" presStyleCnt="9" custScaleX="169437" custScaleY="114466" custLinFactY="8560" custLinFactNeighborX="-2282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C5422-C96F-459D-83CE-3EFBEEC270C0}" type="pres">
      <dgm:prSet presAssocID="{02B555E9-898E-44B6-95B1-5E21234D9DFF}" presName="sibTrans" presStyleCnt="0"/>
      <dgm:spPr/>
    </dgm:pt>
    <dgm:pt modelId="{3C0153D1-2AEF-406C-AD2C-4FC362F5631C}" type="pres">
      <dgm:prSet presAssocID="{AF33D79E-B307-46F2-9BAE-1720CE8521CE}" presName="node" presStyleLbl="node1" presStyleIdx="7" presStyleCnt="9" custScaleX="185712" custScaleY="132403" custLinFactX="-71328" custLinFactNeighborX="-100000" custLinFactNeighborY="75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463671-624F-4AAC-A77A-3D3A6C84ECBC}" type="pres">
      <dgm:prSet presAssocID="{4D8832D6-DE53-43F6-A1A0-097AB8105367}" presName="sibTrans" presStyleCnt="0"/>
      <dgm:spPr/>
    </dgm:pt>
    <dgm:pt modelId="{3BC266AC-41F9-420F-B3E2-17961127F1B1}" type="pres">
      <dgm:prSet presAssocID="{C8BD1E9E-64CA-4A0D-AF31-7BB33721CD91}" presName="node" presStyleLbl="node1" presStyleIdx="8" presStyleCnt="9" custScaleX="313426" custScaleY="150870" custLinFactNeighborX="-84776" custLinFactNeighborY="-163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3C25E8-8F06-47C9-A3CD-5C539140AA70}" type="presOf" srcId="{C8BD1E9E-64CA-4A0D-AF31-7BB33721CD91}" destId="{3BC266AC-41F9-420F-B3E2-17961127F1B1}" srcOrd="0" destOrd="0" presId="urn:microsoft.com/office/officeart/2005/8/layout/default#1"/>
    <dgm:cxn modelId="{B57CF54A-AC32-49C5-8228-73F5CB7E1C56}" type="presOf" srcId="{41E93105-CB1D-497E-BD1B-7BBC6CFF8D7C}" destId="{459C353B-C701-495E-9D9B-5D6D7D706180}" srcOrd="0" destOrd="0" presId="urn:microsoft.com/office/officeart/2005/8/layout/default#1"/>
    <dgm:cxn modelId="{FA2BBF6F-7304-4E9D-A8C4-9CAA754C5152}" srcId="{1A1CC2F9-3601-4DE3-B91F-866A0F5C046A}" destId="{2EFFBA30-607B-4007-9AC1-3D68B516154A}" srcOrd="3" destOrd="0" parTransId="{6F8B5536-401E-4E05-A483-DE2EE2F1DE4D}" sibTransId="{D7EFFC65-4744-44A1-9912-A34961565FBA}"/>
    <dgm:cxn modelId="{F80C55E2-DE18-4270-9122-B358FDBAB82C}" type="presOf" srcId="{AF33D79E-B307-46F2-9BAE-1720CE8521CE}" destId="{3C0153D1-2AEF-406C-AD2C-4FC362F5631C}" srcOrd="0" destOrd="0" presId="urn:microsoft.com/office/officeart/2005/8/layout/default#1"/>
    <dgm:cxn modelId="{B85BD2FA-5F78-4E5D-8E34-E194512BC8F2}" srcId="{1A1CC2F9-3601-4DE3-B91F-866A0F5C046A}" destId="{C8BD1E9E-64CA-4A0D-AF31-7BB33721CD91}" srcOrd="8" destOrd="0" parTransId="{06A006BA-9F2E-47B1-8A4A-EDB012294332}" sibTransId="{D603D126-7CD8-4FE8-B746-B93E39A698DB}"/>
    <dgm:cxn modelId="{FB6306DA-825F-43B5-9710-64AF6698D352}" type="presOf" srcId="{A322FCF5-A45F-4FB0-BA59-F97ABB37E896}" destId="{A77F23D5-E9D2-409F-9C19-94AF0FF82B2C}" srcOrd="0" destOrd="0" presId="urn:microsoft.com/office/officeart/2005/8/layout/default#1"/>
    <dgm:cxn modelId="{1916A6F3-983A-4E9F-8942-9D366DD55460}" type="presOf" srcId="{D386128C-6ED4-44C8-8A90-9236F7A90104}" destId="{914D506B-FB75-44D2-9914-549897B7E7DB}" srcOrd="0" destOrd="0" presId="urn:microsoft.com/office/officeart/2005/8/layout/default#1"/>
    <dgm:cxn modelId="{EBF0F660-94AB-4D96-BC19-C5AB60CC214E}" type="presOf" srcId="{38AC9371-F124-484B-89F6-E265AF379B76}" destId="{6140B60C-801A-4A8C-A0A7-9287198CEE31}" srcOrd="0" destOrd="0" presId="urn:microsoft.com/office/officeart/2005/8/layout/default#1"/>
    <dgm:cxn modelId="{E2152081-47A9-4FE8-8AE0-5CA06D31CCAA}" type="presOf" srcId="{5C1B3052-BC4A-4D7C-98D5-D6E15CFF2A90}" destId="{9BFEBEC3-9B92-496E-8F0B-BAB30E5B420C}" srcOrd="0" destOrd="0" presId="urn:microsoft.com/office/officeart/2005/8/layout/default#1"/>
    <dgm:cxn modelId="{74BFBBD6-3ED0-4529-90E6-0BE6638F521D}" type="presOf" srcId="{1A1CC2F9-3601-4DE3-B91F-866A0F5C046A}" destId="{6CABFF04-598E-4941-9701-4DF38B6CA979}" srcOrd="0" destOrd="0" presId="urn:microsoft.com/office/officeart/2005/8/layout/default#1"/>
    <dgm:cxn modelId="{6EBC765A-833E-4152-9164-10D3CAD8D8BC}" type="presOf" srcId="{5EF54424-BBE7-4CF6-A145-860FB81E78A2}" destId="{417B9350-7B2B-49ED-BD0C-CF3A59EBB2DD}" srcOrd="0" destOrd="0" presId="urn:microsoft.com/office/officeart/2005/8/layout/default#1"/>
    <dgm:cxn modelId="{760DF3F5-FF12-4501-B6A2-545E8618BD71}" srcId="{1A1CC2F9-3601-4DE3-B91F-866A0F5C046A}" destId="{AF33D79E-B307-46F2-9BAE-1720CE8521CE}" srcOrd="7" destOrd="0" parTransId="{F7BDBE2C-C754-4155-97C9-F433B29C6658}" sibTransId="{4D8832D6-DE53-43F6-A1A0-097AB8105367}"/>
    <dgm:cxn modelId="{FF7CCCAF-9FDD-439F-8EB0-94529430B8EB}" type="presOf" srcId="{2EFFBA30-607B-4007-9AC1-3D68B516154A}" destId="{B1D3E25C-E636-4E4A-875B-E61153F74531}" srcOrd="0" destOrd="0" presId="urn:microsoft.com/office/officeart/2005/8/layout/default#1"/>
    <dgm:cxn modelId="{9AF64778-5CD0-4C94-8FC6-F43CD0FEC121}" srcId="{1A1CC2F9-3601-4DE3-B91F-866A0F5C046A}" destId="{41E93105-CB1D-497E-BD1B-7BBC6CFF8D7C}" srcOrd="6" destOrd="0" parTransId="{285EEFEA-3D00-40C7-8022-9FC709BDA32A}" sibTransId="{02B555E9-898E-44B6-95B1-5E21234D9DFF}"/>
    <dgm:cxn modelId="{F4CA91DC-1D6B-4DA4-B1CF-DB08DCFE36E3}" srcId="{1A1CC2F9-3601-4DE3-B91F-866A0F5C046A}" destId="{D386128C-6ED4-44C8-8A90-9236F7A90104}" srcOrd="0" destOrd="0" parTransId="{9F3799E6-8C95-456E-B66E-A3F762774AB0}" sibTransId="{92D83520-D9B2-4BC0-B223-788067DEA925}"/>
    <dgm:cxn modelId="{CD1DEA5A-DA7E-4599-B07B-E180A5D1DD0C}" srcId="{1A1CC2F9-3601-4DE3-B91F-866A0F5C046A}" destId="{5C1B3052-BC4A-4D7C-98D5-D6E15CFF2A90}" srcOrd="4" destOrd="0" parTransId="{5A8949B6-354B-4ED9-B73F-3FA86FFAB4C1}" sibTransId="{9185CE72-A0DC-4AFC-9720-23C4E1991BD3}"/>
    <dgm:cxn modelId="{26839346-0ACA-419A-B9D5-96CAAFE749A7}" srcId="{1A1CC2F9-3601-4DE3-B91F-866A0F5C046A}" destId="{5EF54424-BBE7-4CF6-A145-860FB81E78A2}" srcOrd="1" destOrd="0" parTransId="{59E55E2C-6990-45B9-B4FE-08678953A5B1}" sibTransId="{FBB37A30-D62C-4B15-B5D7-5D4CAA375951}"/>
    <dgm:cxn modelId="{FCF012B9-F968-4F68-92F0-72D9A684557C}" srcId="{1A1CC2F9-3601-4DE3-B91F-866A0F5C046A}" destId="{38AC9371-F124-484B-89F6-E265AF379B76}" srcOrd="5" destOrd="0" parTransId="{45FCC667-6073-45D6-BD0F-F60EA078D082}" sibTransId="{BB3D7416-56A7-4A40-9E13-6673AE0C0368}"/>
    <dgm:cxn modelId="{93428F4F-38CF-4A01-AADA-8C86801F3494}" srcId="{1A1CC2F9-3601-4DE3-B91F-866A0F5C046A}" destId="{A322FCF5-A45F-4FB0-BA59-F97ABB37E896}" srcOrd="2" destOrd="0" parTransId="{CC7CFEBA-D806-4A3D-A455-FC8162EF35BD}" sibTransId="{3E31624F-8F73-4228-88BD-E53A395B76C1}"/>
    <dgm:cxn modelId="{572F006A-CC52-4790-8996-5A0B8EFDF2A4}" type="presParOf" srcId="{6CABFF04-598E-4941-9701-4DF38B6CA979}" destId="{914D506B-FB75-44D2-9914-549897B7E7DB}" srcOrd="0" destOrd="0" presId="urn:microsoft.com/office/officeart/2005/8/layout/default#1"/>
    <dgm:cxn modelId="{C0B2EB0A-DD63-4D8E-95F3-1E491C057BEF}" type="presParOf" srcId="{6CABFF04-598E-4941-9701-4DF38B6CA979}" destId="{5A986C25-628C-4D82-8D27-023C03095ECB}" srcOrd="1" destOrd="0" presId="urn:microsoft.com/office/officeart/2005/8/layout/default#1"/>
    <dgm:cxn modelId="{D4E360DE-326B-4836-8849-FDD32EEC1906}" type="presParOf" srcId="{6CABFF04-598E-4941-9701-4DF38B6CA979}" destId="{417B9350-7B2B-49ED-BD0C-CF3A59EBB2DD}" srcOrd="2" destOrd="0" presId="urn:microsoft.com/office/officeart/2005/8/layout/default#1"/>
    <dgm:cxn modelId="{8C3C7E80-3C77-473D-9F1C-48C7547F6D97}" type="presParOf" srcId="{6CABFF04-598E-4941-9701-4DF38B6CA979}" destId="{3039EEC9-12C5-48C8-8E5B-F5991A4CD6B7}" srcOrd="3" destOrd="0" presId="urn:microsoft.com/office/officeart/2005/8/layout/default#1"/>
    <dgm:cxn modelId="{757795B9-CF6B-4BBD-AE46-47D9EDFE74E6}" type="presParOf" srcId="{6CABFF04-598E-4941-9701-4DF38B6CA979}" destId="{A77F23D5-E9D2-409F-9C19-94AF0FF82B2C}" srcOrd="4" destOrd="0" presId="urn:microsoft.com/office/officeart/2005/8/layout/default#1"/>
    <dgm:cxn modelId="{5C4C62D4-F049-47D6-8DF0-910F830A3693}" type="presParOf" srcId="{6CABFF04-598E-4941-9701-4DF38B6CA979}" destId="{B9E250B2-0E33-4059-9542-3F43AFD593A3}" srcOrd="5" destOrd="0" presId="urn:microsoft.com/office/officeart/2005/8/layout/default#1"/>
    <dgm:cxn modelId="{AE4DEDAA-8BE8-429D-9B00-65754DC7E91B}" type="presParOf" srcId="{6CABFF04-598E-4941-9701-4DF38B6CA979}" destId="{B1D3E25C-E636-4E4A-875B-E61153F74531}" srcOrd="6" destOrd="0" presId="urn:microsoft.com/office/officeart/2005/8/layout/default#1"/>
    <dgm:cxn modelId="{6A8D6E66-9EB9-459C-8D5E-A47A737BA4D6}" type="presParOf" srcId="{6CABFF04-598E-4941-9701-4DF38B6CA979}" destId="{4ADCC712-1D61-498D-B463-864EAC2F5A62}" srcOrd="7" destOrd="0" presId="urn:microsoft.com/office/officeart/2005/8/layout/default#1"/>
    <dgm:cxn modelId="{D9D3BEBA-269F-4957-A6C6-F08E5C86A451}" type="presParOf" srcId="{6CABFF04-598E-4941-9701-4DF38B6CA979}" destId="{9BFEBEC3-9B92-496E-8F0B-BAB30E5B420C}" srcOrd="8" destOrd="0" presId="urn:microsoft.com/office/officeart/2005/8/layout/default#1"/>
    <dgm:cxn modelId="{97A5B92C-8A06-4FB2-B0B6-C7170F2E5D2C}" type="presParOf" srcId="{6CABFF04-598E-4941-9701-4DF38B6CA979}" destId="{DEC48D00-DF20-42E5-967C-5B5846CDF3C3}" srcOrd="9" destOrd="0" presId="urn:microsoft.com/office/officeart/2005/8/layout/default#1"/>
    <dgm:cxn modelId="{A97935DE-6562-474D-AE6E-479BB0863AB5}" type="presParOf" srcId="{6CABFF04-598E-4941-9701-4DF38B6CA979}" destId="{6140B60C-801A-4A8C-A0A7-9287198CEE31}" srcOrd="10" destOrd="0" presId="urn:microsoft.com/office/officeart/2005/8/layout/default#1"/>
    <dgm:cxn modelId="{4C8EED8B-F52D-484B-95A8-5AED90F325AE}" type="presParOf" srcId="{6CABFF04-598E-4941-9701-4DF38B6CA979}" destId="{108BD5B9-9685-42E0-A2E3-899ECD8D3AE7}" srcOrd="11" destOrd="0" presId="urn:microsoft.com/office/officeart/2005/8/layout/default#1"/>
    <dgm:cxn modelId="{A48EC7F3-7A4A-4783-9B7D-0CEC683591C6}" type="presParOf" srcId="{6CABFF04-598E-4941-9701-4DF38B6CA979}" destId="{459C353B-C701-495E-9D9B-5D6D7D706180}" srcOrd="12" destOrd="0" presId="urn:microsoft.com/office/officeart/2005/8/layout/default#1"/>
    <dgm:cxn modelId="{0EF925B0-EB74-47BE-9860-9130519ABED1}" type="presParOf" srcId="{6CABFF04-598E-4941-9701-4DF38B6CA979}" destId="{99DC5422-C96F-459D-83CE-3EFBEEC270C0}" srcOrd="13" destOrd="0" presId="urn:microsoft.com/office/officeart/2005/8/layout/default#1"/>
    <dgm:cxn modelId="{9133D697-78AA-4867-A1A8-512BC5476352}" type="presParOf" srcId="{6CABFF04-598E-4941-9701-4DF38B6CA979}" destId="{3C0153D1-2AEF-406C-AD2C-4FC362F5631C}" srcOrd="14" destOrd="0" presId="urn:microsoft.com/office/officeart/2005/8/layout/default#1"/>
    <dgm:cxn modelId="{44F31248-822D-4715-80E2-AD50E0FA3481}" type="presParOf" srcId="{6CABFF04-598E-4941-9701-4DF38B6CA979}" destId="{D4463671-624F-4AAC-A77A-3D3A6C84ECBC}" srcOrd="15" destOrd="0" presId="urn:microsoft.com/office/officeart/2005/8/layout/default#1"/>
    <dgm:cxn modelId="{327D6370-F282-40F3-8F03-30314DD6AB7B}" type="presParOf" srcId="{6CABFF04-598E-4941-9701-4DF38B6CA979}" destId="{3BC266AC-41F9-420F-B3E2-17961127F1B1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D506B-FB75-44D2-9914-549897B7E7DB}">
      <dsp:nvSpPr>
        <dsp:cNvPr id="0" name=""/>
        <dsp:cNvSpPr/>
      </dsp:nvSpPr>
      <dsp:spPr>
        <a:xfrm>
          <a:off x="0" y="148095"/>
          <a:ext cx="2305312" cy="1013771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Capítulos de libros</a:t>
          </a:r>
          <a:endParaRPr lang="es-ES" sz="3200" b="1" kern="1200" dirty="0"/>
        </a:p>
      </dsp:txBody>
      <dsp:txXfrm>
        <a:off x="0" y="148095"/>
        <a:ext cx="2305312" cy="1013771"/>
      </dsp:txXfrm>
    </dsp:sp>
    <dsp:sp modelId="{417B9350-7B2B-49ED-BD0C-CF3A59EBB2DD}">
      <dsp:nvSpPr>
        <dsp:cNvPr id="0" name=""/>
        <dsp:cNvSpPr/>
      </dsp:nvSpPr>
      <dsp:spPr>
        <a:xfrm>
          <a:off x="3425351" y="0"/>
          <a:ext cx="3834272" cy="512686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Artículos científicos</a:t>
          </a:r>
          <a:endParaRPr lang="es-ES" sz="3200" b="1" kern="1200" dirty="0"/>
        </a:p>
      </dsp:txBody>
      <dsp:txXfrm>
        <a:off x="3425351" y="0"/>
        <a:ext cx="3834272" cy="512686"/>
      </dsp:txXfrm>
    </dsp:sp>
    <dsp:sp modelId="{A77F23D5-E9D2-409F-9C19-94AF0FF82B2C}">
      <dsp:nvSpPr>
        <dsp:cNvPr id="0" name=""/>
        <dsp:cNvSpPr/>
      </dsp:nvSpPr>
      <dsp:spPr>
        <a:xfrm>
          <a:off x="6781510" y="536235"/>
          <a:ext cx="1719521" cy="559324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Tesis</a:t>
          </a:r>
          <a:endParaRPr lang="es-ES" sz="3200" b="1" kern="1200" dirty="0"/>
        </a:p>
      </dsp:txBody>
      <dsp:txXfrm>
        <a:off x="6781510" y="536235"/>
        <a:ext cx="1719521" cy="559324"/>
      </dsp:txXfrm>
    </dsp:sp>
    <dsp:sp modelId="{B1D3E25C-E636-4E4A-875B-E61153F74531}">
      <dsp:nvSpPr>
        <dsp:cNvPr id="0" name=""/>
        <dsp:cNvSpPr/>
      </dsp:nvSpPr>
      <dsp:spPr>
        <a:xfrm>
          <a:off x="227814" y="1555504"/>
          <a:ext cx="2086878" cy="743050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Libros</a:t>
          </a:r>
          <a:endParaRPr lang="es-ES" sz="3200" b="1" kern="1200" dirty="0">
            <a:solidFill>
              <a:schemeClr val="bg1"/>
            </a:solidFill>
          </a:endParaRPr>
        </a:p>
      </dsp:txBody>
      <dsp:txXfrm>
        <a:off x="227814" y="1555504"/>
        <a:ext cx="2086878" cy="743050"/>
      </dsp:txXfrm>
    </dsp:sp>
    <dsp:sp modelId="{9BFEBEC3-9B92-496E-8F0B-BAB30E5B420C}">
      <dsp:nvSpPr>
        <dsp:cNvPr id="0" name=""/>
        <dsp:cNvSpPr/>
      </dsp:nvSpPr>
      <dsp:spPr>
        <a:xfrm>
          <a:off x="2328951" y="862986"/>
          <a:ext cx="2201543" cy="64414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+mn-lt"/>
            </a:rPr>
            <a:t>Congresos</a:t>
          </a:r>
          <a:endParaRPr lang="es-ES" sz="3200" b="1" kern="1200" dirty="0">
            <a:latin typeface="+mn-lt"/>
          </a:endParaRPr>
        </a:p>
      </dsp:txBody>
      <dsp:txXfrm>
        <a:off x="2328951" y="862986"/>
        <a:ext cx="2201543" cy="644145"/>
      </dsp:txXfrm>
    </dsp:sp>
    <dsp:sp modelId="{6140B60C-801A-4A8C-A0A7-9287198CEE31}">
      <dsp:nvSpPr>
        <dsp:cNvPr id="0" name=""/>
        <dsp:cNvSpPr/>
      </dsp:nvSpPr>
      <dsp:spPr>
        <a:xfrm>
          <a:off x="4754169" y="1070388"/>
          <a:ext cx="2218552" cy="977397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Páginas web</a:t>
          </a:r>
          <a:endParaRPr lang="es-ES" sz="3200" b="1" kern="1200" dirty="0"/>
        </a:p>
      </dsp:txBody>
      <dsp:txXfrm>
        <a:off x="4754169" y="1070388"/>
        <a:ext cx="2218552" cy="977397"/>
      </dsp:txXfrm>
    </dsp:sp>
    <dsp:sp modelId="{459C353B-C701-495E-9D9B-5D6D7D706180}">
      <dsp:nvSpPr>
        <dsp:cNvPr id="0" name=""/>
        <dsp:cNvSpPr/>
      </dsp:nvSpPr>
      <dsp:spPr>
        <a:xfrm>
          <a:off x="6961640" y="2056694"/>
          <a:ext cx="1849798" cy="749797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Películas</a:t>
          </a:r>
          <a:endParaRPr lang="es-ES" sz="3200" b="1" kern="1200" dirty="0">
            <a:solidFill>
              <a:schemeClr val="bg1"/>
            </a:solidFill>
          </a:endParaRPr>
        </a:p>
      </dsp:txBody>
      <dsp:txXfrm>
        <a:off x="6961640" y="2056694"/>
        <a:ext cx="1849798" cy="749797"/>
      </dsp:txXfrm>
    </dsp:sp>
    <dsp:sp modelId="{3C0153D1-2AEF-406C-AD2C-4FC362F5631C}">
      <dsp:nvSpPr>
        <dsp:cNvPr id="0" name=""/>
        <dsp:cNvSpPr/>
      </dsp:nvSpPr>
      <dsp:spPr>
        <a:xfrm>
          <a:off x="0" y="2428502"/>
          <a:ext cx="2027477" cy="867291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Imágenes</a:t>
          </a:r>
          <a:endParaRPr lang="es-ES" sz="3200" b="1" kern="1200" dirty="0">
            <a:solidFill>
              <a:schemeClr val="bg1"/>
            </a:solidFill>
          </a:endParaRPr>
        </a:p>
      </dsp:txBody>
      <dsp:txXfrm>
        <a:off x="0" y="2428502"/>
        <a:ext cx="2027477" cy="867291"/>
      </dsp:txXfrm>
    </dsp:sp>
    <dsp:sp modelId="{3BC266AC-41F9-420F-B3E2-17961127F1B1}">
      <dsp:nvSpPr>
        <dsp:cNvPr id="0" name=""/>
        <dsp:cNvSpPr/>
      </dsp:nvSpPr>
      <dsp:spPr>
        <a:xfrm>
          <a:off x="2926118" y="2211170"/>
          <a:ext cx="3421772" cy="988257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Artículos de prensa</a:t>
          </a:r>
          <a:endParaRPr lang="es-ES" sz="3200" b="1" kern="1200" dirty="0">
            <a:solidFill>
              <a:schemeClr val="bg1"/>
            </a:solidFill>
          </a:endParaRPr>
        </a:p>
      </dsp:txBody>
      <dsp:txXfrm>
        <a:off x="2926118" y="2211170"/>
        <a:ext cx="3421772" cy="988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24A50-EBDF-4153-A09F-37EEFD3B6A5F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68AB7-B12C-4349-AA46-E8E412C0FF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27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A082-E1A7-4D3A-9D75-AFEDA162C57D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4045-C516-4B5D-8EB4-7A6106C7D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99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A082-E1A7-4D3A-9D75-AFEDA162C57D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4045-C516-4B5D-8EB4-7A6106C7D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84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A082-E1A7-4D3A-9D75-AFEDA162C57D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4045-C516-4B5D-8EB4-7A6106C7D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18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A082-E1A7-4D3A-9D75-AFEDA162C57D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4045-C516-4B5D-8EB4-7A6106C7D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0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A082-E1A7-4D3A-9D75-AFEDA162C57D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4045-C516-4B5D-8EB4-7A6106C7D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6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A082-E1A7-4D3A-9D75-AFEDA162C57D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4045-C516-4B5D-8EB4-7A6106C7D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26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A082-E1A7-4D3A-9D75-AFEDA162C57D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4045-C516-4B5D-8EB4-7A6106C7D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81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A082-E1A7-4D3A-9D75-AFEDA162C57D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4045-C516-4B5D-8EB4-7A6106C7D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45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A082-E1A7-4D3A-9D75-AFEDA162C57D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4045-C516-4B5D-8EB4-7A6106C7D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53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A082-E1A7-4D3A-9D75-AFEDA162C57D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4045-C516-4B5D-8EB4-7A6106C7D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88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A082-E1A7-4D3A-9D75-AFEDA162C57D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4045-C516-4B5D-8EB4-7A6106C7D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17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A082-E1A7-4D3A-9D75-AFEDA162C57D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4045-C516-4B5D-8EB4-7A6106C7DA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16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0-site.ebrary.com.fama.us.es/lib/unisev/detail.action?docID=11335772&amp;p00=comunicacion+audiovisua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0-search.proquest.com.fama.us.es/indexingvolumeissuelinkhandler/1818346/Art+Journal/01989Y12Y01$23Winter+1989$3b++Vol.+48+$284$29/48/4?accountid=1474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guiasbus.us.es/bibliografiaycita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uiasbus.us.es/mendeley" TargetMode="External"/><Relationship Id="rId4" Type="http://schemas.openxmlformats.org/officeDocument/2006/relationships/hyperlink" Target="http://guiasbus.us.es/citarredessociales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x5t4qzlvG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dus.us.es/xmlui/handle/11441/28442" TargetMode="External"/><Relationship Id="rId4" Type="http://schemas.openxmlformats.org/officeDocument/2006/relationships/hyperlink" Target="https://idus.us.es/xmlui/handle/11441/28232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brito@us.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op@us.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b.us.es/busca_y_encuentra/ca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ib.us.es/comunicac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5706" y="-7394"/>
            <a:ext cx="2067426" cy="6858000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 rot="5400000">
            <a:off x="3250255" y="998029"/>
            <a:ext cx="2627784" cy="9159706"/>
          </a:xfrm>
          <a:prstGeom prst="rect">
            <a:avLst/>
          </a:prstGeom>
          <a:solidFill>
            <a:srgbClr val="F1B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 rot="5400000">
            <a:off x="3871203" y="1585204"/>
            <a:ext cx="1401593" cy="914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 rot="5400000">
            <a:off x="3556032" y="-358764"/>
            <a:ext cx="2016226" cy="915970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2050026" y="1124744"/>
            <a:ext cx="2227007" cy="184785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1124744"/>
            <a:ext cx="2227007" cy="184785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4308391" y="1124744"/>
            <a:ext cx="2391928" cy="184785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67544" y="3435083"/>
            <a:ext cx="8651383" cy="154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s-ES" sz="3200" b="1" spc="200" dirty="0" smtClean="0">
                <a:solidFill>
                  <a:schemeClr val="bg1"/>
                </a:solidFill>
              </a:rPr>
              <a:t>Competencias informacionales para la elaboración del TFG</a:t>
            </a:r>
            <a:endParaRPr lang="es-ES" sz="3200" b="1" spc="2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99792" y="5301208"/>
            <a:ext cx="486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150" dirty="0" smtClean="0">
                <a:solidFill>
                  <a:schemeClr val="bg1">
                    <a:lumMod val="50000"/>
                  </a:schemeClr>
                </a:solidFill>
              </a:rPr>
              <a:t>Biblioteca de Comunicación </a:t>
            </a:r>
          </a:p>
          <a:p>
            <a:r>
              <a:rPr lang="es-ES" sz="2000" b="1" spc="150" dirty="0" smtClean="0">
                <a:solidFill>
                  <a:schemeClr val="bg1">
                    <a:lumMod val="50000"/>
                  </a:schemeClr>
                </a:solidFill>
              </a:rPr>
              <a:t>Universidad de Sevilla</a:t>
            </a:r>
          </a:p>
          <a:p>
            <a:r>
              <a:rPr lang="es-ES" sz="2000" b="1" spc="150" dirty="0" smtClean="0">
                <a:solidFill>
                  <a:schemeClr val="bg1">
                    <a:lumMod val="50000"/>
                  </a:schemeClr>
                </a:solidFill>
              </a:rPr>
              <a:t>Febrero  2017</a:t>
            </a:r>
            <a:endParaRPr lang="es-ES" sz="2000" b="1" spc="1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-33027" y="5229202"/>
            <a:ext cx="2083053" cy="1662573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5" y="5738828"/>
            <a:ext cx="1712524" cy="5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Evitar el plagio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2" descr="https://encrypted-tbn0.gstatic.com/images?q=tbn:ANd9GcQCroKkzBoIvcmpiR_duj_ZkMQHjznG6N0C_yYzmBUSwKSs2zKd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581" y="2197925"/>
            <a:ext cx="2000250" cy="2286000"/>
          </a:xfrm>
          <a:prstGeom prst="rect">
            <a:avLst/>
          </a:prstGeom>
          <a:noFill/>
        </p:spPr>
      </p:pic>
      <p:sp>
        <p:nvSpPr>
          <p:cNvPr id="20" name="6 CuadroTexto"/>
          <p:cNvSpPr txBox="1"/>
          <p:nvPr/>
        </p:nvSpPr>
        <p:spPr>
          <a:xfrm>
            <a:off x="2715671" y="404664"/>
            <a:ext cx="552873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dirty="0"/>
          </a:p>
          <a:p>
            <a:pPr algn="just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PLAGIO ES…</a:t>
            </a: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1. Copiar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una obra y presentarla como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propia.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. Reproducir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un texto en mi trabajo sin hacer referencia a su autor.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. Incluir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frases, párrafos o ideas de otros en nuestros escritos, sin citar su procedencia o autor.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. Copiar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párrafos o frases de sentencias sin señalar su procedencia.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. Parafrasear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un texto o una idea, sin citar su autor.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. Comprar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un trabajo a otro, al que se le llama “negro”, y presentarlo como propio.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. Copiar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cualquier obra multimedia (audio, vídeo, Webs…), música, gráficos, sin citar al autor. </a:t>
            </a:r>
          </a:p>
        </p:txBody>
      </p:sp>
    </p:spTree>
    <p:extLst>
      <p:ext uri="{BB962C8B-B14F-4D97-AF65-F5344CB8AC3E}">
        <p14:creationId xmlns:p14="http://schemas.microsoft.com/office/powerpoint/2010/main" val="19590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368322" y="133727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Evitar el plagio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181315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55576" y="156690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6 CuadroTexto"/>
          <p:cNvSpPr txBox="1"/>
          <p:nvPr/>
        </p:nvSpPr>
        <p:spPr>
          <a:xfrm>
            <a:off x="291497" y="1057057"/>
            <a:ext cx="80632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Hay que citar las fuentes consultadas, toda la bibliografía utilizada en el trabajo y las obras o las ideas ajenas incorporadas al trabajo</a:t>
            </a: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3" name="6 Diagrama"/>
          <p:cNvGraphicFramePr/>
          <p:nvPr>
            <p:extLst>
              <p:ext uri="{D42A27DB-BD31-4B8C-83A1-F6EECF244321}">
                <p14:modId xmlns:p14="http://schemas.microsoft.com/office/powerpoint/2010/main" val="1951823358"/>
              </p:ext>
            </p:extLst>
          </p:nvPr>
        </p:nvGraphicFramePr>
        <p:xfrm>
          <a:off x="168326" y="1741740"/>
          <a:ext cx="8988412" cy="341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72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368322" y="133727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Evitar el plagio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55576" y="156690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6 CuadroTexto"/>
          <p:cNvSpPr txBox="1"/>
          <p:nvPr/>
        </p:nvSpPr>
        <p:spPr>
          <a:xfrm>
            <a:off x="251520" y="1415793"/>
            <a:ext cx="806325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 </a:t>
            </a:r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Hay que citar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         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</a:rPr>
              <a:t>Hechos  </a:t>
            </a:r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o datos muy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</a:rPr>
              <a:t>conocidos </a:t>
            </a:r>
            <a:endParaRPr lang="es-ES" sz="3200" dirty="0"/>
          </a:p>
          <a:p>
            <a:r>
              <a:rPr lang="es-ES" sz="3200" dirty="0" smtClean="0"/>
              <a:t>	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(por 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ejemplo, la fecha de un hecho 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	histórico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, la extensión o la población de 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	un 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país, etc.). </a:t>
            </a:r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es-ES" sz="3200" dirty="0"/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368322" y="133727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Libros en la Biblioteca FCOM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55576" y="156690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6 CuadroTexto"/>
          <p:cNvSpPr txBox="1"/>
          <p:nvPr/>
        </p:nvSpPr>
        <p:spPr>
          <a:xfrm>
            <a:off x="-15874" y="1542849"/>
            <a:ext cx="806325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es-ES" sz="3200" dirty="0"/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6 CuadroTexto"/>
          <p:cNvSpPr txBox="1"/>
          <p:nvPr/>
        </p:nvSpPr>
        <p:spPr>
          <a:xfrm>
            <a:off x="617619" y="1566905"/>
            <a:ext cx="806325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         </a:t>
            </a:r>
            <a:endParaRPr lang="es-ES" sz="32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la signatura P 001.81 están los libros sobre cómo hacer el TFG</a:t>
            </a:r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5 Imagen" descr="signatu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216202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4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368322" y="133727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Estilo de citas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55576" y="156690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6 CuadroTexto"/>
          <p:cNvSpPr txBox="1"/>
          <p:nvPr/>
        </p:nvSpPr>
        <p:spPr>
          <a:xfrm>
            <a:off x="-15874" y="1542849"/>
            <a:ext cx="806325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es-ES" sz="3200" dirty="0"/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6 CuadroTexto"/>
          <p:cNvSpPr txBox="1"/>
          <p:nvPr/>
        </p:nvSpPr>
        <p:spPr>
          <a:xfrm>
            <a:off x="358940" y="1558803"/>
            <a:ext cx="80632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                     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 Ciencias Sociales estilo de citas </a:t>
            </a:r>
          </a:p>
          <a:p>
            <a:pPr lvl="0"/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más frecuente es APA</a:t>
            </a:r>
          </a:p>
          <a:p>
            <a:pPr lvl="0"/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                    El Manual   contiene: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estructura y contenido de un trabajo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Formato        formato y estilo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Escri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</a:t>
            </a: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escribir con claridad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citas y bibliografía                                                                                                                                              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36" y="1885412"/>
            <a:ext cx="2084567" cy="303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371960" y="385417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133728"/>
            <a:ext cx="974425" cy="1074442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55576" y="156690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6 CuadroTexto"/>
          <p:cNvSpPr txBox="1"/>
          <p:nvPr/>
        </p:nvSpPr>
        <p:spPr>
          <a:xfrm>
            <a:off x="-15874" y="1542849"/>
            <a:ext cx="806325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es-ES" sz="3200" dirty="0"/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6 CuadroTexto"/>
          <p:cNvSpPr txBox="1"/>
          <p:nvPr/>
        </p:nvSpPr>
        <p:spPr>
          <a:xfrm>
            <a:off x="323528" y="1391737"/>
            <a:ext cx="80986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 Ciencias Sociales estilo de citas más frecuente es APA</a:t>
            </a:r>
          </a:p>
          <a:p>
            <a:pPr lvl="0"/>
            <a:endParaRPr lang="es-E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71550" lvl="1" indent="-514350">
              <a:buAutoNum type="arabicPeriod"/>
            </a:pP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</a:t>
            </a:r>
          </a:p>
          <a:p>
            <a:pPr marL="971550" lvl="1" indent="-514350">
              <a:buAutoNum type="arabicPeriod"/>
            </a:pP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Nota</a:t>
            </a:r>
          </a:p>
          <a:p>
            <a:pPr marL="971550" lvl="1" indent="-514350">
              <a:buAutoNum type="arabicPeriod"/>
            </a:pP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</a:t>
            </a:r>
          </a:p>
          <a:p>
            <a:pPr lvl="1"/>
            <a:endParaRPr lang="es-E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520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368322" y="133727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179632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1331907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6 CuadroTexto"/>
          <p:cNvSpPr txBox="1"/>
          <p:nvPr/>
        </p:nvSpPr>
        <p:spPr>
          <a:xfrm>
            <a:off x="-15874" y="1542849"/>
            <a:ext cx="80632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Una </a:t>
            </a:r>
            <a:r>
              <a:rPr lang="es-ES" sz="2800" b="1" dirty="0">
                <a:solidFill>
                  <a:schemeClr val="bg1">
                    <a:lumMod val="65000"/>
                  </a:schemeClr>
                </a:solidFill>
              </a:rPr>
              <a:t>cita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 es la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mención abreviada de una contribución </a:t>
            </a:r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de otro autor 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dentro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del propio texto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. Las citas se añaden entre paréntesis dentro del texto y consta de apellidos del autor, año de publicación y página o párrafo. Separados por ,</a:t>
            </a:r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51519" y="3881488"/>
            <a:ext cx="662473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Según (Jiménez Varea, 2016, p. 25) cuando hablamos de Narrativa gráfica nos estamos refiriendo…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37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1075" y="1504061"/>
            <a:ext cx="8136904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Una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referencia bibliográfica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 es la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representación de un documento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 a través de la identificación de sus elementos principales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Autor, Título,  Lugar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edición, Editorial, Año, URL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(para documentos electrónicos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defRPr/>
            </a:pP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467544" y="3762737"/>
            <a:ext cx="7272808" cy="6004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Ejemplo: Jiménez Varea, J. (2016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). </a:t>
            </a:r>
            <a:r>
              <a:rPr lang="es-ES" i="1" dirty="0">
                <a:solidFill>
                  <a:schemeClr val="bg1">
                    <a:lumMod val="50000"/>
                  </a:schemeClr>
                </a:solidFill>
              </a:rPr>
              <a:t>Narrativa gráfica: narratología de la historia.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Madrid: Fragua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4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1218302"/>
            <a:ext cx="7200800" cy="400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Tipos de cita </a:t>
            </a:r>
            <a:endParaRPr lang="es-ES" sz="28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Cita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textual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Transcripción fiel y palabra por palabra del texto de otro autor. </a:t>
            </a:r>
            <a:endParaRPr lang="es-ES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Cita indirecta o </a:t>
            </a:r>
            <a:r>
              <a:rPr lang="es-ES" sz="2400" b="1" i="1" dirty="0">
                <a:solidFill>
                  <a:schemeClr val="bg1">
                    <a:lumMod val="50000"/>
                  </a:schemeClr>
                </a:solidFill>
              </a:rPr>
              <a:t>paráfrasis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Es un resumen breve o parafraseado (usando palabras diferentes a las empleadas por el autor) de una idea, de una parte de la obra o de toda ella. </a:t>
            </a:r>
            <a:endParaRPr lang="es-ES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2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7" y="980728"/>
            <a:ext cx="8063725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Cita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textual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Transcripción fiel y palabra por palabra del texto de otro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autor, son citas cortas.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hasta 39 palabras va entre comillas (tres o menos de tres líneas).</a:t>
            </a:r>
          </a:p>
          <a:p>
            <a:pPr marL="457200" indent="-457200" algn="just">
              <a:buFontTx/>
              <a:buChar char="-"/>
            </a:pP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añade la cita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incluyendo la página en la que parece el texto citado (autor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año y páginas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). En el caso de textos que no tengan página se cita el número del párrafo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s-ES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757544" y="3945496"/>
            <a:ext cx="6768752" cy="934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Ejemplo:  “La complejidad narrativa es uno de los factores más determinantes en la calidad del relato seriado” (Cobo Durán, 2013, p. 219).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74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Normativa TFG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188640"/>
            <a:ext cx="974425" cy="1019529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181550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181550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5253558"/>
            <a:ext cx="2227007" cy="1847850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9" y="5181550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45230" y="1412776"/>
            <a:ext cx="536692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30 Rectángulo"/>
          <p:cNvSpPr>
            <a:spLocks noChangeArrowheads="1"/>
          </p:cNvSpPr>
          <p:nvPr/>
        </p:nvSpPr>
        <p:spPr bwMode="auto">
          <a:xfrm>
            <a:off x="393896" y="1268760"/>
            <a:ext cx="785078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Según la normativa aprobada en Junta de Facultad con fecha  9 de Julio de 2013, 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revisada y modificada en Junta de Facultad 17 de Junio 2014.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just">
              <a:defRPr/>
            </a:pP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Artículo 1.  El proyecto Fin de Grado consistirá en la realización por parte del estudiante, bajo la dirección tutelada, de un proyecto, memoria o estudio sobre un tema de trabajo que se le asignará y en el que se desarrollará y aplicará conocimientos, capacidades y competencias adquiridos en la 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titulación.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302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1218302"/>
            <a:ext cx="7200800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Cita textual larga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Transcripción fiel y palabra por palabra del texto de otro autor. 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Más de 40 palabras. No se pone entre comillas.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Se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transcribe en párrafo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aparte. El margen izquierdo y derecho de la cita debe comenzar con un tabulador.   Se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añade la cita (autor, año y páginas). </a:t>
            </a:r>
            <a:endParaRPr lang="es-E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-  En las citas largas la página se pone al final del    fragmento.              </a:t>
            </a:r>
          </a:p>
          <a:p>
            <a:endParaRPr lang="es-ES" sz="2400" dirty="0"/>
          </a:p>
          <a:p>
            <a:pPr marL="457200" indent="-457200">
              <a:buFontTx/>
              <a:buChar char="-"/>
            </a:pPr>
            <a:endParaRPr lang="es-ES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7184" y="1303956"/>
            <a:ext cx="87702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Cita textual larga ejemplo</a:t>
            </a:r>
          </a:p>
          <a:p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Cuando hacemos mención en las series de televisión de los personajes que forman parte de la misma.</a:t>
            </a:r>
          </a:p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      	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 inclusión de esta secuencia tiene una clara intención motivadora                                 	protagonista, pues impulsa a Walter a regresar al negocio de la fabricación 	de metanfetamina. 	                                    </a:t>
            </a:r>
          </a:p>
          <a:p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           El primero se produce en “Mandala” (2x11) cuando 	uno de sus 	amigos y traficantes, Combo, es asesinado a manos de un niño 	de 	once años, lo que provoca que el personaje vuelva a fumar “cristal”, en 	este caso junto a su novia, Jane, además de consumir otras drogas como 	heroína. (Cobo Durán, 2013, p. 228).                     </a:t>
            </a:r>
            <a:endParaRPr lang="es-ES" sz="2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8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7184" y="925395"/>
            <a:ext cx="8770258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Cita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indirecta o </a:t>
            </a:r>
            <a:r>
              <a:rPr lang="es-ES" sz="2400" b="1" i="1" dirty="0">
                <a:solidFill>
                  <a:schemeClr val="bg1">
                    <a:lumMod val="50000"/>
                  </a:schemeClr>
                </a:solidFill>
              </a:rPr>
              <a:t>paráfrasis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: Es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 cuando se interpretran las palabras d e otro autor y se exponen con otras palabras. 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No se ponen comillas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Y no hay que mencionar la página exacta</a:t>
            </a:r>
          </a:p>
          <a:p>
            <a:endParaRPr lang="es-E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148999" y="3103337"/>
            <a:ext cx="6516046" cy="159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Ejemplo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Si tenemos en cuenta que cuando se habla del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liderazgo de las series de televisión en España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el autor no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puede ser considerado…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(Cobo Durán, 2013)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369961" y="8991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40972"/>
            <a:ext cx="974425" cy="1033811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22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747904" y="5037534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5536" y="1013246"/>
            <a:ext cx="7848871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Número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de autores </a:t>
            </a:r>
            <a:endParaRPr lang="es-ES" sz="2000" dirty="0" smtClean="0"/>
          </a:p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- 2 autores: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Se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citan ambos, separándolos por la conjunción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y </a:t>
            </a:r>
            <a:r>
              <a:rPr lang="es-ES" sz="2400" dirty="0" err="1" smtClean="0">
                <a:solidFill>
                  <a:schemeClr val="bg1">
                    <a:lumMod val="50000"/>
                  </a:schemeClr>
                </a:solidFill>
              </a:rPr>
              <a:t>ó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400" b="1" i="1" dirty="0" smtClean="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(para obras en inglés) 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3-5 autores: 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La primera vez se citan todos, separados por coma, excepto el último, que se separa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con y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</a:rPr>
              <a:t>ó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b="1" i="1" dirty="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. A partir de la segunda cita, sólo el primero, seguido de et al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sin cursiva y con punto después de el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al. </a:t>
            </a:r>
            <a:endParaRPr lang="es-E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161872" y="2078353"/>
            <a:ext cx="6317715" cy="7093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Ejemplo: 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(Cobo Durán,  y Hernández-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Santaolalla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2013)</a:t>
            </a:r>
            <a:endParaRPr lang="es-ES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895903" y="4005064"/>
            <a:ext cx="6461731" cy="8274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Ejemplo: 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Primera vez (Cobo Durán,  Hernández-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Santaolalla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Klosterman, Ríos, I. de los y Littman, 2013) </a:t>
            </a:r>
          </a:p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Segunda o más veces (Cobo Durán et al., 2013)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18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78087" y="238475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4333" y="220561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747904" y="5037534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5536" y="1013246"/>
            <a:ext cx="7848871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Número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de autores </a:t>
            </a:r>
            <a:endParaRPr lang="es-ES" sz="2000" dirty="0" smtClean="0"/>
          </a:p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6 autores: </a:t>
            </a:r>
          </a:p>
          <a:p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Siempre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, desde la primera cita, el primer autor, seguido de et al. (sin cursiva y con punto después de al). 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58540" y="2780928"/>
            <a:ext cx="6317715" cy="7093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Ejemplo: 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(Cobo Durán, et al., 2013)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06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Nota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0566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71872" y="1325955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Las notas son aclaraciones marginales al texto</a:t>
            </a:r>
          </a:p>
          <a:p>
            <a:pPr algn="just"/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s-E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Sirven para complementar y facilitar la lectura del mismo</a:t>
            </a:r>
          </a:p>
          <a:p>
            <a:pPr algn="just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Pueden ir a pie de página</a:t>
            </a:r>
          </a:p>
          <a:p>
            <a:pPr algn="just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Al final de cada capítulo</a:t>
            </a:r>
          </a:p>
          <a:p>
            <a:pPr algn="just"/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al final del trabajo</a:t>
            </a:r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0566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71872" y="1325955"/>
            <a:ext cx="73448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Se trata del conjunto del material utilizado o consultado durante la realización del trabajo.</a:t>
            </a:r>
          </a:p>
          <a:p>
            <a:pPr algn="just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Se deben incluir los recursos citados en la redacción del trabajo y también aquellos que se han consultado aunque no citado.</a:t>
            </a:r>
          </a:p>
          <a:p>
            <a:pPr algn="just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Las referencias se incluyen en la parte final en al apartado bibliografía.</a:t>
            </a:r>
          </a:p>
          <a:p>
            <a:pPr algn="just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Se ordenan alfabéticamente y los nombres de pila no se desarrollan sino que sólo van las iniciales.</a:t>
            </a:r>
          </a:p>
          <a:p>
            <a:pPr algn="just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Los datos para redactar las referencias son.</a:t>
            </a:r>
          </a:p>
          <a:p>
            <a:pPr algn="just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Autor, titulo del libro, fecha, si la tiene, si es desconocida se usan las iniciales s.f. nº de edición a partir de la 2ª. Lugar de edición, editorial</a:t>
            </a:r>
          </a:p>
          <a:p>
            <a:pPr algn="just"/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26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3897" y="1413095"/>
            <a:ext cx="741846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endParaRPr lang="es-ES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Libro: </a:t>
            </a:r>
          </a:p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Jiménez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Varea, J. (2016). 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</a:rPr>
              <a:t>Narrativa gráfica: narratología de la historia.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Madrid: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Fragua.</a:t>
            </a:r>
            <a:endParaRPr lang="es-ES" sz="2400" dirty="0"/>
          </a:p>
          <a:p>
            <a:endParaRPr lang="es-ES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27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3897" y="1413095"/>
            <a:ext cx="74184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Libro cuyo autor es una Entidad</a:t>
            </a:r>
          </a:p>
          <a:p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Cuando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citamos un trabajo elaborado por un organismo o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entidad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2000" dirty="0">
                <a:solidFill>
                  <a:schemeClr val="bg1">
                    <a:lumMod val="50000"/>
                  </a:schemeClr>
                </a:solidFill>
              </a:rPr>
            </a:br>
            <a:endParaRPr lang="es-E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American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Psychological Association. (2011). </a:t>
            </a:r>
            <a:r>
              <a:rPr lang="es-ES" sz="2000" i="1" dirty="0">
                <a:solidFill>
                  <a:schemeClr val="bg1">
                    <a:lumMod val="50000"/>
                  </a:schemeClr>
                </a:solidFill>
              </a:rPr>
              <a:t>Manual de publicaciones de la American Psychological Association. Guía de entrenamiento para el estudiante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México: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El Manual Moderno </a:t>
            </a:r>
            <a:br>
              <a:rPr lang="es-ES" sz="2000" dirty="0">
                <a:solidFill>
                  <a:schemeClr val="bg1">
                    <a:lumMod val="50000"/>
                  </a:schemeClr>
                </a:solidFill>
              </a:rPr>
            </a:br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0566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28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5536" y="1260604"/>
            <a:ext cx="7272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Capítulo de libro</a:t>
            </a:r>
          </a:p>
          <a:p>
            <a:endParaRPr lang="es-E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Rubio-Hernández,  M.d.M. (2010). Reinventando a Fausto. Walter White como actualización del mito fáustico.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En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Cobo Durán, S. y Hernández-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Santaolalla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V.  (Coord.) </a:t>
            </a:r>
            <a:r>
              <a:rPr lang="es-ES" sz="2400" i="1" dirty="0" smtClean="0">
                <a:solidFill>
                  <a:schemeClr val="bg1">
                    <a:lumMod val="50000"/>
                  </a:schemeClr>
                </a:solidFill>
              </a:rPr>
              <a:t>Breaking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400" i="1" dirty="0" smtClean="0">
                <a:solidFill>
                  <a:schemeClr val="bg1">
                    <a:lumMod val="50000"/>
                  </a:schemeClr>
                </a:solidFill>
              </a:rPr>
              <a:t>Bad. 530 gramos (de papel) para seriadictos no rehabilitados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 (pp.60-72)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Madrid: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Errata Naturae.</a:t>
            </a:r>
          </a:p>
          <a:p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Buscar información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5037534"/>
            <a:ext cx="2227007" cy="1847850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9" y="5109542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11560" y="1246063"/>
            <a:ext cx="536692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¿Qué información necesito?</a:t>
            </a:r>
          </a:p>
          <a:p>
            <a:endParaRPr lang="es-ES" sz="1050" dirty="0">
              <a:latin typeface="Calibri" panose="020F0502020204030204" pitchFamily="34" charset="0"/>
            </a:endParaRPr>
          </a:p>
        </p:txBody>
      </p:sp>
      <p:pic>
        <p:nvPicPr>
          <p:cNvPr id="10" name="6 Imagen" descr="busca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7" y="2061885"/>
            <a:ext cx="2487311" cy="237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4 Imagen" descr="informac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903" y="1052736"/>
            <a:ext cx="27289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555776" y="3975447"/>
            <a:ext cx="3587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nformación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de calidad</a:t>
            </a:r>
          </a:p>
        </p:txBody>
      </p:sp>
    </p:spTree>
    <p:extLst>
      <p:ext uri="{BB962C8B-B14F-4D97-AF65-F5344CB8AC3E}">
        <p14:creationId xmlns:p14="http://schemas.microsoft.com/office/powerpoint/2010/main" val="26127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Referencias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245859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29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09965" y="1484791"/>
            <a:ext cx="7200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Artículo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de revista 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Galván Jerez, E. (2016). La estética japonesa del fallo. El “mono no aware” y  los fallos ficcionales en videojuegos.  </a:t>
            </a:r>
            <a:r>
              <a:rPr lang="es-ES" sz="2400" i="1" dirty="0" smtClean="0">
                <a:solidFill>
                  <a:schemeClr val="bg1">
                    <a:lumMod val="50000"/>
                  </a:schemeClr>
                </a:solidFill>
              </a:rPr>
              <a:t> LifePlay. Revista Académica internacional sobre  videojuegos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(5) 42-57</a:t>
            </a:r>
          </a:p>
          <a:p>
            <a:endParaRPr lang="es-E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0566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25961" y="1413095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Tesis doctoral</a:t>
            </a:r>
          </a:p>
          <a:p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Navarrete-Galiano, R. (2016). </a:t>
            </a:r>
            <a:r>
              <a:rPr lang="es-ES" sz="2400" i="1" dirty="0">
                <a:solidFill>
                  <a:schemeClr val="bg1">
                    <a:lumMod val="50000"/>
                  </a:schemeClr>
                </a:solidFill>
              </a:rPr>
              <a:t>El cine republicano: el caso de Rosario Pi.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(Tesis doctoral inédita). Universidad de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Sevilla, Sevilla.</a:t>
            </a:r>
          </a:p>
          <a:p>
            <a:endParaRPr lang="es-E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0566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31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25961" y="1413095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APA</a:t>
            </a:r>
          </a:p>
          <a:p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Artículo de periódico</a:t>
            </a:r>
          </a:p>
          <a:p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Mateo, J.J. y Junquera, N. (2017). El caso del presidente de Murcia deja en evidencia el pacto Rajoy-Rivera. </a:t>
            </a:r>
            <a:r>
              <a:rPr lang="es-ES" sz="2400" i="1" dirty="0" smtClean="0">
                <a:solidFill>
                  <a:schemeClr val="bg1">
                    <a:lumMod val="50000"/>
                  </a:schemeClr>
                </a:solidFill>
              </a:rPr>
              <a:t>El País, 22 de febrero, 15</a:t>
            </a:r>
          </a:p>
          <a:p>
            <a:endParaRPr lang="es-E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0566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32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67544" y="1435695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Película</a:t>
            </a:r>
          </a:p>
          <a:p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Erice, V. (director). </a:t>
            </a:r>
            <a:r>
              <a:rPr lang="es-ES" sz="2400" i="1" dirty="0" smtClean="0">
                <a:solidFill>
                  <a:schemeClr val="bg1">
                    <a:lumMod val="50000"/>
                  </a:schemeClr>
                </a:solidFill>
              </a:rPr>
              <a:t>El Sur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(1983). Chloe Productions</a:t>
            </a:r>
            <a:endParaRPr lang="es-ES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0566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33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4352" y="1382588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Página Web</a:t>
            </a:r>
          </a:p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BIBLIOTECA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de la Universidad de Sevilla. Guías de la BUS: Herramientas y guías para encontrar y gestionar la información,  (12 November 2014, 1:48). Recuperado el  12 noviembre 2014, de http://guiasbus.us.es/guias</a:t>
            </a:r>
          </a:p>
          <a:p>
            <a:endParaRPr lang="es-E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/>
              <a:t> </a:t>
            </a: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0566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34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4352" y="1382588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Libro electrónico</a:t>
            </a:r>
          </a:p>
          <a:p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Fernández, E.P. (2007). </a:t>
            </a: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</a:rPr>
              <a:t>Big data: eje estratégico d </a:t>
            </a:r>
            <a:r>
              <a:rPr lang="es-ES" sz="2000" i="1" dirty="0" err="1" smtClean="0">
                <a:solidFill>
                  <a:schemeClr val="bg1">
                    <a:lumMod val="50000"/>
                  </a:schemeClr>
                </a:solidFill>
              </a:rPr>
              <a:t>ela</a:t>
            </a: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</a:rPr>
              <a:t> industria audiovisual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[en línea]. Barcelona: UOC. </a:t>
            </a:r>
          </a:p>
          <a:p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Recuperado de 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0-site.ebrary.com.fama.us.es/lib/unisev/detail.action?docID=11335772&amp;p00=comunicacion+audiovisual</a:t>
            </a:r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0566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35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4352" y="1382588"/>
            <a:ext cx="720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Estilo APA</a:t>
            </a: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Revista  electrónica</a:t>
            </a:r>
          </a:p>
          <a:p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Phillips, P.C. (1998). Temporality and Public Art</a:t>
            </a: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Art Journal.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[En línea]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Winter):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331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Recuperado de: 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http://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0-search.proquest.com.fama.us.es/docview/1290027214/501E02818EFC469FPQ/10?accountid=14744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-184666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029" name="Picture 5" descr="http://0-search.proquest.com.fama.us.es/assets/r20171.1.0.638.1341/core/spacer.gif">
            <a:hlinkClick r:id="rId3" tooltip="Hacer clic para buscar más entradas de este número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-13652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0-search.proquest.com.fama.us.es/assets/r20171.1.0.638.1341/core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-136525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Referencias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0566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36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1520" y="1340768"/>
            <a:ext cx="73448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400" dirty="0"/>
          </a:p>
          <a:p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Fuentes secundarias 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-Sólo cuando no se tiene acceso a la fuente original. </a:t>
            </a:r>
          </a:p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-Se menciona en el texto la fuente original. </a:t>
            </a:r>
          </a:p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-Se utiliza la expresión </a:t>
            </a:r>
            <a:r>
              <a:rPr lang="es-ES" sz="2400" b="1" i="1" dirty="0">
                <a:solidFill>
                  <a:schemeClr val="bg1">
                    <a:lumMod val="50000"/>
                  </a:schemeClr>
                </a:solidFill>
              </a:rPr>
              <a:t>Citado en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dentro del paréntesis, seguido de los apellidos del autor y la fecha de la fuente secundaria. </a:t>
            </a:r>
          </a:p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-Se incluye sólo la referencia de la fuente secundaria. </a:t>
            </a: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Guías de la BUS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0566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37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1520" y="1340768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</a:rPr>
              <a:t>Guías de la Biblioteca</a:t>
            </a:r>
          </a:p>
          <a:p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Cómo elaborar bibliografías y citas </a:t>
            </a:r>
            <a:endParaRPr lang="es-ES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4"/>
              </a:rPr>
              <a:t>Cómo elaborar bibliografías y citas de las redes sociales</a:t>
            </a:r>
            <a:endParaRPr lang="es-ES" sz="28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8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hlinkClick r:id="rId5"/>
            </a:endParaRPr>
          </a:p>
          <a:p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5"/>
              </a:rPr>
              <a:t>Cómo utilizar el programa gestor de referencias </a:t>
            </a:r>
            <a:r>
              <a:rPr lang="es-ES" sz="28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5"/>
              </a:rPr>
              <a:t>Mendeley</a:t>
            </a:r>
            <a:endParaRPr lang="es-ES" sz="28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Comunicar la información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38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1257697" y="218743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75656" y="1196752"/>
            <a:ext cx="516632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100" dirty="0">
              <a:latin typeface="Calibri" panose="020F0502020204030204" pitchFamily="34" charset="0"/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Índice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 contenidos (cómo generar un índice automático en Word)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http://www.youtube.com/watch?v=kx5t4qzlvGs </a:t>
            </a:r>
            <a:endParaRPr lang="es-ES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Resumen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(máx. 200 palabras) y Palabras clave </a:t>
            </a: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Introducción </a:t>
            </a:r>
            <a:endParaRPr lang="es-ES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4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Marco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y objetivos 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Metodología 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6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Desarrollo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/Resultados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y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discusión</a:t>
            </a: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7. Conclusiones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implicaciones y limitaciones 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8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Bibliografía </a:t>
            </a:r>
            <a:endParaRPr lang="es-ES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Buscar información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5037534"/>
            <a:ext cx="2227007" cy="1847850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9" y="5109542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1520" y="1340768"/>
            <a:ext cx="7383154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latin typeface="Calibri" panose="020F0502020204030204" pitchFamily="34" charset="0"/>
            </a:endParaRPr>
          </a:p>
          <a:p>
            <a:pPr algn="just"/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 Identifica 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los conceptos principales </a:t>
            </a: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del tema.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Busca 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sinónimos o posibles términos relacionados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puedes utilizar para ello para ello diccionarios, 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tesauros, etc. 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Utiliza 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las búsquedas avanzadas y los operadores más útiles para tu búsqueda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(Y,O,NO/AND, OR, NOT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). 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4</a:t>
            </a: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Utiliza 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los filtros y limitadores que ofrecen las bases de </a:t>
            </a: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datos.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5</a:t>
            </a: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 Reformula 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tu búsqueda tantas veces como haga </a:t>
            </a: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falta. 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Comunicar la información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39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93897" y="1236297"/>
            <a:ext cx="6736985" cy="3956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b="1" dirty="0"/>
              <a:t>ÍNDICE </a:t>
            </a:r>
            <a:endParaRPr lang="es-ES" sz="1050" dirty="0"/>
          </a:p>
          <a:p>
            <a:r>
              <a:rPr lang="es-ES" sz="1050" b="1" dirty="0"/>
              <a:t>RESUMEN </a:t>
            </a:r>
            <a:r>
              <a:rPr lang="es-ES" sz="1050" dirty="0"/>
              <a:t>....................................................................................................................... 5 </a:t>
            </a:r>
          </a:p>
          <a:p>
            <a:r>
              <a:rPr lang="es-ES" sz="1050" b="1" dirty="0"/>
              <a:t>1.-INTRODUCCIÓN </a:t>
            </a:r>
            <a:r>
              <a:rPr lang="es-ES" sz="1050" dirty="0" smtClean="0"/>
              <a:t>......................................................................................................... </a:t>
            </a:r>
            <a:r>
              <a:rPr lang="es-ES" sz="1050" dirty="0"/>
              <a:t>6 </a:t>
            </a:r>
          </a:p>
          <a:p>
            <a:r>
              <a:rPr lang="es-ES" sz="1050" b="1" dirty="0"/>
              <a:t>2.-OBJETIVO </a:t>
            </a:r>
            <a:r>
              <a:rPr lang="es-ES" sz="1050" dirty="0" smtClean="0"/>
              <a:t>................................................................................................................... </a:t>
            </a:r>
            <a:r>
              <a:rPr lang="es-ES" sz="1050" dirty="0"/>
              <a:t>6 </a:t>
            </a:r>
          </a:p>
          <a:p>
            <a:r>
              <a:rPr lang="es-ES" sz="1050" b="1" dirty="0"/>
              <a:t>3.-HIPÓTESIS DE PARTIDA </a:t>
            </a:r>
            <a:r>
              <a:rPr lang="es-ES" sz="1050" dirty="0" smtClean="0"/>
              <a:t>............................................................................................. </a:t>
            </a:r>
            <a:r>
              <a:rPr lang="es-ES" sz="1050" dirty="0"/>
              <a:t>7 </a:t>
            </a:r>
          </a:p>
          <a:p>
            <a:r>
              <a:rPr lang="es-ES" sz="1050" dirty="0"/>
              <a:t>3.1.-Hipótesis de partida ................................................................................................ 7 </a:t>
            </a:r>
          </a:p>
          <a:p>
            <a:r>
              <a:rPr lang="es-ES" sz="1050" b="1" dirty="0"/>
              <a:t>4.-METODOLOGÍA </a:t>
            </a:r>
            <a:r>
              <a:rPr lang="es-ES" sz="1050" dirty="0" smtClean="0"/>
              <a:t>.......................................................................................................... </a:t>
            </a:r>
            <a:r>
              <a:rPr lang="es-ES" sz="1050" dirty="0"/>
              <a:t>7 </a:t>
            </a:r>
          </a:p>
          <a:p>
            <a:r>
              <a:rPr lang="es-ES" sz="1050" dirty="0"/>
              <a:t>4.1.-Criterios del objeto de estudio ................................................................................ 7 </a:t>
            </a:r>
          </a:p>
          <a:p>
            <a:r>
              <a:rPr lang="es-ES" sz="1050" dirty="0"/>
              <a:t>4.2.-Método de análisis .................................................................................................. 9 </a:t>
            </a:r>
          </a:p>
          <a:p>
            <a:r>
              <a:rPr lang="es-ES" sz="1050" dirty="0"/>
              <a:t>4.3.-Proceso de investigación llevado a cabo ................................................................ 9 </a:t>
            </a:r>
          </a:p>
          <a:p>
            <a:r>
              <a:rPr lang="es-ES" sz="1050" dirty="0"/>
              <a:t>4.4.-Herramientas metodológicas ................................................................................ 11 </a:t>
            </a:r>
          </a:p>
          <a:p>
            <a:r>
              <a:rPr lang="es-ES" sz="1050" b="1" dirty="0"/>
              <a:t>5.-LA MUJER EN LAS OLIMPIADAS </a:t>
            </a:r>
            <a:r>
              <a:rPr lang="es-ES" sz="1050" dirty="0" smtClean="0"/>
              <a:t>.............................................................................. </a:t>
            </a:r>
            <a:r>
              <a:rPr lang="es-ES" sz="1050" dirty="0"/>
              <a:t>11 </a:t>
            </a:r>
          </a:p>
          <a:p>
            <a:r>
              <a:rPr lang="pt-BR" sz="1050" b="1" dirty="0"/>
              <a:t>6.-CONTEXTO SOCIO-CULTURAL ACTUAL </a:t>
            </a:r>
            <a:r>
              <a:rPr lang="pt-BR" sz="1050" dirty="0" smtClean="0"/>
              <a:t>................................................................... </a:t>
            </a:r>
            <a:r>
              <a:rPr lang="pt-BR" sz="1050" dirty="0"/>
              <a:t>13 </a:t>
            </a:r>
          </a:p>
          <a:p>
            <a:r>
              <a:rPr lang="es-ES" sz="1050" b="1" dirty="0"/>
              <a:t>7.-CÓDIGOS DEONTOLÓGICOS </a:t>
            </a:r>
            <a:r>
              <a:rPr lang="es-ES" sz="1050" dirty="0" smtClean="0"/>
              <a:t>.................................................................................... </a:t>
            </a:r>
            <a:r>
              <a:rPr lang="es-ES" sz="1050" dirty="0"/>
              <a:t>15 </a:t>
            </a:r>
          </a:p>
          <a:p>
            <a:r>
              <a:rPr lang="es-ES" sz="1050" dirty="0"/>
              <a:t>7.1.-El código de la FAPE </a:t>
            </a:r>
            <a:r>
              <a:rPr lang="es-ES" sz="1050" dirty="0" smtClean="0"/>
              <a:t>.............................................................................................. </a:t>
            </a:r>
            <a:r>
              <a:rPr lang="es-ES" sz="1050" dirty="0"/>
              <a:t>15 </a:t>
            </a:r>
          </a:p>
          <a:p>
            <a:r>
              <a:rPr lang="es-ES" sz="1050" b="1" dirty="0"/>
              <a:t>8.-LOS ESTEREOTIPOS </a:t>
            </a:r>
            <a:r>
              <a:rPr lang="es-ES" sz="1050" dirty="0" smtClean="0"/>
              <a:t>.................................................................................................. </a:t>
            </a:r>
            <a:r>
              <a:rPr lang="es-ES" sz="1050" dirty="0"/>
              <a:t>16 </a:t>
            </a:r>
          </a:p>
          <a:p>
            <a:r>
              <a:rPr lang="es-ES" sz="1050" b="1" dirty="0"/>
              <a:t>9.-ROLES DE GÉNERO Y REPRESENTACIÓN SOCIAL </a:t>
            </a:r>
            <a:r>
              <a:rPr lang="es-ES" sz="1050" dirty="0" smtClean="0"/>
              <a:t>.................................................... </a:t>
            </a:r>
            <a:r>
              <a:rPr lang="es-ES" sz="1050" dirty="0"/>
              <a:t>17 </a:t>
            </a:r>
          </a:p>
          <a:p>
            <a:r>
              <a:rPr lang="es-ES" sz="1050" b="1" dirty="0"/>
              <a:t>10.-MUESTRA </a:t>
            </a:r>
            <a:r>
              <a:rPr lang="es-ES" sz="1050" dirty="0" smtClean="0"/>
              <a:t>............................................................................................................... </a:t>
            </a:r>
            <a:r>
              <a:rPr lang="es-ES" sz="1050" dirty="0"/>
              <a:t>19 </a:t>
            </a:r>
          </a:p>
          <a:p>
            <a:r>
              <a:rPr lang="es-ES" sz="1050" b="1" dirty="0"/>
              <a:t>11.-RESULTADOS </a:t>
            </a:r>
            <a:r>
              <a:rPr lang="es-ES" sz="1050" dirty="0" smtClean="0"/>
              <a:t>.......................................................................................................... </a:t>
            </a:r>
            <a:r>
              <a:rPr lang="es-ES" sz="1050" dirty="0"/>
              <a:t>20 </a:t>
            </a:r>
          </a:p>
          <a:p>
            <a:r>
              <a:rPr lang="es-ES" sz="1050" dirty="0"/>
              <a:t>11.1.-Mundo Deportivo </a:t>
            </a:r>
            <a:r>
              <a:rPr lang="es-ES" sz="1050" dirty="0" smtClean="0"/>
              <a:t>................................................................................................ </a:t>
            </a:r>
            <a:r>
              <a:rPr lang="es-ES" sz="1050" dirty="0"/>
              <a:t>20 </a:t>
            </a:r>
          </a:p>
          <a:p>
            <a:r>
              <a:rPr lang="es-ES" sz="1050" dirty="0"/>
              <a:t>11.2.-Estadio Deportivo </a:t>
            </a:r>
            <a:r>
              <a:rPr lang="es-ES" sz="1050" dirty="0" smtClean="0"/>
              <a:t>................................................................................................ </a:t>
            </a:r>
            <a:r>
              <a:rPr lang="es-ES" sz="1050" dirty="0"/>
              <a:t>28 </a:t>
            </a:r>
          </a:p>
          <a:p>
            <a:r>
              <a:rPr lang="es-ES" sz="1050" b="1" dirty="0"/>
              <a:t>12.-COMPARACIÓN </a:t>
            </a:r>
            <a:r>
              <a:rPr lang="es-ES" sz="1050" dirty="0" smtClean="0"/>
              <a:t>...................................................................................................... </a:t>
            </a:r>
            <a:r>
              <a:rPr lang="es-ES" sz="1050" dirty="0"/>
              <a:t>33 </a:t>
            </a:r>
          </a:p>
          <a:p>
            <a:r>
              <a:rPr lang="es-ES" sz="1050" b="1" dirty="0"/>
              <a:t>13.-DISCUSIÓN </a:t>
            </a:r>
            <a:r>
              <a:rPr lang="es-ES" sz="1050" dirty="0" smtClean="0"/>
              <a:t>.............................................................................................................. </a:t>
            </a:r>
            <a:r>
              <a:rPr lang="es-ES" sz="1050" dirty="0"/>
              <a:t>34 </a:t>
            </a:r>
          </a:p>
          <a:p>
            <a:r>
              <a:rPr lang="es-ES" sz="1050" b="1" dirty="0"/>
              <a:t>14.-CONCLUSIONES </a:t>
            </a:r>
            <a:r>
              <a:rPr lang="es-ES" sz="1050" dirty="0" smtClean="0"/>
              <a:t>...................................................................................................... </a:t>
            </a:r>
            <a:r>
              <a:rPr lang="es-ES" sz="1050" dirty="0"/>
              <a:t>39 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3897" y="1052736"/>
            <a:ext cx="7202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Comunicar la información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40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2649037" y="225614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88075" y="1196752"/>
            <a:ext cx="58539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100" dirty="0">
              <a:latin typeface="Calibri" panose="020F0502020204030204" pitchFamily="34" charset="0"/>
            </a:endParaRPr>
          </a:p>
          <a:p>
            <a:endParaRPr lang="es-ES" dirty="0"/>
          </a:p>
          <a:p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El título </a:t>
            </a:r>
            <a:endParaRPr lang="es-ES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Debe ser corto (menos de 10 palabras), específico y claro.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Debe conseguir captar la atención del lector.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Utilizar el subtítulo para especificar el tema concreto.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recomienda redactar el título al final del trabajo</a:t>
            </a:r>
            <a:r>
              <a:rPr lang="es-ES" dirty="0"/>
              <a:t>. </a:t>
            </a:r>
            <a:endParaRPr lang="es-ES" dirty="0" smtClean="0"/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Ejemplo.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El deporte femenino y la mujer periodista en la prensa especializada : estudio de campo Mundo Deportivo y Estadio Deportivo, Londres 2012</a:t>
            </a:r>
            <a:endParaRPr lang="es-E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Comunicar la información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0862" y="273422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41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2649037" y="225614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3400" y="1124744"/>
            <a:ext cx="787900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El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resumen 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(entre 120 y máx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. 200 palabras) 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Debe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mostrar una visión de conjunto del trabajo.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Debe reflejar las ideas más importantes de cada apartado del trabajo, pero sin ser excesivamente específico. </a:t>
            </a: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El resumen se redactará al finalizar el trabajo. 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Ejemplo: </a:t>
            </a:r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</a:t>
            </a:r>
            <a:r>
              <a:rPr lang="es-ES" sz="1400" dirty="0" smtClean="0"/>
              <a:t>a </a:t>
            </a:r>
            <a:r>
              <a:rPr lang="es-ES" sz="1400" dirty="0"/>
              <a:t>investigación abarca cómo ha evolucionado el protagonismo de la mujer deportista y la mujer periodista antes, durante y después de los Juegos Olímpicos de Londres 2012, en un periodo de 3 meses y donde, desde la perspectiva española, las deportistas tuvieron un gran protagonismo. La imagen del cuerpo femenino, la relación de las mujeres con ésta por una parte y con el deporte por otra, también están determinadas por estereotipos que aún se mantienen a pesar del avance de la mujer en casi la totalidad de las actividades. Los estereotipos y patrones culturales marcan ya un condicionante respecto a las niñas desde la infancia más temprana y hacen que se vayan cultivando las identidades en ambos sexos. Por lo anterior, se espera de las mujeres una diferencia en cuanto a rendimiento, expectativas de éxitos, competencia, entrenamiento, y por el contrario, mayor aptitud para la creatividad e intelectualidad, y la sensibilidad. Londres 2012 marcó un punto de inflexión en el deporte femen.</a:t>
            </a:r>
            <a:endParaRPr lang="es-ES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Comunicar la información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42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62503" y="1640727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2649037" y="225614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4376" y="1086598"/>
            <a:ext cx="7071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100" dirty="0">
              <a:latin typeface="Calibri" panose="020F0502020204030204" pitchFamily="34" charset="0"/>
            </a:endParaRPr>
          </a:p>
          <a:p>
            <a:endParaRPr lang="es-ES" dirty="0"/>
          </a:p>
          <a:p>
            <a:endParaRPr lang="es-ES" dirty="0"/>
          </a:p>
          <a:p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Las palabras clave </a:t>
            </a:r>
            <a:endParaRPr lang="es-ES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Utiliza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los términos más específicos posible que definan correctamente el tema de tu trabajo. 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Ejemplo: </a:t>
            </a:r>
          </a:p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Periodismo, Mujeres,  Deporte, Desigualdad,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Juegos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Olímpicos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Comunicar la información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43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75656" y="2580369"/>
            <a:ext cx="51663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6 Imagen" descr="buscar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7" y="1344468"/>
            <a:ext cx="8826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6 Imagen" descr="buscar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7" y="2067935"/>
            <a:ext cx="8826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6 Imagen" descr="buscar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1" y="2895317"/>
            <a:ext cx="8826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6 Imagen" descr="buscar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7" y="3908166"/>
            <a:ext cx="8826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6 CuadroTexto"/>
          <p:cNvSpPr txBox="1"/>
          <p:nvPr/>
        </p:nvSpPr>
        <p:spPr>
          <a:xfrm>
            <a:off x="1368322" y="3048568"/>
            <a:ext cx="514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s-ES" sz="24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619672" y="1556792"/>
            <a:ext cx="6336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Modelos de Póster</a:t>
            </a:r>
          </a:p>
          <a:p>
            <a:pPr marL="457200" indent="-457200">
              <a:buAutoNum type="arabicPeriod"/>
            </a:pP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El deporte femenino y la mujer periodista en la prensa especializada</a:t>
            </a: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 por Gonzalo Cornejo Gómez</a:t>
            </a:r>
          </a:p>
          <a:p>
            <a:pPr marL="457200" indent="-457200" algn="just">
              <a:buFontTx/>
              <a:buAutoNum type="arabicPeriod"/>
            </a:pPr>
            <a:r>
              <a:rPr lang="es-ES" sz="2400" dirty="0">
                <a:hlinkClick r:id="rId5"/>
              </a:rPr>
              <a:t>Incidencia del doblaje sobre las obras audiovisuales : el problema de las sitcom </a:t>
            </a:r>
            <a:r>
              <a:rPr lang="es-ES" sz="2400" dirty="0" smtClean="0">
                <a:hlinkClick r:id="rId5"/>
              </a:rPr>
              <a:t>estadounidenses</a:t>
            </a:r>
            <a:r>
              <a:rPr lang="es-ES" sz="2400" dirty="0">
                <a:hlinkClick r:id="rId5"/>
              </a:rPr>
              <a:t> </a:t>
            </a: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por Sebastián Pérez Vides</a:t>
            </a:r>
          </a:p>
          <a:p>
            <a:pPr algn="just"/>
            <a:endParaRPr lang="es-E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44</a:t>
            </a:r>
            <a:endParaRPr lang="es-E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68322" y="1704303"/>
            <a:ext cx="60137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Los bibliotecarios podemos facilitaros muchas veces la búsqueda de información y el acceso al documento: en persona o por correo-e</a:t>
            </a:r>
          </a:p>
          <a:p>
            <a:pPr algn="just">
              <a:defRPr/>
            </a:pPr>
            <a:endParaRPr lang="es-ES" sz="28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 algn="just">
              <a:defRPr/>
            </a:pP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cs typeface="Arial" charset="0"/>
                <a:hlinkClick r:id="rId3"/>
              </a:rPr>
              <a:t>brito@us.es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    </a:t>
            </a:r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  <a:hlinkClick r:id="rId4"/>
              </a:rPr>
              <a:t>jop@us.es</a:t>
            </a:r>
            <a:endParaRPr lang="es-ES" sz="2800" b="1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 algn="just">
              <a:defRPr/>
            </a:pPr>
            <a:endParaRPr lang="es-ES" sz="28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Buscar información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5037534"/>
            <a:ext cx="2227007" cy="1847850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9" y="5109542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9512" y="1628800"/>
            <a:ext cx="745516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Palabras clave: 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Intente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pensar sinónimos o términos alternativos. </a:t>
            </a:r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Ponga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prueba su tema: utilice estas palabras o términos clave como estrategia de búsqueda en el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catálogo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la Biblioteca. </a:t>
            </a:r>
          </a:p>
          <a:p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Buscar información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496" y="1652860"/>
            <a:ext cx="759917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¿</a:t>
            </a:r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Dónde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localizar la </a:t>
            </a:r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información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? 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4 Imagen" descr="localiz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52" y="1196752"/>
            <a:ext cx="24479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6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Buscar información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496" y="1652860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/>
          <a:srcRect l="-1091" t="7771" r="3257" b="5067"/>
          <a:stretch/>
        </p:blipFill>
        <p:spPr bwMode="auto">
          <a:xfrm>
            <a:off x="467544" y="1840234"/>
            <a:ext cx="5196458" cy="2884909"/>
          </a:xfrm>
          <a:prstGeom prst="rect">
            <a:avLst/>
          </a:prstGeom>
          <a:ln w="28575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907704" y="1272111"/>
            <a:ext cx="4229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http://bib.us.es/comunicacion/</a:t>
            </a: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Buscar información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496" y="1652860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69236"/>
            <a:ext cx="3225800" cy="7239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12" y="1636125"/>
            <a:ext cx="2286000" cy="6477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34056"/>
            <a:ext cx="2869841" cy="143492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7375"/>
            <a:ext cx="2638425" cy="8001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96779"/>
            <a:ext cx="2171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23120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Evitar el plagio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3897" y="284244"/>
            <a:ext cx="974425" cy="923925"/>
          </a:xfrm>
          <a:prstGeom prst="rect">
            <a:avLst/>
          </a:prstGeom>
          <a:solidFill>
            <a:srgbClr val="F4C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4451"/>
          <a:stretch/>
        </p:blipFill>
        <p:spPr>
          <a:xfrm>
            <a:off x="35496" y="5037534"/>
            <a:ext cx="2227007" cy="18478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5292"/>
          <a:stretch/>
        </p:blipFill>
        <p:spPr>
          <a:xfrm>
            <a:off x="2195736" y="5037534"/>
            <a:ext cx="2391928" cy="1847850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6810435" y="4941168"/>
            <a:ext cx="2227007" cy="1944216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r="4713"/>
          <a:stretch/>
        </p:blipFill>
        <p:spPr>
          <a:xfrm>
            <a:off x="4649248" y="5037534"/>
            <a:ext cx="2227007" cy="1847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075" y="1413095"/>
            <a:ext cx="75991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1050" dirty="0">
              <a:latin typeface="Calibri" panose="020F050202020403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2" descr="https://encrypted-tbn0.gstatic.com/images?q=tbn:ANd9GcQCroKkzBoIvcmpiR_duj_ZkMQHjznG6N0C_yYzmBUSwKSs2zKd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109" y="1836220"/>
            <a:ext cx="2000250" cy="2286000"/>
          </a:xfrm>
          <a:prstGeom prst="rect">
            <a:avLst/>
          </a:prstGeom>
          <a:noFill/>
        </p:spPr>
      </p:pic>
      <p:sp>
        <p:nvSpPr>
          <p:cNvPr id="20" name="6 CuadroTexto"/>
          <p:cNvSpPr txBox="1"/>
          <p:nvPr/>
        </p:nvSpPr>
        <p:spPr>
          <a:xfrm>
            <a:off x="3243418" y="1771069"/>
            <a:ext cx="46805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s-E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ortar y pegar sin citar es plagio. La US cuenta con un programa Antiplagio Turnitin.</a:t>
            </a:r>
            <a:endParaRPr lang="es-E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2397</Words>
  <Application>Microsoft Office PowerPoint</Application>
  <PresentationFormat>Presentación en pantalla (4:3)</PresentationFormat>
  <Paragraphs>437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Paz</dc:creator>
  <cp:lastModifiedBy>tk</cp:lastModifiedBy>
  <cp:revision>187</cp:revision>
  <dcterms:created xsi:type="dcterms:W3CDTF">2015-05-05T17:10:22Z</dcterms:created>
  <dcterms:modified xsi:type="dcterms:W3CDTF">2017-02-27T08:41:49Z</dcterms:modified>
</cp:coreProperties>
</file>