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60" r:id="rId2"/>
    <p:sldId id="256" r:id="rId3"/>
    <p:sldId id="261" r:id="rId4"/>
    <p:sldId id="267" r:id="rId5"/>
    <p:sldId id="263" r:id="rId6"/>
    <p:sldId id="264" r:id="rId7"/>
    <p:sldId id="262" r:id="rId8"/>
    <p:sldId id="265" r:id="rId9"/>
    <p:sldId id="266"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77" autoAdjust="0"/>
  </p:normalViewPr>
  <p:slideViewPr>
    <p:cSldViewPr snapToGrid="0">
      <p:cViewPr varScale="1">
        <p:scale>
          <a:sx n="93" d="100"/>
          <a:sy n="93" d="100"/>
        </p:scale>
        <p:origin x="21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444C2-62C7-41C7-BA22-1944ECA6CE5B}" type="datetimeFigureOut">
              <a:rPr lang="es-ES" smtClean="0"/>
              <a:t>17/11/2016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BA188-D0AC-4C39-ACB5-3DC703A3653D}" type="slidenum">
              <a:rPr lang="es-ES" smtClean="0"/>
              <a:t>‹Nº›</a:t>
            </a:fld>
            <a:endParaRPr lang="es-ES"/>
          </a:p>
        </p:txBody>
      </p:sp>
    </p:spTree>
    <p:extLst>
      <p:ext uri="{BB962C8B-B14F-4D97-AF65-F5344CB8AC3E}">
        <p14:creationId xmlns:p14="http://schemas.microsoft.com/office/powerpoint/2010/main" val="361826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bua.cica.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Haga clic para agregar notas</a:t>
            </a:r>
          </a:p>
          <a:p>
            <a:pPr eaLnBrk="1" hangingPunct="1">
              <a:spcBef>
                <a:spcPct val="0"/>
              </a:spcBef>
            </a:pPr>
            <a:endParaRPr lang="es-ES" altLang="es-ES" smtClean="0"/>
          </a:p>
        </p:txBody>
      </p:sp>
      <p:sp>
        <p:nvSpPr>
          <p:cNvPr id="61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43FCC-942E-42DA-B6E8-BAED50695AF9}" type="slidenum">
              <a:rPr lang="es-ES" altLang="es-ES">
                <a:latin typeface="Calibri" panose="020F0502020204030204" pitchFamily="34" charset="0"/>
              </a:rPr>
              <a:pPr/>
              <a:t>1</a:t>
            </a:fld>
            <a:endParaRPr lang="es-ES" altLang="es-ES">
              <a:latin typeface="Calibri" panose="020F0502020204030204" pitchFamily="34" charset="0"/>
            </a:endParaRPr>
          </a:p>
        </p:txBody>
      </p:sp>
    </p:spTree>
    <p:extLst>
      <p:ext uri="{BB962C8B-B14F-4D97-AF65-F5344CB8AC3E}">
        <p14:creationId xmlns:p14="http://schemas.microsoft.com/office/powerpoint/2010/main" val="51838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10</a:t>
            </a:r>
          </a:p>
          <a:p>
            <a:r>
              <a:rPr lang="es-ES" b="0" u="none" dirty="0" smtClean="0"/>
              <a:t>Explicar lo</a:t>
            </a:r>
            <a:r>
              <a:rPr lang="es-ES" b="0" u="none" baseline="0" dirty="0" smtClean="0"/>
              <a:t> que aparece en la diapositiva. Marcar el énfasis en que dos tipos de usuarios pueden utilizar el servicio: los miembros de la comunidad </a:t>
            </a:r>
            <a:r>
              <a:rPr lang="es-ES" b="0" u="none" baseline="0" dirty="0" err="1" smtClean="0"/>
              <a:t>universtiaria</a:t>
            </a:r>
            <a:r>
              <a:rPr lang="es-ES" b="0" u="none" baseline="0" dirty="0" smtClean="0"/>
              <a:t> de la US y los usuarios externos. Insistir también, como antes con el préstamo CBUA, que este servicio tiene unas tarifas de precios, aunque no para los miembros de la comunidad universitaria. Igual que en los dos préstamos anteriores, información en la URL.</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10</a:t>
            </a:fld>
            <a:endParaRPr lang="es-ES"/>
          </a:p>
        </p:txBody>
      </p:sp>
    </p:spTree>
    <p:extLst>
      <p:ext uri="{BB962C8B-B14F-4D97-AF65-F5344CB8AC3E}">
        <p14:creationId xmlns:p14="http://schemas.microsoft.com/office/powerpoint/2010/main" val="26034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11</a:t>
            </a:r>
          </a:p>
          <a:p>
            <a:r>
              <a:rPr lang="es-ES" b="0" u="none" dirty="0" smtClean="0"/>
              <a:t>En el</a:t>
            </a:r>
            <a:r>
              <a:rPr lang="es-ES" b="0" u="none" baseline="0" dirty="0" smtClean="0"/>
              <a:t> caso de los </a:t>
            </a:r>
            <a:r>
              <a:rPr lang="es-ES" b="1" u="none" baseline="0" dirty="0" smtClean="0"/>
              <a:t>usuarios de la US</a:t>
            </a:r>
            <a:r>
              <a:rPr lang="es-ES" b="0" u="none" baseline="0" dirty="0" smtClean="0"/>
              <a:t>, e</a:t>
            </a:r>
            <a:r>
              <a:rPr lang="es-ES" b="0" u="none" dirty="0" smtClean="0"/>
              <a:t>xplicar brevemente que existen dos puntos de servicio para los usuarios de la US. Que es necesario darse de alta para poder acceder al servicio.</a:t>
            </a:r>
            <a:r>
              <a:rPr lang="es-ES" b="0" u="none" baseline="0" dirty="0" smtClean="0"/>
              <a:t> </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11</a:t>
            </a:fld>
            <a:endParaRPr lang="es-ES"/>
          </a:p>
        </p:txBody>
      </p:sp>
    </p:spTree>
    <p:extLst>
      <p:ext uri="{BB962C8B-B14F-4D97-AF65-F5344CB8AC3E}">
        <p14:creationId xmlns:p14="http://schemas.microsoft.com/office/powerpoint/2010/main" val="149981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12</a:t>
            </a:r>
          </a:p>
          <a:p>
            <a:r>
              <a:rPr lang="es-ES" b="0" u="none" dirty="0" smtClean="0"/>
              <a:t>En ésta</a:t>
            </a:r>
            <a:r>
              <a:rPr lang="es-ES" b="0" u="none" baseline="0" dirty="0" smtClean="0"/>
              <a:t> nos centramos en los centros externos a la US. El formulario es el mismo. Indicar, apoyándote en lo que está escrito en la diapositiva, quienes pueden ser usuarios del servicio, qué clase documentos se pueden suministrar y por cuánto tiempo.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12</a:t>
            </a:fld>
            <a:endParaRPr lang="es-ES"/>
          </a:p>
        </p:txBody>
      </p:sp>
    </p:spTree>
    <p:extLst>
      <p:ext uri="{BB962C8B-B14F-4D97-AF65-F5344CB8AC3E}">
        <p14:creationId xmlns:p14="http://schemas.microsoft.com/office/powerpoint/2010/main" val="389546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13</a:t>
            </a:r>
          </a:p>
          <a:p>
            <a:r>
              <a:rPr lang="es-ES" b="0" u="none" dirty="0" smtClean="0"/>
              <a:t>Cuando el usuario se ha registrado en Préstamo </a:t>
            </a:r>
            <a:r>
              <a:rPr lang="es-ES" b="0" u="none" dirty="0" err="1" smtClean="0"/>
              <a:t>Interbibliotecario</a:t>
            </a:r>
            <a:r>
              <a:rPr lang="es-ES" b="0" u="none" dirty="0" smtClean="0"/>
              <a:t> (lo hace con el UVUS), le salen dos opciones. O bien realizar la petición del documento,</a:t>
            </a:r>
            <a:r>
              <a:rPr lang="es-ES" b="0" u="none" baseline="0" dirty="0" smtClean="0"/>
              <a:t> o bien consultar el estado de sus peticiones: Las servidas, que son la mayoría de los casos, las CANCELADAS, que se producen cuando no es posible encontrar el documento pedido en ninguna biblioteca de España, y, las RECHAZADAS, porque se trata de documentos que sí se pueden obtener en la BUS.</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13</a:t>
            </a:fld>
            <a:endParaRPr lang="es-ES"/>
          </a:p>
        </p:txBody>
      </p:sp>
    </p:spTree>
    <p:extLst>
      <p:ext uri="{BB962C8B-B14F-4D97-AF65-F5344CB8AC3E}">
        <p14:creationId xmlns:p14="http://schemas.microsoft.com/office/powerpoint/2010/main" val="309366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14</a:t>
            </a:r>
          </a:p>
          <a:p>
            <a:r>
              <a:rPr lang="es-ES" b="0" u="none" dirty="0" smtClean="0"/>
              <a:t>Explicar</a:t>
            </a:r>
            <a:r>
              <a:rPr lang="es-ES" b="0" u="none" baseline="0" dirty="0" smtClean="0"/>
              <a:t> las tres opciones.</a:t>
            </a:r>
            <a:endParaRPr lang="es-ES" b="0" u="none" dirty="0" smtClean="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14</a:t>
            </a:fld>
            <a:endParaRPr lang="es-ES"/>
          </a:p>
        </p:txBody>
      </p:sp>
    </p:spTree>
    <p:extLst>
      <p:ext uri="{BB962C8B-B14F-4D97-AF65-F5344CB8AC3E}">
        <p14:creationId xmlns:p14="http://schemas.microsoft.com/office/powerpoint/2010/main" val="2243551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15</a:t>
            </a:r>
          </a:p>
          <a:p>
            <a:r>
              <a:rPr lang="es-ES" b="0" u="none" dirty="0" smtClean="0"/>
              <a:t>En el terreno de las estadísticas,</a:t>
            </a:r>
            <a:r>
              <a:rPr lang="es-ES" b="0" u="none" baseline="0" dirty="0" smtClean="0"/>
              <a:t> las que nos suministran desde los Servicios centrales indican que en el </a:t>
            </a:r>
            <a:r>
              <a:rPr lang="es-ES" b="1" u="none" baseline="0" dirty="0" smtClean="0"/>
              <a:t>Préstamo </a:t>
            </a:r>
            <a:r>
              <a:rPr lang="es-ES" b="1" u="none" baseline="0" dirty="0" err="1" smtClean="0"/>
              <a:t>Intercampus</a:t>
            </a:r>
            <a:r>
              <a:rPr lang="es-ES" b="0" u="none" baseline="0" dirty="0" smtClean="0"/>
              <a:t>, se observa un cierto repunte el pasado año 2015, después de unos años de descenso en el nº de préstamos </a:t>
            </a:r>
            <a:r>
              <a:rPr lang="es-ES" b="0" u="none" baseline="0" dirty="0" err="1" smtClean="0"/>
              <a:t>intercampus</a:t>
            </a:r>
            <a:r>
              <a:rPr lang="es-ES" b="0" u="none" baseline="0" dirty="0" smtClean="0"/>
              <a:t> realizados. En este caso, los datos de que disponemos son globales, no se separan entre biblioteca suministradora y biblioteca solicitante.</a:t>
            </a:r>
          </a:p>
          <a:p>
            <a:r>
              <a:rPr lang="es-ES" b="0" u="none" baseline="0" dirty="0" smtClean="0"/>
              <a:t>En el caso del </a:t>
            </a:r>
            <a:r>
              <a:rPr lang="es-ES" b="1" u="none" baseline="0" dirty="0" smtClean="0"/>
              <a:t>Préstamo CBUA</a:t>
            </a:r>
            <a:r>
              <a:rPr lang="es-ES" b="0" u="none" baseline="0" dirty="0" smtClean="0"/>
              <a:t>, para 2015 se observa que se realizaron 11 préstamos como solicitantes, 11 como suministradores y que ocupamos el puesto nº 11 entre las de la BUS.</a:t>
            </a:r>
          </a:p>
          <a:p>
            <a:r>
              <a:rPr lang="es-ES" b="0" u="none" baseline="0" dirty="0" smtClean="0"/>
              <a:t>Respecto al préstamo </a:t>
            </a:r>
            <a:r>
              <a:rPr lang="es-ES" b="0" u="none" baseline="0" dirty="0" err="1" smtClean="0"/>
              <a:t>interbibliotecario</a:t>
            </a:r>
            <a:r>
              <a:rPr lang="es-ES" b="0" u="none" baseline="0" dirty="0" smtClean="0"/>
              <a:t>, en 2015 se suministraron 244 documentos que no se estaban en la BUS a usuarios de la ETSI. Se pidieron 310 solicitudes. La media de documentos servidos por toda la BUS es 79%. A su vez, nosotros suministramos 64 documentos que nos pidieron desde fuera de la US.</a:t>
            </a:r>
          </a:p>
          <a:p>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15</a:t>
            </a:fld>
            <a:endParaRPr lang="es-ES"/>
          </a:p>
        </p:txBody>
      </p:sp>
    </p:spTree>
    <p:extLst>
      <p:ext uri="{BB962C8B-B14F-4D97-AF65-F5344CB8AC3E}">
        <p14:creationId xmlns:p14="http://schemas.microsoft.com/office/powerpoint/2010/main" val="347588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16</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u="sng" dirty="0" smtClean="0"/>
              <a:t>Diapositiva 16</a:t>
            </a:r>
          </a:p>
          <a:p>
            <a:pPr eaLnBrk="1" hangingPunct="1">
              <a:spcBef>
                <a:spcPct val="0"/>
              </a:spcBef>
            </a:pPr>
            <a:r>
              <a:rPr lang="es-ES" altLang="es-ES" b="0" u="none" dirty="0" smtClean="0"/>
              <a:t>Final y agradecimiento</a:t>
            </a:r>
            <a:r>
              <a:rPr lang="es-ES" altLang="es-ES" b="0" u="none" baseline="0" dirty="0" smtClean="0"/>
              <a:t> por la </a:t>
            </a:r>
            <a:r>
              <a:rPr lang="es-ES" altLang="es-ES" b="0" u="none" baseline="0" smtClean="0"/>
              <a:t>atención recibida.</a:t>
            </a:r>
            <a:endParaRPr lang="es-ES" altLang="es-ES" b="0" u="none" dirty="0" smtClean="0"/>
          </a:p>
        </p:txBody>
      </p:sp>
    </p:spTree>
    <p:extLst>
      <p:ext uri="{BB962C8B-B14F-4D97-AF65-F5344CB8AC3E}">
        <p14:creationId xmlns:p14="http://schemas.microsoft.com/office/powerpoint/2010/main" val="126343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2</a:t>
            </a:r>
          </a:p>
          <a:p>
            <a:r>
              <a:rPr lang="es-ES" b="0" u="none" dirty="0" smtClean="0"/>
              <a:t>Indicamos</a:t>
            </a:r>
            <a:r>
              <a:rPr lang="es-ES" b="0" u="none" baseline="0" dirty="0" smtClean="0"/>
              <a:t> brevemente qué es lo que vamos a ver en la presentación.</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2</a:t>
            </a:fld>
            <a:endParaRPr lang="es-ES"/>
          </a:p>
        </p:txBody>
      </p:sp>
    </p:spTree>
    <p:extLst>
      <p:ext uri="{BB962C8B-B14F-4D97-AF65-F5344CB8AC3E}">
        <p14:creationId xmlns:p14="http://schemas.microsoft.com/office/powerpoint/2010/main" val="276122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3</a:t>
            </a:r>
          </a:p>
          <a:p>
            <a:r>
              <a:rPr lang="es-ES" b="0" u="none" dirty="0" smtClean="0"/>
              <a:t>En ésta</a:t>
            </a:r>
            <a:r>
              <a:rPr lang="es-ES" b="0" u="none" baseline="0" dirty="0" smtClean="0"/>
              <a:t> vamos comentando un poco lo que va saliendo a golpe de clic: la definición de qué es el servicio, que lo puedes leer si quieres. A quién va dirigido, pro cuanto se presta, etc. Además indicar que en la dirección </a:t>
            </a:r>
            <a:r>
              <a:rPr lang="es-ES" b="0" u="none" baseline="0" dirty="0" err="1" smtClean="0"/>
              <a:t>Url</a:t>
            </a:r>
            <a:r>
              <a:rPr lang="es-ES" b="0" u="none" baseline="0" dirty="0" smtClean="0"/>
              <a:t> se remite a toda la información sobre el servicio.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3</a:t>
            </a:fld>
            <a:endParaRPr lang="es-ES"/>
          </a:p>
        </p:txBody>
      </p:sp>
    </p:spTree>
    <p:extLst>
      <p:ext uri="{BB962C8B-B14F-4D97-AF65-F5344CB8AC3E}">
        <p14:creationId xmlns:p14="http://schemas.microsoft.com/office/powerpoint/2010/main" val="250908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4</a:t>
            </a:r>
          </a:p>
          <a:p>
            <a:r>
              <a:rPr lang="es-ES" b="0" u="none" dirty="0" smtClean="0"/>
              <a:t>En ésta</a:t>
            </a:r>
            <a:r>
              <a:rPr lang="es-ES" b="0" u="none" baseline="0" dirty="0" smtClean="0"/>
              <a:t> debes explicar lo que aparece. Tú conoces el procedimiento mejor que yo.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4</a:t>
            </a:fld>
            <a:endParaRPr lang="es-ES"/>
          </a:p>
        </p:txBody>
      </p:sp>
    </p:spTree>
    <p:extLst>
      <p:ext uri="{BB962C8B-B14F-4D97-AF65-F5344CB8AC3E}">
        <p14:creationId xmlns:p14="http://schemas.microsoft.com/office/powerpoint/2010/main" val="291512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sng" kern="1200" dirty="0" smtClean="0">
                <a:solidFill>
                  <a:schemeClr val="tx1"/>
                </a:solidFill>
                <a:effectLst/>
                <a:latin typeface="+mn-lt"/>
                <a:ea typeface="+mn-ea"/>
                <a:cs typeface="+mn-cs"/>
              </a:rPr>
              <a:t>Diapositiva 5</a:t>
            </a:r>
          </a:p>
          <a:p>
            <a:r>
              <a:rPr lang="es-ES" sz="1200" b="0" i="0" kern="1200" dirty="0" smtClean="0">
                <a:solidFill>
                  <a:schemeClr val="tx1"/>
                </a:solidFill>
                <a:effectLst/>
                <a:latin typeface="+mn-lt"/>
                <a:ea typeface="+mn-ea"/>
                <a:cs typeface="+mn-cs"/>
              </a:rPr>
              <a:t>El préstamo del Consorcio de Bibliotecas Universitarias de Andalucía o préstamo CBUA es un </a:t>
            </a:r>
            <a:r>
              <a:rPr lang="es-ES" sz="1200" b="1" i="0" kern="1200" dirty="0" smtClean="0">
                <a:solidFill>
                  <a:schemeClr val="tx1"/>
                </a:solidFill>
                <a:effectLst/>
                <a:latin typeface="+mn-lt"/>
                <a:ea typeface="+mn-ea"/>
                <a:cs typeface="+mn-cs"/>
              </a:rPr>
              <a:t>servicio que permite a cualquier miembro de la comunidad universitaria de Andalucía solicitar ejemplares en préstamo a otras bibliotecas universitarias de Andalucía</a:t>
            </a:r>
            <a:r>
              <a:rPr lang="es-ES" sz="1200" b="0" i="0" kern="1200" dirty="0" smtClean="0">
                <a:solidFill>
                  <a:schemeClr val="tx1"/>
                </a:solidFill>
                <a:effectLst/>
                <a:latin typeface="+mn-lt"/>
                <a:ea typeface="+mn-ea"/>
                <a:cs typeface="+mn-cs"/>
              </a:rPr>
              <a:t>, a través de su </a:t>
            </a:r>
            <a:r>
              <a:rPr lang="es-ES" sz="1200" b="0" i="0" u="none" strike="noStrike" kern="1200" dirty="0" smtClean="0">
                <a:solidFill>
                  <a:schemeClr val="tx1"/>
                </a:solidFill>
                <a:effectLst/>
                <a:latin typeface="+mn-lt"/>
                <a:ea typeface="+mn-ea"/>
                <a:cs typeface="+mn-cs"/>
                <a:hlinkClick r:id="rId3" tooltip="ir a CatCBUA (se abre en una ventana nueva)"/>
              </a:rPr>
              <a:t>Catálogo Colectivo (</a:t>
            </a:r>
            <a:r>
              <a:rPr lang="es-ES" sz="1200" b="0" i="0" u="none" strike="noStrike" kern="1200" dirty="0" err="1" smtClean="0">
                <a:solidFill>
                  <a:schemeClr val="tx1"/>
                </a:solidFill>
                <a:effectLst/>
                <a:latin typeface="+mn-lt"/>
                <a:ea typeface="+mn-ea"/>
                <a:cs typeface="+mn-cs"/>
                <a:hlinkClick r:id="rId3" tooltip="ir a CatCBUA (se abre en una ventana nueva)"/>
              </a:rPr>
              <a:t>CatCBUA</a:t>
            </a:r>
            <a:r>
              <a:rPr lang="es-ES" sz="1200" b="0" i="0" u="none" strike="noStrike" kern="1200" dirty="0" smtClean="0">
                <a:solidFill>
                  <a:schemeClr val="tx1"/>
                </a:solidFill>
                <a:effectLst/>
                <a:latin typeface="+mn-lt"/>
                <a:ea typeface="+mn-ea"/>
                <a:cs typeface="+mn-cs"/>
                <a:hlinkClick r:id="rId3" tooltip="ir a CatCBUA (se abre en una ventana nueva)"/>
              </a:rPr>
              <a:t>)</a:t>
            </a:r>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Abundar en las condiciones, requisitos y documentos</a:t>
            </a:r>
            <a:r>
              <a:rPr lang="es-ES" sz="1200" b="0" i="0" kern="1200" baseline="0" dirty="0" smtClean="0">
                <a:solidFill>
                  <a:schemeClr val="tx1"/>
                </a:solidFill>
                <a:effectLst/>
                <a:latin typeface="+mn-lt"/>
                <a:ea typeface="+mn-ea"/>
                <a:cs typeface="+mn-cs"/>
              </a:rPr>
              <a:t> que se pueden prestar, con lo que se dice en la diapositiva. Señalar también que es un servicio sin coste para el usuario, aunque sí para la Biblioteca. </a:t>
            </a:r>
          </a:p>
          <a:p>
            <a:r>
              <a:rPr lang="es-ES" dirty="0" smtClean="0"/>
              <a:t>Señalar,</a:t>
            </a:r>
            <a:r>
              <a:rPr lang="es-ES" baseline="0" dirty="0" smtClean="0"/>
              <a:t> como hicimos antes con </a:t>
            </a:r>
            <a:r>
              <a:rPr lang="es-ES" baseline="0" dirty="0" err="1" smtClean="0"/>
              <a:t>intercampus</a:t>
            </a:r>
            <a:r>
              <a:rPr lang="es-ES" baseline="0" dirty="0" smtClean="0"/>
              <a:t>, que </a:t>
            </a:r>
            <a:r>
              <a:rPr lang="es-ES" baseline="0" dirty="0" err="1" smtClean="0"/>
              <a:t>enj</a:t>
            </a:r>
            <a:r>
              <a:rPr lang="es-ES" baseline="0" dirty="0" smtClean="0"/>
              <a:t> la dirección URL se puede encontrar toda la información.</a:t>
            </a:r>
            <a:endParaRPr lang="es-ES"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5</a:t>
            </a:fld>
            <a:endParaRPr lang="es-ES"/>
          </a:p>
        </p:txBody>
      </p:sp>
    </p:spTree>
    <p:extLst>
      <p:ext uri="{BB962C8B-B14F-4D97-AF65-F5344CB8AC3E}">
        <p14:creationId xmlns:p14="http://schemas.microsoft.com/office/powerpoint/2010/main" val="222706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6</a:t>
            </a:r>
          </a:p>
          <a:p>
            <a:r>
              <a:rPr lang="es-ES" b="0" u="none" dirty="0" smtClean="0"/>
              <a:t>Mostramos</a:t>
            </a:r>
            <a:r>
              <a:rPr lang="es-ES" b="0" u="none" baseline="0" dirty="0" smtClean="0"/>
              <a:t> un ejemplo de documento de la Biblioteca Politécnica de la Universidad de Granada, que está Disponible para el préstamo e indicamos que las peticiones las hace directamente el usuario desde el Catálogo de la Biblioteca, que enlaza al Catálogo CBUA. Indicar el tiempo aproximado.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6</a:t>
            </a:fld>
            <a:endParaRPr lang="es-ES"/>
          </a:p>
        </p:txBody>
      </p:sp>
    </p:spTree>
    <p:extLst>
      <p:ext uri="{BB962C8B-B14F-4D97-AF65-F5344CB8AC3E}">
        <p14:creationId xmlns:p14="http://schemas.microsoft.com/office/powerpoint/2010/main" val="198940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7</a:t>
            </a:r>
          </a:p>
          <a:p>
            <a:r>
              <a:rPr lang="es-ES" b="0" u="none" dirty="0" smtClean="0"/>
              <a:t>El proceso para nosotros comienza cuando a través del</a:t>
            </a:r>
            <a:r>
              <a:rPr lang="es-ES" b="0" u="none" baseline="0" dirty="0" smtClean="0"/>
              <a:t> correo bibing.us.es, recibimos una petición. En la diapositiva podemos ver los datos del documento que nos solicitan, el lugar desde el que nos hacen la petición, así como el usuario.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7</a:t>
            </a:fld>
            <a:endParaRPr lang="es-ES"/>
          </a:p>
        </p:txBody>
      </p:sp>
    </p:spTree>
    <p:extLst>
      <p:ext uri="{BB962C8B-B14F-4D97-AF65-F5344CB8AC3E}">
        <p14:creationId xmlns:p14="http://schemas.microsoft.com/office/powerpoint/2010/main" val="260858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8</a:t>
            </a:r>
          </a:p>
          <a:p>
            <a:r>
              <a:rPr lang="es-ES" b="0" u="none" dirty="0" smtClean="0"/>
              <a:t>El procedimiento lo conoces tú mejor que yo. Lo puedes explicar tal</a:t>
            </a:r>
            <a:r>
              <a:rPr lang="es-ES" b="0" u="none" baseline="0" dirty="0" smtClean="0"/>
              <a:t> como lo haces y apoyarte en lo que está escrito.</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8</a:t>
            </a:fld>
            <a:endParaRPr lang="es-ES"/>
          </a:p>
        </p:txBody>
      </p:sp>
    </p:spTree>
    <p:extLst>
      <p:ext uri="{BB962C8B-B14F-4D97-AF65-F5344CB8AC3E}">
        <p14:creationId xmlns:p14="http://schemas.microsoft.com/office/powerpoint/2010/main" val="282512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u="sng" dirty="0" smtClean="0"/>
              <a:t>Diapositiva 9</a:t>
            </a:r>
          </a:p>
          <a:p>
            <a:endParaRPr lang="es-ES" b="1" u="sng" dirty="0" smtClean="0"/>
          </a:p>
          <a:p>
            <a:r>
              <a:rPr lang="es-ES" b="0" u="none" dirty="0" smtClean="0"/>
              <a:t>Cuando</a:t>
            </a:r>
            <a:r>
              <a:rPr lang="es-ES" b="0" u="none" baseline="0" dirty="0" smtClean="0"/>
              <a:t> el usuario devuelve el libro, le cambiamos el estado a En tránsito y lo enviamos a la Biblioteca de origen. Una vez se recibe allí, hacen el mismo proceso de devolución que hemos indicado anteriormente..</a:t>
            </a:r>
            <a:endParaRPr lang="es-ES" b="0" u="none" dirty="0"/>
          </a:p>
        </p:txBody>
      </p:sp>
      <p:sp>
        <p:nvSpPr>
          <p:cNvPr id="4" name="Marcador de número de diapositiva 3"/>
          <p:cNvSpPr>
            <a:spLocks noGrp="1"/>
          </p:cNvSpPr>
          <p:nvPr>
            <p:ph type="sldNum" sz="quarter" idx="10"/>
          </p:nvPr>
        </p:nvSpPr>
        <p:spPr/>
        <p:txBody>
          <a:bodyPr/>
          <a:lstStyle/>
          <a:p>
            <a:fld id="{924BA188-D0AC-4C39-ACB5-3DC703A3653D}" type="slidenum">
              <a:rPr lang="es-ES" smtClean="0"/>
              <a:t>9</a:t>
            </a:fld>
            <a:endParaRPr lang="es-ES"/>
          </a:p>
        </p:txBody>
      </p:sp>
    </p:spTree>
    <p:extLst>
      <p:ext uri="{BB962C8B-B14F-4D97-AF65-F5344CB8AC3E}">
        <p14:creationId xmlns:p14="http://schemas.microsoft.com/office/powerpoint/2010/main" val="427334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F3F063-DF01-443F-8D9C-45020789FDC2}" type="datetimeFigureOut">
              <a:rPr lang="es-ES" smtClean="0"/>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285683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F3F063-DF01-443F-8D9C-45020789FDC2}" type="datetimeFigureOut">
              <a:rPr lang="es-ES" smtClean="0"/>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359586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F3F063-DF01-443F-8D9C-45020789FDC2}" type="datetimeFigureOut">
              <a:rPr lang="es-ES" smtClean="0"/>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283657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90"/>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smtClean="0"/>
            </a:lvl1pPr>
          </a:lstStyle>
          <a:p>
            <a:pPr>
              <a:defRPr/>
            </a:pPr>
            <a:fld id="{E8980AB5-CBC5-478E-8BD0-17013BD464DD}" type="slidenum">
              <a:rPr lang="es-ES" altLang="es-ES"/>
              <a:pPr>
                <a:defRPr/>
              </a:pPr>
              <a:t>‹Nº›</a:t>
            </a:fld>
            <a:endParaRPr lang="es-ES" altLang="es-ES"/>
          </a:p>
        </p:txBody>
      </p:sp>
    </p:spTree>
    <p:extLst>
      <p:ext uri="{BB962C8B-B14F-4D97-AF65-F5344CB8AC3E}">
        <p14:creationId xmlns:p14="http://schemas.microsoft.com/office/powerpoint/2010/main" val="28580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0"/>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pie de página"/>
          <p:cNvSpPr>
            <a:spLocks noGrp="1"/>
          </p:cNvSpPr>
          <p:nvPr>
            <p:ph type="ftr" sz="quarter" idx="10"/>
          </p:nvPr>
        </p:nvSpPr>
        <p:spPr>
          <a:xfrm>
            <a:off x="3132138" y="6524625"/>
            <a:ext cx="2895600" cy="215900"/>
          </a:xfrm>
        </p:spPr>
        <p:txBody>
          <a:bodyPr/>
          <a:lstStyle>
            <a:lvl1pPr>
              <a:defRPr/>
            </a:lvl1pPr>
          </a:lstStyle>
          <a:p>
            <a:pPr>
              <a:defRPr/>
            </a:pPr>
            <a:r>
              <a:rPr lang="es-ES"/>
              <a:t>Biblioteca de Ingenieros</a:t>
            </a:r>
          </a:p>
        </p:txBody>
      </p:sp>
    </p:spTree>
    <p:extLst>
      <p:ext uri="{BB962C8B-B14F-4D97-AF65-F5344CB8AC3E}">
        <p14:creationId xmlns:p14="http://schemas.microsoft.com/office/powerpoint/2010/main" val="24351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F3F063-DF01-443F-8D9C-45020789FDC2}" type="datetimeFigureOut">
              <a:rPr lang="es-ES" smtClean="0"/>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323158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F3F063-DF01-443F-8D9C-45020789FDC2}" type="datetimeFigureOut">
              <a:rPr lang="es-ES" smtClean="0"/>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389764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F3F063-DF01-443F-8D9C-45020789FDC2}" type="datetimeFigureOut">
              <a:rPr lang="es-ES" smtClean="0"/>
              <a:t>17/11/2016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189802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F3F063-DF01-443F-8D9C-45020789FDC2}" type="datetimeFigureOut">
              <a:rPr lang="es-ES" smtClean="0"/>
              <a:t>17/11/2016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181243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F3F063-DF01-443F-8D9C-45020789FDC2}" type="datetimeFigureOut">
              <a:rPr lang="es-ES" smtClean="0"/>
              <a:t>17/11/2016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25674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3F063-DF01-443F-8D9C-45020789FDC2}" type="datetimeFigureOut">
              <a:rPr lang="es-ES" smtClean="0"/>
              <a:t>17/11/2016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352179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F3F063-DF01-443F-8D9C-45020789FDC2}" type="datetimeFigureOut">
              <a:rPr lang="es-ES" smtClean="0"/>
              <a:t>17/11/2016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105141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F3F063-DF01-443F-8D9C-45020789FDC2}" type="datetimeFigureOut">
              <a:rPr lang="es-ES" smtClean="0"/>
              <a:t>17/11/2016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DFD243-07DE-4C11-A073-D825242EAD98}" type="slidenum">
              <a:rPr lang="es-ES" smtClean="0"/>
              <a:t>‹Nº›</a:t>
            </a:fld>
            <a:endParaRPr lang="es-ES"/>
          </a:p>
        </p:txBody>
      </p:sp>
    </p:spTree>
    <p:extLst>
      <p:ext uri="{BB962C8B-B14F-4D97-AF65-F5344CB8AC3E}">
        <p14:creationId xmlns:p14="http://schemas.microsoft.com/office/powerpoint/2010/main" val="402643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3F063-DF01-443F-8D9C-45020789FDC2}" type="datetimeFigureOut">
              <a:rPr lang="es-ES" smtClean="0"/>
              <a:t>17/11/2016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FD243-07DE-4C11-A073-D825242EAD98}" type="slidenum">
              <a:rPr lang="es-ES" smtClean="0"/>
              <a:t>‹Nº›</a:t>
            </a:fld>
            <a:endParaRPr lang="es-ES"/>
          </a:p>
        </p:txBody>
      </p:sp>
    </p:spTree>
    <p:extLst>
      <p:ext uri="{BB962C8B-B14F-4D97-AF65-F5344CB8AC3E}">
        <p14:creationId xmlns:p14="http://schemas.microsoft.com/office/powerpoint/2010/main" val="20157117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hyperlink" Target="http://bib.us.es/utiliza_la_biblioteca/prestamo/interbibliotecari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jpeg"/><Relationship Id="rId10" Type="http://schemas.openxmlformats.org/officeDocument/2006/relationships/image" Target="../media/image37.png"/><Relationship Id="rId4" Type="http://schemas.openxmlformats.org/officeDocument/2006/relationships/image" Target="../media/image3.jpe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bib.us.es/conocenos/bienvenida/donde" TargetMode="External"/><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hyperlink" Target="http://bib.us.es/utiliza_la_biblioteca/prestamo/intercampus" TargetMode="External"/><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hyperlink" Target="http://cbua.cica.es/" TargetMode="External"/><Relationship Id="rId13" Type="http://schemas.openxmlformats.org/officeDocument/2006/relationships/hyperlink" Target="http://bib.us.es/utiliza_la_biblioteca/prestamo/cbua" TargetMode="External"/><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1.jpe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jpeg"/><Relationship Id="rId10" Type="http://schemas.openxmlformats.org/officeDocument/2006/relationships/hyperlink" Target="http://cbua.cica.es/" TargetMode="External"/><Relationship Id="rId4" Type="http://schemas.openxmlformats.org/officeDocument/2006/relationships/image" Target="../media/image3.jpeg"/><Relationship Id="rId9" Type="http://schemas.openxmlformats.org/officeDocument/2006/relationships/hyperlink" Target="http://bib.us.es/busca_y_encuentra/ca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imagen “file:///C:/WINNT/Profiles/direccion/Escritorio/INGENIEROS-HC2.jpg” no se puede mostrar debido a que contiene errores."/>
          <p:cNvPicPr>
            <a:picLocks noGrp="1" noChangeAspect="1" noChangeArrowheads="1"/>
          </p:cNvPicPr>
          <p:nvPr>
            <p:ph type="title"/>
          </p:nvPr>
        </p:nvPicPr>
        <p:blipFill>
          <a:blip r:embed="rId3">
            <a:extLst>
              <a:ext uri="{28A0092B-C50C-407E-A947-70E740481C1C}">
                <a14:useLocalDpi xmlns:a14="http://schemas.microsoft.com/office/drawing/2010/main" val="0"/>
              </a:ext>
            </a:extLst>
          </a:blip>
          <a:stretch>
            <a:fillRect/>
          </a:stretch>
        </p:blipFill>
        <p:spPr>
          <a:xfrm>
            <a:off x="3314700" y="344488"/>
            <a:ext cx="2514600" cy="1003300"/>
          </a:xfrm>
        </p:spPr>
      </p:pic>
      <p:sp>
        <p:nvSpPr>
          <p:cNvPr id="8" name="2 Marcador de pie de página"/>
          <p:cNvSpPr>
            <a:spLocks noGrp="1"/>
          </p:cNvSpPr>
          <p:nvPr>
            <p:ph type="ftr" sz="quarter" idx="11"/>
          </p:nvPr>
        </p:nvSpPr>
        <p:spPr>
          <a:xfrm>
            <a:off x="3492502" y="6597650"/>
            <a:ext cx="1871663" cy="260350"/>
          </a:xfrm>
        </p:spPr>
        <p:txBody>
          <a:bodyPr/>
          <a:lstStyle/>
          <a:p>
            <a:pPr algn="l">
              <a:defRPr/>
            </a:pPr>
            <a:r>
              <a:rPr lang="es-ES" dirty="0"/>
              <a:t>Biblioteca de </a:t>
            </a:r>
            <a:r>
              <a:rPr lang="es-ES" dirty="0" smtClean="0"/>
              <a:t>Ingeniería</a:t>
            </a:r>
            <a:endParaRPr lang="es-ES" dirty="0"/>
          </a:p>
        </p:txBody>
      </p:sp>
      <p:sp>
        <p:nvSpPr>
          <p:cNvPr id="5123" name="Text Box 6"/>
          <p:cNvSpPr txBox="1">
            <a:spLocks noChangeArrowheads="1"/>
          </p:cNvSpPr>
          <p:nvPr/>
        </p:nvSpPr>
        <p:spPr bwMode="auto">
          <a:xfrm>
            <a:off x="366532" y="3588682"/>
            <a:ext cx="902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400" b="1" dirty="0" smtClean="0"/>
              <a:t>La gestión de los préstamos externos en la Biblioteca de Ingeniería</a:t>
            </a:r>
            <a:endParaRPr lang="es-ES" altLang="es-ES" sz="2400" b="1" dirty="0"/>
          </a:p>
        </p:txBody>
      </p:sp>
      <p:sp>
        <p:nvSpPr>
          <p:cNvPr id="5124" name="Text Box 7"/>
          <p:cNvSpPr txBox="1">
            <a:spLocks noChangeArrowheads="1"/>
          </p:cNvSpPr>
          <p:nvPr/>
        </p:nvSpPr>
        <p:spPr bwMode="auto">
          <a:xfrm>
            <a:off x="250827" y="5949952"/>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s-ES" altLang="es-ES" sz="1800"/>
          </a:p>
        </p:txBody>
      </p:sp>
      <p:pic>
        <p:nvPicPr>
          <p:cNvPr id="5125" name="Picture 4" descr="logoALAS"/>
          <p:cNvPicPr>
            <a:picLocks noChangeAspect="1" noChangeArrowheads="1"/>
          </p:cNvPicPr>
          <p:nvPr/>
        </p:nvPicPr>
        <p:blipFill>
          <a:blip r:embed="rId4">
            <a:extLst>
              <a:ext uri="{28A0092B-C50C-407E-A947-70E740481C1C}">
                <a14:useLocalDpi xmlns:a14="http://schemas.microsoft.com/office/drawing/2010/main" val="0"/>
              </a:ext>
            </a:extLst>
          </a:blip>
          <a:srcRect l="7031"/>
          <a:stretch>
            <a:fillRect/>
          </a:stretch>
        </p:blipFill>
        <p:spPr bwMode="auto">
          <a:xfrm>
            <a:off x="0" y="260350"/>
            <a:ext cx="80279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marca-tinta-roja_100x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2" y="3429002"/>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sp>
        <p:nvSpPr>
          <p:cNvPr id="2" name="Rectángulo 1"/>
          <p:cNvSpPr/>
          <p:nvPr/>
        </p:nvSpPr>
        <p:spPr>
          <a:xfrm>
            <a:off x="2051052" y="4848595"/>
            <a:ext cx="5653041" cy="646331"/>
          </a:xfrm>
          <a:prstGeom prst="rect">
            <a:avLst/>
          </a:prstGeom>
        </p:spPr>
        <p:txBody>
          <a:bodyPr wrap="square">
            <a:spAutoFit/>
          </a:bodyPr>
          <a:lstStyle/>
          <a:p>
            <a:r>
              <a:rPr lang="es-ES" altLang="es-ES" b="1" i="1" dirty="0" smtClean="0">
                <a:solidFill>
                  <a:srgbClr val="C00000"/>
                </a:solidFill>
              </a:rPr>
              <a:t>VI </a:t>
            </a:r>
            <a:r>
              <a:rPr lang="es-ES" altLang="es-ES" b="1" i="1" dirty="0">
                <a:solidFill>
                  <a:srgbClr val="C00000"/>
                </a:solidFill>
              </a:rPr>
              <a:t>Sesión de Buenas Prácticas. Biblioteca de Ingeniería.- </a:t>
            </a:r>
            <a:r>
              <a:rPr lang="es-ES" altLang="es-ES" b="1" i="1" dirty="0" smtClean="0">
                <a:solidFill>
                  <a:srgbClr val="C00000"/>
                </a:solidFill>
              </a:rPr>
              <a:t>18 </a:t>
            </a:r>
            <a:r>
              <a:rPr lang="es-ES" altLang="es-ES" b="1" i="1" dirty="0">
                <a:solidFill>
                  <a:srgbClr val="C00000"/>
                </a:solidFill>
              </a:rPr>
              <a:t>de noviembre de </a:t>
            </a:r>
            <a:r>
              <a:rPr lang="es-ES" altLang="es-ES" b="1" i="1" dirty="0" smtClean="0">
                <a:solidFill>
                  <a:srgbClr val="C00000"/>
                </a:solidFill>
              </a:rPr>
              <a:t>2016</a:t>
            </a:r>
            <a:endParaRPr lang="es-ES" i="1" dirty="0">
              <a:solidFill>
                <a:srgbClr val="C00000"/>
              </a:solidFill>
            </a:endParaRPr>
          </a:p>
        </p:txBody>
      </p:sp>
    </p:spTree>
    <p:extLst>
      <p:ext uri="{BB962C8B-B14F-4D97-AF65-F5344CB8AC3E}">
        <p14:creationId xmlns:p14="http://schemas.microsoft.com/office/powerpoint/2010/main" val="3907325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sp>
        <p:nvSpPr>
          <p:cNvPr id="3" name="Rectángulo 2"/>
          <p:cNvSpPr/>
          <p:nvPr/>
        </p:nvSpPr>
        <p:spPr>
          <a:xfrm>
            <a:off x="714052" y="1126554"/>
            <a:ext cx="7614699" cy="738664"/>
          </a:xfrm>
          <a:prstGeom prst="rect">
            <a:avLst/>
          </a:prstGeom>
        </p:spPr>
        <p:txBody>
          <a:bodyPr wrap="square">
            <a:spAutoFit/>
          </a:bodyPr>
          <a:lstStyle/>
          <a:p>
            <a:r>
              <a:rPr lang="es-ES" sz="1400" i="1" dirty="0" smtClean="0">
                <a:solidFill>
                  <a:srgbClr val="404040"/>
                </a:solidFill>
              </a:rPr>
              <a:t>…servicio </a:t>
            </a:r>
            <a:r>
              <a:rPr lang="es-ES" sz="1400" i="1" dirty="0">
                <a:solidFill>
                  <a:srgbClr val="404040"/>
                </a:solidFill>
              </a:rPr>
              <a:t>que tiene como objetivo </a:t>
            </a:r>
            <a:r>
              <a:rPr lang="es-ES" sz="1400" b="1" i="1" dirty="0">
                <a:solidFill>
                  <a:srgbClr val="404040"/>
                </a:solidFill>
              </a:rPr>
              <a:t>proporcionar a los miembros de la Universidad de Sevilla documentos que no se encuentren en la biblioteca, así como facilitar a otras instituciones externas el acceso a los fondos de nuestra Universidad.</a:t>
            </a:r>
            <a:endParaRPr lang="es-ES" sz="1400" i="1" dirty="0"/>
          </a:p>
        </p:txBody>
      </p:sp>
      <p:pic>
        <p:nvPicPr>
          <p:cNvPr id="9" name="Imagen 8"/>
          <p:cNvPicPr>
            <a:picLocks noChangeAspect="1"/>
          </p:cNvPicPr>
          <p:nvPr/>
        </p:nvPicPr>
        <p:blipFill>
          <a:blip r:embed="rId6"/>
          <a:stretch>
            <a:fillRect/>
          </a:stretch>
        </p:blipFill>
        <p:spPr>
          <a:xfrm>
            <a:off x="714052" y="1912193"/>
            <a:ext cx="7334250" cy="771525"/>
          </a:xfrm>
          <a:prstGeom prst="rect">
            <a:avLst/>
          </a:prstGeom>
        </p:spPr>
      </p:pic>
      <p:pic>
        <p:nvPicPr>
          <p:cNvPr id="10" name="Imagen 9"/>
          <p:cNvPicPr>
            <a:picLocks noChangeAspect="1"/>
          </p:cNvPicPr>
          <p:nvPr/>
        </p:nvPicPr>
        <p:blipFill>
          <a:blip r:embed="rId7"/>
          <a:stretch>
            <a:fillRect/>
          </a:stretch>
        </p:blipFill>
        <p:spPr>
          <a:xfrm>
            <a:off x="640558" y="2787678"/>
            <a:ext cx="7315200" cy="2495550"/>
          </a:xfrm>
          <a:prstGeom prst="rect">
            <a:avLst/>
          </a:prstGeom>
        </p:spPr>
      </p:pic>
      <p:pic>
        <p:nvPicPr>
          <p:cNvPr id="11" name="Imagen 10"/>
          <p:cNvPicPr>
            <a:picLocks noChangeAspect="1"/>
          </p:cNvPicPr>
          <p:nvPr/>
        </p:nvPicPr>
        <p:blipFill>
          <a:blip r:embed="rId8"/>
          <a:stretch>
            <a:fillRect/>
          </a:stretch>
        </p:blipFill>
        <p:spPr>
          <a:xfrm>
            <a:off x="1030376" y="5548853"/>
            <a:ext cx="2314575" cy="314325"/>
          </a:xfrm>
          <a:prstGeom prst="rect">
            <a:avLst/>
          </a:prstGeom>
        </p:spPr>
      </p:pic>
      <p:sp>
        <p:nvSpPr>
          <p:cNvPr id="12" name="Rectángulo 11"/>
          <p:cNvSpPr/>
          <p:nvPr/>
        </p:nvSpPr>
        <p:spPr>
          <a:xfrm>
            <a:off x="1030376" y="5387188"/>
            <a:ext cx="2314574" cy="557487"/>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3344950" y="5511363"/>
            <a:ext cx="5556679" cy="338554"/>
          </a:xfrm>
          <a:prstGeom prst="rect">
            <a:avLst/>
          </a:prstGeom>
        </p:spPr>
        <p:txBody>
          <a:bodyPr wrap="square">
            <a:spAutoFit/>
          </a:bodyPr>
          <a:lstStyle/>
          <a:p>
            <a:r>
              <a:rPr lang="es-ES" sz="1600" dirty="0">
                <a:hlinkClick r:id="rId9"/>
              </a:rPr>
              <a:t>http://</a:t>
            </a:r>
            <a:r>
              <a:rPr lang="es-ES" sz="1600" dirty="0" smtClean="0">
                <a:hlinkClick r:id="rId9"/>
              </a:rPr>
              <a:t>bib.us.es/utiliza_la_biblioteca/prestamo/interbibliotecario</a:t>
            </a:r>
            <a:r>
              <a:rPr lang="es-ES" sz="1600" dirty="0" smtClean="0"/>
              <a:t> </a:t>
            </a:r>
            <a:endParaRPr lang="es-ES" sz="1600" dirty="0"/>
          </a:p>
        </p:txBody>
      </p:sp>
      <p:sp>
        <p:nvSpPr>
          <p:cNvPr id="14" name="Elipse 13"/>
          <p:cNvSpPr/>
          <p:nvPr/>
        </p:nvSpPr>
        <p:spPr>
          <a:xfrm>
            <a:off x="879676" y="2072606"/>
            <a:ext cx="3090440" cy="493895"/>
          </a:xfrm>
          <a:prstGeom prst="ellipse">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5625295" y="2112970"/>
            <a:ext cx="1099595" cy="493895"/>
          </a:xfrm>
          <a:prstGeom prst="ellipse">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47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pic>
        <p:nvPicPr>
          <p:cNvPr id="3" name="Imagen 2"/>
          <p:cNvPicPr>
            <a:picLocks noChangeAspect="1"/>
          </p:cNvPicPr>
          <p:nvPr/>
        </p:nvPicPr>
        <p:blipFill>
          <a:blip r:embed="rId6"/>
          <a:stretch>
            <a:fillRect/>
          </a:stretch>
        </p:blipFill>
        <p:spPr>
          <a:xfrm>
            <a:off x="459583" y="1289846"/>
            <a:ext cx="7496175" cy="1285875"/>
          </a:xfrm>
          <a:prstGeom prst="rect">
            <a:avLst/>
          </a:prstGeom>
        </p:spPr>
      </p:pic>
      <p:pic>
        <p:nvPicPr>
          <p:cNvPr id="10" name="Imagen 9"/>
          <p:cNvPicPr>
            <a:picLocks noChangeAspect="1"/>
          </p:cNvPicPr>
          <p:nvPr/>
        </p:nvPicPr>
        <p:blipFill>
          <a:blip r:embed="rId7"/>
          <a:stretch>
            <a:fillRect/>
          </a:stretch>
        </p:blipFill>
        <p:spPr>
          <a:xfrm>
            <a:off x="519335" y="2679214"/>
            <a:ext cx="4961436" cy="2922933"/>
          </a:xfrm>
          <a:prstGeom prst="rect">
            <a:avLst/>
          </a:prstGeom>
        </p:spPr>
      </p:pic>
      <p:sp>
        <p:nvSpPr>
          <p:cNvPr id="11" name="Elipse 10"/>
          <p:cNvSpPr/>
          <p:nvPr/>
        </p:nvSpPr>
        <p:spPr>
          <a:xfrm flipV="1">
            <a:off x="3081959" y="4169979"/>
            <a:ext cx="794840" cy="320997"/>
          </a:xfrm>
          <a:prstGeom prst="ellipse">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8"/>
          <a:stretch>
            <a:fillRect/>
          </a:stretch>
        </p:blipFill>
        <p:spPr>
          <a:xfrm>
            <a:off x="3894319" y="3484858"/>
            <a:ext cx="4877164" cy="2766421"/>
          </a:xfrm>
          <a:prstGeom prst="rect">
            <a:avLst/>
          </a:prstGeom>
        </p:spPr>
      </p:pic>
    </p:spTree>
    <p:extLst>
      <p:ext uri="{BB962C8B-B14F-4D97-AF65-F5344CB8AC3E}">
        <p14:creationId xmlns:p14="http://schemas.microsoft.com/office/powerpoint/2010/main" val="30828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pic>
        <p:nvPicPr>
          <p:cNvPr id="9" name="Imagen 8"/>
          <p:cNvPicPr>
            <a:picLocks noChangeAspect="1"/>
          </p:cNvPicPr>
          <p:nvPr/>
        </p:nvPicPr>
        <p:blipFill>
          <a:blip r:embed="rId6"/>
          <a:stretch>
            <a:fillRect/>
          </a:stretch>
        </p:blipFill>
        <p:spPr>
          <a:xfrm>
            <a:off x="386613" y="1108717"/>
            <a:ext cx="4320327" cy="710191"/>
          </a:xfrm>
          <a:prstGeom prst="rect">
            <a:avLst/>
          </a:prstGeom>
        </p:spPr>
      </p:pic>
      <p:pic>
        <p:nvPicPr>
          <p:cNvPr id="3" name="Imagen 2"/>
          <p:cNvPicPr>
            <a:picLocks noChangeAspect="1"/>
          </p:cNvPicPr>
          <p:nvPr/>
        </p:nvPicPr>
        <p:blipFill>
          <a:blip r:embed="rId7"/>
          <a:stretch>
            <a:fillRect/>
          </a:stretch>
        </p:blipFill>
        <p:spPr>
          <a:xfrm>
            <a:off x="468313" y="3061066"/>
            <a:ext cx="7696695" cy="2218867"/>
          </a:xfrm>
          <a:prstGeom prst="rect">
            <a:avLst/>
          </a:prstGeom>
        </p:spPr>
      </p:pic>
      <p:pic>
        <p:nvPicPr>
          <p:cNvPr id="10" name="Imagen 9"/>
          <p:cNvPicPr>
            <a:picLocks noChangeAspect="1"/>
          </p:cNvPicPr>
          <p:nvPr/>
        </p:nvPicPr>
        <p:blipFill>
          <a:blip r:embed="rId8"/>
          <a:stretch>
            <a:fillRect/>
          </a:stretch>
        </p:blipFill>
        <p:spPr>
          <a:xfrm>
            <a:off x="386614" y="1970206"/>
            <a:ext cx="7859110" cy="947986"/>
          </a:xfrm>
          <a:prstGeom prst="rect">
            <a:avLst/>
          </a:prstGeom>
        </p:spPr>
      </p:pic>
      <p:sp>
        <p:nvSpPr>
          <p:cNvPr id="11" name="Rectángulo 10"/>
          <p:cNvSpPr/>
          <p:nvPr/>
        </p:nvSpPr>
        <p:spPr>
          <a:xfrm rot="20078186">
            <a:off x="2882105" y="5581139"/>
            <a:ext cx="2314574" cy="557487"/>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9"/>
          <a:stretch>
            <a:fillRect/>
          </a:stretch>
        </p:blipFill>
        <p:spPr>
          <a:xfrm rot="20125076">
            <a:off x="2940585" y="5702721"/>
            <a:ext cx="2197617" cy="314325"/>
          </a:xfrm>
          <a:prstGeom prst="rect">
            <a:avLst/>
          </a:prstGeom>
        </p:spPr>
      </p:pic>
    </p:spTree>
    <p:extLst>
      <p:ext uri="{BB962C8B-B14F-4D97-AF65-F5344CB8AC3E}">
        <p14:creationId xmlns:p14="http://schemas.microsoft.com/office/powerpoint/2010/main" val="3610340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pic>
        <p:nvPicPr>
          <p:cNvPr id="3" name="Imagen 2"/>
          <p:cNvPicPr>
            <a:picLocks noChangeAspect="1"/>
          </p:cNvPicPr>
          <p:nvPr/>
        </p:nvPicPr>
        <p:blipFill>
          <a:blip r:embed="rId6"/>
          <a:stretch>
            <a:fillRect/>
          </a:stretch>
        </p:blipFill>
        <p:spPr>
          <a:xfrm>
            <a:off x="389882" y="1237532"/>
            <a:ext cx="5220342" cy="402358"/>
          </a:xfrm>
          <a:prstGeom prst="rect">
            <a:avLst/>
          </a:prstGeom>
        </p:spPr>
      </p:pic>
      <p:pic>
        <p:nvPicPr>
          <p:cNvPr id="9" name="Imagen 8"/>
          <p:cNvPicPr>
            <a:picLocks noChangeAspect="1"/>
          </p:cNvPicPr>
          <p:nvPr/>
        </p:nvPicPr>
        <p:blipFill>
          <a:blip r:embed="rId7"/>
          <a:stretch>
            <a:fillRect/>
          </a:stretch>
        </p:blipFill>
        <p:spPr>
          <a:xfrm>
            <a:off x="389882" y="1711330"/>
            <a:ext cx="1081516" cy="297259"/>
          </a:xfrm>
          <a:prstGeom prst="rect">
            <a:avLst/>
          </a:prstGeom>
        </p:spPr>
      </p:pic>
      <p:pic>
        <p:nvPicPr>
          <p:cNvPr id="10" name="Imagen 9"/>
          <p:cNvPicPr>
            <a:picLocks noChangeAspect="1"/>
          </p:cNvPicPr>
          <p:nvPr/>
        </p:nvPicPr>
        <p:blipFill>
          <a:blip r:embed="rId8"/>
          <a:stretch>
            <a:fillRect/>
          </a:stretch>
        </p:blipFill>
        <p:spPr>
          <a:xfrm>
            <a:off x="1471398" y="1711330"/>
            <a:ext cx="1787543" cy="650638"/>
          </a:xfrm>
          <a:prstGeom prst="rect">
            <a:avLst/>
          </a:prstGeom>
        </p:spPr>
      </p:pic>
      <p:pic>
        <p:nvPicPr>
          <p:cNvPr id="11" name="Imagen 10"/>
          <p:cNvPicPr>
            <a:picLocks noChangeAspect="1"/>
          </p:cNvPicPr>
          <p:nvPr/>
        </p:nvPicPr>
        <p:blipFill>
          <a:blip r:embed="rId9"/>
          <a:stretch>
            <a:fillRect/>
          </a:stretch>
        </p:blipFill>
        <p:spPr>
          <a:xfrm>
            <a:off x="3595687" y="1769209"/>
            <a:ext cx="1489539" cy="534880"/>
          </a:xfrm>
          <a:prstGeom prst="rect">
            <a:avLst/>
          </a:prstGeom>
        </p:spPr>
      </p:pic>
      <p:pic>
        <p:nvPicPr>
          <p:cNvPr id="12" name="Imagen 11"/>
          <p:cNvPicPr>
            <a:picLocks noChangeAspect="1"/>
          </p:cNvPicPr>
          <p:nvPr/>
        </p:nvPicPr>
        <p:blipFill>
          <a:blip r:embed="rId10"/>
          <a:stretch>
            <a:fillRect/>
          </a:stretch>
        </p:blipFill>
        <p:spPr>
          <a:xfrm>
            <a:off x="542603" y="2787106"/>
            <a:ext cx="4440363" cy="2776590"/>
          </a:xfrm>
          <a:prstGeom prst="rect">
            <a:avLst/>
          </a:prstGeom>
        </p:spPr>
      </p:pic>
      <p:pic>
        <p:nvPicPr>
          <p:cNvPr id="13" name="Imagen 12"/>
          <p:cNvPicPr>
            <a:picLocks noChangeAspect="1"/>
          </p:cNvPicPr>
          <p:nvPr/>
        </p:nvPicPr>
        <p:blipFill>
          <a:blip r:embed="rId11"/>
          <a:stretch>
            <a:fillRect/>
          </a:stretch>
        </p:blipFill>
        <p:spPr>
          <a:xfrm>
            <a:off x="754063" y="2561361"/>
            <a:ext cx="1344416" cy="336104"/>
          </a:xfrm>
          <a:prstGeom prst="rect">
            <a:avLst/>
          </a:prstGeom>
        </p:spPr>
      </p:pic>
      <p:pic>
        <p:nvPicPr>
          <p:cNvPr id="14" name="Imagen 13"/>
          <p:cNvPicPr>
            <a:picLocks noChangeAspect="1"/>
          </p:cNvPicPr>
          <p:nvPr/>
        </p:nvPicPr>
        <p:blipFill>
          <a:blip r:embed="rId12"/>
          <a:stretch>
            <a:fillRect/>
          </a:stretch>
        </p:blipFill>
        <p:spPr>
          <a:xfrm>
            <a:off x="595812" y="5608653"/>
            <a:ext cx="4387154" cy="149732"/>
          </a:xfrm>
          <a:prstGeom prst="rect">
            <a:avLst/>
          </a:prstGeom>
        </p:spPr>
      </p:pic>
      <p:pic>
        <p:nvPicPr>
          <p:cNvPr id="15" name="Imagen 14"/>
          <p:cNvPicPr>
            <a:picLocks noChangeAspect="1"/>
          </p:cNvPicPr>
          <p:nvPr/>
        </p:nvPicPr>
        <p:blipFill>
          <a:blip r:embed="rId13"/>
          <a:stretch>
            <a:fillRect/>
          </a:stretch>
        </p:blipFill>
        <p:spPr>
          <a:xfrm>
            <a:off x="5846295" y="3189266"/>
            <a:ext cx="2243606" cy="294244"/>
          </a:xfrm>
          <a:prstGeom prst="rect">
            <a:avLst/>
          </a:prstGeom>
        </p:spPr>
      </p:pic>
      <p:pic>
        <p:nvPicPr>
          <p:cNvPr id="16" name="Imagen 15"/>
          <p:cNvPicPr>
            <a:picLocks noChangeAspect="1"/>
          </p:cNvPicPr>
          <p:nvPr/>
        </p:nvPicPr>
        <p:blipFill>
          <a:blip r:embed="rId14"/>
          <a:stretch>
            <a:fillRect/>
          </a:stretch>
        </p:blipFill>
        <p:spPr>
          <a:xfrm>
            <a:off x="3000053" y="3493640"/>
            <a:ext cx="6033020" cy="1810639"/>
          </a:xfrm>
          <a:prstGeom prst="rect">
            <a:avLst/>
          </a:prstGeom>
        </p:spPr>
      </p:pic>
    </p:spTree>
    <p:extLst>
      <p:ext uri="{BB962C8B-B14F-4D97-AF65-F5344CB8AC3E}">
        <p14:creationId xmlns:p14="http://schemas.microsoft.com/office/powerpoint/2010/main" val="16385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sp>
        <p:nvSpPr>
          <p:cNvPr id="3" name="CuadroTexto 2"/>
          <p:cNvSpPr txBox="1"/>
          <p:nvPr/>
        </p:nvSpPr>
        <p:spPr>
          <a:xfrm>
            <a:off x="719191" y="1715784"/>
            <a:ext cx="7541231" cy="3970318"/>
          </a:xfrm>
          <a:prstGeom prst="rect">
            <a:avLst/>
          </a:prstGeom>
          <a:noFill/>
        </p:spPr>
        <p:txBody>
          <a:bodyPr wrap="square" rtlCol="0">
            <a:spAutoFit/>
          </a:bodyPr>
          <a:lstStyle/>
          <a:p>
            <a:pPr marL="285750" indent="-285750">
              <a:buFont typeface="Arial" panose="020B0604020202020204" pitchFamily="34" charset="0"/>
              <a:buChar char="•"/>
            </a:pPr>
            <a:r>
              <a:rPr lang="es-ES" dirty="0" smtClean="0"/>
              <a:t>Cuando se solicita un </a:t>
            </a:r>
            <a:r>
              <a:rPr lang="es-ES" b="1" dirty="0" smtClean="0"/>
              <a:t>capítulo de un libro</a:t>
            </a:r>
            <a:r>
              <a:rPr lang="es-ES" dirty="0" smtClean="0"/>
              <a:t>, o un </a:t>
            </a:r>
            <a:r>
              <a:rPr lang="es-ES" b="1" dirty="0" smtClean="0"/>
              <a:t>artículo de revista </a:t>
            </a:r>
            <a:r>
              <a:rPr lang="es-ES" dirty="0" smtClean="0"/>
              <a:t>a la Biblioteca de la ETSI, nosotros escaneamos el documento y lo enviamos. El usuario recibe el documento en PDF en su correo electrónico</a:t>
            </a:r>
          </a:p>
          <a:p>
            <a:endParaRPr lang="es-ES" dirty="0" smtClean="0"/>
          </a:p>
          <a:p>
            <a:endParaRPr lang="es-ES" dirty="0" smtClean="0"/>
          </a:p>
          <a:p>
            <a:pPr marL="285750" indent="-285750">
              <a:buFont typeface="Arial" panose="020B0604020202020204" pitchFamily="34" charset="0"/>
              <a:buChar char="•"/>
            </a:pPr>
            <a:r>
              <a:rPr lang="es-ES" dirty="0" smtClean="0"/>
              <a:t>Cuando nos solicitan un </a:t>
            </a:r>
            <a:r>
              <a:rPr lang="es-ES" b="1" dirty="0" smtClean="0"/>
              <a:t>libro completo </a:t>
            </a:r>
            <a:r>
              <a:rPr lang="es-ES" dirty="0" smtClean="0"/>
              <a:t>lo enviamos por correo interno al Servicio de Préstamo </a:t>
            </a:r>
            <a:r>
              <a:rPr lang="es-ES" dirty="0" err="1" smtClean="0"/>
              <a:t>Interbibliotecario</a:t>
            </a:r>
            <a:r>
              <a:rPr lang="es-ES" dirty="0" smtClean="0"/>
              <a:t> de la BUS, que lo remite por mensajería al usuario</a:t>
            </a:r>
          </a:p>
          <a:p>
            <a:endParaRPr lang="es-ES" dirty="0" smtClean="0"/>
          </a:p>
          <a:p>
            <a:endParaRPr lang="es-ES" dirty="0" smtClean="0"/>
          </a:p>
          <a:p>
            <a:pPr marL="285750" indent="-285750">
              <a:buFont typeface="Arial" panose="020B0604020202020204" pitchFamily="34" charset="0"/>
              <a:buChar char="•"/>
            </a:pPr>
            <a:r>
              <a:rPr lang="es-ES" dirty="0" smtClean="0"/>
              <a:t>Cuando se recibe </a:t>
            </a:r>
            <a:r>
              <a:rPr lang="es-ES" b="1" dirty="0" smtClean="0"/>
              <a:t>un libro</a:t>
            </a:r>
            <a:r>
              <a:rPr lang="es-ES" dirty="0" smtClean="0"/>
              <a:t>, a través de mensajería, solicitado por un usuario de la ETSI, lo avisamos por correo electrónico y él lo recoge en Biblioteca</a:t>
            </a:r>
          </a:p>
          <a:p>
            <a:endParaRPr lang="es-ES" dirty="0"/>
          </a:p>
          <a:p>
            <a:endParaRPr lang="es-ES" dirty="0"/>
          </a:p>
        </p:txBody>
      </p:sp>
    </p:spTree>
    <p:extLst>
      <p:ext uri="{BB962C8B-B14F-4D97-AF65-F5344CB8AC3E}">
        <p14:creationId xmlns:p14="http://schemas.microsoft.com/office/powerpoint/2010/main" val="3489345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132138" y="253070"/>
            <a:ext cx="2574294" cy="523220"/>
          </a:xfrm>
          <a:prstGeom prst="rect">
            <a:avLst/>
          </a:prstGeom>
          <a:noFill/>
        </p:spPr>
        <p:txBody>
          <a:bodyPr wrap="none" rtlCol="0">
            <a:spAutoFit/>
          </a:bodyPr>
          <a:lstStyle/>
          <a:p>
            <a:r>
              <a:rPr lang="es-ES" sz="2800" b="1" dirty="0" smtClean="0"/>
              <a:t>Algunos datos…</a:t>
            </a:r>
            <a:endParaRPr lang="es-ES" sz="2800" b="1" dirty="0"/>
          </a:p>
        </p:txBody>
      </p:sp>
      <p:sp>
        <p:nvSpPr>
          <p:cNvPr id="9" name="CuadroTexto 8"/>
          <p:cNvSpPr txBox="1"/>
          <p:nvPr/>
        </p:nvSpPr>
        <p:spPr>
          <a:xfrm>
            <a:off x="468313" y="2826095"/>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sp>
        <p:nvSpPr>
          <p:cNvPr id="10" name="CuadroTexto 9"/>
          <p:cNvSpPr txBox="1"/>
          <p:nvPr/>
        </p:nvSpPr>
        <p:spPr>
          <a:xfrm>
            <a:off x="514675" y="4430712"/>
            <a:ext cx="4278607"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Interbibliotecario</a:t>
            </a:r>
            <a:endParaRPr lang="es-ES" sz="2800" b="1" dirty="0">
              <a:solidFill>
                <a:srgbClr val="C00000"/>
              </a:solidFill>
            </a:endParaRPr>
          </a:p>
        </p:txBody>
      </p:sp>
      <p:sp>
        <p:nvSpPr>
          <p:cNvPr id="11" name="CuadroTexto 10"/>
          <p:cNvSpPr txBox="1"/>
          <p:nvPr/>
        </p:nvSpPr>
        <p:spPr>
          <a:xfrm>
            <a:off x="468313" y="1314053"/>
            <a:ext cx="3540521"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Intercampus</a:t>
            </a:r>
            <a:endParaRPr lang="es-ES" sz="2800" b="1" dirty="0">
              <a:solidFill>
                <a:srgbClr val="C000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676787524"/>
              </p:ext>
            </p:extLst>
          </p:nvPr>
        </p:nvGraphicFramePr>
        <p:xfrm>
          <a:off x="565532" y="3492996"/>
          <a:ext cx="7524368" cy="640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11363"/>
                <a:gridCol w="2060368"/>
                <a:gridCol w="2005070"/>
                <a:gridCol w="2647567"/>
              </a:tblGrid>
              <a:tr h="370840">
                <a:tc>
                  <a:txBody>
                    <a:bodyPr/>
                    <a:lstStyle/>
                    <a:p>
                      <a:pPr algn="ctr"/>
                      <a:endParaRPr lang="es-ES" dirty="0" smtClean="0"/>
                    </a:p>
                    <a:p>
                      <a:pPr algn="ctr"/>
                      <a:r>
                        <a:rPr lang="es-ES" dirty="0" smtClean="0"/>
                        <a:t>2015</a:t>
                      </a:r>
                      <a:endParaRPr lang="es-ES" dirty="0"/>
                    </a:p>
                  </a:txBody>
                  <a:tcPr/>
                </a:tc>
                <a:tc>
                  <a:txBody>
                    <a:bodyPr/>
                    <a:lstStyle/>
                    <a:p>
                      <a:pPr algn="ctr"/>
                      <a:r>
                        <a:rPr lang="es-ES" dirty="0" smtClean="0"/>
                        <a:t>11 préstamos  </a:t>
                      </a:r>
                    </a:p>
                    <a:p>
                      <a:pPr algn="ctr"/>
                      <a:r>
                        <a:rPr lang="es-ES" dirty="0" smtClean="0"/>
                        <a:t>suministrados </a:t>
                      </a:r>
                      <a:endParaRPr lang="es-ES" dirty="0"/>
                    </a:p>
                  </a:txBody>
                  <a:tcPr/>
                </a:tc>
                <a:tc>
                  <a:txBody>
                    <a:bodyPr/>
                    <a:lstStyle/>
                    <a:p>
                      <a:pPr algn="ctr"/>
                      <a:r>
                        <a:rPr lang="es-ES" dirty="0" smtClean="0"/>
                        <a:t>11 préstamos </a:t>
                      </a:r>
                    </a:p>
                    <a:p>
                      <a:pPr algn="ctr"/>
                      <a:r>
                        <a:rPr lang="es-ES" dirty="0" smtClean="0"/>
                        <a:t>solicitados</a:t>
                      </a:r>
                      <a:endParaRPr lang="es-ES" dirty="0"/>
                    </a:p>
                  </a:txBody>
                  <a:tcPr/>
                </a:tc>
                <a:tc>
                  <a:txBody>
                    <a:bodyPr/>
                    <a:lstStyle/>
                    <a:p>
                      <a:pPr algn="ctr"/>
                      <a:r>
                        <a:rPr lang="es-ES" dirty="0" smtClean="0"/>
                        <a:t>Puesto nº 11 entre las bibliotecas de la BUS</a:t>
                      </a:r>
                      <a:endParaRPr lang="es-ES" dirty="0"/>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19982010"/>
              </p:ext>
            </p:extLst>
          </p:nvPr>
        </p:nvGraphicFramePr>
        <p:xfrm>
          <a:off x="565532" y="1995468"/>
          <a:ext cx="4612396" cy="640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64116"/>
                <a:gridCol w="1134738"/>
                <a:gridCol w="1222872"/>
                <a:gridCol w="1090670"/>
              </a:tblGrid>
              <a:tr h="370840">
                <a:tc>
                  <a:txBody>
                    <a:bodyPr/>
                    <a:lstStyle/>
                    <a:p>
                      <a:pPr algn="ctr"/>
                      <a:r>
                        <a:rPr lang="es-ES" u="sng" dirty="0" smtClean="0"/>
                        <a:t>2012</a:t>
                      </a:r>
                    </a:p>
                    <a:p>
                      <a:pPr algn="ctr"/>
                      <a:r>
                        <a:rPr lang="es-ES" dirty="0" smtClean="0"/>
                        <a:t>182 </a:t>
                      </a:r>
                      <a:endParaRPr lang="es-ES" dirty="0"/>
                    </a:p>
                  </a:txBody>
                  <a:tcPr/>
                </a:tc>
                <a:tc>
                  <a:txBody>
                    <a:bodyPr/>
                    <a:lstStyle/>
                    <a:p>
                      <a:pPr algn="ctr"/>
                      <a:r>
                        <a:rPr lang="es-ES" u="sng" dirty="0" smtClean="0"/>
                        <a:t>2013</a:t>
                      </a:r>
                    </a:p>
                    <a:p>
                      <a:pPr algn="ctr"/>
                      <a:r>
                        <a:rPr lang="es-ES" u="none" dirty="0" smtClean="0"/>
                        <a:t>158</a:t>
                      </a:r>
                    </a:p>
                  </a:txBody>
                  <a:tcPr/>
                </a:tc>
                <a:tc>
                  <a:txBody>
                    <a:bodyPr/>
                    <a:lstStyle/>
                    <a:p>
                      <a:pPr algn="ctr"/>
                      <a:r>
                        <a:rPr lang="es-ES" u="sng" dirty="0" smtClean="0"/>
                        <a:t>2014</a:t>
                      </a:r>
                    </a:p>
                    <a:p>
                      <a:pPr algn="ctr"/>
                      <a:r>
                        <a:rPr lang="es-ES" dirty="0" smtClean="0"/>
                        <a:t>134</a:t>
                      </a:r>
                      <a:endParaRPr lang="es-ES" dirty="0"/>
                    </a:p>
                  </a:txBody>
                  <a:tcPr/>
                </a:tc>
                <a:tc>
                  <a:txBody>
                    <a:bodyPr/>
                    <a:lstStyle/>
                    <a:p>
                      <a:pPr algn="ctr"/>
                      <a:r>
                        <a:rPr lang="es-ES" u="sng" dirty="0" smtClean="0"/>
                        <a:t>2015</a:t>
                      </a:r>
                    </a:p>
                    <a:p>
                      <a:pPr algn="ctr"/>
                      <a:r>
                        <a:rPr lang="es-ES" u="none" dirty="0" smtClean="0"/>
                        <a:t>144</a:t>
                      </a:r>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372744898"/>
              </p:ext>
            </p:extLst>
          </p:nvPr>
        </p:nvGraphicFramePr>
        <p:xfrm>
          <a:off x="565532" y="5020695"/>
          <a:ext cx="7524368" cy="640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27889"/>
                <a:gridCol w="3222646"/>
                <a:gridCol w="3473833"/>
              </a:tblGrid>
              <a:tr h="370840">
                <a:tc>
                  <a:txBody>
                    <a:bodyPr/>
                    <a:lstStyle/>
                    <a:p>
                      <a:pPr algn="ctr"/>
                      <a:endParaRPr lang="es-ES" dirty="0" smtClean="0"/>
                    </a:p>
                    <a:p>
                      <a:pPr algn="ctr"/>
                      <a:r>
                        <a:rPr lang="es-ES" dirty="0" smtClean="0"/>
                        <a:t>2015</a:t>
                      </a:r>
                      <a:endParaRPr lang="es-ES" dirty="0"/>
                    </a:p>
                  </a:txBody>
                  <a:tcPr/>
                </a:tc>
                <a:tc>
                  <a:txBody>
                    <a:bodyPr/>
                    <a:lstStyle/>
                    <a:p>
                      <a:pPr algn="ctr"/>
                      <a:r>
                        <a:rPr lang="es-ES" dirty="0" smtClean="0"/>
                        <a:t>244 documentos (78,7%) </a:t>
                      </a:r>
                    </a:p>
                    <a:p>
                      <a:pPr algn="ctr"/>
                      <a:r>
                        <a:rPr lang="es-ES" dirty="0" smtClean="0"/>
                        <a:t>suministrados a usuarios ETSI </a:t>
                      </a:r>
                      <a:endParaRPr lang="es-ES" dirty="0"/>
                    </a:p>
                  </a:txBody>
                  <a:tcPr/>
                </a:tc>
                <a:tc>
                  <a:txBody>
                    <a:bodyPr/>
                    <a:lstStyle/>
                    <a:p>
                      <a:pPr algn="ctr"/>
                      <a:r>
                        <a:rPr lang="es-ES" dirty="0" smtClean="0"/>
                        <a:t>64 documentos </a:t>
                      </a:r>
                    </a:p>
                    <a:p>
                      <a:pPr algn="ctr"/>
                      <a:r>
                        <a:rPr lang="es-ES" dirty="0" smtClean="0"/>
                        <a:t>servidos</a:t>
                      </a:r>
                      <a:r>
                        <a:rPr lang="es-ES" baseline="0" dirty="0" smtClean="0"/>
                        <a:t> a peticionarios externos</a:t>
                      </a:r>
                      <a:endParaRPr lang="es-ES" dirty="0"/>
                    </a:p>
                  </a:txBody>
                  <a:tcPr/>
                </a:tc>
              </a:tr>
            </a:tbl>
          </a:graphicData>
        </a:graphic>
      </p:graphicFrame>
    </p:spTree>
    <p:extLst>
      <p:ext uri="{BB962C8B-B14F-4D97-AF65-F5344CB8AC3E}">
        <p14:creationId xmlns:p14="http://schemas.microsoft.com/office/powerpoint/2010/main" val="380978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305268" y="3147111"/>
            <a:ext cx="6239080" cy="646331"/>
          </a:xfrm>
          <a:prstGeom prst="rect">
            <a:avLst/>
          </a:prstGeom>
          <a:noFill/>
        </p:spPr>
        <p:txBody>
          <a:bodyPr wrap="none" rtlCol="0">
            <a:spAutoFit/>
          </a:bodyPr>
          <a:lstStyle/>
          <a:p>
            <a:r>
              <a:rPr lang="es-ES" sz="3600" b="1" dirty="0" smtClean="0">
                <a:solidFill>
                  <a:srgbClr val="C00000"/>
                </a:solidFill>
              </a:rPr>
              <a:t>¡¡Gracias por vuestra atención!!</a:t>
            </a:r>
            <a:endParaRPr lang="es-ES" sz="3600" b="1" dirty="0">
              <a:solidFill>
                <a:srgbClr val="C00000"/>
              </a:solidFill>
            </a:endParaRPr>
          </a:p>
        </p:txBody>
      </p:sp>
    </p:spTree>
    <p:extLst>
      <p:ext uri="{BB962C8B-B14F-4D97-AF65-F5344CB8AC3E}">
        <p14:creationId xmlns:p14="http://schemas.microsoft.com/office/powerpoint/2010/main" val="360395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407080" y="1639890"/>
            <a:ext cx="6345716" cy="3416320"/>
          </a:xfrm>
          <a:prstGeom prst="rect">
            <a:avLst/>
          </a:prstGeom>
          <a:noFill/>
        </p:spPr>
        <p:txBody>
          <a:bodyPr wrap="square" rtlCol="0">
            <a:spAutoFit/>
          </a:bodyPr>
          <a:lstStyle/>
          <a:p>
            <a:r>
              <a:rPr lang="es-ES" sz="3600" dirty="0" smtClean="0"/>
              <a:t>Sumario:</a:t>
            </a:r>
          </a:p>
          <a:p>
            <a:endParaRPr lang="es-ES" sz="3600" dirty="0" smtClean="0"/>
          </a:p>
          <a:p>
            <a:pPr marL="285750" indent="-285750">
              <a:buFont typeface="Arial" panose="020B0604020202020204" pitchFamily="34" charset="0"/>
              <a:buChar char="•"/>
            </a:pPr>
            <a:r>
              <a:rPr lang="es-ES" sz="3600" dirty="0" smtClean="0"/>
              <a:t>Préstamo </a:t>
            </a:r>
            <a:r>
              <a:rPr lang="es-ES" sz="3600" dirty="0" err="1" smtClean="0"/>
              <a:t>Intercampus</a:t>
            </a:r>
            <a:endParaRPr lang="es-ES" sz="3600" dirty="0" smtClean="0"/>
          </a:p>
          <a:p>
            <a:pPr marL="285750" indent="-285750">
              <a:buFont typeface="Arial" panose="020B0604020202020204" pitchFamily="34" charset="0"/>
              <a:buChar char="•"/>
            </a:pPr>
            <a:r>
              <a:rPr lang="es-ES" sz="3600" dirty="0" smtClean="0"/>
              <a:t>Préstamo CBUA</a:t>
            </a:r>
          </a:p>
          <a:p>
            <a:pPr marL="285750" indent="-285750">
              <a:buFont typeface="Arial" panose="020B0604020202020204" pitchFamily="34" charset="0"/>
              <a:buChar char="•"/>
            </a:pPr>
            <a:r>
              <a:rPr lang="es-ES" sz="3600" dirty="0" smtClean="0"/>
              <a:t>Préstamo </a:t>
            </a:r>
            <a:r>
              <a:rPr lang="es-ES" sz="3600" dirty="0" err="1" smtClean="0"/>
              <a:t>Interbibliotecario</a:t>
            </a:r>
            <a:endParaRPr lang="es-ES" sz="3600" dirty="0" smtClean="0"/>
          </a:p>
          <a:p>
            <a:pPr marL="285750" indent="-285750">
              <a:buFont typeface="Arial" panose="020B0604020202020204" pitchFamily="34" charset="0"/>
              <a:buChar char="•"/>
            </a:pPr>
            <a:r>
              <a:rPr lang="es-ES" sz="3600" dirty="0" smtClean="0"/>
              <a:t>Algunos datos…</a:t>
            </a:r>
            <a:endParaRPr lang="es-ES" sz="3600" dirty="0"/>
          </a:p>
        </p:txBody>
      </p:sp>
    </p:spTree>
    <p:extLst>
      <p:ext uri="{BB962C8B-B14F-4D97-AF65-F5344CB8AC3E}">
        <p14:creationId xmlns:p14="http://schemas.microsoft.com/office/powerpoint/2010/main" val="392926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3540521"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Intercampus</a:t>
            </a:r>
            <a:endParaRPr lang="es-ES" sz="2800" b="1" dirty="0">
              <a:solidFill>
                <a:srgbClr val="C00000"/>
              </a:solidFill>
            </a:endParaRPr>
          </a:p>
        </p:txBody>
      </p:sp>
      <p:sp>
        <p:nvSpPr>
          <p:cNvPr id="9" name="Rectángulo 8"/>
          <p:cNvSpPr/>
          <p:nvPr/>
        </p:nvSpPr>
        <p:spPr>
          <a:xfrm>
            <a:off x="702861" y="1248572"/>
            <a:ext cx="6673065" cy="738664"/>
          </a:xfrm>
          <a:prstGeom prst="rect">
            <a:avLst/>
          </a:prstGeom>
        </p:spPr>
        <p:txBody>
          <a:bodyPr wrap="square">
            <a:spAutoFit/>
          </a:bodyPr>
          <a:lstStyle/>
          <a:p>
            <a:r>
              <a:rPr lang="es-ES" sz="1400" i="1" dirty="0" smtClean="0"/>
              <a:t>…servicio </a:t>
            </a:r>
            <a:r>
              <a:rPr lang="es-ES" sz="1400" i="1" dirty="0"/>
              <a:t>que permite agilizar el</a:t>
            </a:r>
            <a:r>
              <a:rPr lang="es-ES" sz="1400" b="1" i="1" dirty="0"/>
              <a:t> préstamo domiciliario de libros entre los distintos </a:t>
            </a:r>
            <a:r>
              <a:rPr lang="es-ES" sz="1400" b="1" i="1" dirty="0">
                <a:hlinkClick r:id="rId6"/>
              </a:rPr>
              <a:t>campus</a:t>
            </a:r>
            <a:r>
              <a:rPr lang="es-ES" sz="1400" b="1" i="1" dirty="0"/>
              <a:t> de la Universidad sin necesidad de que el usuario se desplace</a:t>
            </a:r>
            <a:r>
              <a:rPr lang="es-ES" sz="1400" i="1" dirty="0"/>
              <a:t> para obtenerlos. Sólo está permitido el préstamo </a:t>
            </a:r>
            <a:r>
              <a:rPr lang="es-ES" sz="1400" i="1" dirty="0" err="1"/>
              <a:t>intercampus</a:t>
            </a:r>
            <a:r>
              <a:rPr lang="es-ES" sz="1400" i="1" dirty="0"/>
              <a:t> entre bibliotecas de distintos campus.</a:t>
            </a:r>
          </a:p>
        </p:txBody>
      </p:sp>
      <p:pic>
        <p:nvPicPr>
          <p:cNvPr id="10" name="Imagen 9"/>
          <p:cNvPicPr>
            <a:picLocks noChangeAspect="1"/>
          </p:cNvPicPr>
          <p:nvPr/>
        </p:nvPicPr>
        <p:blipFill>
          <a:blip r:embed="rId7"/>
          <a:stretch>
            <a:fillRect/>
          </a:stretch>
        </p:blipFill>
        <p:spPr>
          <a:xfrm>
            <a:off x="754063" y="2254133"/>
            <a:ext cx="7781925" cy="266700"/>
          </a:xfrm>
          <a:prstGeom prst="rect">
            <a:avLst/>
          </a:prstGeom>
        </p:spPr>
      </p:pic>
      <p:pic>
        <p:nvPicPr>
          <p:cNvPr id="11" name="Imagen 10"/>
          <p:cNvPicPr>
            <a:picLocks noChangeAspect="1"/>
          </p:cNvPicPr>
          <p:nvPr/>
        </p:nvPicPr>
        <p:blipFill>
          <a:blip r:embed="rId8"/>
          <a:stretch>
            <a:fillRect/>
          </a:stretch>
        </p:blipFill>
        <p:spPr>
          <a:xfrm>
            <a:off x="754063" y="2635308"/>
            <a:ext cx="7913813" cy="428625"/>
          </a:xfrm>
          <a:prstGeom prst="rect">
            <a:avLst/>
          </a:prstGeom>
        </p:spPr>
      </p:pic>
      <p:sp>
        <p:nvSpPr>
          <p:cNvPr id="12" name="CuadroTexto 11"/>
          <p:cNvSpPr txBox="1"/>
          <p:nvPr/>
        </p:nvSpPr>
        <p:spPr>
          <a:xfrm>
            <a:off x="754063" y="3137607"/>
            <a:ext cx="7620997" cy="369332"/>
          </a:xfrm>
          <a:prstGeom prst="rect">
            <a:avLst/>
          </a:prstGeom>
          <a:noFill/>
        </p:spPr>
        <p:txBody>
          <a:bodyPr wrap="none" rtlCol="0">
            <a:spAutoFit/>
          </a:bodyPr>
          <a:lstStyle/>
          <a:p>
            <a:r>
              <a:rPr lang="es-ES" b="1" dirty="0" smtClean="0">
                <a:solidFill>
                  <a:srgbClr val="C00000"/>
                </a:solidFill>
              </a:rPr>
              <a:t>Préstamo de 15 días, con excepción del material audiovisual (préstamo 7 días)</a:t>
            </a:r>
            <a:endParaRPr lang="es-ES" b="1" dirty="0">
              <a:solidFill>
                <a:srgbClr val="C00000"/>
              </a:solidFill>
            </a:endParaRPr>
          </a:p>
        </p:txBody>
      </p:sp>
      <p:pic>
        <p:nvPicPr>
          <p:cNvPr id="13" name="Imagen 12"/>
          <p:cNvPicPr>
            <a:picLocks noChangeAspect="1"/>
          </p:cNvPicPr>
          <p:nvPr/>
        </p:nvPicPr>
        <p:blipFill>
          <a:blip r:embed="rId9"/>
          <a:stretch>
            <a:fillRect/>
          </a:stretch>
        </p:blipFill>
        <p:spPr>
          <a:xfrm>
            <a:off x="769813" y="3725050"/>
            <a:ext cx="4000500" cy="847725"/>
          </a:xfrm>
          <a:prstGeom prst="rect">
            <a:avLst/>
          </a:prstGeom>
        </p:spPr>
      </p:pic>
      <p:sp>
        <p:nvSpPr>
          <p:cNvPr id="3" name="CuadroTexto 2"/>
          <p:cNvSpPr txBox="1"/>
          <p:nvPr/>
        </p:nvSpPr>
        <p:spPr>
          <a:xfrm>
            <a:off x="3000053" y="5353853"/>
            <a:ext cx="5841341" cy="369332"/>
          </a:xfrm>
          <a:prstGeom prst="rect">
            <a:avLst/>
          </a:prstGeom>
          <a:noFill/>
        </p:spPr>
        <p:txBody>
          <a:bodyPr wrap="square" rtlCol="0">
            <a:spAutoFit/>
          </a:bodyPr>
          <a:lstStyle/>
          <a:p>
            <a:r>
              <a:rPr lang="es-ES" dirty="0">
                <a:hlinkClick r:id="rId10"/>
              </a:rPr>
              <a:t>http://</a:t>
            </a:r>
            <a:r>
              <a:rPr lang="es-ES" dirty="0" smtClean="0">
                <a:hlinkClick r:id="rId10"/>
              </a:rPr>
              <a:t>bib.us.es/utiliza_la_biblioteca/prestamo/intercampus</a:t>
            </a:r>
            <a:r>
              <a:rPr lang="es-ES" dirty="0" smtClean="0"/>
              <a:t> </a:t>
            </a:r>
            <a:endParaRPr lang="es-ES" dirty="0"/>
          </a:p>
        </p:txBody>
      </p:sp>
      <p:pic>
        <p:nvPicPr>
          <p:cNvPr id="14" name="Imagen 13"/>
          <p:cNvPicPr>
            <a:picLocks noChangeAspect="1"/>
          </p:cNvPicPr>
          <p:nvPr/>
        </p:nvPicPr>
        <p:blipFill>
          <a:blip r:embed="rId11"/>
          <a:stretch>
            <a:fillRect/>
          </a:stretch>
        </p:blipFill>
        <p:spPr>
          <a:xfrm rot="19849607">
            <a:off x="1600270" y="5069477"/>
            <a:ext cx="2124075" cy="371475"/>
          </a:xfrm>
          <a:prstGeom prst="rect">
            <a:avLst/>
          </a:prstGeom>
        </p:spPr>
      </p:pic>
      <p:sp>
        <p:nvSpPr>
          <p:cNvPr id="16" name="Rectángulo 15"/>
          <p:cNvSpPr/>
          <p:nvPr/>
        </p:nvSpPr>
        <p:spPr>
          <a:xfrm rot="19829410">
            <a:off x="1538901" y="5023427"/>
            <a:ext cx="2246816" cy="463579"/>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49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00053" y="253070"/>
            <a:ext cx="3540521" cy="523220"/>
          </a:xfrm>
          <a:prstGeom prst="rect">
            <a:avLst/>
          </a:prstGeom>
          <a:noFill/>
        </p:spPr>
        <p:txBody>
          <a:bodyPr wrap="none" rtlCol="0">
            <a:spAutoFit/>
          </a:bodyPr>
          <a:lstStyle/>
          <a:p>
            <a:r>
              <a:rPr lang="es-ES" sz="2800" b="1" dirty="0" smtClean="0"/>
              <a:t>Préstamo </a:t>
            </a:r>
            <a:r>
              <a:rPr lang="es-ES" sz="2800" b="1" dirty="0" err="1" smtClean="0">
                <a:solidFill>
                  <a:srgbClr val="C00000"/>
                </a:solidFill>
              </a:rPr>
              <a:t>Intercampus</a:t>
            </a:r>
            <a:endParaRPr lang="es-ES" sz="2800" b="1" dirty="0">
              <a:solidFill>
                <a:srgbClr val="C00000"/>
              </a:solidFill>
            </a:endParaRPr>
          </a:p>
        </p:txBody>
      </p:sp>
      <p:pic>
        <p:nvPicPr>
          <p:cNvPr id="3" name="Imagen 2"/>
          <p:cNvPicPr>
            <a:picLocks noChangeAspect="1"/>
          </p:cNvPicPr>
          <p:nvPr/>
        </p:nvPicPr>
        <p:blipFill>
          <a:blip r:embed="rId6"/>
          <a:stretch>
            <a:fillRect/>
          </a:stretch>
        </p:blipFill>
        <p:spPr>
          <a:xfrm>
            <a:off x="145303" y="1244997"/>
            <a:ext cx="8725430" cy="2476898"/>
          </a:xfrm>
          <a:prstGeom prst="rect">
            <a:avLst/>
          </a:prstGeom>
        </p:spPr>
      </p:pic>
      <p:pic>
        <p:nvPicPr>
          <p:cNvPr id="10" name="Imagen 9"/>
          <p:cNvPicPr>
            <a:picLocks noChangeAspect="1"/>
          </p:cNvPicPr>
          <p:nvPr/>
        </p:nvPicPr>
        <p:blipFill>
          <a:blip r:embed="rId7"/>
          <a:stretch>
            <a:fillRect/>
          </a:stretch>
        </p:blipFill>
        <p:spPr>
          <a:xfrm>
            <a:off x="1283024" y="3246723"/>
            <a:ext cx="3434058" cy="3127557"/>
          </a:xfrm>
          <a:prstGeom prst="rect">
            <a:avLst/>
          </a:prstGeom>
        </p:spPr>
      </p:pic>
      <p:sp>
        <p:nvSpPr>
          <p:cNvPr id="11" name="CuadroTexto 10"/>
          <p:cNvSpPr txBox="1"/>
          <p:nvPr/>
        </p:nvSpPr>
        <p:spPr>
          <a:xfrm>
            <a:off x="5478848" y="3994478"/>
            <a:ext cx="2611053" cy="1754326"/>
          </a:xfrm>
          <a:prstGeom prst="rect">
            <a:avLst/>
          </a:prstGeom>
          <a:noFill/>
        </p:spPr>
        <p:txBody>
          <a:bodyPr wrap="square" rtlCol="0">
            <a:spAutoFit/>
          </a:bodyPr>
          <a:lstStyle/>
          <a:p>
            <a:r>
              <a:rPr lang="es-ES" b="1" dirty="0" smtClean="0">
                <a:solidFill>
                  <a:srgbClr val="C00000"/>
                </a:solidFill>
              </a:rPr>
              <a:t>Como en cualquier tipo de préstamo, cuando la fecha de vencimiento del préstamo está próxima, recibimos un correo de aviso</a:t>
            </a:r>
            <a:endParaRPr lang="es-ES" b="1" dirty="0">
              <a:solidFill>
                <a:srgbClr val="C00000"/>
              </a:solidFill>
            </a:endParaRPr>
          </a:p>
        </p:txBody>
      </p:sp>
    </p:spTree>
    <p:extLst>
      <p:ext uri="{BB962C8B-B14F-4D97-AF65-F5344CB8AC3E}">
        <p14:creationId xmlns:p14="http://schemas.microsoft.com/office/powerpoint/2010/main" val="26354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000053" y="253070"/>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488" y="129656"/>
            <a:ext cx="976417" cy="646634"/>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836" y="996915"/>
            <a:ext cx="1766663" cy="1324997"/>
          </a:xfrm>
          <a:prstGeom prst="rect">
            <a:avLst/>
          </a:prstGeom>
        </p:spPr>
      </p:pic>
      <p:sp>
        <p:nvSpPr>
          <p:cNvPr id="3" name="Rectángulo 2"/>
          <p:cNvSpPr/>
          <p:nvPr/>
        </p:nvSpPr>
        <p:spPr>
          <a:xfrm>
            <a:off x="468313" y="1157097"/>
            <a:ext cx="6336592" cy="738664"/>
          </a:xfrm>
          <a:prstGeom prst="rect">
            <a:avLst/>
          </a:prstGeom>
        </p:spPr>
        <p:txBody>
          <a:bodyPr wrap="square">
            <a:spAutoFit/>
          </a:bodyPr>
          <a:lstStyle/>
          <a:p>
            <a:r>
              <a:rPr lang="es-ES" sz="1400" i="1" dirty="0" smtClean="0">
                <a:solidFill>
                  <a:srgbClr val="404040"/>
                </a:solidFill>
              </a:rPr>
              <a:t>“…</a:t>
            </a:r>
            <a:r>
              <a:rPr lang="es-ES" sz="1400" i="1" dirty="0">
                <a:solidFill>
                  <a:srgbClr val="404040"/>
                </a:solidFill>
              </a:rPr>
              <a:t> </a:t>
            </a:r>
            <a:r>
              <a:rPr lang="es-ES" sz="1400" b="1" i="1" dirty="0">
                <a:solidFill>
                  <a:srgbClr val="404040"/>
                </a:solidFill>
              </a:rPr>
              <a:t>servicio que permite a cualquier miembro de la comunidad universitaria de Andalucía solicitar ejemplares en préstamo a otras bibliotecas universitarias de Andalucía</a:t>
            </a:r>
            <a:r>
              <a:rPr lang="es-ES" sz="1400" i="1" dirty="0">
                <a:solidFill>
                  <a:srgbClr val="404040"/>
                </a:solidFill>
              </a:rPr>
              <a:t>, a través de su </a:t>
            </a:r>
            <a:r>
              <a:rPr lang="es-ES" sz="1400" i="1" dirty="0">
                <a:hlinkClick r:id="rId8" tooltip="ir a CatCBUA (se abre en una ventana nueva)"/>
              </a:rPr>
              <a:t>Catálogo Colectivo (</a:t>
            </a:r>
            <a:r>
              <a:rPr lang="es-ES" sz="1400" i="1" dirty="0" err="1">
                <a:hlinkClick r:id="rId8" tooltip="ir a CatCBUA (se abre en una ventana nueva)"/>
              </a:rPr>
              <a:t>CatCBUA</a:t>
            </a:r>
            <a:r>
              <a:rPr lang="es-ES" sz="1400" i="1" dirty="0" smtClean="0">
                <a:hlinkClick r:id="rId8" tooltip="ir a CatCBUA (se abre en una ventana nueva)"/>
              </a:rPr>
              <a:t>)</a:t>
            </a:r>
            <a:r>
              <a:rPr lang="es-ES" sz="1400" dirty="0" smtClean="0">
                <a:solidFill>
                  <a:srgbClr val="404040"/>
                </a:solidFill>
              </a:rPr>
              <a:t>.”</a:t>
            </a:r>
            <a:endParaRPr lang="es-ES" sz="1400" dirty="0"/>
          </a:p>
        </p:txBody>
      </p:sp>
      <p:pic>
        <p:nvPicPr>
          <p:cNvPr id="11" name="Imagen 10"/>
          <p:cNvPicPr>
            <a:picLocks noChangeAspect="1"/>
          </p:cNvPicPr>
          <p:nvPr/>
        </p:nvPicPr>
        <p:blipFill>
          <a:blip r:embed="rId9"/>
          <a:stretch>
            <a:fillRect/>
          </a:stretch>
        </p:blipFill>
        <p:spPr>
          <a:xfrm>
            <a:off x="468313" y="2035630"/>
            <a:ext cx="5657850" cy="1200150"/>
          </a:xfrm>
          <a:prstGeom prst="rect">
            <a:avLst/>
          </a:prstGeom>
        </p:spPr>
      </p:pic>
      <p:pic>
        <p:nvPicPr>
          <p:cNvPr id="12" name="Imagen 11"/>
          <p:cNvPicPr>
            <a:picLocks noChangeAspect="1"/>
          </p:cNvPicPr>
          <p:nvPr/>
        </p:nvPicPr>
        <p:blipFill>
          <a:blip r:embed="rId10"/>
          <a:stretch>
            <a:fillRect/>
          </a:stretch>
        </p:blipFill>
        <p:spPr>
          <a:xfrm>
            <a:off x="1217615" y="3237723"/>
            <a:ext cx="7458075" cy="1190625"/>
          </a:xfrm>
          <a:prstGeom prst="rect">
            <a:avLst/>
          </a:prstGeom>
        </p:spPr>
      </p:pic>
      <p:pic>
        <p:nvPicPr>
          <p:cNvPr id="13" name="Imagen 12"/>
          <p:cNvPicPr>
            <a:picLocks noChangeAspect="1"/>
          </p:cNvPicPr>
          <p:nvPr/>
        </p:nvPicPr>
        <p:blipFill>
          <a:blip r:embed="rId11"/>
          <a:stretch>
            <a:fillRect/>
          </a:stretch>
        </p:blipFill>
        <p:spPr>
          <a:xfrm>
            <a:off x="754063" y="4428348"/>
            <a:ext cx="6419850" cy="1019175"/>
          </a:xfrm>
          <a:prstGeom prst="rect">
            <a:avLst/>
          </a:prstGeom>
        </p:spPr>
      </p:pic>
      <p:pic>
        <p:nvPicPr>
          <p:cNvPr id="14" name="Imagen 13"/>
          <p:cNvPicPr>
            <a:picLocks noChangeAspect="1"/>
          </p:cNvPicPr>
          <p:nvPr/>
        </p:nvPicPr>
        <p:blipFill>
          <a:blip r:embed="rId12"/>
          <a:stretch>
            <a:fillRect/>
          </a:stretch>
        </p:blipFill>
        <p:spPr>
          <a:xfrm>
            <a:off x="1352228" y="5678488"/>
            <a:ext cx="1647825" cy="342900"/>
          </a:xfrm>
          <a:prstGeom prst="rect">
            <a:avLst/>
          </a:prstGeom>
        </p:spPr>
      </p:pic>
      <p:sp>
        <p:nvSpPr>
          <p:cNvPr id="15" name="Rectángulo 14"/>
          <p:cNvSpPr/>
          <p:nvPr/>
        </p:nvSpPr>
        <p:spPr>
          <a:xfrm>
            <a:off x="1255573" y="5618973"/>
            <a:ext cx="1774001" cy="402415"/>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3126229" y="5648804"/>
            <a:ext cx="5082823" cy="369332"/>
          </a:xfrm>
          <a:prstGeom prst="rect">
            <a:avLst/>
          </a:prstGeom>
        </p:spPr>
        <p:txBody>
          <a:bodyPr wrap="square">
            <a:spAutoFit/>
          </a:bodyPr>
          <a:lstStyle/>
          <a:p>
            <a:r>
              <a:rPr lang="es-ES" dirty="0">
                <a:hlinkClick r:id="rId13"/>
              </a:rPr>
              <a:t>http://</a:t>
            </a:r>
            <a:r>
              <a:rPr lang="es-ES" dirty="0" smtClean="0">
                <a:hlinkClick r:id="rId13"/>
              </a:rPr>
              <a:t>bib.us.es/utiliza_la_biblioteca/prestamo/cbua</a:t>
            </a:r>
            <a:r>
              <a:rPr lang="es-ES" dirty="0" smtClean="0"/>
              <a:t> </a:t>
            </a:r>
            <a:endParaRPr lang="es-ES" dirty="0"/>
          </a:p>
        </p:txBody>
      </p:sp>
    </p:spTree>
    <p:extLst>
      <p:ext uri="{BB962C8B-B14F-4D97-AF65-F5344CB8AC3E}">
        <p14:creationId xmlns:p14="http://schemas.microsoft.com/office/powerpoint/2010/main" val="3538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000053" y="253070"/>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488" y="129656"/>
            <a:ext cx="976417" cy="646634"/>
          </a:xfrm>
          <a:prstGeom prst="rect">
            <a:avLst/>
          </a:prstGeom>
        </p:spPr>
      </p:pic>
      <p:pic>
        <p:nvPicPr>
          <p:cNvPr id="3" name="Imagen 2"/>
          <p:cNvPicPr>
            <a:picLocks noChangeAspect="1"/>
          </p:cNvPicPr>
          <p:nvPr/>
        </p:nvPicPr>
        <p:blipFill>
          <a:blip r:embed="rId7"/>
          <a:stretch>
            <a:fillRect/>
          </a:stretch>
        </p:blipFill>
        <p:spPr>
          <a:xfrm>
            <a:off x="786780" y="902371"/>
            <a:ext cx="6949826" cy="4377054"/>
          </a:xfrm>
          <a:prstGeom prst="rect">
            <a:avLst/>
          </a:prstGeom>
        </p:spPr>
      </p:pic>
      <p:sp>
        <p:nvSpPr>
          <p:cNvPr id="11" name="Rectángulo 10"/>
          <p:cNvSpPr/>
          <p:nvPr/>
        </p:nvSpPr>
        <p:spPr>
          <a:xfrm>
            <a:off x="6027738" y="3152456"/>
            <a:ext cx="914400" cy="349890"/>
          </a:xfrm>
          <a:prstGeom prst="rect">
            <a:avLst/>
          </a:prstGeom>
          <a:solidFill>
            <a:schemeClr val="accent1">
              <a:alpha val="12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8"/>
          <a:stretch>
            <a:fillRect/>
          </a:stretch>
        </p:blipFill>
        <p:spPr>
          <a:xfrm>
            <a:off x="4935290" y="4268095"/>
            <a:ext cx="2367098" cy="529482"/>
          </a:xfrm>
          <a:prstGeom prst="rect">
            <a:avLst/>
          </a:prstGeom>
        </p:spPr>
      </p:pic>
      <p:sp>
        <p:nvSpPr>
          <p:cNvPr id="13" name="Rectángulo 12"/>
          <p:cNvSpPr/>
          <p:nvPr/>
        </p:nvSpPr>
        <p:spPr>
          <a:xfrm>
            <a:off x="786780" y="3192617"/>
            <a:ext cx="914400" cy="309729"/>
          </a:xfrm>
          <a:prstGeom prst="rect">
            <a:avLst/>
          </a:prstGeom>
          <a:solidFill>
            <a:schemeClr val="accent1">
              <a:alpha val="12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661013" y="5406466"/>
            <a:ext cx="7623671" cy="738664"/>
          </a:xfrm>
          <a:prstGeom prst="rect">
            <a:avLst/>
          </a:prstGeom>
        </p:spPr>
        <p:txBody>
          <a:bodyPr wrap="square">
            <a:spAutoFit/>
          </a:bodyPr>
          <a:lstStyle/>
          <a:p>
            <a:r>
              <a:rPr lang="es-ES" sz="1400" b="1" i="1" dirty="0">
                <a:solidFill>
                  <a:srgbClr val="404040"/>
                </a:solidFill>
              </a:rPr>
              <a:t>Las peticiones serán solicitadas por el propio usuario desde el</a:t>
            </a:r>
            <a:r>
              <a:rPr lang="es-ES" sz="1400" b="1" i="1" dirty="0">
                <a:hlinkClick r:id="rId9"/>
              </a:rPr>
              <a:t> Catálogo de la Biblioteca</a:t>
            </a:r>
            <a:r>
              <a:rPr lang="es-ES" sz="1400" b="1" i="1" dirty="0">
                <a:solidFill>
                  <a:srgbClr val="404040"/>
                </a:solidFill>
              </a:rPr>
              <a:t> que enlaza al </a:t>
            </a:r>
            <a:r>
              <a:rPr lang="es-ES" sz="1400" b="1" i="1" dirty="0">
                <a:hlinkClick r:id="rId10"/>
              </a:rPr>
              <a:t>Catálogo del CBUA</a:t>
            </a:r>
            <a:r>
              <a:rPr lang="es-ES" sz="1400" b="1" i="1" dirty="0">
                <a:solidFill>
                  <a:srgbClr val="404040"/>
                </a:solidFill>
              </a:rPr>
              <a:t>. El tiempo aproximado entre la solicitud del libro y su recepción en la biblioteca del usuario es de una semana, aunque este plazo es aproximado y puede variar.</a:t>
            </a:r>
            <a:endParaRPr lang="es-ES" sz="1400" b="1" i="1" dirty="0"/>
          </a:p>
        </p:txBody>
      </p:sp>
      <p:sp>
        <p:nvSpPr>
          <p:cNvPr id="16" name="Elipse 15"/>
          <p:cNvSpPr/>
          <p:nvPr/>
        </p:nvSpPr>
        <p:spPr>
          <a:xfrm>
            <a:off x="3665538" y="2801073"/>
            <a:ext cx="1269752" cy="509286"/>
          </a:xfrm>
          <a:prstGeom prst="ellipse">
            <a:avLst/>
          </a:prstGeom>
          <a:solidFill>
            <a:schemeClr val="accent1">
              <a:alpha val="1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31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000053" y="253070"/>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488" y="129656"/>
            <a:ext cx="976417" cy="646634"/>
          </a:xfrm>
          <a:prstGeom prst="rect">
            <a:avLst/>
          </a:prstGeom>
        </p:spPr>
      </p:pic>
      <p:pic>
        <p:nvPicPr>
          <p:cNvPr id="3" name="Imagen 2"/>
          <p:cNvPicPr>
            <a:picLocks noChangeAspect="1"/>
          </p:cNvPicPr>
          <p:nvPr/>
        </p:nvPicPr>
        <p:blipFill>
          <a:blip r:embed="rId7"/>
          <a:stretch>
            <a:fillRect/>
          </a:stretch>
        </p:blipFill>
        <p:spPr>
          <a:xfrm>
            <a:off x="468313" y="1422924"/>
            <a:ext cx="4616842" cy="1851631"/>
          </a:xfrm>
          <a:prstGeom prst="rect">
            <a:avLst/>
          </a:prstGeom>
        </p:spPr>
      </p:pic>
      <p:pic>
        <p:nvPicPr>
          <p:cNvPr id="10" name="Imagen 9"/>
          <p:cNvPicPr>
            <a:picLocks noChangeAspect="1"/>
          </p:cNvPicPr>
          <p:nvPr/>
        </p:nvPicPr>
        <p:blipFill>
          <a:blip r:embed="rId8"/>
          <a:stretch>
            <a:fillRect/>
          </a:stretch>
        </p:blipFill>
        <p:spPr>
          <a:xfrm>
            <a:off x="660113" y="3097029"/>
            <a:ext cx="4425042" cy="2340839"/>
          </a:xfrm>
          <a:prstGeom prst="rect">
            <a:avLst/>
          </a:prstGeom>
        </p:spPr>
      </p:pic>
      <p:sp>
        <p:nvSpPr>
          <p:cNvPr id="11" name="CuadroTexto 10"/>
          <p:cNvSpPr txBox="1"/>
          <p:nvPr/>
        </p:nvSpPr>
        <p:spPr>
          <a:xfrm>
            <a:off x="660113" y="939302"/>
            <a:ext cx="3490647" cy="369332"/>
          </a:xfrm>
          <a:prstGeom prst="rect">
            <a:avLst/>
          </a:prstGeom>
          <a:noFill/>
        </p:spPr>
        <p:txBody>
          <a:bodyPr wrap="square" rtlCol="0">
            <a:spAutoFit/>
          </a:bodyPr>
          <a:lstStyle/>
          <a:p>
            <a:r>
              <a:rPr lang="es-ES" b="1" u="sng" dirty="0" smtClean="0">
                <a:solidFill>
                  <a:srgbClr val="C00000"/>
                </a:solidFill>
              </a:rPr>
              <a:t>La BUS como Biblioteca que presta</a:t>
            </a:r>
            <a:endParaRPr lang="es-ES" b="1" u="sng" dirty="0">
              <a:solidFill>
                <a:srgbClr val="C00000"/>
              </a:solidFill>
            </a:endParaRPr>
          </a:p>
        </p:txBody>
      </p:sp>
      <p:pic>
        <p:nvPicPr>
          <p:cNvPr id="12" name="Imagen 11"/>
          <p:cNvPicPr>
            <a:picLocks noChangeAspect="1"/>
          </p:cNvPicPr>
          <p:nvPr/>
        </p:nvPicPr>
        <p:blipFill>
          <a:blip r:embed="rId9"/>
          <a:stretch>
            <a:fillRect/>
          </a:stretch>
        </p:blipFill>
        <p:spPr>
          <a:xfrm>
            <a:off x="4997539" y="2257421"/>
            <a:ext cx="4077663" cy="3042168"/>
          </a:xfrm>
          <a:prstGeom prst="rect">
            <a:avLst/>
          </a:prstGeom>
        </p:spPr>
      </p:pic>
      <p:sp>
        <p:nvSpPr>
          <p:cNvPr id="13" name="Elipse 12"/>
          <p:cNvSpPr/>
          <p:nvPr/>
        </p:nvSpPr>
        <p:spPr>
          <a:xfrm>
            <a:off x="2691829" y="1308634"/>
            <a:ext cx="2439836" cy="1284636"/>
          </a:xfrm>
          <a:prstGeom prst="ellipse">
            <a:avLst/>
          </a:prstGeom>
          <a:solidFill>
            <a:schemeClr val="accent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369871" y="2257421"/>
            <a:ext cx="2404152" cy="1131424"/>
          </a:xfrm>
          <a:prstGeom prst="ellipse">
            <a:avLst/>
          </a:prstGeom>
          <a:solidFill>
            <a:schemeClr val="accent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40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660113" y="1299510"/>
            <a:ext cx="5168375" cy="2862322"/>
          </a:xfrm>
          <a:prstGeom prst="rect">
            <a:avLst/>
          </a:prstGeom>
          <a:noFill/>
        </p:spPr>
        <p:txBody>
          <a:bodyPr wrap="square" rtlCol="0">
            <a:spAutoFit/>
          </a:bodyPr>
          <a:lstStyle/>
          <a:p>
            <a:r>
              <a:rPr lang="es-ES" b="1" u="sng" dirty="0" smtClean="0">
                <a:solidFill>
                  <a:srgbClr val="C00000"/>
                </a:solidFill>
              </a:rPr>
              <a:t>La BUS como Biblioteca que presta</a:t>
            </a:r>
          </a:p>
          <a:p>
            <a:endParaRPr lang="es-ES" b="1" u="sng" dirty="0">
              <a:solidFill>
                <a:srgbClr val="C00000"/>
              </a:solidFill>
            </a:endParaRPr>
          </a:p>
          <a:p>
            <a:pPr marL="285750" indent="-285750">
              <a:buFont typeface="Arial" panose="020B0604020202020204" pitchFamily="34" charset="0"/>
              <a:buChar char="•"/>
            </a:pPr>
            <a:r>
              <a:rPr lang="es-ES" dirty="0" smtClean="0"/>
              <a:t>Preparación del libro con (banda para el ejemplar, dejando en blanco la fecha de devolución, que cumplimentará la Biblioteca solicitante</a:t>
            </a:r>
          </a:p>
          <a:p>
            <a:endParaRPr lang="es-ES" dirty="0" smtClean="0"/>
          </a:p>
          <a:p>
            <a:pPr marL="285750" indent="-285750">
              <a:buFont typeface="Arial" panose="020B0604020202020204" pitchFamily="34" charset="0"/>
              <a:buChar char="•"/>
            </a:pPr>
            <a:r>
              <a:rPr lang="es-ES" dirty="0" smtClean="0"/>
              <a:t>Inclusión del impreso de solicitud en el ejemplar</a:t>
            </a:r>
          </a:p>
          <a:p>
            <a:endParaRPr lang="es-ES" dirty="0" smtClean="0"/>
          </a:p>
          <a:p>
            <a:pPr marL="285750" indent="-285750">
              <a:buFont typeface="Arial" panose="020B0604020202020204" pitchFamily="34" charset="0"/>
              <a:buChar char="•"/>
            </a:pPr>
            <a:r>
              <a:rPr lang="es-ES" dirty="0" smtClean="0"/>
              <a:t>Envío en el sobre genérico del Servicio de Mensajería</a:t>
            </a:r>
          </a:p>
        </p:txBody>
      </p:sp>
      <p:sp>
        <p:nvSpPr>
          <p:cNvPr id="10" name="CuadroTexto 9"/>
          <p:cNvSpPr txBox="1"/>
          <p:nvPr/>
        </p:nvSpPr>
        <p:spPr>
          <a:xfrm>
            <a:off x="1124744" y="4848482"/>
            <a:ext cx="4146730" cy="923330"/>
          </a:xfrm>
          <a:prstGeom prst="rect">
            <a:avLst/>
          </a:prstGeom>
          <a:noFill/>
        </p:spPr>
        <p:txBody>
          <a:bodyPr wrap="square" rtlCol="0">
            <a:spAutoFit/>
          </a:bodyPr>
          <a:lstStyle/>
          <a:p>
            <a:pPr algn="ctr"/>
            <a:r>
              <a:rPr lang="es-ES" b="1" dirty="0" smtClean="0"/>
              <a:t>El proceso finaliza cuando el </a:t>
            </a:r>
            <a:r>
              <a:rPr lang="es-ES" b="1" dirty="0"/>
              <a:t>ejemplar </a:t>
            </a:r>
            <a:r>
              <a:rPr lang="es-ES" b="1" dirty="0" smtClean="0"/>
              <a:t>prestado es devuelto </a:t>
            </a:r>
            <a:endParaRPr lang="es-ES" b="1" dirty="0"/>
          </a:p>
          <a:p>
            <a:endParaRPr lang="es-ES" b="1" dirty="0"/>
          </a:p>
        </p:txBody>
      </p:sp>
      <p:sp>
        <p:nvSpPr>
          <p:cNvPr id="11" name="CuadroTexto 10"/>
          <p:cNvSpPr txBox="1"/>
          <p:nvPr/>
        </p:nvSpPr>
        <p:spPr>
          <a:xfrm>
            <a:off x="3000053" y="253070"/>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488" y="129656"/>
            <a:ext cx="976417" cy="646634"/>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056420" y="2209123"/>
            <a:ext cx="2245089" cy="2993452"/>
          </a:xfrm>
          <a:prstGeom prst="rect">
            <a:avLst/>
          </a:prstGeom>
        </p:spPr>
      </p:pic>
      <p:sp>
        <p:nvSpPr>
          <p:cNvPr id="14" name="Rectángulo 13"/>
          <p:cNvSpPr/>
          <p:nvPr/>
        </p:nvSpPr>
        <p:spPr>
          <a:xfrm>
            <a:off x="1124744" y="4828394"/>
            <a:ext cx="4146730" cy="750473"/>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427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LAS"/>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6" name="Picture 5" descr="marca-tinta-roja_100x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pie de página"/>
          <p:cNvSpPr>
            <a:spLocks noGrp="1"/>
          </p:cNvSpPr>
          <p:nvPr>
            <p:ph type="ftr" sz="quarter" idx="10"/>
          </p:nvPr>
        </p:nvSpPr>
        <p:spPr>
          <a:xfrm>
            <a:off x="3132138" y="6524625"/>
            <a:ext cx="2895600" cy="215900"/>
          </a:xfrm>
        </p:spPr>
        <p:txBody>
          <a:bodyPr/>
          <a:lstStyle/>
          <a:p>
            <a:pPr>
              <a:defRPr/>
            </a:pPr>
            <a:r>
              <a:rPr lang="es-ES" dirty="0"/>
              <a:t>Biblioteca de </a:t>
            </a:r>
            <a:r>
              <a:rPr lang="es-ES" dirty="0" smtClean="0"/>
              <a:t>Ingeniería</a:t>
            </a:r>
            <a:endParaRPr lang="es-ES" dirty="0"/>
          </a:p>
        </p:txBody>
      </p:sp>
      <p:pic>
        <p:nvPicPr>
          <p:cNvPr id="8" name="Picture 2" descr="La imagen “file:///C:/WINNT/Profiles/direccion/Escritorio/INGENIEROS-HC2.jpg” no se puede mostrar debido a 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96395" y="1173267"/>
            <a:ext cx="3826284" cy="3693319"/>
          </a:xfrm>
          <a:prstGeom prst="rect">
            <a:avLst/>
          </a:prstGeom>
        </p:spPr>
        <p:txBody>
          <a:bodyPr wrap="square">
            <a:spAutoFit/>
          </a:bodyPr>
          <a:lstStyle/>
          <a:p>
            <a:r>
              <a:rPr lang="es-ES" b="1" u="sng" dirty="0">
                <a:solidFill>
                  <a:srgbClr val="C00000"/>
                </a:solidFill>
              </a:rPr>
              <a:t>La BUS como Biblioteca que </a:t>
            </a:r>
            <a:r>
              <a:rPr lang="es-ES" b="1" u="sng" dirty="0" smtClean="0">
                <a:solidFill>
                  <a:srgbClr val="C00000"/>
                </a:solidFill>
              </a:rPr>
              <a:t>pide</a:t>
            </a:r>
          </a:p>
          <a:p>
            <a:endParaRPr lang="es-ES" b="1" u="sng" dirty="0">
              <a:solidFill>
                <a:srgbClr val="C00000"/>
              </a:solidFill>
            </a:endParaRPr>
          </a:p>
          <a:p>
            <a:pPr marL="285750" indent="-285750">
              <a:buFont typeface="Arial" panose="020B0604020202020204" pitchFamily="34" charset="0"/>
              <a:buChar char="•"/>
            </a:pPr>
            <a:r>
              <a:rPr lang="es-ES" dirty="0" smtClean="0"/>
              <a:t>Recepción del documento en la Biblioteca (en las mismas condiciones que el anterior)</a:t>
            </a:r>
          </a:p>
          <a:p>
            <a:endParaRPr lang="es-ES" b="1" u="sng" dirty="0">
              <a:solidFill>
                <a:srgbClr val="C00000"/>
              </a:solidFill>
            </a:endParaRPr>
          </a:p>
          <a:p>
            <a:pPr marL="285750" indent="-285750">
              <a:buFont typeface="Arial" panose="020B0604020202020204" pitchFamily="34" charset="0"/>
              <a:buChar char="•"/>
            </a:pPr>
            <a:r>
              <a:rPr lang="es-ES" dirty="0" smtClean="0"/>
              <a:t>Al documento se le quita la situación de En tránsito, lo que genera un correo al usuario solicitante</a:t>
            </a:r>
          </a:p>
          <a:p>
            <a:pPr marL="285750" indent="-285750">
              <a:buFont typeface="Arial" panose="020B0604020202020204" pitchFamily="34" charset="0"/>
              <a:buChar char="•"/>
            </a:pPr>
            <a:endParaRPr lang="es-ES" dirty="0" smtClean="0"/>
          </a:p>
          <a:p>
            <a:endParaRPr lang="es-ES" dirty="0" smtClean="0"/>
          </a:p>
          <a:p>
            <a:pPr marL="285750" indent="-285750">
              <a:buFont typeface="Arial" panose="020B0604020202020204" pitchFamily="34" charset="0"/>
              <a:buChar char="•"/>
            </a:pPr>
            <a:endParaRPr lang="es-ES" b="1" u="sng" dirty="0">
              <a:solidFill>
                <a:srgbClr val="C00000"/>
              </a:solidFill>
            </a:endParaRPr>
          </a:p>
        </p:txBody>
      </p:sp>
      <p:pic>
        <p:nvPicPr>
          <p:cNvPr id="9" name="Imagen 8"/>
          <p:cNvPicPr>
            <a:picLocks noChangeAspect="1"/>
          </p:cNvPicPr>
          <p:nvPr/>
        </p:nvPicPr>
        <p:blipFill>
          <a:blip r:embed="rId6"/>
          <a:stretch>
            <a:fillRect/>
          </a:stretch>
        </p:blipFill>
        <p:spPr>
          <a:xfrm>
            <a:off x="4612671" y="1173267"/>
            <a:ext cx="3855806" cy="3326312"/>
          </a:xfrm>
          <a:prstGeom prst="rect">
            <a:avLst/>
          </a:prstGeom>
        </p:spPr>
      </p:pic>
      <p:pic>
        <p:nvPicPr>
          <p:cNvPr id="10" name="Imagen 9"/>
          <p:cNvPicPr>
            <a:picLocks noChangeAspect="1"/>
          </p:cNvPicPr>
          <p:nvPr/>
        </p:nvPicPr>
        <p:blipFill>
          <a:blip r:embed="rId7"/>
          <a:stretch>
            <a:fillRect/>
          </a:stretch>
        </p:blipFill>
        <p:spPr>
          <a:xfrm>
            <a:off x="1039813" y="4122768"/>
            <a:ext cx="6939662" cy="1995839"/>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8488" y="129656"/>
            <a:ext cx="976417" cy="646634"/>
          </a:xfrm>
          <a:prstGeom prst="rect">
            <a:avLst/>
          </a:prstGeom>
        </p:spPr>
      </p:pic>
      <p:sp>
        <p:nvSpPr>
          <p:cNvPr id="12" name="CuadroTexto 11"/>
          <p:cNvSpPr txBox="1"/>
          <p:nvPr/>
        </p:nvSpPr>
        <p:spPr>
          <a:xfrm>
            <a:off x="3000053" y="253070"/>
            <a:ext cx="2519857" cy="523220"/>
          </a:xfrm>
          <a:prstGeom prst="rect">
            <a:avLst/>
          </a:prstGeom>
          <a:noFill/>
        </p:spPr>
        <p:txBody>
          <a:bodyPr wrap="none" rtlCol="0">
            <a:spAutoFit/>
          </a:bodyPr>
          <a:lstStyle/>
          <a:p>
            <a:r>
              <a:rPr lang="es-ES" sz="2800" b="1" dirty="0" smtClean="0"/>
              <a:t>Préstamo </a:t>
            </a:r>
            <a:r>
              <a:rPr lang="es-ES" sz="2800" b="1" dirty="0" smtClean="0">
                <a:solidFill>
                  <a:srgbClr val="C00000"/>
                </a:solidFill>
              </a:rPr>
              <a:t>CBUA</a:t>
            </a:r>
            <a:endParaRPr lang="es-ES" sz="2800" b="1" dirty="0">
              <a:solidFill>
                <a:srgbClr val="C00000"/>
              </a:solidFill>
            </a:endParaRPr>
          </a:p>
        </p:txBody>
      </p:sp>
    </p:spTree>
    <p:extLst>
      <p:ext uri="{BB962C8B-B14F-4D97-AF65-F5344CB8AC3E}">
        <p14:creationId xmlns:p14="http://schemas.microsoft.com/office/powerpoint/2010/main" val="28512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1243</TotalTime>
  <Words>1198</Words>
  <Application>Microsoft Office PowerPoint</Application>
  <PresentationFormat>Presentación en pantalla (4:3)</PresentationFormat>
  <Paragraphs>145</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dc:creator>
  <cp:lastModifiedBy>RAFAEL</cp:lastModifiedBy>
  <cp:revision>48</cp:revision>
  <dcterms:created xsi:type="dcterms:W3CDTF">2016-11-03T12:10:26Z</dcterms:created>
  <dcterms:modified xsi:type="dcterms:W3CDTF">2016-11-17T12:21:07Z</dcterms:modified>
</cp:coreProperties>
</file>