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sldIdLst>
    <p:sldId id="261" r:id="rId2"/>
    <p:sldId id="257" r:id="rId3"/>
    <p:sldId id="262" r:id="rId4"/>
    <p:sldId id="263" r:id="rId5"/>
    <p:sldId id="265" r:id="rId6"/>
    <p:sldId id="264" r:id="rId7"/>
    <p:sldId id="266" r:id="rId8"/>
    <p:sldId id="258" r:id="rId9"/>
    <p:sldId id="259" r:id="rId10"/>
    <p:sldId id="260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1" autoAdjust="0"/>
    <p:restoredTop sz="94660"/>
  </p:normalViewPr>
  <p:slideViewPr>
    <p:cSldViewPr snapToGrid="0">
      <p:cViewPr>
        <p:scale>
          <a:sx n="91" d="100"/>
          <a:sy n="91" d="100"/>
        </p:scale>
        <p:origin x="-32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D7A37-6226-471D-891C-1E6CCE76F9D8}" type="datetimeFigureOut">
              <a:rPr lang="es-ES" smtClean="0"/>
              <a:pPr/>
              <a:t>25/11/2015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34A15-E310-4D29-B53B-5176FC7E83C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341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1395744-87F9-40CC-94E1-149AAB9EAFC9}" type="slidenum">
              <a:rPr lang="es-ES" altLang="es-ES">
                <a:latin typeface="Calibri" panose="020F0502020204030204" pitchFamily="34" charset="0"/>
              </a:rPr>
              <a:pPr/>
              <a:t>1</a:t>
            </a:fld>
            <a:endParaRPr lang="es-ES" altLang="es-ES">
              <a:latin typeface="Calibri" panose="020F050202020403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760668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1395744-87F9-40CC-94E1-149AAB9EAFC9}" type="slidenum">
              <a:rPr lang="es-ES" altLang="es-ES">
                <a:latin typeface="Calibri" panose="020F0502020204030204" pitchFamily="34" charset="0"/>
              </a:rPr>
              <a:pPr/>
              <a:t>10</a:t>
            </a:fld>
            <a:endParaRPr lang="es-ES" altLang="es-ES">
              <a:latin typeface="Calibri" panose="020F050202020403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760668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1395744-87F9-40CC-94E1-149AAB9EAFC9}" type="slidenum">
              <a:rPr lang="es-ES" altLang="es-ES">
                <a:latin typeface="Calibri" panose="020F0502020204030204" pitchFamily="34" charset="0"/>
              </a:rPr>
              <a:pPr/>
              <a:t>2</a:t>
            </a:fld>
            <a:endParaRPr lang="es-ES" altLang="es-ES">
              <a:latin typeface="Calibri" panose="020F050202020403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1760668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1395744-87F9-40CC-94E1-149AAB9EAFC9}" type="slidenum">
              <a:rPr lang="es-ES" altLang="es-ES">
                <a:latin typeface="Calibri" panose="020F0502020204030204" pitchFamily="34" charset="0"/>
              </a:rPr>
              <a:pPr/>
              <a:t>3</a:t>
            </a:fld>
            <a:endParaRPr lang="es-ES" altLang="es-ES">
              <a:latin typeface="Calibri" panose="020F050202020403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760668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1395744-87F9-40CC-94E1-149AAB9EAFC9}" type="slidenum">
              <a:rPr lang="es-ES" altLang="es-ES">
                <a:latin typeface="Calibri" panose="020F0502020204030204" pitchFamily="34" charset="0"/>
              </a:rPr>
              <a:pPr/>
              <a:t>4</a:t>
            </a:fld>
            <a:endParaRPr lang="es-ES" altLang="es-ES">
              <a:latin typeface="Calibri" panose="020F050202020403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760668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1395744-87F9-40CC-94E1-149AAB9EAFC9}" type="slidenum">
              <a:rPr lang="es-ES" altLang="es-ES">
                <a:latin typeface="Calibri" panose="020F0502020204030204" pitchFamily="34" charset="0"/>
              </a:rPr>
              <a:pPr/>
              <a:t>5</a:t>
            </a:fld>
            <a:endParaRPr lang="es-ES" altLang="es-ES">
              <a:latin typeface="Calibri" panose="020F050202020403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760668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1395744-87F9-40CC-94E1-149AAB9EAFC9}" type="slidenum">
              <a:rPr lang="es-ES" altLang="es-ES">
                <a:latin typeface="Calibri" panose="020F0502020204030204" pitchFamily="34" charset="0"/>
              </a:rPr>
              <a:pPr/>
              <a:t>6</a:t>
            </a:fld>
            <a:endParaRPr lang="es-ES" altLang="es-ES">
              <a:latin typeface="Calibri" panose="020F050202020403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760668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1395744-87F9-40CC-94E1-149AAB9EAFC9}" type="slidenum">
              <a:rPr lang="es-ES" altLang="es-ES">
                <a:latin typeface="Calibri" panose="020F0502020204030204" pitchFamily="34" charset="0"/>
              </a:rPr>
              <a:pPr/>
              <a:t>7</a:t>
            </a:fld>
            <a:endParaRPr lang="es-ES" altLang="es-ES">
              <a:latin typeface="Calibri" panose="020F050202020403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760668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1395744-87F9-40CC-94E1-149AAB9EAFC9}" type="slidenum">
              <a:rPr lang="es-ES" altLang="es-ES">
                <a:latin typeface="Calibri" panose="020F0502020204030204" pitchFamily="34" charset="0"/>
              </a:rPr>
              <a:pPr/>
              <a:t>8</a:t>
            </a:fld>
            <a:endParaRPr lang="es-ES" altLang="es-ES">
              <a:latin typeface="Calibri" panose="020F050202020403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760668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1395744-87F9-40CC-94E1-149AAB9EAFC9}" type="slidenum">
              <a:rPr lang="es-ES" altLang="es-ES">
                <a:latin typeface="Calibri" panose="020F0502020204030204" pitchFamily="34" charset="0"/>
              </a:rPr>
              <a:pPr/>
              <a:t>9</a:t>
            </a:fld>
            <a:endParaRPr lang="es-ES" altLang="es-ES">
              <a:latin typeface="Calibri" panose="020F050202020403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760668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CB47-C0AE-49C1-AB2B-B2C264FD3BFC}" type="datetimeFigureOut">
              <a:rPr lang="es-ES" smtClean="0"/>
              <a:pPr/>
              <a:t>25/11/2015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531C-A265-4883-8331-7C6B8F44B95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940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CB47-C0AE-49C1-AB2B-B2C264FD3BFC}" type="datetimeFigureOut">
              <a:rPr lang="es-ES" smtClean="0"/>
              <a:pPr/>
              <a:t>25/11/2015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531C-A265-4883-8331-7C6B8F44B95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175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CB47-C0AE-49C1-AB2B-B2C264FD3BFC}" type="datetimeFigureOut">
              <a:rPr lang="es-ES" smtClean="0"/>
              <a:pPr/>
              <a:t>25/11/2015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531C-A265-4883-8331-7C6B8F44B95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5252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132138" y="6524625"/>
            <a:ext cx="2895600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Biblioteca de Ingenieros</a:t>
            </a:r>
          </a:p>
        </p:txBody>
      </p:sp>
    </p:spTree>
    <p:extLst>
      <p:ext uri="{BB962C8B-B14F-4D97-AF65-F5344CB8AC3E}">
        <p14:creationId xmlns:p14="http://schemas.microsoft.com/office/powerpoint/2010/main" val="82328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CB47-C0AE-49C1-AB2B-B2C264FD3BFC}" type="datetimeFigureOut">
              <a:rPr lang="es-ES" smtClean="0"/>
              <a:pPr/>
              <a:t>25/11/2015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531C-A265-4883-8331-7C6B8F44B95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8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CB47-C0AE-49C1-AB2B-B2C264FD3BFC}" type="datetimeFigureOut">
              <a:rPr lang="es-ES" smtClean="0"/>
              <a:pPr/>
              <a:t>25/11/2015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531C-A265-4883-8331-7C6B8F44B95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62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CB47-C0AE-49C1-AB2B-B2C264FD3BFC}" type="datetimeFigureOut">
              <a:rPr lang="es-ES" smtClean="0"/>
              <a:pPr/>
              <a:t>25/11/2015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531C-A265-4883-8331-7C6B8F44B95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84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CB47-C0AE-49C1-AB2B-B2C264FD3BFC}" type="datetimeFigureOut">
              <a:rPr lang="es-ES" smtClean="0"/>
              <a:pPr/>
              <a:t>25/11/2015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531C-A265-4883-8331-7C6B8F44B95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368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CB47-C0AE-49C1-AB2B-B2C264FD3BFC}" type="datetimeFigureOut">
              <a:rPr lang="es-ES" smtClean="0"/>
              <a:pPr/>
              <a:t>25/11/2015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531C-A265-4883-8331-7C6B8F44B95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916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CB47-C0AE-49C1-AB2B-B2C264FD3BFC}" type="datetimeFigureOut">
              <a:rPr lang="es-ES" smtClean="0"/>
              <a:pPr/>
              <a:t>25/11/2015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531C-A265-4883-8331-7C6B8F44B95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7360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CB47-C0AE-49C1-AB2B-B2C264FD3BFC}" type="datetimeFigureOut">
              <a:rPr lang="es-ES" smtClean="0"/>
              <a:pPr/>
              <a:t>25/11/2015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531C-A265-4883-8331-7C6B8F44B95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327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CB47-C0AE-49C1-AB2B-B2C264FD3BFC}" type="datetimeFigureOut">
              <a:rPr lang="es-ES" smtClean="0"/>
              <a:pPr/>
              <a:t>25/11/2015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531C-A265-4883-8331-7C6B8F44B95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69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8CB47-C0AE-49C1-AB2B-B2C264FD3BFC}" type="datetimeFigureOut">
              <a:rPr lang="es-ES" smtClean="0"/>
              <a:pPr/>
              <a:t>25/11/2015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A531C-A265-4883-8331-7C6B8F44B95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075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guiasbus.us.es/bibliotecaingenieria/guiasbibliotecaingenieria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guiasbus.us.es/ingenieria/inicio" TargetMode="External"/><Relationship Id="rId13" Type="http://schemas.openxmlformats.org/officeDocument/2006/relationships/hyperlink" Target="http://guiasbus.us.es/ingenieria/estaraldia" TargetMode="External"/><Relationship Id="rId18" Type="http://schemas.openxmlformats.org/officeDocument/2006/relationships/hyperlink" Target="http://intrabus.us.es/noticias/news/intrabus_141125_gxm-ides-idweb.html" TargetMode="External"/><Relationship Id="rId3" Type="http://schemas.openxmlformats.org/officeDocument/2006/relationships/image" Target="../media/image1.jpeg"/><Relationship Id="rId21" Type="http://schemas.openxmlformats.org/officeDocument/2006/relationships/image" Target="../media/image5.png"/><Relationship Id="rId7" Type="http://schemas.openxmlformats.org/officeDocument/2006/relationships/hyperlink" Target="http://www.springshare.com/libguides/" TargetMode="External"/><Relationship Id="rId12" Type="http://schemas.openxmlformats.org/officeDocument/2006/relationships/hyperlink" Target="http://guiasbus.us.es/ingenieria/trabajosacad" TargetMode="External"/><Relationship Id="rId17" Type="http://schemas.openxmlformats.org/officeDocument/2006/relationships/hyperlink" Target="http://guiasbus.us.es/guiassierra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://guiasbus.us.es/ingenieria" TargetMode="External"/><Relationship Id="rId20" Type="http://schemas.openxmlformats.org/officeDocument/2006/relationships/hyperlink" Target="http://guiasbus.us.es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ikipolitecnica.pbworks.com/w/page/14580107/FrontPage" TargetMode="External"/><Relationship Id="rId11" Type="http://schemas.openxmlformats.org/officeDocument/2006/relationships/hyperlink" Target="http://guiasbus.us.es/ingenieria/basesdedatos" TargetMode="External"/><Relationship Id="rId5" Type="http://schemas.openxmlformats.org/officeDocument/2006/relationships/image" Target="../media/image3.jpeg"/><Relationship Id="rId15" Type="http://schemas.openxmlformats.org/officeDocument/2006/relationships/hyperlink" Target="http://intrabus.us.es/servicios/GxM/common/pdf/manual_final_de_libguides_29_octubre_2015.pdf" TargetMode="External"/><Relationship Id="rId10" Type="http://schemas.openxmlformats.org/officeDocument/2006/relationships/hyperlink" Target="http://guiasbus.us.es/ingenieria/articulosrevistas" TargetMode="External"/><Relationship Id="rId19" Type="http://schemas.openxmlformats.org/officeDocument/2006/relationships/hyperlink" Target="http://intrabus.us.es/comunicacion_externa/archivo_curricular/common/jbp_7/gxm.pdf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://guiasbus.us.es/ingenieria/librosymas" TargetMode="External"/><Relationship Id="rId14" Type="http://schemas.openxmlformats.org/officeDocument/2006/relationships/hyperlink" Target="http://guiasbus.us.es/ingenieria/sitiosweb" TargetMode="External"/><Relationship Id="rId2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guiasbus.us.es/ingenieria" TargetMode="External"/><Relationship Id="rId13" Type="http://schemas.openxmlformats.org/officeDocument/2006/relationships/hyperlink" Target="http://guiasbus.us.es/ingenieriaformacioncontinua" TargetMode="External"/><Relationship Id="rId18" Type="http://schemas.openxmlformats.org/officeDocument/2006/relationships/hyperlink" Target="http://guiasbus.us.es/bibliotecaingenieria/guiasbibliotecaingenieria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bib.us.es/ingenieros" TargetMode="External"/><Relationship Id="rId12" Type="http://schemas.openxmlformats.org/officeDocument/2006/relationships/hyperlink" Target="http://guiasbus.us.es/ingenieriacertificaciones" TargetMode="External"/><Relationship Id="rId17" Type="http://schemas.openxmlformats.org/officeDocument/2006/relationships/hyperlink" Target="http://guiasbus.us.es/ingenieriamejoradelacomunicacion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://guiasbus.us.es/ingenieriaidiomas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hyperlink" Target="http://guiasbus.us.es/alumnosforaneosetsi" TargetMode="External"/><Relationship Id="rId5" Type="http://schemas.openxmlformats.org/officeDocument/2006/relationships/image" Target="../media/image3.jpeg"/><Relationship Id="rId15" Type="http://schemas.openxmlformats.org/officeDocument/2006/relationships/hyperlink" Target="http://guiasbus.us.es/ingenieriagestiondelaprendizaje" TargetMode="External"/><Relationship Id="rId10" Type="http://schemas.openxmlformats.org/officeDocument/2006/relationships/hyperlink" Target="http://guiasbus.us.es/ingenieriabusquedaempleo" TargetMode="External"/><Relationship Id="rId19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hyperlink" Target="http://guiasbus.us.es/ingenieros/informaciongeneral" TargetMode="External"/><Relationship Id="rId14" Type="http://schemas.openxmlformats.org/officeDocument/2006/relationships/hyperlink" Target="http://guiasbus.us.es/emprendimiento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guiasbus.us.es/ingenieria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intrabus.us.es/servicios/GxM/common/pdf/Informe_primer_mes_Guias_de_la_BUS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bib.us.es/ingenieria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guiasbus.us.es/ingenieria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bib.us.es/ingenieria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guiasbus.us.es/c.php?g=408886&amp;p=2785347" TargetMode="External"/><Relationship Id="rId13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hyperlink" Target="http://guiasbus.us.es/c.php?g=408886&amp;p=2790238" TargetMode="External"/><Relationship Id="rId12" Type="http://schemas.openxmlformats.org/officeDocument/2006/relationships/hyperlink" Target="http://guiasbus.us.es/c.php?g=408886&amp;p=278536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bib.us.es/emprendimiento" TargetMode="External"/><Relationship Id="rId11" Type="http://schemas.openxmlformats.org/officeDocument/2006/relationships/hyperlink" Target="http://guiasbus.us.es/c.php?g=408886&amp;p=2785351" TargetMode="External"/><Relationship Id="rId5" Type="http://schemas.openxmlformats.org/officeDocument/2006/relationships/image" Target="../media/image3.jpeg"/><Relationship Id="rId10" Type="http://schemas.openxmlformats.org/officeDocument/2006/relationships/hyperlink" Target="http://guiasbus.us.es/c.php?g=408886&amp;p=2785350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://guiasbus.us.es/c.php?g=408886&amp;p=2785349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guiasbus.us.es/ingenieria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bib.us.es/emprendimiento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132137" y="6524624"/>
            <a:ext cx="4103691" cy="333375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V Sesión de Buenas Prácticas - Biblioteca </a:t>
            </a:r>
            <a:r>
              <a:rPr lang="es-ES" dirty="0"/>
              <a:t>de </a:t>
            </a:r>
            <a:r>
              <a:rPr lang="es-ES" dirty="0" smtClean="0"/>
              <a:t>Ingeniería</a:t>
            </a:r>
            <a:endParaRPr lang="es-ES" dirty="0"/>
          </a:p>
        </p:txBody>
      </p:sp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1455738" y="4667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3600"/>
          </a:p>
        </p:txBody>
      </p:sp>
      <p:pic>
        <p:nvPicPr>
          <p:cNvPr id="7172" name="Picture 2" descr="La imagen “file:///C:/WINNT/Profiles/direccion/Escritorio/INGENIEROS-HC2.jpg” no se puede mostrar debido a que contiene errore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9" y="6021388"/>
            <a:ext cx="143986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-11111" y="776292"/>
            <a:ext cx="8101013" cy="142875"/>
          </a:xfrm>
          <a:prstGeom prst="rect">
            <a:avLst/>
          </a:prstGeom>
          <a:gradFill rotWithShape="1">
            <a:gsLst>
              <a:gs pos="0">
                <a:srgbClr val="EBD6D6"/>
              </a:gs>
              <a:gs pos="100000">
                <a:srgbClr val="99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7174" name="Picture 3" descr="logoALA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/>
          <a:stretch>
            <a:fillRect/>
          </a:stretch>
        </p:blipFill>
        <p:spPr bwMode="auto">
          <a:xfrm>
            <a:off x="-9525" y="-15875"/>
            <a:ext cx="22685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5" descr="marca-tinta-roja_100x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65850"/>
            <a:ext cx="571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039813" y="1136822"/>
            <a:ext cx="723921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rgbClr val="C00000"/>
                </a:solidFill>
              </a:rPr>
              <a:t>Guías en la Biblioteca de Ingeniería. Guía de Emprendimiento</a:t>
            </a:r>
          </a:p>
          <a:p>
            <a:endParaRPr lang="es-ES" b="1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b="1" dirty="0" smtClean="0"/>
              <a:t>Las Guías de la BUS. Brevísima historia </a:t>
            </a:r>
          </a:p>
          <a:p>
            <a:pPr lvl="1"/>
            <a:endParaRPr lang="es-ES" b="1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b="1" dirty="0" smtClean="0"/>
              <a:t>Las Guías en la Biblioteca de Ingeniería</a:t>
            </a:r>
          </a:p>
          <a:p>
            <a:pPr lvl="1"/>
            <a:endParaRPr lang="es-ES" b="1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Guías por Materias: Guía de Ingeniería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Guías informativas y temáticas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s-ES" b="1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b="1" dirty="0" smtClean="0"/>
              <a:t>Guía de Emprendimiento </a:t>
            </a:r>
            <a:r>
              <a:rPr lang="es-ES" dirty="0" smtClean="0"/>
              <a:t>(la última, hasta el momento…)</a:t>
            </a:r>
          </a:p>
          <a:p>
            <a:pPr lvl="2"/>
            <a:endParaRPr lang="es-ES" b="1" dirty="0" smtClean="0"/>
          </a:p>
          <a:p>
            <a:pPr lvl="2"/>
            <a:endParaRPr lang="es-ES" b="1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s-ES" b="1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s-ES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</p:txBody>
      </p:sp>
      <p:pic>
        <p:nvPicPr>
          <p:cNvPr id="5" name="4 Imagen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474" y="4183644"/>
            <a:ext cx="3459892" cy="2249911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82385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132137" y="6524624"/>
            <a:ext cx="4103691" cy="333375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V Sesión de Buenas Prácticas - Biblioteca </a:t>
            </a:r>
            <a:r>
              <a:rPr lang="es-ES" dirty="0"/>
              <a:t>de </a:t>
            </a:r>
            <a:r>
              <a:rPr lang="es-ES" dirty="0" smtClean="0"/>
              <a:t>Ingeniería</a:t>
            </a:r>
            <a:endParaRPr lang="es-ES" dirty="0"/>
          </a:p>
        </p:txBody>
      </p:sp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1455738" y="4667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3600"/>
          </a:p>
        </p:txBody>
      </p:sp>
      <p:pic>
        <p:nvPicPr>
          <p:cNvPr id="7172" name="Picture 2" descr="La imagen “file:///C:/WINNT/Profiles/direccion/Escritorio/INGENIEROS-HC2.jpg” no se puede mostrar debido a que contiene errore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9" y="6021388"/>
            <a:ext cx="143986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-11111" y="776292"/>
            <a:ext cx="8101013" cy="142875"/>
          </a:xfrm>
          <a:prstGeom prst="rect">
            <a:avLst/>
          </a:prstGeom>
          <a:gradFill rotWithShape="1">
            <a:gsLst>
              <a:gs pos="0">
                <a:srgbClr val="EBD6D6"/>
              </a:gs>
              <a:gs pos="100000">
                <a:srgbClr val="99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7174" name="Picture 3" descr="logoALA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/>
          <a:stretch>
            <a:fillRect/>
          </a:stretch>
        </p:blipFill>
        <p:spPr bwMode="auto">
          <a:xfrm>
            <a:off x="-9525" y="-15875"/>
            <a:ext cx="22685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5" descr="marca-tinta-roja_100x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65850"/>
            <a:ext cx="571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49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132137" y="6524624"/>
            <a:ext cx="4103691" cy="333375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V Sesión de Buenas Prácticas - Biblioteca </a:t>
            </a:r>
            <a:r>
              <a:rPr lang="es-ES" dirty="0"/>
              <a:t>de </a:t>
            </a:r>
            <a:r>
              <a:rPr lang="es-ES" dirty="0" smtClean="0"/>
              <a:t>Ingeniería</a:t>
            </a:r>
            <a:endParaRPr lang="es-ES" dirty="0"/>
          </a:p>
        </p:txBody>
      </p:sp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1455738" y="4667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3600"/>
          </a:p>
        </p:txBody>
      </p:sp>
      <p:pic>
        <p:nvPicPr>
          <p:cNvPr id="7172" name="Picture 2" descr="La imagen “file:///C:/WINNT/Profiles/direccion/Escritorio/INGENIEROS-HC2.jpg” no se puede mostrar debido a que contiene errore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9" y="6021388"/>
            <a:ext cx="143986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-11111" y="776292"/>
            <a:ext cx="8101013" cy="142875"/>
          </a:xfrm>
          <a:prstGeom prst="rect">
            <a:avLst/>
          </a:prstGeom>
          <a:gradFill rotWithShape="1">
            <a:gsLst>
              <a:gs pos="0">
                <a:srgbClr val="EBD6D6"/>
              </a:gs>
              <a:gs pos="100000">
                <a:srgbClr val="99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7174" name="Picture 3" descr="logoALA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/>
          <a:stretch>
            <a:fillRect/>
          </a:stretch>
        </p:blipFill>
        <p:spPr bwMode="auto">
          <a:xfrm>
            <a:off x="-9525" y="-15875"/>
            <a:ext cx="22685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5" descr="marca-tinta-roja_100x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65850"/>
            <a:ext cx="571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686929" y="231259"/>
            <a:ext cx="4963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s-ES" sz="2000" b="1" dirty="0">
                <a:solidFill>
                  <a:srgbClr val="C00000"/>
                </a:solidFill>
              </a:rPr>
              <a:t>Las Guías de la BUS. </a:t>
            </a:r>
            <a:r>
              <a:rPr lang="es-ES" sz="2000" b="1" dirty="0" smtClean="0">
                <a:solidFill>
                  <a:srgbClr val="C00000"/>
                </a:solidFill>
              </a:rPr>
              <a:t>Breve historia</a:t>
            </a:r>
            <a:endParaRPr lang="es-ES" sz="2000" b="1" dirty="0">
              <a:solidFill>
                <a:srgbClr val="C0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2995" y="858129"/>
            <a:ext cx="8971005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s-ES" b="1" dirty="0" smtClean="0"/>
              <a:t>  </a:t>
            </a:r>
            <a:r>
              <a:rPr lang="es-ES" dirty="0" smtClean="0"/>
              <a:t>Junio – Nov. 2013</a:t>
            </a:r>
            <a:r>
              <a:rPr lang="es-ES" dirty="0" smtClean="0"/>
              <a:t>: Necesidad cambio </a:t>
            </a:r>
            <a:r>
              <a:rPr lang="es-ES" dirty="0" smtClean="0"/>
              <a:t>“</a:t>
            </a:r>
            <a:r>
              <a:rPr lang="es-ES" dirty="0" smtClean="0">
                <a:hlinkClick r:id="rId6"/>
              </a:rPr>
              <a:t>wikis</a:t>
            </a:r>
            <a:r>
              <a:rPr lang="es-ES" dirty="0" smtClean="0"/>
              <a:t>”. </a:t>
            </a:r>
            <a:r>
              <a:rPr lang="es-ES" u="sng" dirty="0" smtClean="0"/>
              <a:t>Grupo </a:t>
            </a:r>
            <a:r>
              <a:rPr lang="es-ES" u="sng" dirty="0"/>
              <a:t>de </a:t>
            </a:r>
            <a:r>
              <a:rPr lang="es-ES" u="sng" dirty="0" smtClean="0"/>
              <a:t>Trabajo </a:t>
            </a:r>
            <a:r>
              <a:rPr lang="es-ES" dirty="0" smtClean="0"/>
              <a:t>de Apoyo a </a:t>
            </a:r>
            <a:r>
              <a:rPr lang="es-ES" dirty="0" smtClean="0"/>
              <a:t>Docencia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1er </a:t>
            </a:r>
            <a:r>
              <a:rPr lang="es-ES" dirty="0" err="1" smtClean="0"/>
              <a:t>trim</a:t>
            </a:r>
            <a:r>
              <a:rPr lang="es-ES" dirty="0" smtClean="0"/>
              <a:t>. 2014: </a:t>
            </a:r>
            <a:r>
              <a:rPr lang="es-ES" dirty="0" smtClean="0">
                <a:solidFill>
                  <a:srgbClr val="C00000"/>
                </a:solidFill>
              </a:rPr>
              <a:t>Guía por Materias (</a:t>
            </a:r>
            <a:r>
              <a:rPr lang="es-ES" dirty="0" err="1" smtClean="0">
                <a:solidFill>
                  <a:srgbClr val="C00000"/>
                </a:solidFill>
              </a:rPr>
              <a:t>GxM</a:t>
            </a:r>
            <a:r>
              <a:rPr lang="es-ES" dirty="0" smtClean="0">
                <a:solidFill>
                  <a:srgbClr val="C00000"/>
                </a:solidFill>
              </a:rPr>
              <a:t>) </a:t>
            </a:r>
            <a:r>
              <a:rPr lang="es-ES" dirty="0" smtClean="0"/>
              <a:t>modelo y básica. Aplicación </a:t>
            </a:r>
            <a:r>
              <a:rPr lang="es-ES" dirty="0" err="1" smtClean="0">
                <a:hlinkClick r:id="rId7"/>
              </a:rPr>
              <a:t>Libguides</a:t>
            </a:r>
            <a:r>
              <a:rPr lang="es-ES" dirty="0" smtClean="0"/>
              <a:t>. Formato </a:t>
            </a:r>
            <a:r>
              <a:rPr lang="es-ES" dirty="0" smtClean="0"/>
              <a:t>-&gt;  </a:t>
            </a:r>
            <a:r>
              <a:rPr lang="es-ES" dirty="0" smtClean="0"/>
              <a:t>Estructura (Pestañas, Páginas, Cajas), </a:t>
            </a:r>
            <a:r>
              <a:rPr lang="es-ES" dirty="0" smtClean="0"/>
              <a:t>contenidos </a:t>
            </a:r>
            <a:r>
              <a:rPr lang="es-ES" dirty="0" smtClean="0"/>
              <a:t>básicos </a:t>
            </a:r>
            <a:r>
              <a:rPr lang="es-ES" sz="1600" dirty="0" smtClean="0"/>
              <a:t>(</a:t>
            </a:r>
            <a:r>
              <a:rPr lang="es-ES" sz="1600" dirty="0" smtClean="0">
                <a:hlinkClick r:id="rId8"/>
              </a:rPr>
              <a:t>Inicio </a:t>
            </a:r>
            <a:r>
              <a:rPr lang="es-ES" sz="1600" dirty="0" smtClean="0"/>
              <a:t>/ </a:t>
            </a:r>
            <a:r>
              <a:rPr lang="es-ES" sz="1600" dirty="0" smtClean="0">
                <a:hlinkClick r:id="rId9"/>
              </a:rPr>
              <a:t>Libros </a:t>
            </a:r>
            <a:r>
              <a:rPr lang="es-ES" sz="1600" dirty="0">
                <a:hlinkClick r:id="rId9"/>
              </a:rPr>
              <a:t>y más </a:t>
            </a:r>
            <a:r>
              <a:rPr lang="es-ES" sz="1600" dirty="0" smtClean="0"/>
              <a:t>/ </a:t>
            </a:r>
            <a:r>
              <a:rPr lang="es-ES" sz="1600" dirty="0" smtClean="0">
                <a:hlinkClick r:id="rId10"/>
              </a:rPr>
              <a:t>Artículos</a:t>
            </a:r>
            <a:r>
              <a:rPr lang="es-ES" sz="1600" dirty="0">
                <a:hlinkClick r:id="rId10"/>
              </a:rPr>
              <a:t>, revistas </a:t>
            </a:r>
            <a:r>
              <a:rPr lang="es-ES" sz="1600" dirty="0" smtClean="0"/>
              <a:t>/ </a:t>
            </a:r>
            <a:r>
              <a:rPr lang="es-ES" sz="1600" dirty="0" smtClean="0">
                <a:hlinkClick r:id="rId11"/>
              </a:rPr>
              <a:t>Bases </a:t>
            </a:r>
            <a:r>
              <a:rPr lang="es-ES" sz="1600" dirty="0">
                <a:hlinkClick r:id="rId11"/>
              </a:rPr>
              <a:t>de datos </a:t>
            </a:r>
            <a:r>
              <a:rPr lang="es-ES" sz="1600" dirty="0" smtClean="0"/>
              <a:t>/ </a:t>
            </a:r>
            <a:r>
              <a:rPr lang="es-ES" sz="1600" dirty="0" smtClean="0">
                <a:hlinkClick r:id="rId12"/>
              </a:rPr>
              <a:t>Trabajos </a:t>
            </a:r>
            <a:r>
              <a:rPr lang="es-ES" sz="1600" dirty="0">
                <a:hlinkClick r:id="rId12"/>
              </a:rPr>
              <a:t>académicos </a:t>
            </a:r>
            <a:r>
              <a:rPr lang="es-ES" sz="1600" dirty="0" smtClean="0"/>
              <a:t>/ </a:t>
            </a:r>
            <a:r>
              <a:rPr lang="es-ES" sz="1600" dirty="0" smtClean="0">
                <a:hlinkClick r:id="rId13"/>
              </a:rPr>
              <a:t>Estar </a:t>
            </a:r>
            <a:r>
              <a:rPr lang="es-ES" sz="1600" dirty="0">
                <a:hlinkClick r:id="rId13"/>
              </a:rPr>
              <a:t>al día </a:t>
            </a:r>
            <a:r>
              <a:rPr lang="es-ES" sz="1600" dirty="0" smtClean="0"/>
              <a:t>/ </a:t>
            </a:r>
            <a:r>
              <a:rPr lang="es-ES" sz="1600" dirty="0" smtClean="0">
                <a:hlinkClick r:id="rId14"/>
              </a:rPr>
              <a:t>Sitios </a:t>
            </a:r>
            <a:r>
              <a:rPr lang="es-ES" sz="1600" dirty="0">
                <a:hlinkClick r:id="rId14"/>
              </a:rPr>
              <a:t>web </a:t>
            </a:r>
            <a:r>
              <a:rPr lang="es-ES" sz="1600" dirty="0" smtClean="0"/>
              <a:t>).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Primavera/Verano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r>
              <a:rPr lang="es-ES" dirty="0" smtClean="0"/>
              <a:t>. </a:t>
            </a:r>
            <a:r>
              <a:rPr lang="es-ES" dirty="0" smtClean="0"/>
              <a:t>Sesión </a:t>
            </a:r>
            <a:r>
              <a:rPr lang="es-ES" dirty="0" smtClean="0"/>
              <a:t>de formación </a:t>
            </a:r>
            <a:r>
              <a:rPr lang="es-ES" dirty="0" smtClean="0"/>
              <a:t>masiva (11 Jun.). </a:t>
            </a:r>
            <a:r>
              <a:rPr lang="es-ES" dirty="0" smtClean="0">
                <a:hlinkClick r:id="rId15"/>
              </a:rPr>
              <a:t>Manual de </a:t>
            </a:r>
            <a:r>
              <a:rPr lang="es-ES" dirty="0" err="1" smtClean="0">
                <a:hlinkClick r:id="rId15"/>
              </a:rPr>
              <a:t>Libguides</a:t>
            </a:r>
            <a:r>
              <a:rPr lang="es-ES" dirty="0" smtClean="0">
                <a:hlinkClick r:id="rId15"/>
              </a:rPr>
              <a:t> </a:t>
            </a:r>
            <a:r>
              <a:rPr lang="es-ES" dirty="0" smtClean="0"/>
              <a:t>(</a:t>
            </a:r>
            <a:r>
              <a:rPr lang="es-ES" dirty="0" err="1" smtClean="0"/>
              <a:t>intrabus</a:t>
            </a:r>
            <a:r>
              <a:rPr lang="es-ES" dirty="0" smtClean="0"/>
              <a:t>). Actualización + Guía Modelo: Educación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        Guías </a:t>
            </a:r>
            <a:r>
              <a:rPr lang="es-ES" dirty="0" smtClean="0"/>
              <a:t>por Materias se realizan en Verano 2014  -&gt; Para Inicio Curso 2014-15</a:t>
            </a:r>
          </a:p>
          <a:p>
            <a:pPr>
              <a:lnSpc>
                <a:spcPct val="150000"/>
              </a:lnSpc>
            </a:pPr>
            <a:r>
              <a:rPr lang="es-ES" dirty="0"/>
              <a:t> </a:t>
            </a:r>
            <a:r>
              <a:rPr lang="es-ES" dirty="0" smtClean="0"/>
              <a:t>       *  23 Sept. 2014: Publicadas ya 8 </a:t>
            </a:r>
            <a:r>
              <a:rPr lang="es-ES" dirty="0" err="1" smtClean="0"/>
              <a:t>GxM</a:t>
            </a:r>
            <a:r>
              <a:rPr lang="es-ES" dirty="0" smtClean="0"/>
              <a:t> + Bibliografías y citas, ORCID y Gestores </a:t>
            </a:r>
            <a:r>
              <a:rPr lang="es-ES" dirty="0" err="1" smtClean="0"/>
              <a:t>bfcos</a:t>
            </a:r>
            <a:r>
              <a:rPr lang="es-E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s-ES" dirty="0"/>
              <a:t> </a:t>
            </a:r>
            <a:r>
              <a:rPr lang="es-ES" dirty="0" smtClean="0"/>
              <a:t>       *  29 Sept. 2014: Publicada la </a:t>
            </a:r>
            <a:r>
              <a:rPr lang="es-ES" dirty="0" smtClean="0">
                <a:hlinkClick r:id="rId16"/>
              </a:rPr>
              <a:t>Guía de </a:t>
            </a:r>
            <a:r>
              <a:rPr lang="es-ES" dirty="0" smtClean="0">
                <a:hlinkClick r:id="rId16"/>
              </a:rPr>
              <a:t>Ingeniería</a:t>
            </a:r>
            <a:endParaRPr lang="es-ES" sz="1600" dirty="0" smtClean="0"/>
          </a:p>
          <a:p>
            <a:pPr marL="742950" lvl="1" indent="-285750">
              <a:lnSpc>
                <a:spcPct val="150000"/>
              </a:lnSpc>
            </a:pPr>
            <a:r>
              <a:rPr lang="es-ES" dirty="0" smtClean="0"/>
              <a:t>* </a:t>
            </a:r>
            <a:r>
              <a:rPr lang="es-ES" dirty="0" smtClean="0"/>
              <a:t>17 Oct</a:t>
            </a:r>
            <a:r>
              <a:rPr lang="es-ES" dirty="0" smtClean="0"/>
              <a:t>. 2014: Anuncio general </a:t>
            </a:r>
            <a:r>
              <a:rPr lang="es-ES" dirty="0" smtClean="0"/>
              <a:t>US de las Guías </a:t>
            </a:r>
            <a:r>
              <a:rPr lang="es-ES" dirty="0" smtClean="0"/>
              <a:t>de la BUS. Campaña difusión Posters</a:t>
            </a:r>
          </a:p>
          <a:p>
            <a:pPr marL="742950" lvl="1" indent="-285750">
              <a:lnSpc>
                <a:spcPct val="150000"/>
              </a:lnSpc>
            </a:pPr>
            <a:r>
              <a:rPr lang="es-ES" dirty="0" smtClean="0"/>
              <a:t>* </a:t>
            </a:r>
            <a:r>
              <a:rPr lang="es-ES" dirty="0" smtClean="0"/>
              <a:t>29 Oct</a:t>
            </a:r>
            <a:r>
              <a:rPr lang="es-ES" dirty="0" smtClean="0"/>
              <a:t>. 2014:  Guías de Sierra en formato </a:t>
            </a:r>
            <a:r>
              <a:rPr lang="es-ES" dirty="0" err="1" smtClean="0"/>
              <a:t>libguides</a:t>
            </a:r>
            <a:r>
              <a:rPr lang="es-ES" dirty="0" smtClean="0"/>
              <a:t>, en privado </a:t>
            </a:r>
            <a:r>
              <a:rPr lang="es-ES" dirty="0" err="1" smtClean="0">
                <a:hlinkClick r:id="rId17"/>
              </a:rPr>
              <a:t>intrabus</a:t>
            </a:r>
            <a:r>
              <a:rPr lang="es-ES" dirty="0" smtClean="0"/>
              <a:t>   </a:t>
            </a:r>
          </a:p>
          <a:p>
            <a:pPr lvl="1">
              <a:lnSpc>
                <a:spcPct val="150000"/>
              </a:lnSpc>
            </a:pPr>
            <a:r>
              <a:rPr lang="es-ES" dirty="0" smtClean="0"/>
              <a:t> * 3 Nov. </a:t>
            </a:r>
            <a:r>
              <a:rPr lang="es-ES" dirty="0" smtClean="0"/>
              <a:t>2014: Las Guías de la BUS se anuncian y publicitan en IWETEL </a:t>
            </a:r>
            <a:endParaRPr lang="es-ES" dirty="0"/>
          </a:p>
          <a:p>
            <a:pPr lvl="1">
              <a:lnSpc>
                <a:spcPct val="150000"/>
              </a:lnSpc>
            </a:pPr>
            <a:r>
              <a:rPr lang="es-ES" dirty="0" smtClean="0"/>
              <a:t>  * 17 Nov. 2014: 1er </a:t>
            </a:r>
            <a:r>
              <a:rPr lang="es-ES" dirty="0" smtClean="0">
                <a:hlinkClick r:id="rId18"/>
              </a:rPr>
              <a:t>informe estadístico </a:t>
            </a:r>
            <a:r>
              <a:rPr lang="es-ES" dirty="0" smtClean="0"/>
              <a:t>de uso                                               </a:t>
            </a:r>
            <a:r>
              <a:rPr lang="es-ES" sz="2000" b="1" dirty="0" smtClean="0">
                <a:solidFill>
                  <a:srgbClr val="FFFF00"/>
                </a:solidFill>
                <a:hlinkClick r:id="rId19"/>
              </a:rPr>
              <a:t>+ </a:t>
            </a:r>
            <a:r>
              <a:rPr lang="es-ES" sz="2000" b="1" dirty="0" err="1" smtClean="0">
                <a:solidFill>
                  <a:srgbClr val="FFFF00"/>
                </a:solidFill>
                <a:hlinkClick r:id="rId19"/>
              </a:rPr>
              <a:t>info</a:t>
            </a:r>
            <a:endParaRPr lang="es-ES" sz="2000" b="1" dirty="0" smtClean="0">
              <a:solidFill>
                <a:srgbClr val="FFFF0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Hoy</a:t>
            </a:r>
            <a:r>
              <a:rPr lang="es-ES" dirty="0" smtClean="0"/>
              <a:t>:  </a:t>
            </a:r>
            <a:r>
              <a:rPr lang="es-ES" b="1" dirty="0" smtClean="0"/>
              <a:t>52 </a:t>
            </a:r>
            <a:r>
              <a:rPr lang="es-ES" b="1" dirty="0" err="1" smtClean="0">
                <a:hlinkClick r:id="rId20"/>
              </a:rPr>
              <a:t>Guíasbus</a:t>
            </a:r>
            <a:r>
              <a:rPr lang="es-ES" b="1" dirty="0" smtClean="0"/>
              <a:t> </a:t>
            </a:r>
            <a:r>
              <a:rPr lang="es-ES" dirty="0" smtClean="0"/>
              <a:t>(20 </a:t>
            </a:r>
            <a:r>
              <a:rPr lang="es-ES" dirty="0" err="1" smtClean="0"/>
              <a:t>GxM</a:t>
            </a:r>
            <a:r>
              <a:rPr lang="es-ES" dirty="0" smtClean="0"/>
              <a:t>. 1 </a:t>
            </a:r>
            <a:r>
              <a:rPr lang="es-ES" sz="1600" dirty="0" smtClean="0"/>
              <a:t>Cómo encuentro</a:t>
            </a:r>
            <a:r>
              <a:rPr lang="es-ES" dirty="0" smtClean="0"/>
              <a:t>. 13 Docencia y </a:t>
            </a:r>
            <a:r>
              <a:rPr lang="es-ES" dirty="0" err="1" smtClean="0"/>
              <a:t>Aprend</a:t>
            </a:r>
            <a:r>
              <a:rPr lang="es-ES" dirty="0" smtClean="0"/>
              <a:t>. </a:t>
            </a:r>
            <a:endParaRPr lang="es-ES" dirty="0" smtClean="0"/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s-ES" dirty="0"/>
              <a:t> </a:t>
            </a:r>
            <a:r>
              <a:rPr lang="es-ES" dirty="0" smtClean="0"/>
              <a:t>13 </a:t>
            </a:r>
            <a:r>
              <a:rPr lang="es-ES" dirty="0" smtClean="0"/>
              <a:t>Investigación. 4 Otras).  </a:t>
            </a:r>
            <a:r>
              <a:rPr lang="es-ES" dirty="0" smtClean="0"/>
              <a:t>* Licencias</a:t>
            </a:r>
            <a:endParaRPr lang="es-ES" dirty="0"/>
          </a:p>
        </p:txBody>
      </p:sp>
      <p:pic>
        <p:nvPicPr>
          <p:cNvPr id="11" name="10 Imagen" descr="guiasbus.png">
            <a:hlinkClick r:id="rId20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5400000">
            <a:off x="-2433712" y="3319977"/>
            <a:ext cx="5430134" cy="562709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949" y="6316399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9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132137" y="6524624"/>
            <a:ext cx="4103691" cy="333375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V Sesión de Buenas Prácticas - Biblioteca </a:t>
            </a:r>
            <a:r>
              <a:rPr lang="es-ES" dirty="0"/>
              <a:t>de </a:t>
            </a:r>
            <a:r>
              <a:rPr lang="es-ES" dirty="0" smtClean="0"/>
              <a:t>Ingeniería</a:t>
            </a:r>
            <a:endParaRPr lang="es-ES" dirty="0"/>
          </a:p>
        </p:txBody>
      </p:sp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1455738" y="4667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3600"/>
          </a:p>
        </p:txBody>
      </p:sp>
      <p:pic>
        <p:nvPicPr>
          <p:cNvPr id="7172" name="Picture 2" descr="La imagen “file:///C:/WINNT/Profiles/direccion/Escritorio/INGENIEROS-HC2.jpg” no se puede mostrar debido a que contiene errore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9" y="6021388"/>
            <a:ext cx="143986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-11111" y="776292"/>
            <a:ext cx="8101013" cy="142875"/>
          </a:xfrm>
          <a:prstGeom prst="rect">
            <a:avLst/>
          </a:prstGeom>
          <a:gradFill rotWithShape="1">
            <a:gsLst>
              <a:gs pos="0">
                <a:srgbClr val="EBD6D6"/>
              </a:gs>
              <a:gs pos="100000">
                <a:srgbClr val="99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7174" name="Picture 3" descr="logoALA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/>
          <a:stretch>
            <a:fillRect/>
          </a:stretch>
        </p:blipFill>
        <p:spPr bwMode="auto">
          <a:xfrm>
            <a:off x="-9525" y="-15875"/>
            <a:ext cx="22685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5" descr="marca-tinta-roja_100x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65850"/>
            <a:ext cx="571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860771" y="231259"/>
            <a:ext cx="44893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s-ES" sz="2000" b="1" dirty="0" smtClean="0">
                <a:solidFill>
                  <a:srgbClr val="C00000"/>
                </a:solidFill>
              </a:rPr>
              <a:t> </a:t>
            </a:r>
            <a:r>
              <a:rPr lang="es-ES" sz="2000" b="1" dirty="0">
                <a:solidFill>
                  <a:srgbClr val="C00000"/>
                </a:solidFill>
              </a:rPr>
              <a:t>Guías </a:t>
            </a:r>
            <a:r>
              <a:rPr lang="es-ES" sz="2000" b="1" dirty="0" smtClean="0">
                <a:solidFill>
                  <a:srgbClr val="C00000"/>
                </a:solidFill>
              </a:rPr>
              <a:t>en </a:t>
            </a:r>
            <a:r>
              <a:rPr lang="es-ES" sz="2000" b="1" dirty="0">
                <a:solidFill>
                  <a:srgbClr val="C00000"/>
                </a:solidFill>
              </a:rPr>
              <a:t>la </a:t>
            </a:r>
            <a:r>
              <a:rPr lang="es-ES" sz="2000" b="1" dirty="0" smtClean="0">
                <a:solidFill>
                  <a:srgbClr val="C00000"/>
                </a:solidFill>
              </a:rPr>
              <a:t>Biblioteca de Ingeniería </a:t>
            </a:r>
            <a:endParaRPr lang="es-ES" sz="2000" b="1" dirty="0">
              <a:solidFill>
                <a:srgbClr val="C00000"/>
              </a:solidFill>
            </a:endParaRPr>
          </a:p>
        </p:txBody>
      </p:sp>
      <p:pic>
        <p:nvPicPr>
          <p:cNvPr id="11" name="10 Imagen" descr="guiasbu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-2433712" y="3319977"/>
            <a:ext cx="5430134" cy="562709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1026942" y="731520"/>
            <a:ext cx="7005710" cy="5536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b="1" dirty="0" smtClean="0">
                <a:hlinkClick r:id="rId7"/>
              </a:rPr>
              <a:t>http</a:t>
            </a:r>
            <a:r>
              <a:rPr lang="es-ES" b="1" dirty="0" smtClean="0">
                <a:hlinkClick r:id="rId7"/>
              </a:rPr>
              <a:t>://bib.us.es/ingenieros</a:t>
            </a:r>
            <a:r>
              <a:rPr lang="es-ES" b="1" dirty="0" smtClean="0"/>
              <a:t> - Pestaña Guías</a:t>
            </a:r>
          </a:p>
          <a:p>
            <a:pPr>
              <a:buFont typeface="Wingdings" pitchFamily="2" charset="2"/>
              <a:buChar char="ü"/>
            </a:pPr>
            <a:r>
              <a:rPr lang="es-ES" b="1" dirty="0" smtClean="0"/>
              <a:t> 10 Guías realizadas por la Biblioteca ETSI: </a:t>
            </a:r>
            <a:r>
              <a:rPr lang="es-ES" dirty="0" smtClean="0">
                <a:hlinkClick r:id="rId8"/>
              </a:rPr>
              <a:t>Guía de Ingeniería</a:t>
            </a:r>
            <a:r>
              <a:rPr lang="es-ES" dirty="0" smtClean="0"/>
              <a:t> / </a:t>
            </a:r>
            <a:r>
              <a:rPr lang="es-ES" dirty="0" smtClean="0">
                <a:hlinkClick r:id="rId9"/>
              </a:rPr>
              <a:t>Guía de información general. Biblioteca de </a:t>
            </a:r>
            <a:r>
              <a:rPr lang="es-ES" dirty="0" err="1" smtClean="0">
                <a:hlinkClick r:id="rId9"/>
              </a:rPr>
              <a:t>Ingenieria</a:t>
            </a:r>
            <a:r>
              <a:rPr lang="es-ES" dirty="0" smtClean="0">
                <a:hlinkClick r:id="rId9"/>
              </a:rPr>
              <a:t> </a:t>
            </a:r>
            <a:endParaRPr lang="es-ES" dirty="0" smtClean="0"/>
          </a:p>
          <a:p>
            <a:pPr lvl="1" algn="just"/>
            <a:r>
              <a:rPr lang="es-ES" b="1" dirty="0" err="1" smtClean="0"/>
              <a:t>Autoaprendizaje</a:t>
            </a:r>
            <a:r>
              <a:rPr lang="es-ES" dirty="0" smtClean="0"/>
              <a:t>: </a:t>
            </a:r>
            <a:r>
              <a:rPr lang="es-ES" dirty="0" smtClean="0">
                <a:hlinkClick r:id="rId10"/>
              </a:rPr>
              <a:t>Búsqueda de empleo</a:t>
            </a:r>
            <a:r>
              <a:rPr lang="es-ES" dirty="0" smtClean="0"/>
              <a:t> / </a:t>
            </a:r>
            <a:r>
              <a:rPr lang="es-ES" dirty="0" smtClean="0">
                <a:hlinkClick r:id="rId11"/>
              </a:rPr>
              <a:t>Guía de ayuda para alumnos foráneos ETSI</a:t>
            </a:r>
            <a:r>
              <a:rPr lang="es-ES" dirty="0" smtClean="0"/>
              <a:t> / </a:t>
            </a:r>
            <a:r>
              <a:rPr lang="es-ES" dirty="0" smtClean="0">
                <a:hlinkClick r:id="rId12"/>
              </a:rPr>
              <a:t>Certificaciones</a:t>
            </a:r>
            <a:r>
              <a:rPr lang="es-ES" dirty="0" smtClean="0"/>
              <a:t> / </a:t>
            </a:r>
            <a:r>
              <a:rPr lang="es-ES" dirty="0" smtClean="0">
                <a:hlinkClick r:id="rId13"/>
              </a:rPr>
              <a:t>Cursos de formación continua</a:t>
            </a:r>
            <a:r>
              <a:rPr lang="es-ES" dirty="0" smtClean="0"/>
              <a:t> /  </a:t>
            </a:r>
            <a:r>
              <a:rPr lang="es-ES" dirty="0" smtClean="0">
                <a:hlinkClick r:id="rId14"/>
              </a:rPr>
              <a:t>Emprendimiento</a:t>
            </a:r>
            <a:r>
              <a:rPr lang="es-ES" dirty="0" smtClean="0"/>
              <a:t> / </a:t>
            </a:r>
            <a:r>
              <a:rPr lang="es-ES" dirty="0" smtClean="0">
                <a:hlinkClick r:id="rId15"/>
              </a:rPr>
              <a:t>Gestión del aprendizaje</a:t>
            </a:r>
            <a:r>
              <a:rPr lang="es-ES" dirty="0" smtClean="0"/>
              <a:t> /  </a:t>
            </a:r>
            <a:r>
              <a:rPr lang="es-ES" dirty="0" smtClean="0">
                <a:hlinkClick r:id="rId16"/>
              </a:rPr>
              <a:t>Idiomas</a:t>
            </a:r>
            <a:r>
              <a:rPr lang="es-ES" dirty="0" smtClean="0"/>
              <a:t> </a:t>
            </a:r>
          </a:p>
          <a:p>
            <a:pPr lvl="1" algn="just"/>
            <a:r>
              <a:rPr lang="es-ES" dirty="0" smtClean="0"/>
              <a:t> </a:t>
            </a:r>
            <a:r>
              <a:rPr lang="es-ES" dirty="0" smtClean="0">
                <a:hlinkClick r:id="rId17"/>
              </a:rPr>
              <a:t>Mejora de la comunicación</a:t>
            </a: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 smtClean="0">
                <a:solidFill>
                  <a:srgbClr val="C00000"/>
                </a:solidFill>
              </a:rPr>
              <a:t>“</a:t>
            </a:r>
            <a:r>
              <a:rPr lang="es-ES" b="1" dirty="0" smtClean="0"/>
              <a:t>Diseño y realización</a:t>
            </a:r>
            <a:r>
              <a:rPr lang="es-ES" b="1" dirty="0" smtClean="0">
                <a:solidFill>
                  <a:srgbClr val="C00000"/>
                </a:solidFill>
              </a:rPr>
              <a:t>”</a:t>
            </a:r>
            <a:r>
              <a:rPr lang="es-ES" b="1" dirty="0" smtClean="0"/>
              <a:t>: </a:t>
            </a:r>
            <a:r>
              <a:rPr lang="es-ES" dirty="0" smtClean="0"/>
              <a:t>Antonio Luque, Marisa Balsa, Fran </a:t>
            </a:r>
            <a:r>
              <a:rPr lang="es-ES" dirty="0" smtClean="0"/>
              <a:t>Valle (alumno becario: *Guía de Certificación) </a:t>
            </a:r>
            <a:r>
              <a:rPr lang="es-ES" dirty="0" smtClean="0"/>
              <a:t>y Consuelo </a:t>
            </a:r>
            <a:r>
              <a:rPr lang="es-ES" dirty="0" err="1" smtClean="0"/>
              <a:t>Arahal</a:t>
            </a:r>
            <a:r>
              <a:rPr lang="es-ES" dirty="0" smtClean="0"/>
              <a:t>     </a:t>
            </a: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 </a:t>
            </a:r>
            <a:r>
              <a:rPr lang="es-ES" b="1" dirty="0" smtClean="0"/>
              <a:t>“Guión” y contenidos: </a:t>
            </a:r>
            <a:r>
              <a:rPr lang="es-ES" dirty="0" smtClean="0">
                <a:solidFill>
                  <a:srgbClr val="C00000"/>
                </a:solidFill>
              </a:rPr>
              <a:t>+ + + </a:t>
            </a:r>
            <a:r>
              <a:rPr lang="es-ES" u="sng" dirty="0" smtClean="0"/>
              <a:t>Sugerencias</a:t>
            </a:r>
            <a:r>
              <a:rPr lang="es-ES" dirty="0" smtClean="0"/>
              <a:t> de Mercedes, Rafa, Elena, alumnos becarios + formatos previos preestablecidos …   </a:t>
            </a:r>
          </a:p>
          <a:p>
            <a:pPr marL="285750" indent="-285750"/>
            <a:r>
              <a:rPr lang="es-ES" dirty="0" smtClean="0"/>
              <a:t>                                              </a:t>
            </a:r>
            <a:r>
              <a:rPr lang="es-ES" i="1" dirty="0" smtClean="0"/>
              <a:t>Todas son bienvenidas… si ayudan a mejorar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 smtClean="0"/>
              <a:t>Revisiones y actualización</a:t>
            </a:r>
            <a:r>
              <a:rPr lang="es-ES" dirty="0" smtClean="0"/>
              <a:t> </a:t>
            </a:r>
            <a:r>
              <a:rPr lang="es-ES" dirty="0" smtClean="0"/>
              <a:t>“casi” </a:t>
            </a:r>
            <a:r>
              <a:rPr lang="es-ES" b="1" dirty="0" smtClean="0"/>
              <a:t>continuas</a:t>
            </a:r>
          </a:p>
          <a:p>
            <a:pPr marL="742950" lvl="1" indent="-285750"/>
            <a:endParaRPr lang="es-ES" dirty="0" smtClean="0"/>
          </a:p>
          <a:p>
            <a:pPr marL="742950" lvl="1" indent="-285750"/>
            <a:endParaRPr lang="es-ES" dirty="0" smtClean="0"/>
          </a:p>
          <a:p>
            <a:pPr lvl="1"/>
            <a:endParaRPr lang="es-ES" b="1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ES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</p:txBody>
      </p:sp>
      <p:pic>
        <p:nvPicPr>
          <p:cNvPr id="13" name="12 Imagen" descr="guias biblioteca ingenieria.jpg">
            <a:hlinkClick r:id="rId18"/>
          </p:cNvPr>
          <p:cNvPicPr>
            <a:picLocks noChangeAspect="1"/>
          </p:cNvPicPr>
          <p:nvPr/>
        </p:nvPicPr>
        <p:blipFill>
          <a:blip r:embed="rId19" cstate="print">
            <a:lum bright="-23000" contrast="-22000"/>
          </a:blip>
          <a:stretch>
            <a:fillRect/>
          </a:stretch>
        </p:blipFill>
        <p:spPr>
          <a:xfrm>
            <a:off x="2672862" y="4810154"/>
            <a:ext cx="3516923" cy="1731323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39919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132137" y="6524624"/>
            <a:ext cx="4103691" cy="333375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V Sesión de Buenas Prácticas - Biblioteca </a:t>
            </a:r>
            <a:r>
              <a:rPr lang="es-ES" dirty="0"/>
              <a:t>de </a:t>
            </a:r>
            <a:r>
              <a:rPr lang="es-ES" dirty="0" smtClean="0"/>
              <a:t>Ingeniería</a:t>
            </a:r>
            <a:endParaRPr lang="es-ES" dirty="0"/>
          </a:p>
        </p:txBody>
      </p:sp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1455738" y="4667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3600"/>
          </a:p>
        </p:txBody>
      </p:sp>
      <p:pic>
        <p:nvPicPr>
          <p:cNvPr id="7172" name="Picture 2" descr="La imagen “file:///C:/WINNT/Profiles/direccion/Escritorio/INGENIEROS-HC2.jpg” no se puede mostrar debido a que contiene errore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9" y="6021388"/>
            <a:ext cx="143986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-11111" y="776292"/>
            <a:ext cx="8101013" cy="142875"/>
          </a:xfrm>
          <a:prstGeom prst="rect">
            <a:avLst/>
          </a:prstGeom>
          <a:gradFill rotWithShape="1">
            <a:gsLst>
              <a:gs pos="0">
                <a:srgbClr val="EBD6D6"/>
              </a:gs>
              <a:gs pos="100000">
                <a:srgbClr val="99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7174" name="Picture 3" descr="logoALA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/>
          <a:stretch>
            <a:fillRect/>
          </a:stretch>
        </p:blipFill>
        <p:spPr bwMode="auto">
          <a:xfrm>
            <a:off x="0" y="0"/>
            <a:ext cx="22685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5" descr="marca-tinta-roja_100x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65850"/>
            <a:ext cx="571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860771" y="231259"/>
            <a:ext cx="26441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s-ES" sz="2000" b="1" dirty="0" smtClean="0">
                <a:solidFill>
                  <a:srgbClr val="C00000"/>
                </a:solidFill>
              </a:rPr>
              <a:t>Guía de Ingeniería </a:t>
            </a:r>
            <a:endParaRPr lang="es-ES" sz="2000" b="1" dirty="0">
              <a:solidFill>
                <a:srgbClr val="C00000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139482" y="815927"/>
            <a:ext cx="7498081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b="1" dirty="0" smtClean="0">
                <a:hlinkClick r:id="rId6"/>
              </a:rPr>
              <a:t>http://bib.us.es/ingenieria</a:t>
            </a:r>
            <a:r>
              <a:rPr lang="es-ES" b="1" dirty="0" smtClean="0"/>
              <a:t>  * </a:t>
            </a:r>
            <a:r>
              <a:rPr lang="es-ES" dirty="0" smtClean="0"/>
              <a:t>Selección de recursos de información para la ingeniería (suscritos por la BUS y de acceso libre/abierto)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dirty="0" smtClean="0">
                <a:solidFill>
                  <a:srgbClr val="C00000"/>
                </a:solidFill>
              </a:rPr>
              <a:t>*</a:t>
            </a:r>
            <a:r>
              <a:rPr lang="es-ES" dirty="0" smtClean="0"/>
              <a:t> </a:t>
            </a:r>
            <a:r>
              <a:rPr lang="es-E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de colaboración </a:t>
            </a:r>
            <a:r>
              <a:rPr lang="es-ES" dirty="0" smtClean="0"/>
              <a:t>Biblioteca de Ingenieros – Biblioteca Politécnica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 Guía única para todas las ramas de la Ingeniería impartidas en ambas Escuelas 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 Contenidos básicos prefijados por Grupo de Trabajo BUS + Contenidos concretos fijados en reunión previa </a:t>
            </a:r>
            <a:r>
              <a:rPr lang="es-ES" dirty="0" err="1" smtClean="0"/>
              <a:t>Bca</a:t>
            </a:r>
            <a:r>
              <a:rPr lang="es-ES" dirty="0" smtClean="0"/>
              <a:t>. Ingenieros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dirty="0" smtClean="0"/>
              <a:t> Realización: Marisa Balsa y Consuelo </a:t>
            </a:r>
            <a:r>
              <a:rPr lang="es-ES" dirty="0" err="1" smtClean="0"/>
              <a:t>Arahal</a:t>
            </a:r>
            <a:r>
              <a:rPr lang="es-ES" dirty="0" smtClean="0"/>
              <a:t>  + Colaboraciones 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 * </a:t>
            </a:r>
            <a:r>
              <a:rPr lang="es-ES" u="sng" dirty="0" smtClean="0"/>
              <a:t>Usos</a:t>
            </a:r>
            <a:r>
              <a:rPr lang="es-ES" dirty="0" smtClean="0"/>
              <a:t>: Informativo y Formativo (usada para  sesiones de Formación ambas Bibliotecas)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dirty="0" smtClean="0"/>
              <a:t> Actualización continua y 1ª revisión completa Verano </a:t>
            </a:r>
            <a:r>
              <a:rPr lang="es-ES" dirty="0" smtClean="0"/>
              <a:t>2015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Estadísticas </a:t>
            </a:r>
            <a:r>
              <a:rPr lang="es-ES" dirty="0" smtClean="0"/>
              <a:t>Uso Guías: </a:t>
            </a:r>
            <a:r>
              <a:rPr lang="es-ES" dirty="0" smtClean="0">
                <a:hlinkClick r:id="rId7"/>
              </a:rPr>
              <a:t>1er mes</a:t>
            </a:r>
            <a:r>
              <a:rPr lang="es-ES" dirty="0" smtClean="0"/>
              <a:t>: La guía más consultada </a:t>
            </a:r>
            <a:r>
              <a:rPr lang="es-ES" dirty="0" smtClean="0"/>
              <a:t>// 2as estadísticas: de </a:t>
            </a:r>
            <a:r>
              <a:rPr lang="es-ES" dirty="0" smtClean="0"/>
              <a:t>las más consultadas de la </a:t>
            </a:r>
            <a:r>
              <a:rPr lang="es-ES" dirty="0" smtClean="0"/>
              <a:t>BUS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Contenidos </a:t>
            </a:r>
            <a:r>
              <a:rPr lang="es-ES" dirty="0" smtClean="0"/>
              <a:t>generales  - </a:t>
            </a:r>
            <a:r>
              <a:rPr lang="es-ES" dirty="0" smtClean="0"/>
              <a:t>Ir </a:t>
            </a:r>
            <a:r>
              <a:rPr lang="es-ES" dirty="0" smtClean="0">
                <a:hlinkClick r:id="rId8"/>
              </a:rPr>
              <a:t>Guía </a:t>
            </a:r>
            <a:r>
              <a:rPr lang="es-ES" dirty="0" smtClean="0">
                <a:hlinkClick r:id="rId8"/>
              </a:rPr>
              <a:t>de Ingeniería</a:t>
            </a:r>
            <a:r>
              <a:rPr lang="es-ES" b="1" dirty="0" smtClean="0"/>
              <a:t> </a:t>
            </a:r>
            <a:r>
              <a:rPr lang="es-ES" dirty="0" smtClean="0"/>
              <a:t>            </a:t>
            </a:r>
            <a:endParaRPr lang="es-ES" i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</p:txBody>
      </p:sp>
      <p:pic>
        <p:nvPicPr>
          <p:cNvPr id="14" name="13 Imagen" descr="guia_modelo3__Large_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-2925694" y="2865647"/>
            <a:ext cx="6831078" cy="108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9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132137" y="6524624"/>
            <a:ext cx="4103691" cy="333375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V Sesión de Buenas Prácticas - Biblioteca </a:t>
            </a:r>
            <a:r>
              <a:rPr lang="es-ES" dirty="0"/>
              <a:t>de </a:t>
            </a:r>
            <a:r>
              <a:rPr lang="es-ES" dirty="0" smtClean="0"/>
              <a:t>Ingeniería</a:t>
            </a:r>
            <a:endParaRPr lang="es-ES" dirty="0"/>
          </a:p>
        </p:txBody>
      </p:sp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1455738" y="4667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3600"/>
          </a:p>
        </p:txBody>
      </p:sp>
      <p:pic>
        <p:nvPicPr>
          <p:cNvPr id="7172" name="Picture 2" descr="La imagen “file:///C:/WINNT/Profiles/direccion/Escritorio/INGENIEROS-HC2.jpg” no se puede mostrar debido a que contiene errore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9" y="6021388"/>
            <a:ext cx="143986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-11111" y="776292"/>
            <a:ext cx="8101013" cy="142875"/>
          </a:xfrm>
          <a:prstGeom prst="rect">
            <a:avLst/>
          </a:prstGeom>
          <a:gradFill rotWithShape="1">
            <a:gsLst>
              <a:gs pos="0">
                <a:srgbClr val="EBD6D6"/>
              </a:gs>
              <a:gs pos="100000">
                <a:srgbClr val="99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7174" name="Picture 3" descr="logoALA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/>
          <a:stretch>
            <a:fillRect/>
          </a:stretch>
        </p:blipFill>
        <p:spPr bwMode="auto">
          <a:xfrm>
            <a:off x="0" y="0"/>
            <a:ext cx="22685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5" descr="marca-tinta-roja_100x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65850"/>
            <a:ext cx="571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860771" y="231259"/>
            <a:ext cx="26441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s-ES" sz="2000" b="1" dirty="0" smtClean="0">
                <a:solidFill>
                  <a:srgbClr val="C00000"/>
                </a:solidFill>
              </a:rPr>
              <a:t>Guía de Ingeniería </a:t>
            </a:r>
            <a:endParaRPr lang="es-ES" sz="2000" b="1" dirty="0">
              <a:solidFill>
                <a:srgbClr val="C00000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139482" y="815927"/>
            <a:ext cx="749808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 smtClean="0">
                <a:hlinkClick r:id="rId6"/>
              </a:rPr>
              <a:t>http</a:t>
            </a:r>
            <a:r>
              <a:rPr lang="es-ES" b="1" dirty="0" smtClean="0">
                <a:hlinkClick r:id="rId6"/>
              </a:rPr>
              <a:t>://</a:t>
            </a:r>
            <a:r>
              <a:rPr lang="es-ES" b="1" dirty="0" smtClean="0">
                <a:hlinkClick r:id="rId6"/>
              </a:rPr>
              <a:t>bib.us.es/ingenieria</a:t>
            </a:r>
            <a:endParaRPr lang="es-ES" b="1" dirty="0" smtClean="0"/>
          </a:p>
          <a:p>
            <a:pPr algn="ctr">
              <a:lnSpc>
                <a:spcPct val="150000"/>
              </a:lnSpc>
            </a:pPr>
            <a:endParaRPr lang="es-ES" b="1" dirty="0"/>
          </a:p>
          <a:p>
            <a:pPr algn="ctr">
              <a:lnSpc>
                <a:spcPct val="150000"/>
              </a:lnSpc>
            </a:pPr>
            <a:endParaRPr lang="es-ES" b="1" dirty="0" smtClean="0"/>
          </a:p>
          <a:p>
            <a:pPr algn="ctr">
              <a:lnSpc>
                <a:spcPct val="150000"/>
              </a:lnSpc>
            </a:pPr>
            <a:endParaRPr lang="es-ES" b="1" dirty="0"/>
          </a:p>
          <a:p>
            <a:pPr algn="ctr">
              <a:lnSpc>
                <a:spcPct val="150000"/>
              </a:lnSpc>
            </a:pPr>
            <a:endParaRPr lang="es-ES" b="1" dirty="0" smtClean="0"/>
          </a:p>
          <a:p>
            <a:pPr algn="ctr">
              <a:lnSpc>
                <a:spcPct val="150000"/>
              </a:lnSpc>
            </a:pPr>
            <a:endParaRPr lang="es-ES" b="1" dirty="0"/>
          </a:p>
          <a:p>
            <a:pPr algn="ctr">
              <a:lnSpc>
                <a:spcPct val="150000"/>
              </a:lnSpc>
            </a:pPr>
            <a:endParaRPr lang="es-ES" b="1" dirty="0" smtClean="0"/>
          </a:p>
          <a:p>
            <a:pPr algn="ctr">
              <a:lnSpc>
                <a:spcPct val="150000"/>
              </a:lnSpc>
            </a:pPr>
            <a:endParaRPr lang="es-ES" b="1" dirty="0"/>
          </a:p>
          <a:p>
            <a:pPr algn="ctr">
              <a:lnSpc>
                <a:spcPct val="150000"/>
              </a:lnSpc>
            </a:pPr>
            <a:endParaRPr lang="es-ES" b="1" dirty="0" smtClean="0"/>
          </a:p>
          <a:p>
            <a:pPr algn="ctr">
              <a:lnSpc>
                <a:spcPct val="150000"/>
              </a:lnSpc>
            </a:pPr>
            <a:endParaRPr lang="es-ES" b="1" dirty="0"/>
          </a:p>
          <a:p>
            <a:pPr algn="ctr">
              <a:lnSpc>
                <a:spcPct val="150000"/>
              </a:lnSpc>
            </a:pPr>
            <a:endParaRPr lang="es-ES" b="1" dirty="0" smtClean="0"/>
          </a:p>
          <a:p>
            <a:pPr algn="ctr">
              <a:lnSpc>
                <a:spcPct val="150000"/>
              </a:lnSpc>
            </a:pPr>
            <a:r>
              <a:rPr lang="es-ES" b="1" dirty="0" smtClean="0"/>
              <a:t>  </a:t>
            </a:r>
            <a:r>
              <a:rPr lang="es-ES" dirty="0" smtClean="0"/>
              <a:t>            </a:t>
            </a:r>
            <a:endParaRPr lang="es-ES" i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</p:txBody>
      </p:sp>
      <p:pic>
        <p:nvPicPr>
          <p:cNvPr id="14" name="13 Imagen" descr="guia_modelo3__Large_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-3305040" y="3235873"/>
            <a:ext cx="6831078" cy="367583"/>
          </a:xfrm>
          <a:prstGeom prst="rect">
            <a:avLst/>
          </a:prstGeom>
        </p:spPr>
      </p:pic>
      <p:pic>
        <p:nvPicPr>
          <p:cNvPr id="3" name="2 Imagen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39" y="1318396"/>
            <a:ext cx="7531952" cy="4998268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98845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132137" y="6524624"/>
            <a:ext cx="4103691" cy="333375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V Sesión de Buenas Prácticas - Biblioteca </a:t>
            </a:r>
            <a:r>
              <a:rPr lang="es-ES" dirty="0"/>
              <a:t>de </a:t>
            </a:r>
            <a:r>
              <a:rPr lang="es-ES" dirty="0" smtClean="0"/>
              <a:t>Ingeniería</a:t>
            </a:r>
            <a:endParaRPr lang="es-ES" dirty="0"/>
          </a:p>
        </p:txBody>
      </p:sp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1455738" y="4667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3600"/>
          </a:p>
        </p:txBody>
      </p:sp>
      <p:pic>
        <p:nvPicPr>
          <p:cNvPr id="7172" name="Picture 2" descr="La imagen “file:///C:/WINNT/Profiles/direccion/Escritorio/INGENIEROS-HC2.jpg” no se puede mostrar debido a que contiene errore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9" y="6021388"/>
            <a:ext cx="143986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-11111" y="776292"/>
            <a:ext cx="8101013" cy="142875"/>
          </a:xfrm>
          <a:prstGeom prst="rect">
            <a:avLst/>
          </a:prstGeom>
          <a:gradFill rotWithShape="1">
            <a:gsLst>
              <a:gs pos="0">
                <a:srgbClr val="EBD6D6"/>
              </a:gs>
              <a:gs pos="100000">
                <a:srgbClr val="99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7174" name="Picture 3" descr="logoALA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/>
          <a:stretch>
            <a:fillRect/>
          </a:stretch>
        </p:blipFill>
        <p:spPr bwMode="auto">
          <a:xfrm>
            <a:off x="0" y="0"/>
            <a:ext cx="22685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5" descr="marca-tinta-roja_100x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65850"/>
            <a:ext cx="571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860771" y="231259"/>
            <a:ext cx="33652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s-ES" sz="2000" b="1" dirty="0" smtClean="0">
                <a:solidFill>
                  <a:srgbClr val="C00000"/>
                </a:solidFill>
              </a:rPr>
              <a:t>Guía de Emprendimiento </a:t>
            </a:r>
            <a:endParaRPr lang="es-ES" sz="2000" b="1" dirty="0">
              <a:solidFill>
                <a:srgbClr val="C00000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139482" y="731521"/>
            <a:ext cx="779350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s-ES" b="1" dirty="0" smtClean="0">
                <a:hlinkClick r:id="rId6"/>
              </a:rPr>
              <a:t>http://bib.us.es/emprendimiento</a:t>
            </a:r>
            <a:r>
              <a:rPr lang="es-ES" b="1" dirty="0" smtClean="0"/>
              <a:t> </a:t>
            </a:r>
            <a:r>
              <a:rPr lang="es-ES" dirty="0" smtClean="0"/>
              <a:t>*Recursos sobre  Emprendimiento  / </a:t>
            </a:r>
          </a:p>
          <a:p>
            <a:pPr marL="285750" indent="-285750"/>
            <a:r>
              <a:rPr lang="es-ES" dirty="0" smtClean="0"/>
              <a:t>      Emprendedores… ofertados por la Biblioteca de  Ingeniería, la BUS y </a:t>
            </a:r>
            <a:r>
              <a:rPr lang="es-ES" dirty="0" smtClean="0"/>
              <a:t>selección comentada de </a:t>
            </a:r>
            <a:r>
              <a:rPr lang="es-ES" dirty="0" smtClean="0"/>
              <a:t>recursos de información en acceso abierto. </a:t>
            </a:r>
          </a:p>
          <a:p>
            <a:pPr marL="285750" indent="-285750"/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Colaboración de la Biblioteca de la ETSI en el Seminario sobre Emprendimiento impartido en la Escuela a alumnos de 4º de Gr., oct.-nov.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Presentado a los alumnos en breve sesión explicativa el viernes 20 de </a:t>
            </a:r>
            <a:r>
              <a:rPr lang="es-ES" dirty="0" smtClean="0"/>
              <a:t>Noviembre</a:t>
            </a:r>
          </a:p>
          <a:p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Difundida en Noticia web Biblioteca ETSI, Facebook, Twitter y mediante  post “La Biblioteca recomienda” en blog y </a:t>
            </a:r>
            <a:r>
              <a:rPr lang="es-ES" dirty="0" smtClean="0"/>
              <a:t>muestra de libros </a:t>
            </a:r>
            <a:r>
              <a:rPr lang="es-ES" dirty="0" smtClean="0"/>
              <a:t>entrada </a:t>
            </a:r>
            <a:r>
              <a:rPr lang="es-ES" dirty="0" smtClean="0"/>
              <a:t>Biblioteca … Difundiremos en pantallas y mediante correo-e a toda la BUS</a:t>
            </a:r>
          </a:p>
          <a:p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 Estructura y contenidos</a:t>
            </a:r>
            <a:r>
              <a:rPr lang="es-ES" dirty="0" smtClean="0"/>
              <a:t>: </a:t>
            </a:r>
            <a:r>
              <a:rPr lang="es-ES" dirty="0" smtClean="0">
                <a:hlinkClick r:id="rId7" tooltip="Página de bienvenida y presentación"/>
              </a:rPr>
              <a:t>Inicio </a:t>
            </a:r>
            <a:r>
              <a:rPr lang="es-ES" dirty="0" smtClean="0"/>
              <a:t> / </a:t>
            </a:r>
            <a:r>
              <a:rPr lang="es-ES" dirty="0" smtClean="0">
                <a:hlinkClick r:id="rId8"/>
              </a:rPr>
              <a:t>Algunos </a:t>
            </a:r>
            <a:r>
              <a:rPr lang="es-ES" dirty="0">
                <a:hlinkClick r:id="rId8"/>
              </a:rPr>
              <a:t>conceptos </a:t>
            </a:r>
            <a:r>
              <a:rPr lang="es-ES" dirty="0" smtClean="0"/>
              <a:t>/ </a:t>
            </a:r>
            <a:r>
              <a:rPr lang="es-ES" dirty="0" smtClean="0">
                <a:hlinkClick r:id="rId9"/>
              </a:rPr>
              <a:t>Libros</a:t>
            </a:r>
            <a:r>
              <a:rPr lang="es-ES" dirty="0">
                <a:hlinkClick r:id="rId9"/>
              </a:rPr>
              <a:t>, Bases de datos, Artículos... </a:t>
            </a:r>
            <a:r>
              <a:rPr lang="es-ES" dirty="0" smtClean="0"/>
              <a:t>/ </a:t>
            </a:r>
            <a:r>
              <a:rPr lang="es-ES" dirty="0" smtClean="0">
                <a:hlinkClick r:id="rId10"/>
              </a:rPr>
              <a:t>Recursos </a:t>
            </a:r>
            <a:r>
              <a:rPr lang="es-ES" dirty="0">
                <a:hlinkClick r:id="rId10"/>
              </a:rPr>
              <a:t>web </a:t>
            </a:r>
            <a:r>
              <a:rPr lang="es-ES" dirty="0" smtClean="0"/>
              <a:t>/ </a:t>
            </a:r>
            <a:r>
              <a:rPr lang="es-ES" dirty="0" smtClean="0">
                <a:hlinkClick r:id="rId11"/>
              </a:rPr>
              <a:t>Citas</a:t>
            </a:r>
            <a:r>
              <a:rPr lang="es-ES" dirty="0">
                <a:hlinkClick r:id="rId11"/>
              </a:rPr>
              <a:t>, Biografías, Vídeos... </a:t>
            </a:r>
            <a:r>
              <a:rPr lang="es-ES" dirty="0" smtClean="0"/>
              <a:t>/</a:t>
            </a:r>
            <a:r>
              <a:rPr lang="es-ES" dirty="0" smtClean="0">
                <a:hlinkClick r:id="rId12"/>
              </a:rPr>
              <a:t>Guías </a:t>
            </a:r>
            <a:r>
              <a:rPr lang="es-ES" dirty="0">
                <a:hlinkClick r:id="rId12"/>
              </a:rPr>
              <a:t>de la Biblioteca de Ingeniería </a:t>
            </a:r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b="1" dirty="0" smtClean="0"/>
          </a:p>
          <a:p>
            <a:pPr marL="285750" indent="-285750"/>
            <a:endParaRPr lang="es-ES" dirty="0"/>
          </a:p>
        </p:txBody>
      </p:sp>
      <p:pic>
        <p:nvPicPr>
          <p:cNvPr id="13" name="12 Imagen" descr="Emprendimiento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41379" y="5535357"/>
            <a:ext cx="1576552" cy="102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9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132137" y="6524624"/>
            <a:ext cx="4103691" cy="333375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V Sesión de Buenas Prácticas - Biblioteca </a:t>
            </a:r>
            <a:r>
              <a:rPr lang="es-ES" dirty="0"/>
              <a:t>de </a:t>
            </a:r>
            <a:r>
              <a:rPr lang="es-ES" dirty="0" smtClean="0"/>
              <a:t>Ingeniería</a:t>
            </a:r>
            <a:endParaRPr lang="es-ES" dirty="0"/>
          </a:p>
        </p:txBody>
      </p:sp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1455738" y="4667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3600"/>
          </a:p>
        </p:txBody>
      </p:sp>
      <p:pic>
        <p:nvPicPr>
          <p:cNvPr id="7172" name="Picture 2" descr="La imagen “file:///C:/WINNT/Profiles/direccion/Escritorio/INGENIEROS-HC2.jpg” no se puede mostrar debido a que contiene errore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9" y="6021388"/>
            <a:ext cx="143986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-11111" y="776292"/>
            <a:ext cx="8101013" cy="142875"/>
          </a:xfrm>
          <a:prstGeom prst="rect">
            <a:avLst/>
          </a:prstGeom>
          <a:gradFill rotWithShape="1">
            <a:gsLst>
              <a:gs pos="0">
                <a:srgbClr val="EBD6D6"/>
              </a:gs>
              <a:gs pos="100000">
                <a:srgbClr val="99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7174" name="Picture 3" descr="logoALA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/>
          <a:stretch>
            <a:fillRect/>
          </a:stretch>
        </p:blipFill>
        <p:spPr bwMode="auto">
          <a:xfrm>
            <a:off x="0" y="0"/>
            <a:ext cx="22685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5" descr="marca-tinta-roja_100x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65850"/>
            <a:ext cx="571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29049" y="231259"/>
            <a:ext cx="33075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s-ES" sz="2000" b="1" dirty="0" smtClean="0">
                <a:solidFill>
                  <a:srgbClr val="C00000"/>
                </a:solidFill>
              </a:rPr>
              <a:t>Guía </a:t>
            </a:r>
            <a:r>
              <a:rPr lang="es-ES" sz="2000" b="1" dirty="0" smtClean="0">
                <a:solidFill>
                  <a:srgbClr val="C00000"/>
                </a:solidFill>
              </a:rPr>
              <a:t>de Emprendimiento</a:t>
            </a:r>
            <a:endParaRPr lang="es-ES" sz="2000" b="1" dirty="0">
              <a:solidFill>
                <a:srgbClr val="C00000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139482" y="815927"/>
            <a:ext cx="749808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 smtClean="0">
                <a:hlinkClick r:id="rId6"/>
              </a:rPr>
              <a:t>http</a:t>
            </a:r>
            <a:r>
              <a:rPr lang="es-ES" b="1" dirty="0" smtClean="0">
                <a:hlinkClick r:id="rId6"/>
              </a:rPr>
              <a:t>://</a:t>
            </a:r>
            <a:r>
              <a:rPr lang="es-ES" b="1" dirty="0" smtClean="0">
                <a:hlinkClick r:id="rId6"/>
              </a:rPr>
              <a:t>bib.us.es/emprendimiento</a:t>
            </a:r>
            <a:endParaRPr lang="es-ES" b="1" dirty="0" smtClean="0"/>
          </a:p>
          <a:p>
            <a:pPr algn="ctr">
              <a:lnSpc>
                <a:spcPct val="150000"/>
              </a:lnSpc>
            </a:pPr>
            <a:endParaRPr lang="es-ES" b="1" dirty="0"/>
          </a:p>
          <a:p>
            <a:pPr algn="ctr">
              <a:lnSpc>
                <a:spcPct val="150000"/>
              </a:lnSpc>
            </a:pPr>
            <a:endParaRPr lang="es-ES" b="1" dirty="0" smtClean="0"/>
          </a:p>
          <a:p>
            <a:pPr algn="ctr">
              <a:lnSpc>
                <a:spcPct val="150000"/>
              </a:lnSpc>
            </a:pPr>
            <a:endParaRPr lang="es-ES" b="1" dirty="0"/>
          </a:p>
          <a:p>
            <a:pPr algn="ctr">
              <a:lnSpc>
                <a:spcPct val="150000"/>
              </a:lnSpc>
            </a:pPr>
            <a:endParaRPr lang="es-ES" b="1" dirty="0" smtClean="0"/>
          </a:p>
          <a:p>
            <a:pPr algn="ctr">
              <a:lnSpc>
                <a:spcPct val="150000"/>
              </a:lnSpc>
            </a:pPr>
            <a:endParaRPr lang="es-ES" b="1" dirty="0"/>
          </a:p>
          <a:p>
            <a:pPr algn="ctr">
              <a:lnSpc>
                <a:spcPct val="150000"/>
              </a:lnSpc>
            </a:pPr>
            <a:endParaRPr lang="es-ES" b="1" dirty="0" smtClean="0"/>
          </a:p>
          <a:p>
            <a:pPr algn="ctr">
              <a:lnSpc>
                <a:spcPct val="150000"/>
              </a:lnSpc>
            </a:pPr>
            <a:endParaRPr lang="es-ES" b="1" dirty="0"/>
          </a:p>
          <a:p>
            <a:pPr algn="ctr">
              <a:lnSpc>
                <a:spcPct val="150000"/>
              </a:lnSpc>
            </a:pPr>
            <a:endParaRPr lang="es-ES" b="1" dirty="0" smtClean="0"/>
          </a:p>
          <a:p>
            <a:pPr algn="ctr">
              <a:lnSpc>
                <a:spcPct val="150000"/>
              </a:lnSpc>
            </a:pPr>
            <a:endParaRPr lang="es-ES" b="1" dirty="0"/>
          </a:p>
          <a:p>
            <a:pPr algn="ctr">
              <a:lnSpc>
                <a:spcPct val="150000"/>
              </a:lnSpc>
            </a:pPr>
            <a:endParaRPr lang="es-ES" b="1" dirty="0" smtClean="0"/>
          </a:p>
          <a:p>
            <a:pPr algn="ctr">
              <a:lnSpc>
                <a:spcPct val="150000"/>
              </a:lnSpc>
            </a:pPr>
            <a:r>
              <a:rPr lang="es-ES" b="1" dirty="0" smtClean="0"/>
              <a:t>  </a:t>
            </a:r>
            <a:r>
              <a:rPr lang="es-ES" dirty="0" smtClean="0"/>
              <a:t>            </a:t>
            </a:r>
            <a:endParaRPr lang="es-ES" i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</p:txBody>
      </p:sp>
      <p:pic>
        <p:nvPicPr>
          <p:cNvPr id="14" name="13 Imagen" descr="guia_modelo3__Large_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-3305040" y="3235873"/>
            <a:ext cx="6831078" cy="367583"/>
          </a:xfrm>
          <a:prstGeom prst="rect">
            <a:avLst/>
          </a:prstGeom>
        </p:spPr>
      </p:pic>
      <p:pic>
        <p:nvPicPr>
          <p:cNvPr id="3" name="2 Imagen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39" y="1391798"/>
            <a:ext cx="7531952" cy="4851463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7344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1891862" y="4987926"/>
            <a:ext cx="5343967" cy="487362"/>
          </a:xfrm>
        </p:spPr>
        <p:txBody>
          <a:bodyPr/>
          <a:lstStyle/>
          <a:p>
            <a:pPr>
              <a:defRPr/>
            </a:pPr>
            <a:r>
              <a:rPr lang="es-ES" sz="1800" b="1" dirty="0" smtClean="0"/>
              <a:t>V Sesión de Buenas Prácticas - Biblioteca </a:t>
            </a:r>
            <a:r>
              <a:rPr lang="es-ES" sz="1800" b="1" dirty="0"/>
              <a:t>de </a:t>
            </a:r>
            <a:r>
              <a:rPr lang="es-ES" sz="1800" b="1" dirty="0" smtClean="0"/>
              <a:t>Ingeniería</a:t>
            </a:r>
            <a:endParaRPr lang="es-ES" sz="1800" b="1" dirty="0"/>
          </a:p>
        </p:txBody>
      </p:sp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1455738" y="4667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3600"/>
          </a:p>
        </p:txBody>
      </p:sp>
      <p:pic>
        <p:nvPicPr>
          <p:cNvPr id="7172" name="Picture 2" descr="La imagen “file:///C:/WINNT/Profiles/direccion/Escritorio/INGENIEROS-HC2.jpg” no se puede mostrar debido a que contiene errore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9" y="6021388"/>
            <a:ext cx="143986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-11111" y="776292"/>
            <a:ext cx="8101013" cy="142875"/>
          </a:xfrm>
          <a:prstGeom prst="rect">
            <a:avLst/>
          </a:prstGeom>
          <a:gradFill rotWithShape="1">
            <a:gsLst>
              <a:gs pos="0">
                <a:srgbClr val="EBD6D6"/>
              </a:gs>
              <a:gs pos="100000">
                <a:srgbClr val="99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7174" name="Picture 3" descr="logoALA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/>
          <a:stretch>
            <a:fillRect/>
          </a:stretch>
        </p:blipFill>
        <p:spPr bwMode="auto">
          <a:xfrm>
            <a:off x="-9525" y="-15875"/>
            <a:ext cx="22685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5" descr="marca-tinta-roja_100x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65850"/>
            <a:ext cx="571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053324" y="2543925"/>
            <a:ext cx="4925545" cy="17612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C00000"/>
                </a:solidFill>
              </a:rPr>
              <a:t>Muchas gracias por vuestra asistencia y atención</a:t>
            </a:r>
            <a:endParaRPr lang="es-E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6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132137" y="6524624"/>
            <a:ext cx="4103691" cy="333375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V Sesión de Buenas Prácticas - Biblioteca </a:t>
            </a:r>
            <a:r>
              <a:rPr lang="es-ES" dirty="0"/>
              <a:t>de </a:t>
            </a:r>
            <a:r>
              <a:rPr lang="es-ES" dirty="0" smtClean="0"/>
              <a:t>Ingeniería</a:t>
            </a:r>
            <a:endParaRPr lang="es-ES" dirty="0"/>
          </a:p>
        </p:txBody>
      </p:sp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1455738" y="4667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3600"/>
          </a:p>
        </p:txBody>
      </p:sp>
      <p:pic>
        <p:nvPicPr>
          <p:cNvPr id="7172" name="Picture 2" descr="La imagen “file:///C:/WINNT/Profiles/direccion/Escritorio/INGENIEROS-HC2.jpg” no se puede mostrar debido a que contiene errore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9" y="6021388"/>
            <a:ext cx="143986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-11111" y="776292"/>
            <a:ext cx="8101013" cy="142875"/>
          </a:xfrm>
          <a:prstGeom prst="rect">
            <a:avLst/>
          </a:prstGeom>
          <a:gradFill rotWithShape="1">
            <a:gsLst>
              <a:gs pos="0">
                <a:srgbClr val="EBD6D6"/>
              </a:gs>
              <a:gs pos="100000">
                <a:srgbClr val="99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7174" name="Picture 3" descr="logoALA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/>
          <a:stretch>
            <a:fillRect/>
          </a:stretch>
        </p:blipFill>
        <p:spPr bwMode="auto">
          <a:xfrm>
            <a:off x="-9525" y="-15875"/>
            <a:ext cx="22685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5" descr="marca-tinta-roja_100x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65850"/>
            <a:ext cx="571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6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</TotalTime>
  <Words>714</Words>
  <Application>Microsoft Office PowerPoint</Application>
  <PresentationFormat>Presentación en pantalla (4:3)</PresentationFormat>
  <Paragraphs>109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RAFAEL</dc:creator>
  <cp:lastModifiedBy>Usuario admin</cp:lastModifiedBy>
  <cp:revision>37</cp:revision>
  <dcterms:created xsi:type="dcterms:W3CDTF">2015-11-16T11:19:31Z</dcterms:created>
  <dcterms:modified xsi:type="dcterms:W3CDTF">2015-11-25T08:55:38Z</dcterms:modified>
</cp:coreProperties>
</file>