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7" r:id="rId2"/>
    <p:sldId id="258" r:id="rId3"/>
    <p:sldId id="259" r:id="rId4"/>
    <p:sldId id="261" r:id="rId5"/>
    <p:sldId id="266" r:id="rId6"/>
    <p:sldId id="268" r:id="rId7"/>
    <p:sldId id="262" r:id="rId8"/>
    <p:sldId id="267" r:id="rId9"/>
    <p:sldId id="269" r:id="rId10"/>
    <p:sldId id="270" r:id="rId11"/>
    <p:sldId id="264" r:id="rId12"/>
    <p:sldId id="263" r:id="rId13"/>
    <p:sldId id="265" r:id="rId14"/>
    <p:sldId id="271" r:id="rId15"/>
    <p:sldId id="272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59" autoAdjust="0"/>
  </p:normalViewPr>
  <p:slideViewPr>
    <p:cSldViewPr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0273F-A82C-419E-860D-282DCDD9F12F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A8DE5-FBFF-4CE7-8C02-66EB4BF5F2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6786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dirty="0" smtClean="0"/>
              <a:t>La Biblioteca ha acompañar a la Institución en el proceso de encauzar los nuevos retos planteados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A8DE5-FBFF-4CE7-8C02-66EB4BF5F233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124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A8DE5-FBFF-4CE7-8C02-66EB4BF5F233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7868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A8DE5-FBFF-4CE7-8C02-66EB4BF5F233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9956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A8DE5-FBFF-4CE7-8C02-66EB4BF5F233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8832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57D6E-9BA8-4F9C-8E7C-063ED8346542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9630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E16AAFC-9BFC-40F2-A9BF-F004E3ED40D5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49D51C1-2931-4187-A9BE-59F1BAB5EE0F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AAFC-9BFC-40F2-A9BF-F004E3ED40D5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51C1-2931-4187-A9BE-59F1BAB5EE0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AAFC-9BFC-40F2-A9BF-F004E3ED40D5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51C1-2931-4187-A9BE-59F1BAB5EE0F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AAFC-9BFC-40F2-A9BF-F004E3ED40D5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51C1-2931-4187-A9BE-59F1BAB5EE0F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E16AAFC-9BFC-40F2-A9BF-F004E3ED40D5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49D51C1-2931-4187-A9BE-59F1BAB5EE0F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AAFC-9BFC-40F2-A9BF-F004E3ED40D5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51C1-2931-4187-A9BE-59F1BAB5EE0F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AAFC-9BFC-40F2-A9BF-F004E3ED40D5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51C1-2931-4187-A9BE-59F1BAB5EE0F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AAFC-9BFC-40F2-A9BF-F004E3ED40D5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51C1-2931-4187-A9BE-59F1BAB5EE0F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AAFC-9BFC-40F2-A9BF-F004E3ED40D5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51C1-2931-4187-A9BE-59F1BAB5EE0F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AAFC-9BFC-40F2-A9BF-F004E3ED40D5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51C1-2931-4187-A9BE-59F1BAB5EE0F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AAFC-9BFC-40F2-A9BF-F004E3ED40D5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51C1-2931-4187-A9BE-59F1BAB5EE0F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16AAFC-9BFC-40F2-A9BF-F004E3ED40D5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9D51C1-2931-4187-A9BE-59F1BAB5EE0F}" type="slidenum">
              <a:rPr lang="es-ES" smtClean="0"/>
              <a:t>‹Nº›</a:t>
            </a:fld>
            <a:endParaRPr lang="es-ES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.us.es/ingeniero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31740" y="3717032"/>
            <a:ext cx="7560840" cy="1368152"/>
          </a:xfrm>
        </p:spPr>
        <p:txBody>
          <a:bodyPr>
            <a:normAutofit/>
          </a:bodyPr>
          <a:lstStyle/>
          <a:p>
            <a:pPr algn="l"/>
            <a:r>
              <a:rPr lang="es-ES" sz="3600" dirty="0" smtClean="0">
                <a:solidFill>
                  <a:srgbClr val="820000"/>
                </a:solidFill>
              </a:rPr>
              <a:t>Tendencias en bibliotecas universitarias</a:t>
            </a:r>
            <a:endParaRPr lang="es-ES" sz="3600" dirty="0">
              <a:solidFill>
                <a:srgbClr val="820000"/>
              </a:solidFill>
            </a:endParaRP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763791" y="980728"/>
            <a:ext cx="7848872" cy="936104"/>
          </a:xfrm>
        </p:spPr>
        <p:txBody>
          <a:bodyPr>
            <a:noAutofit/>
          </a:bodyPr>
          <a:lstStyle/>
          <a:p>
            <a:pPr algn="just"/>
            <a:r>
              <a:rPr lang="es-ES" dirty="0" smtClean="0">
                <a:solidFill>
                  <a:srgbClr val="820000"/>
                </a:solidFill>
              </a:rPr>
              <a:t>V SESIÓN DE BUENAS PRÁCTICAS. </a:t>
            </a:r>
          </a:p>
          <a:p>
            <a:pPr algn="just"/>
            <a:r>
              <a:rPr lang="es-ES" dirty="0" smtClean="0">
                <a:solidFill>
                  <a:srgbClr val="820000"/>
                </a:solidFill>
              </a:rPr>
              <a:t>BIBLIOTECA DE INGENIERÍA. UNIVERSIDAD DE SEVILLA </a:t>
            </a:r>
            <a:endParaRPr lang="es-ES" dirty="0">
              <a:solidFill>
                <a:srgbClr val="82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012160" y="6432151"/>
            <a:ext cx="25823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25 de noviembre de 2015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3" descr="logoALA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7031"/>
          <a:stretch>
            <a:fillRect/>
          </a:stretch>
        </p:blipFill>
        <p:spPr bwMode="auto">
          <a:xfrm>
            <a:off x="6197710" y="5085184"/>
            <a:ext cx="1511924" cy="57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758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solidFill>
                  <a:srgbClr val="820000"/>
                </a:solidFill>
              </a:rPr>
              <a:t>Tendencias de apoyo en</a:t>
            </a:r>
            <a:br>
              <a:rPr lang="es-ES" dirty="0">
                <a:solidFill>
                  <a:srgbClr val="820000"/>
                </a:solidFill>
              </a:rPr>
            </a:br>
            <a:r>
              <a:rPr lang="es-ES" b="1" dirty="0" smtClean="0">
                <a:solidFill>
                  <a:srgbClr val="820000"/>
                </a:solidFill>
              </a:rPr>
              <a:t>Investigación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>
            <a:normAutofit fontScale="92500" lnSpcReduction="20000"/>
          </a:bodyPr>
          <a:lstStyle/>
          <a:p>
            <a:r>
              <a:rPr lang="es-ES" sz="2200" dirty="0" smtClean="0">
                <a:solidFill>
                  <a:schemeClr val="tx2"/>
                </a:solidFill>
              </a:rPr>
              <a:t>Como fruto de estas demandas y alianzas, las universidades desarrollan </a:t>
            </a:r>
            <a:r>
              <a:rPr lang="es-ES" sz="2200" i="1" dirty="0" smtClean="0">
                <a:solidFill>
                  <a:schemeClr val="tx2"/>
                </a:solidFill>
              </a:rPr>
              <a:t>Portales de Producción Científica,</a:t>
            </a:r>
            <a:r>
              <a:rPr lang="es-ES" sz="2200" dirty="0" smtClean="0">
                <a:solidFill>
                  <a:schemeClr val="tx2"/>
                </a:solidFill>
              </a:rPr>
              <a:t> </a:t>
            </a:r>
            <a:r>
              <a:rPr lang="es-ES" sz="2200" dirty="0" smtClean="0">
                <a:solidFill>
                  <a:schemeClr val="tx2"/>
                </a:solidFill>
              </a:rPr>
              <a:t>que </a:t>
            </a:r>
            <a:r>
              <a:rPr lang="es-ES" sz="2200" dirty="0" smtClean="0">
                <a:solidFill>
                  <a:schemeClr val="tx2"/>
                </a:solidFill>
              </a:rPr>
              <a:t>aúnan:  </a:t>
            </a:r>
          </a:p>
          <a:p>
            <a:pPr lvl="1"/>
            <a:r>
              <a:rPr lang="es-ES" sz="2200" dirty="0" smtClean="0">
                <a:solidFill>
                  <a:schemeClr val="accent2">
                    <a:lumMod val="50000"/>
                  </a:schemeClr>
                </a:solidFill>
              </a:rPr>
              <a:t>El CRIS o sistema de información sobre la investigación de la institución </a:t>
            </a:r>
          </a:p>
          <a:p>
            <a:pPr lvl="1"/>
            <a:r>
              <a:rPr lang="es-ES" sz="2200" dirty="0" smtClean="0">
                <a:solidFill>
                  <a:schemeClr val="accent2">
                    <a:lumMod val="50000"/>
                  </a:schemeClr>
                </a:solidFill>
              </a:rPr>
              <a:t>El repositorio</a:t>
            </a:r>
          </a:p>
          <a:p>
            <a:pPr lvl="1"/>
            <a:r>
              <a:rPr lang="es-ES" sz="2200" dirty="0" smtClean="0">
                <a:solidFill>
                  <a:schemeClr val="accent2">
                    <a:lumMod val="50000"/>
                  </a:schemeClr>
                </a:solidFill>
              </a:rPr>
              <a:t>Otros posibles sistemas de información (datos, patentes, etc.)</a:t>
            </a:r>
          </a:p>
          <a:p>
            <a:pPr lvl="1"/>
            <a:r>
              <a:rPr lang="es-ES" sz="2200" dirty="0" smtClean="0">
                <a:solidFill>
                  <a:schemeClr val="accent2">
                    <a:lumMod val="50000"/>
                  </a:schemeClr>
                </a:solidFill>
              </a:rPr>
              <a:t>Análisis métricos</a:t>
            </a:r>
          </a:p>
          <a:p>
            <a:pPr marL="0" indent="0">
              <a:buNone/>
            </a:pPr>
            <a:endParaRPr lang="es-ES" sz="2200" dirty="0" smtClean="0">
              <a:solidFill>
                <a:schemeClr val="tx2"/>
              </a:solidFill>
            </a:endParaRPr>
          </a:p>
          <a:p>
            <a:r>
              <a:rPr lang="es-ES" sz="2200" dirty="0" smtClean="0">
                <a:solidFill>
                  <a:schemeClr val="tx2"/>
                </a:solidFill>
              </a:rPr>
              <a:t>Tendencia </a:t>
            </a:r>
            <a:r>
              <a:rPr lang="es-ES" sz="2200" dirty="0" smtClean="0">
                <a:solidFill>
                  <a:schemeClr val="tx2"/>
                </a:solidFill>
              </a:rPr>
              <a:t>a promover </a:t>
            </a:r>
            <a:r>
              <a:rPr lang="es-ES" sz="2200" dirty="0" smtClean="0">
                <a:solidFill>
                  <a:schemeClr val="tx2"/>
                </a:solidFill>
              </a:rPr>
              <a:t>desde la biblioteca la </a:t>
            </a:r>
            <a:r>
              <a:rPr lang="es-ES" sz="2200" dirty="0" smtClean="0">
                <a:solidFill>
                  <a:schemeClr val="tx2"/>
                </a:solidFill>
              </a:rPr>
              <a:t>honestidad académica, a detectar y denunciar publicaciones “depredadoras” y a asesorar en cuestiones de propiedad intelectual y protección de datos</a:t>
            </a:r>
          </a:p>
          <a:p>
            <a:pPr marL="0" indent="0">
              <a:buNone/>
            </a:pPr>
            <a:endParaRPr lang="es-ES" sz="2200" dirty="0" smtClean="0">
              <a:solidFill>
                <a:schemeClr val="tx2"/>
              </a:solidFill>
            </a:endParaRPr>
          </a:p>
          <a:p>
            <a:r>
              <a:rPr lang="es-ES" sz="2200" dirty="0" smtClean="0">
                <a:solidFill>
                  <a:schemeClr val="tx2"/>
                </a:solidFill>
              </a:rPr>
              <a:t>Movimiento denominado Ciencia 2.0: conjunto de servicios y </a:t>
            </a:r>
            <a:r>
              <a:rPr lang="es-ES" sz="2200" dirty="0" smtClean="0">
                <a:solidFill>
                  <a:schemeClr val="tx2"/>
                </a:solidFill>
              </a:rPr>
              <a:t>aplicaciones basados </a:t>
            </a:r>
            <a:r>
              <a:rPr lang="es-ES" sz="2200" dirty="0" smtClean="0">
                <a:solidFill>
                  <a:schemeClr val="tx2"/>
                </a:solidFill>
              </a:rPr>
              <a:t>en la colaboración entre científicos, tales como gestores bibliográficos sociales (tipo </a:t>
            </a:r>
            <a:r>
              <a:rPr lang="es-ES" sz="2200" dirty="0" err="1" smtClean="0">
                <a:solidFill>
                  <a:schemeClr val="tx2"/>
                </a:solidFill>
              </a:rPr>
              <a:t>Mendeley</a:t>
            </a:r>
            <a:r>
              <a:rPr lang="es-ES" sz="2200" dirty="0" smtClean="0">
                <a:solidFill>
                  <a:schemeClr val="tx2"/>
                </a:solidFill>
              </a:rPr>
              <a:t>), redes sociales científicas (tipo </a:t>
            </a:r>
            <a:r>
              <a:rPr lang="es-ES" sz="2200" dirty="0" err="1" smtClean="0">
                <a:solidFill>
                  <a:schemeClr val="tx2"/>
                </a:solidFill>
              </a:rPr>
              <a:t>ResearchGate</a:t>
            </a:r>
            <a:r>
              <a:rPr lang="es-ES" sz="2200" dirty="0" smtClean="0">
                <a:solidFill>
                  <a:schemeClr val="tx2"/>
                </a:solidFill>
              </a:rPr>
              <a:t>) o herramientas de revisión por pares (tipo </a:t>
            </a:r>
            <a:r>
              <a:rPr lang="es-ES" sz="2200" dirty="0" err="1" smtClean="0">
                <a:solidFill>
                  <a:schemeClr val="tx2"/>
                </a:solidFill>
              </a:rPr>
              <a:t>PeerReview</a:t>
            </a:r>
            <a:r>
              <a:rPr lang="es-ES" sz="2200" dirty="0" smtClean="0">
                <a:solidFill>
                  <a:schemeClr val="tx2"/>
                </a:solidFill>
              </a:rPr>
              <a:t>). Esto es especialmente </a:t>
            </a:r>
            <a:r>
              <a:rPr lang="es-ES" sz="2200" dirty="0" smtClean="0">
                <a:solidFill>
                  <a:schemeClr val="tx2"/>
                </a:solidFill>
              </a:rPr>
              <a:t>efectivo en </a:t>
            </a:r>
            <a:r>
              <a:rPr lang="es-ES" sz="2200" dirty="0" smtClean="0">
                <a:solidFill>
                  <a:schemeClr val="tx2"/>
                </a:solidFill>
              </a:rPr>
              <a:t>las Ciencias sociales y las Humanidades (</a:t>
            </a:r>
            <a:r>
              <a:rPr lang="es-ES" sz="2200" i="1" dirty="0" smtClean="0">
                <a:solidFill>
                  <a:schemeClr val="tx2"/>
                </a:solidFill>
              </a:rPr>
              <a:t>Humanidades digitales</a:t>
            </a:r>
            <a:r>
              <a:rPr lang="es-ES" sz="2200" dirty="0" smtClean="0">
                <a:solidFill>
                  <a:schemeClr val="tx2"/>
                </a:solidFill>
              </a:rPr>
              <a:t>)</a:t>
            </a:r>
          </a:p>
          <a:p>
            <a:endParaRPr lang="es-ES" dirty="0">
              <a:solidFill>
                <a:schemeClr val="tx2"/>
              </a:solidFill>
            </a:endParaRPr>
          </a:p>
        </p:txBody>
      </p:sp>
      <p:pic>
        <p:nvPicPr>
          <p:cNvPr id="4" name="Picture 3" descr="logoALA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7031"/>
          <a:stretch>
            <a:fillRect/>
          </a:stretch>
        </p:blipFill>
        <p:spPr bwMode="auto">
          <a:xfrm>
            <a:off x="7600384" y="0"/>
            <a:ext cx="1511924" cy="57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611560" y="6381328"/>
            <a:ext cx="85007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 SESIÓN DE BUENAS PRÁCTICAS. BIBLIOTECA DE INGENIERÍA. UNIVERSIDAD DE SEVILLA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54556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74784"/>
            <a:ext cx="8229600" cy="877951"/>
          </a:xfrm>
        </p:spPr>
        <p:txBody>
          <a:bodyPr>
            <a:noAutofit/>
          </a:bodyPr>
          <a:lstStyle/>
          <a:p>
            <a:r>
              <a:rPr lang="es-ES" sz="2600" dirty="0">
                <a:solidFill>
                  <a:srgbClr val="820000"/>
                </a:solidFill>
              </a:rPr>
              <a:t>Tendencias en bibliotecas </a:t>
            </a:r>
            <a:r>
              <a:rPr lang="es-ES" sz="2600" dirty="0" smtClean="0">
                <a:solidFill>
                  <a:srgbClr val="820000"/>
                </a:solidFill>
              </a:rPr>
              <a:t>universitarias.</a:t>
            </a:r>
            <a:br>
              <a:rPr lang="es-ES" sz="2600" dirty="0" smtClean="0">
                <a:solidFill>
                  <a:srgbClr val="820000"/>
                </a:solidFill>
              </a:rPr>
            </a:br>
            <a:r>
              <a:rPr lang="es-ES" sz="2600" b="1" dirty="0" smtClean="0">
                <a:solidFill>
                  <a:srgbClr val="820000"/>
                </a:solidFill>
              </a:rPr>
              <a:t>Comunicación</a:t>
            </a:r>
            <a:endParaRPr lang="es-ES" sz="2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>
                <a:solidFill>
                  <a:schemeClr val="tx2"/>
                </a:solidFill>
              </a:rPr>
              <a:t>Creciente importancia del marketing, que debería formar parte de la estrategia de la biblioteca para: </a:t>
            </a:r>
          </a:p>
          <a:p>
            <a:pPr marL="0" indent="0">
              <a:buNone/>
            </a:pPr>
            <a:endParaRPr lang="es-ES" dirty="0" smtClean="0">
              <a:solidFill>
                <a:schemeClr val="tx2"/>
              </a:solidFill>
            </a:endParaRPr>
          </a:p>
          <a:p>
            <a:pPr lvl="1"/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Potenciar </a:t>
            </a:r>
            <a:r>
              <a:rPr lang="es-ES" dirty="0">
                <a:solidFill>
                  <a:schemeClr val="accent2">
                    <a:lumMod val="50000"/>
                  </a:schemeClr>
                </a:solidFill>
              </a:rPr>
              <a:t>la capacidad de respuesta a las necesidades de los distintos grupos de interés</a:t>
            </a:r>
          </a:p>
          <a:p>
            <a:pPr lvl="1"/>
            <a:r>
              <a:rPr lang="es-ES" dirty="0">
                <a:solidFill>
                  <a:schemeClr val="accent2">
                    <a:lumMod val="50000"/>
                  </a:schemeClr>
                </a:solidFill>
              </a:rPr>
              <a:t>Mejorar la visibilidad, construyendo una marca de calidad</a:t>
            </a:r>
          </a:p>
          <a:p>
            <a:pPr lvl="1"/>
            <a:r>
              <a:rPr lang="es-ES" dirty="0">
                <a:solidFill>
                  <a:schemeClr val="accent2">
                    <a:lumMod val="50000"/>
                  </a:schemeClr>
                </a:solidFill>
              </a:rPr>
              <a:t>Ayudar a demostrar el valor económico y social de la biblioteca</a:t>
            </a:r>
          </a:p>
          <a:p>
            <a:pPr lvl="1"/>
            <a:r>
              <a:rPr lang="es-ES" dirty="0">
                <a:solidFill>
                  <a:schemeClr val="accent2">
                    <a:lumMod val="50000"/>
                  </a:schemeClr>
                </a:solidFill>
              </a:rPr>
              <a:t>Rentabilizar los recursos invirtiendo en lo más estratégico</a:t>
            </a:r>
          </a:p>
          <a:p>
            <a:pPr marL="0" indent="0">
              <a:buNone/>
            </a:pPr>
            <a:endParaRPr lang="es-ES" dirty="0" smtClean="0">
              <a:solidFill>
                <a:schemeClr val="tx2"/>
              </a:solidFill>
            </a:endParaRPr>
          </a:p>
          <a:p>
            <a:r>
              <a:rPr lang="es-ES" dirty="0" smtClean="0">
                <a:solidFill>
                  <a:schemeClr val="tx2"/>
                </a:solidFill>
              </a:rPr>
              <a:t>Se aboga por una comunicación interna más dinámica y horizontal</a:t>
            </a:r>
          </a:p>
          <a:p>
            <a:endParaRPr lang="es-ES" dirty="0" smtClean="0">
              <a:solidFill>
                <a:schemeClr val="tx2"/>
              </a:solidFill>
            </a:endParaRPr>
          </a:p>
          <a:p>
            <a:r>
              <a:rPr lang="es-ES" dirty="0" smtClean="0">
                <a:solidFill>
                  <a:schemeClr val="tx2"/>
                </a:solidFill>
              </a:rPr>
              <a:t>Se integra la estrategia móvil (</a:t>
            </a:r>
            <a:r>
              <a:rPr lang="es-ES" i="1" dirty="0" smtClean="0">
                <a:solidFill>
                  <a:schemeClr val="tx2"/>
                </a:solidFill>
              </a:rPr>
              <a:t>pensar en móvil</a:t>
            </a:r>
            <a:r>
              <a:rPr lang="es-ES" dirty="0" smtClean="0">
                <a:solidFill>
                  <a:schemeClr val="tx2"/>
                </a:solidFill>
              </a:rPr>
              <a:t>). Es necesario generar contenidos que cumplan con los requisitos del diseño web adaptativo y crear aplicaciones avanzadas para los principales sistemas operativos: </a:t>
            </a:r>
            <a:r>
              <a:rPr lang="es-ES" dirty="0" err="1" smtClean="0">
                <a:solidFill>
                  <a:schemeClr val="tx2"/>
                </a:solidFill>
              </a:rPr>
              <a:t>iDS</a:t>
            </a:r>
            <a:r>
              <a:rPr lang="es-ES" dirty="0" smtClean="0">
                <a:solidFill>
                  <a:schemeClr val="tx2"/>
                </a:solidFill>
              </a:rPr>
              <a:t> y Android</a:t>
            </a:r>
          </a:p>
        </p:txBody>
      </p:sp>
      <p:pic>
        <p:nvPicPr>
          <p:cNvPr id="4" name="Picture 3" descr="logoALA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7031"/>
          <a:stretch>
            <a:fillRect/>
          </a:stretch>
        </p:blipFill>
        <p:spPr bwMode="auto">
          <a:xfrm>
            <a:off x="7600384" y="0"/>
            <a:ext cx="1511924" cy="57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611560" y="6381328"/>
            <a:ext cx="85007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 SESIÓN DE BUENAS PRÁCTICAS. BIBLIOTECA DE INGENIERÍA. UNIVERSIDAD DE SEVILLA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406324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74784"/>
            <a:ext cx="8229600" cy="877951"/>
          </a:xfrm>
        </p:spPr>
        <p:txBody>
          <a:bodyPr>
            <a:noAutofit/>
          </a:bodyPr>
          <a:lstStyle/>
          <a:p>
            <a:r>
              <a:rPr lang="es-ES" sz="2600" dirty="0">
                <a:solidFill>
                  <a:srgbClr val="820000"/>
                </a:solidFill>
              </a:rPr>
              <a:t>Tendencias en bibliotecas </a:t>
            </a:r>
            <a:r>
              <a:rPr lang="es-ES" sz="2600" dirty="0" smtClean="0">
                <a:solidFill>
                  <a:srgbClr val="820000"/>
                </a:solidFill>
              </a:rPr>
              <a:t>universitarias.</a:t>
            </a:r>
            <a:br>
              <a:rPr lang="es-ES" sz="2600" dirty="0" smtClean="0">
                <a:solidFill>
                  <a:srgbClr val="820000"/>
                </a:solidFill>
              </a:rPr>
            </a:br>
            <a:r>
              <a:rPr lang="es-ES" sz="2600" b="1" dirty="0" smtClean="0">
                <a:solidFill>
                  <a:srgbClr val="820000"/>
                </a:solidFill>
              </a:rPr>
              <a:t>Alianzas</a:t>
            </a:r>
            <a:endParaRPr lang="es-ES" sz="2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>
                <a:solidFill>
                  <a:schemeClr val="tx2"/>
                </a:solidFill>
              </a:rPr>
              <a:t>Todos los estudios señalan como actuaciones clave el establecimiento de alianzas, tanto dentro como fuera de la universidad. Es importante además, la vinculación con el tejido social y económico del entorno</a:t>
            </a:r>
          </a:p>
          <a:p>
            <a:pPr marL="0" indent="0">
              <a:buNone/>
            </a:pPr>
            <a:endParaRPr lang="es-ES" dirty="0" smtClean="0">
              <a:solidFill>
                <a:schemeClr val="tx2"/>
              </a:solidFill>
            </a:endParaRPr>
          </a:p>
          <a:p>
            <a:r>
              <a:rPr lang="es-ES" dirty="0" smtClean="0">
                <a:solidFill>
                  <a:schemeClr val="tx2"/>
                </a:solidFill>
              </a:rPr>
              <a:t>Se tiende a conseguir usuarios entre colectivos que aún no tienen relación con la biblioteca</a:t>
            </a:r>
          </a:p>
          <a:p>
            <a:pPr marL="0" indent="0">
              <a:buNone/>
            </a:pPr>
            <a:endParaRPr lang="es-ES" dirty="0" smtClean="0">
              <a:solidFill>
                <a:schemeClr val="tx2"/>
              </a:solidFill>
            </a:endParaRPr>
          </a:p>
          <a:p>
            <a:r>
              <a:rPr lang="es-ES" dirty="0" smtClean="0">
                <a:solidFill>
                  <a:schemeClr val="tx2"/>
                </a:solidFill>
              </a:rPr>
              <a:t>Es necesario identificar y priorizar los socios clave</a:t>
            </a:r>
          </a:p>
          <a:p>
            <a:pPr marL="0" indent="0">
              <a:buNone/>
            </a:pPr>
            <a:endParaRPr lang="es-ES" dirty="0" smtClean="0">
              <a:solidFill>
                <a:schemeClr val="tx2"/>
              </a:solidFill>
            </a:endParaRPr>
          </a:p>
          <a:p>
            <a:r>
              <a:rPr lang="es-ES" dirty="0" smtClean="0">
                <a:solidFill>
                  <a:schemeClr val="tx2"/>
                </a:solidFill>
              </a:rPr>
              <a:t>Se buscan lazos con socios que mantengan actividad en el mismo sector y que impulsen la internacionalización de la biblioteca</a:t>
            </a:r>
            <a:endParaRPr lang="es-ES" dirty="0">
              <a:solidFill>
                <a:schemeClr val="tx2"/>
              </a:solidFill>
            </a:endParaRPr>
          </a:p>
        </p:txBody>
      </p:sp>
      <p:pic>
        <p:nvPicPr>
          <p:cNvPr id="4" name="Picture 3" descr="logoALA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7031"/>
          <a:stretch>
            <a:fillRect/>
          </a:stretch>
        </p:blipFill>
        <p:spPr bwMode="auto">
          <a:xfrm>
            <a:off x="7600384" y="0"/>
            <a:ext cx="1511924" cy="57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611560" y="6381328"/>
            <a:ext cx="85007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 SESIÓN DE BUENAS PRÁCTICAS. BIBLIOTECA DE INGENIERÍA. UNIVERSIDAD DE SEVILLA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406324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74784"/>
            <a:ext cx="8229600" cy="877951"/>
          </a:xfrm>
        </p:spPr>
        <p:txBody>
          <a:bodyPr>
            <a:noAutofit/>
          </a:bodyPr>
          <a:lstStyle/>
          <a:p>
            <a:r>
              <a:rPr lang="es-ES" sz="2600" dirty="0">
                <a:solidFill>
                  <a:srgbClr val="820000"/>
                </a:solidFill>
              </a:rPr>
              <a:t>Tendencias en bibliotecas </a:t>
            </a:r>
            <a:r>
              <a:rPr lang="es-ES" sz="2600" dirty="0" smtClean="0">
                <a:solidFill>
                  <a:srgbClr val="820000"/>
                </a:solidFill>
              </a:rPr>
              <a:t>universitarias.</a:t>
            </a:r>
            <a:br>
              <a:rPr lang="es-ES" sz="2600" dirty="0" smtClean="0">
                <a:solidFill>
                  <a:srgbClr val="820000"/>
                </a:solidFill>
              </a:rPr>
            </a:br>
            <a:r>
              <a:rPr lang="es-ES" sz="2600" b="1" dirty="0" smtClean="0">
                <a:solidFill>
                  <a:srgbClr val="820000"/>
                </a:solidFill>
              </a:rPr>
              <a:t>Gestión y calidad</a:t>
            </a:r>
            <a:endParaRPr lang="es-ES" sz="2600" b="1" dirty="0"/>
          </a:p>
        </p:txBody>
      </p:sp>
      <p:sp>
        <p:nvSpPr>
          <p:cNvPr id="6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937760"/>
          </a:xfrm>
        </p:spPr>
        <p:txBody>
          <a:bodyPr>
            <a:noAutofit/>
          </a:bodyPr>
          <a:lstStyle/>
          <a:p>
            <a:r>
              <a:rPr lang="es-ES" sz="1900" dirty="0">
                <a:solidFill>
                  <a:schemeClr val="tx2"/>
                </a:solidFill>
              </a:rPr>
              <a:t>E</a:t>
            </a:r>
            <a:r>
              <a:rPr lang="es-ES" sz="1900" dirty="0" smtClean="0">
                <a:solidFill>
                  <a:schemeClr val="tx2"/>
                </a:solidFill>
              </a:rPr>
              <a:t>l grupo de trabajo del Plan Estratégico BUS desarrolla sus recomendaciones partiendo de la base de que el establecimiento de un </a:t>
            </a:r>
            <a:r>
              <a:rPr lang="es-ES" sz="1900" i="1" dirty="0" smtClean="0">
                <a:solidFill>
                  <a:schemeClr val="tx2"/>
                </a:solidFill>
              </a:rPr>
              <a:t>Sistema de Calidad </a:t>
            </a:r>
            <a:r>
              <a:rPr lang="es-ES" sz="1900" dirty="0" smtClean="0">
                <a:solidFill>
                  <a:schemeClr val="tx2"/>
                </a:solidFill>
              </a:rPr>
              <a:t>es el método de gestión que permite asegurar que nuestros servicios y productos son los </a:t>
            </a:r>
            <a:r>
              <a:rPr lang="es-ES" sz="1900" dirty="0">
                <a:solidFill>
                  <a:schemeClr val="tx2"/>
                </a:solidFill>
              </a:rPr>
              <a:t>adecuados. </a:t>
            </a:r>
            <a:r>
              <a:rPr lang="es-ES" sz="1900" dirty="0" smtClean="0">
                <a:solidFill>
                  <a:schemeClr val="tx2"/>
                </a:solidFill>
              </a:rPr>
              <a:t> </a:t>
            </a:r>
          </a:p>
          <a:p>
            <a:pPr marL="0" indent="0">
              <a:buNone/>
            </a:pPr>
            <a:endParaRPr lang="es-ES" sz="1900" dirty="0" smtClean="0">
              <a:solidFill>
                <a:schemeClr val="tx2"/>
              </a:solidFill>
            </a:endParaRPr>
          </a:p>
          <a:p>
            <a:r>
              <a:rPr lang="es-ES" sz="1900" dirty="0" smtClean="0">
                <a:solidFill>
                  <a:schemeClr val="tx2"/>
                </a:solidFill>
              </a:rPr>
              <a:t>Se reconoce que los temas </a:t>
            </a:r>
            <a:r>
              <a:rPr lang="es-ES" sz="1900" dirty="0">
                <a:solidFill>
                  <a:schemeClr val="tx2"/>
                </a:solidFill>
              </a:rPr>
              <a:t>de calidad ya no están tan vigentes como en años </a:t>
            </a:r>
            <a:r>
              <a:rPr lang="es-ES" sz="1900" dirty="0" smtClean="0">
                <a:solidFill>
                  <a:schemeClr val="tx2"/>
                </a:solidFill>
              </a:rPr>
              <a:t>anteriores, pero que la implantación del </a:t>
            </a:r>
            <a:r>
              <a:rPr lang="es-ES" sz="1900" i="1" dirty="0">
                <a:solidFill>
                  <a:schemeClr val="tx2"/>
                </a:solidFill>
              </a:rPr>
              <a:t>M</a:t>
            </a:r>
            <a:r>
              <a:rPr lang="es-ES" sz="1900" i="1" dirty="0" smtClean="0">
                <a:solidFill>
                  <a:schemeClr val="tx2"/>
                </a:solidFill>
              </a:rPr>
              <a:t>odelo EFQM </a:t>
            </a:r>
            <a:r>
              <a:rPr lang="es-ES" sz="1900" dirty="0" smtClean="0">
                <a:solidFill>
                  <a:schemeClr val="tx2"/>
                </a:solidFill>
              </a:rPr>
              <a:t>como forma de organización y gestión sigue siendo un referente de actualidad.  Se proponen así actuaciones encaminadas a su consecución: </a:t>
            </a:r>
            <a:endParaRPr lang="es-ES" sz="19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s-ES" sz="1900" dirty="0" smtClean="0">
              <a:solidFill>
                <a:schemeClr val="tx2"/>
              </a:solidFill>
            </a:endParaRPr>
          </a:p>
          <a:p>
            <a:pPr lvl="1"/>
            <a:r>
              <a:rPr lang="es-ES" sz="1900" dirty="0" smtClean="0">
                <a:solidFill>
                  <a:schemeClr val="accent2">
                    <a:lumMod val="50000"/>
                  </a:schemeClr>
                </a:solidFill>
              </a:rPr>
              <a:t>Implementar el Plan de mejora orientado a la evaluación</a:t>
            </a:r>
          </a:p>
          <a:p>
            <a:pPr lvl="1"/>
            <a:r>
              <a:rPr lang="es-ES" sz="1900" dirty="0" smtClean="0">
                <a:solidFill>
                  <a:schemeClr val="accent2">
                    <a:lumMod val="50000"/>
                  </a:schemeClr>
                </a:solidFill>
              </a:rPr>
              <a:t>Obtener </a:t>
            </a:r>
            <a:r>
              <a:rPr lang="es-ES" sz="1900" dirty="0">
                <a:solidFill>
                  <a:schemeClr val="accent2">
                    <a:lumMod val="50000"/>
                  </a:schemeClr>
                </a:solidFill>
              </a:rPr>
              <a:t>el Sello de Excelencia europeo según el modelo EFQM </a:t>
            </a:r>
          </a:p>
          <a:p>
            <a:pPr lvl="1"/>
            <a:r>
              <a:rPr lang="es-ES" sz="1900" dirty="0">
                <a:solidFill>
                  <a:schemeClr val="accent2">
                    <a:lumMod val="50000"/>
                  </a:schemeClr>
                </a:solidFill>
              </a:rPr>
              <a:t>Realizar las actuaciones de mejora derivadas del proceso de evaluación y consolidar el sistema de gestión de </a:t>
            </a:r>
            <a:r>
              <a:rPr lang="es-ES" sz="1900" dirty="0" smtClean="0">
                <a:solidFill>
                  <a:schemeClr val="accent2">
                    <a:lumMod val="50000"/>
                  </a:schemeClr>
                </a:solidFill>
              </a:rPr>
              <a:t>calidad</a:t>
            </a:r>
          </a:p>
          <a:p>
            <a:pPr marL="274320" lvl="1" indent="0">
              <a:buNone/>
            </a:pPr>
            <a:endParaRPr lang="es-ES" sz="19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3" descr="logoALA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7031"/>
          <a:stretch>
            <a:fillRect/>
          </a:stretch>
        </p:blipFill>
        <p:spPr bwMode="auto">
          <a:xfrm>
            <a:off x="7600384" y="0"/>
            <a:ext cx="1511924" cy="57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611560" y="6381328"/>
            <a:ext cx="85007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 SESIÓN DE BUENAS PRÁCTICAS. BIBLIOTECA DE INGENIERÍA. UNIVERSIDAD DE SEVILLA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406324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74784"/>
            <a:ext cx="8229600" cy="877951"/>
          </a:xfrm>
        </p:spPr>
        <p:txBody>
          <a:bodyPr>
            <a:noAutofit/>
          </a:bodyPr>
          <a:lstStyle/>
          <a:p>
            <a:r>
              <a:rPr lang="es-ES" sz="2600" dirty="0">
                <a:solidFill>
                  <a:srgbClr val="820000"/>
                </a:solidFill>
              </a:rPr>
              <a:t>Tendencias en bibliotecas </a:t>
            </a:r>
            <a:r>
              <a:rPr lang="es-ES" sz="2600" dirty="0" smtClean="0">
                <a:solidFill>
                  <a:srgbClr val="820000"/>
                </a:solidFill>
              </a:rPr>
              <a:t>universitarias.</a:t>
            </a:r>
            <a:br>
              <a:rPr lang="es-ES" sz="2600" dirty="0" smtClean="0">
                <a:solidFill>
                  <a:srgbClr val="820000"/>
                </a:solidFill>
              </a:rPr>
            </a:br>
            <a:r>
              <a:rPr lang="es-ES" sz="2600" b="1" dirty="0" smtClean="0">
                <a:solidFill>
                  <a:srgbClr val="820000"/>
                </a:solidFill>
              </a:rPr>
              <a:t>Personal</a:t>
            </a:r>
            <a:endParaRPr lang="es-ES" sz="2600" b="1" dirty="0"/>
          </a:p>
        </p:txBody>
      </p:sp>
      <p:sp>
        <p:nvSpPr>
          <p:cNvPr id="6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s-ES" sz="1900" dirty="0">
                <a:solidFill>
                  <a:schemeClr val="tx2"/>
                </a:solidFill>
              </a:rPr>
              <a:t>Incremento de la interdisciplinariedad </a:t>
            </a:r>
            <a:r>
              <a:rPr lang="es-ES" sz="1900" dirty="0" smtClean="0">
                <a:solidFill>
                  <a:schemeClr val="tx2"/>
                </a:solidFill>
              </a:rPr>
              <a:t>del personal y potenciación </a:t>
            </a:r>
            <a:r>
              <a:rPr lang="es-ES" sz="1900" dirty="0">
                <a:solidFill>
                  <a:schemeClr val="tx2"/>
                </a:solidFill>
              </a:rPr>
              <a:t>de nuevas figuras: </a:t>
            </a:r>
            <a:endParaRPr lang="es-ES" sz="19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s-ES" sz="1900" dirty="0" smtClean="0">
              <a:solidFill>
                <a:schemeClr val="tx2"/>
              </a:solidFill>
            </a:endParaRPr>
          </a:p>
          <a:p>
            <a:pPr lvl="1"/>
            <a:r>
              <a:rPr lang="es-ES" sz="1700" dirty="0" smtClean="0">
                <a:solidFill>
                  <a:schemeClr val="accent2">
                    <a:lumMod val="50000"/>
                  </a:schemeClr>
                </a:solidFill>
              </a:rPr>
              <a:t>Bibliotecarios </a:t>
            </a:r>
            <a:r>
              <a:rPr lang="es-ES" sz="1700" i="1" dirty="0">
                <a:solidFill>
                  <a:schemeClr val="accent2">
                    <a:lumMod val="50000"/>
                  </a:schemeClr>
                </a:solidFill>
              </a:rPr>
              <a:t>integrados</a:t>
            </a:r>
            <a:r>
              <a:rPr lang="es-ES" sz="1700" dirty="0">
                <a:solidFill>
                  <a:schemeClr val="accent2">
                    <a:lumMod val="50000"/>
                  </a:schemeClr>
                </a:solidFill>
              </a:rPr>
              <a:t> en equipos docentes y de investigación</a:t>
            </a:r>
          </a:p>
          <a:p>
            <a:pPr lvl="1"/>
            <a:r>
              <a:rPr lang="es-ES" sz="1700" dirty="0">
                <a:solidFill>
                  <a:schemeClr val="accent2">
                    <a:lumMod val="50000"/>
                  </a:schemeClr>
                </a:solidFill>
              </a:rPr>
              <a:t>Bibliotecarios asesores en derechos de autor y protección de datos </a:t>
            </a:r>
          </a:p>
          <a:p>
            <a:pPr lvl="1"/>
            <a:r>
              <a:rPr lang="es-ES" sz="1700" dirty="0">
                <a:solidFill>
                  <a:schemeClr val="accent2">
                    <a:lumMod val="50000"/>
                  </a:schemeClr>
                </a:solidFill>
              </a:rPr>
              <a:t>Bibliotecarios expertos en gestionar contenidos procedentes de los grandes suministradores de información, con capacidad para valorar las publicaciones y para aplicar métricas alternativas (</a:t>
            </a:r>
            <a:r>
              <a:rPr lang="es-ES" sz="1700" dirty="0" err="1">
                <a:solidFill>
                  <a:schemeClr val="accent2">
                    <a:lumMod val="50000"/>
                  </a:schemeClr>
                </a:solidFill>
              </a:rPr>
              <a:t>Almetrics</a:t>
            </a:r>
            <a:r>
              <a:rPr lang="es-ES" sz="1700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s-ES" sz="1700" dirty="0">
                <a:solidFill>
                  <a:schemeClr val="accent2">
                    <a:lumMod val="50000"/>
                  </a:schemeClr>
                </a:solidFill>
              </a:rPr>
              <a:t>Bibliotecarios emprendedores, capaces de conectar a diversos profesionales para poner en marcha proyectos innovadores </a:t>
            </a:r>
          </a:p>
          <a:p>
            <a:pPr lvl="1"/>
            <a:r>
              <a:rPr lang="es-ES" sz="1700" dirty="0">
                <a:solidFill>
                  <a:schemeClr val="accent2">
                    <a:lumMod val="50000"/>
                  </a:schemeClr>
                </a:solidFill>
              </a:rPr>
              <a:t>“Content </a:t>
            </a:r>
            <a:r>
              <a:rPr lang="es-ES" sz="1700" dirty="0" err="1">
                <a:solidFill>
                  <a:schemeClr val="accent2">
                    <a:lumMod val="50000"/>
                  </a:schemeClr>
                </a:solidFill>
              </a:rPr>
              <a:t>curator</a:t>
            </a:r>
            <a:r>
              <a:rPr lang="es-ES" sz="1700" dirty="0">
                <a:solidFill>
                  <a:schemeClr val="accent2">
                    <a:lumMod val="50000"/>
                  </a:schemeClr>
                </a:solidFill>
              </a:rPr>
              <a:t>”, profesional encargado de la </a:t>
            </a:r>
            <a:r>
              <a:rPr lang="es-ES" sz="1700" dirty="0" smtClean="0">
                <a:solidFill>
                  <a:schemeClr val="accent2">
                    <a:lumMod val="50000"/>
                  </a:schemeClr>
                </a:solidFill>
              </a:rPr>
              <a:t>búsqueda, agrupación </a:t>
            </a:r>
            <a:r>
              <a:rPr lang="es-ES" sz="1700" dirty="0">
                <a:solidFill>
                  <a:schemeClr val="accent2">
                    <a:lumMod val="50000"/>
                  </a:schemeClr>
                </a:solidFill>
              </a:rPr>
              <a:t>y organización de datos</a:t>
            </a:r>
          </a:p>
          <a:p>
            <a:pPr lvl="1"/>
            <a:r>
              <a:rPr lang="es-ES" sz="1700" dirty="0">
                <a:solidFill>
                  <a:schemeClr val="accent2">
                    <a:lumMod val="50000"/>
                  </a:schemeClr>
                </a:solidFill>
              </a:rPr>
              <a:t> “</a:t>
            </a:r>
            <a:r>
              <a:rPr lang="es-ES" sz="1700" dirty="0" err="1">
                <a:solidFill>
                  <a:schemeClr val="accent2">
                    <a:lumMod val="50000"/>
                  </a:schemeClr>
                </a:solidFill>
              </a:rPr>
              <a:t>Community</a:t>
            </a:r>
            <a:r>
              <a:rPr lang="es-ES" sz="1700" dirty="0">
                <a:solidFill>
                  <a:schemeClr val="accent2">
                    <a:lumMod val="50000"/>
                  </a:schemeClr>
                </a:solidFill>
              </a:rPr>
              <a:t> manager”, profesional responsable de la gestión de las redes sociales y de entornos </a:t>
            </a:r>
            <a:r>
              <a:rPr lang="es-ES" sz="1700" dirty="0" smtClean="0">
                <a:solidFill>
                  <a:schemeClr val="accent2">
                    <a:lumMod val="50000"/>
                  </a:schemeClr>
                </a:solidFill>
              </a:rPr>
              <a:t>digitales</a:t>
            </a:r>
          </a:p>
          <a:p>
            <a:pPr marL="274320" lvl="1" indent="0">
              <a:buNone/>
            </a:pPr>
            <a:endParaRPr lang="es-ES" sz="1600" dirty="0"/>
          </a:p>
          <a:p>
            <a:r>
              <a:rPr lang="es-ES" sz="1900" dirty="0" smtClean="0">
                <a:solidFill>
                  <a:schemeClr val="tx2"/>
                </a:solidFill>
              </a:rPr>
              <a:t>Necesidad de </a:t>
            </a:r>
            <a:r>
              <a:rPr lang="es-ES" sz="1900" dirty="0" smtClean="0">
                <a:solidFill>
                  <a:schemeClr val="tx2"/>
                </a:solidFill>
              </a:rPr>
              <a:t>incorporar especialistas </a:t>
            </a:r>
            <a:r>
              <a:rPr lang="es-ES" sz="1900" dirty="0" smtClean="0">
                <a:solidFill>
                  <a:schemeClr val="tx2"/>
                </a:solidFill>
              </a:rPr>
              <a:t>con </a:t>
            </a:r>
            <a:r>
              <a:rPr lang="es-ES" sz="1900" dirty="0" smtClean="0">
                <a:solidFill>
                  <a:schemeClr val="tx2"/>
                </a:solidFill>
              </a:rPr>
              <a:t>formación </a:t>
            </a:r>
            <a:r>
              <a:rPr lang="es-ES" sz="1900" dirty="0" smtClean="0">
                <a:solidFill>
                  <a:schemeClr val="tx2"/>
                </a:solidFill>
              </a:rPr>
              <a:t>digital y tecnológica</a:t>
            </a:r>
          </a:p>
          <a:p>
            <a:endParaRPr lang="es-ES" sz="19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s-ES" sz="19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s-ES" sz="1900" dirty="0" smtClean="0">
              <a:solidFill>
                <a:schemeClr val="tx2"/>
              </a:solidFill>
            </a:endParaRPr>
          </a:p>
          <a:p>
            <a:pPr lvl="1"/>
            <a:endParaRPr lang="es-ES" sz="16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s-ES" sz="1900" dirty="0" smtClean="0">
              <a:solidFill>
                <a:schemeClr val="tx2"/>
              </a:solidFill>
            </a:endParaRPr>
          </a:p>
        </p:txBody>
      </p:sp>
      <p:pic>
        <p:nvPicPr>
          <p:cNvPr id="4" name="Picture 3" descr="logoALA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7031"/>
          <a:stretch>
            <a:fillRect/>
          </a:stretch>
        </p:blipFill>
        <p:spPr bwMode="auto">
          <a:xfrm>
            <a:off x="7600384" y="0"/>
            <a:ext cx="1511924" cy="57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611560" y="6381328"/>
            <a:ext cx="85007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 SESIÓN DE BUENAS PRÁCTICAS. BIBLIOTECA DE INGENIERÍA. UNIVERSIDAD DE SEVILLA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53736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ALA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7031"/>
          <a:stretch>
            <a:fillRect/>
          </a:stretch>
        </p:blipFill>
        <p:spPr bwMode="auto">
          <a:xfrm>
            <a:off x="6732240" y="332656"/>
            <a:ext cx="1511924" cy="57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2491909" y="2728084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820000"/>
                </a:solidFill>
              </a:rPr>
              <a:t>MUCHAS GRACIAS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796909" y="3789040"/>
            <a:ext cx="43611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820000"/>
                </a:solidFill>
              </a:rPr>
              <a:t>Mercedes Aguilar</a:t>
            </a:r>
          </a:p>
          <a:p>
            <a:r>
              <a:rPr lang="es-ES" sz="2400" dirty="0" smtClean="0">
                <a:hlinkClick r:id="rId4"/>
              </a:rPr>
              <a:t>http://bib.us.es/ingenieros/</a:t>
            </a:r>
            <a:r>
              <a:rPr lang="es-ES" sz="2400" dirty="0" smtClean="0"/>
              <a:t> </a:t>
            </a:r>
            <a:endParaRPr lang="es-ES" sz="2400" dirty="0"/>
          </a:p>
        </p:txBody>
      </p:sp>
      <p:sp>
        <p:nvSpPr>
          <p:cNvPr id="8" name="7 Rectángulo"/>
          <p:cNvSpPr/>
          <p:nvPr/>
        </p:nvSpPr>
        <p:spPr>
          <a:xfrm>
            <a:off x="546535" y="385004"/>
            <a:ext cx="8500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 SESIÓN DE BUENAS PRÁCTICAS. </a:t>
            </a:r>
          </a:p>
          <a:p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BIBLIOTECA DE INGENIERÍA. UNIVERSIDAD DE SEVILLA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42382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52016"/>
            <a:ext cx="8229600" cy="949959"/>
          </a:xfrm>
        </p:spPr>
        <p:txBody>
          <a:bodyPr>
            <a:noAutofit/>
          </a:bodyPr>
          <a:lstStyle/>
          <a:p>
            <a:r>
              <a:rPr lang="es-ES" sz="2600" dirty="0">
                <a:solidFill>
                  <a:srgbClr val="820000"/>
                </a:solidFill>
              </a:rPr>
              <a:t>Tendencias en bibliotecas </a:t>
            </a:r>
            <a:r>
              <a:rPr lang="es-ES" sz="2600" dirty="0" smtClean="0">
                <a:solidFill>
                  <a:srgbClr val="820000"/>
                </a:solidFill>
              </a:rPr>
              <a:t>universitarias</a:t>
            </a:r>
            <a:r>
              <a:rPr lang="es-ES" sz="2600" dirty="0" smtClean="0">
                <a:solidFill>
                  <a:srgbClr val="820000"/>
                </a:solidFill>
              </a:rPr>
              <a:t/>
            </a:r>
            <a:br>
              <a:rPr lang="es-ES" sz="2600" dirty="0" smtClean="0">
                <a:solidFill>
                  <a:srgbClr val="820000"/>
                </a:solidFill>
              </a:rPr>
            </a:br>
            <a:endParaRPr lang="es-ES" sz="2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7899146" cy="3145905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s-ES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74320" lvl="1" indent="0" algn="just">
              <a:buNone/>
            </a:pPr>
            <a:r>
              <a:rPr lang="es-ES" sz="2200" dirty="0" smtClean="0">
                <a:solidFill>
                  <a:schemeClr val="accent2">
                    <a:lumMod val="50000"/>
                  </a:schemeClr>
                </a:solidFill>
              </a:rPr>
              <a:t>Con el fin de </a:t>
            </a:r>
            <a:r>
              <a:rPr lang="es-ES" sz="2200" dirty="0">
                <a:solidFill>
                  <a:schemeClr val="accent2">
                    <a:lumMod val="50000"/>
                  </a:schemeClr>
                </a:solidFill>
              </a:rPr>
              <a:t>apoyar la </a:t>
            </a:r>
            <a:r>
              <a:rPr lang="es-ES" sz="2200" dirty="0" smtClean="0">
                <a:solidFill>
                  <a:schemeClr val="accent2">
                    <a:lumMod val="50000"/>
                  </a:schemeClr>
                </a:solidFill>
              </a:rPr>
              <a:t>confección del </a:t>
            </a:r>
            <a:r>
              <a:rPr lang="es-ES" sz="2200" dirty="0">
                <a:solidFill>
                  <a:schemeClr val="accent2">
                    <a:lumMod val="50000"/>
                  </a:schemeClr>
                </a:solidFill>
              </a:rPr>
              <a:t>Plan Estratégico </a:t>
            </a:r>
            <a:r>
              <a:rPr lang="es-ES" sz="2200" dirty="0" smtClean="0">
                <a:solidFill>
                  <a:schemeClr val="accent2">
                    <a:lumMod val="50000"/>
                  </a:schemeClr>
                </a:solidFill>
              </a:rPr>
              <a:t>2016-20, recientemente</a:t>
            </a:r>
            <a:r>
              <a:rPr lang="es-ES" sz="22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s-ES" sz="2200" dirty="0">
                <a:solidFill>
                  <a:schemeClr val="accent2">
                    <a:lumMod val="50000"/>
                  </a:schemeClr>
                </a:solidFill>
              </a:rPr>
              <a:t>se han elaborado en la BUS informes sobre tendencias en </a:t>
            </a:r>
            <a:r>
              <a:rPr lang="es-ES" sz="2200" dirty="0" smtClean="0">
                <a:solidFill>
                  <a:schemeClr val="accent2">
                    <a:lumMod val="50000"/>
                  </a:schemeClr>
                </a:solidFill>
              </a:rPr>
              <a:t>las Bibliotecas Universitarias. </a:t>
            </a:r>
            <a:r>
              <a:rPr lang="es-ES" sz="2200" dirty="0">
                <a:solidFill>
                  <a:schemeClr val="accent2">
                    <a:lumMod val="50000"/>
                  </a:schemeClr>
                </a:solidFill>
              </a:rPr>
              <a:t>Esta presentación está basada en esos informes y pretende se una </a:t>
            </a:r>
            <a:r>
              <a:rPr lang="es-ES" sz="2200" dirty="0" smtClean="0">
                <a:solidFill>
                  <a:schemeClr val="accent2">
                    <a:lumMod val="50000"/>
                  </a:schemeClr>
                </a:solidFill>
              </a:rPr>
              <a:t>recopilación </a:t>
            </a:r>
            <a:r>
              <a:rPr lang="es-ES" sz="2200" dirty="0">
                <a:solidFill>
                  <a:schemeClr val="accent2">
                    <a:lumMod val="50000"/>
                  </a:schemeClr>
                </a:solidFill>
              </a:rPr>
              <a:t>de las </a:t>
            </a:r>
            <a:r>
              <a:rPr lang="es-ES" sz="2200" dirty="0" smtClean="0">
                <a:solidFill>
                  <a:schemeClr val="accent2">
                    <a:lumMod val="50000"/>
                  </a:schemeClr>
                </a:solidFill>
              </a:rPr>
              <a:t>orientaciones detectadas </a:t>
            </a:r>
            <a:r>
              <a:rPr lang="es-ES" sz="2200" dirty="0">
                <a:solidFill>
                  <a:schemeClr val="accent2">
                    <a:lumMod val="50000"/>
                  </a:schemeClr>
                </a:solidFill>
              </a:rPr>
              <a:t>por </a:t>
            </a:r>
            <a:r>
              <a:rPr lang="es-ES" sz="2200" dirty="0" smtClean="0">
                <a:solidFill>
                  <a:schemeClr val="accent2">
                    <a:lumMod val="50000"/>
                  </a:schemeClr>
                </a:solidFill>
              </a:rPr>
              <a:t>ellos. </a:t>
            </a:r>
            <a:endParaRPr lang="es-ES" sz="2200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endParaRPr lang="es-ES" sz="2100" dirty="0" smtClean="0"/>
          </a:p>
          <a:p>
            <a:pPr marL="274320" lvl="1" indent="0">
              <a:buNone/>
            </a:pPr>
            <a:endParaRPr lang="es-ES" sz="2100" dirty="0"/>
          </a:p>
          <a:p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endParaRPr lang="es-ES" dirty="0" smtClean="0"/>
          </a:p>
          <a:p>
            <a:pPr lvl="1"/>
            <a:endParaRPr lang="es-ES" dirty="0"/>
          </a:p>
        </p:txBody>
      </p:sp>
      <p:pic>
        <p:nvPicPr>
          <p:cNvPr id="4" name="Picture 3" descr="logoALA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7031"/>
          <a:stretch>
            <a:fillRect/>
          </a:stretch>
        </p:blipFill>
        <p:spPr bwMode="auto">
          <a:xfrm>
            <a:off x="7600384" y="0"/>
            <a:ext cx="1511924" cy="57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611560" y="6381328"/>
            <a:ext cx="85007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 SESIÓN DE BUENAS PRÁCTICAS. BIBLIOTECA DE INGENIERÍA. UNIVERSIDAD DE SEVILLA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9278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914400" y="575568"/>
            <a:ext cx="8229600" cy="620936"/>
          </a:xfrm>
        </p:spPr>
        <p:txBody>
          <a:bodyPr>
            <a:noAutofit/>
          </a:bodyPr>
          <a:lstStyle/>
          <a:p>
            <a:r>
              <a:rPr lang="es-ES" sz="2600" dirty="0" smtClean="0">
                <a:solidFill>
                  <a:srgbClr val="820000"/>
                </a:solidFill>
              </a:rPr>
              <a:t>Espacios y equipamiento. </a:t>
            </a:r>
            <a:br>
              <a:rPr lang="es-ES" sz="2600" dirty="0" smtClean="0">
                <a:solidFill>
                  <a:srgbClr val="820000"/>
                </a:solidFill>
              </a:rPr>
            </a:br>
            <a:r>
              <a:rPr lang="es-ES" sz="2600" b="1" dirty="0" smtClean="0">
                <a:solidFill>
                  <a:srgbClr val="820000"/>
                </a:solidFill>
              </a:rPr>
              <a:t>Edificios</a:t>
            </a:r>
            <a:endParaRPr lang="es-ES" sz="2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286326"/>
            <a:ext cx="8363272" cy="5256584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120000"/>
              </a:lnSpc>
            </a:pPr>
            <a:r>
              <a:rPr lang="es-ES" dirty="0" smtClean="0"/>
              <a:t>Tendencia principal: los usuarios han de tener prioridad, relegando a un 2º puesto las estanterías</a:t>
            </a:r>
          </a:p>
          <a:p>
            <a:pPr lvl="1">
              <a:lnSpc>
                <a:spcPct val="120000"/>
              </a:lnSpc>
            </a:pPr>
            <a:endParaRPr lang="es-ES" dirty="0" smtClean="0"/>
          </a:p>
          <a:p>
            <a:pPr lvl="1">
              <a:lnSpc>
                <a:spcPct val="120000"/>
              </a:lnSpc>
            </a:pPr>
            <a:r>
              <a:rPr lang="es-ES" dirty="0"/>
              <a:t>Se pone énfasis en la idea de biblioteca como lugar para hacer cosas, no sólo para </a:t>
            </a:r>
            <a:r>
              <a:rPr lang="es-ES" dirty="0" smtClean="0"/>
              <a:t>estudiar. La biblioteca </a:t>
            </a:r>
            <a:r>
              <a:rPr lang="es-ES" dirty="0"/>
              <a:t>como “ágora</a:t>
            </a:r>
            <a:r>
              <a:rPr lang="es-ES" dirty="0" smtClean="0"/>
              <a:t>”. Demanda de diversos ambientes para distintas necesidades: </a:t>
            </a:r>
          </a:p>
          <a:p>
            <a:pPr lvl="2"/>
            <a:r>
              <a:rPr lang="es-ES" sz="2100" dirty="0" smtClean="0">
                <a:solidFill>
                  <a:schemeClr val="accent2">
                    <a:lumMod val="50000"/>
                  </a:schemeClr>
                </a:solidFill>
              </a:rPr>
              <a:t>Trabajo colaborativo</a:t>
            </a:r>
          </a:p>
          <a:p>
            <a:pPr lvl="2"/>
            <a:r>
              <a:rPr lang="es-ES" sz="2100" dirty="0" smtClean="0">
                <a:solidFill>
                  <a:schemeClr val="accent2">
                    <a:lumMod val="50000"/>
                  </a:schemeClr>
                </a:solidFill>
              </a:rPr>
              <a:t>Zonas de silencio obligado</a:t>
            </a:r>
          </a:p>
          <a:p>
            <a:pPr lvl="2"/>
            <a:r>
              <a:rPr lang="es-ES" sz="2100" dirty="0" smtClean="0">
                <a:solidFill>
                  <a:schemeClr val="accent2">
                    <a:lumMod val="50000"/>
                  </a:schemeClr>
                </a:solidFill>
              </a:rPr>
              <a:t>Espacios con infraestructura y materiales para el autoaprendizaje</a:t>
            </a:r>
          </a:p>
          <a:p>
            <a:pPr lvl="2"/>
            <a:r>
              <a:rPr lang="es-ES" sz="2100" dirty="0" smtClean="0">
                <a:solidFill>
                  <a:schemeClr val="accent2">
                    <a:lumMod val="50000"/>
                  </a:schemeClr>
                </a:solidFill>
              </a:rPr>
              <a:t>Salas seminario con tecnología adecuada</a:t>
            </a:r>
          </a:p>
          <a:p>
            <a:pPr lvl="2"/>
            <a:r>
              <a:rPr lang="es-ES" sz="2100" dirty="0" smtClean="0">
                <a:solidFill>
                  <a:schemeClr val="accent2">
                    <a:lumMod val="50000"/>
                  </a:schemeClr>
                </a:solidFill>
              </a:rPr>
              <a:t>Aulas informatizadas</a:t>
            </a:r>
          </a:p>
          <a:p>
            <a:pPr lvl="2"/>
            <a:r>
              <a:rPr lang="es-ES" sz="2100" dirty="0" smtClean="0">
                <a:solidFill>
                  <a:schemeClr val="accent2">
                    <a:lumMod val="50000"/>
                  </a:schemeClr>
                </a:solidFill>
              </a:rPr>
              <a:t>Espacios dedicados a la experimentación y la creación colectiva, dotados con tecnología emergente (impresoras y escáneres 3D, cámaras, etc.): especie de talleres denominados </a:t>
            </a:r>
            <a:r>
              <a:rPr lang="es-ES" sz="2100" dirty="0" err="1" smtClean="0">
                <a:solidFill>
                  <a:schemeClr val="accent2">
                    <a:lumMod val="50000"/>
                  </a:schemeClr>
                </a:solidFill>
              </a:rPr>
              <a:t>MarkerSpaces</a:t>
            </a:r>
            <a:endParaRPr lang="es-ES" sz="21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endParaRPr lang="es-ES" dirty="0"/>
          </a:p>
          <a:p>
            <a:pPr lvl="1"/>
            <a:r>
              <a:rPr lang="es-ES" dirty="0" smtClean="0"/>
              <a:t>Problema:  falta de metros, por lo que los espacios han de ser flexibles, transformables, polivalentes</a:t>
            </a:r>
            <a:endParaRPr lang="es-ES" dirty="0"/>
          </a:p>
        </p:txBody>
      </p:sp>
      <p:pic>
        <p:nvPicPr>
          <p:cNvPr id="4" name="Picture 3" descr="logoALA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7031"/>
          <a:stretch>
            <a:fillRect/>
          </a:stretch>
        </p:blipFill>
        <p:spPr bwMode="auto">
          <a:xfrm>
            <a:off x="7600384" y="0"/>
            <a:ext cx="1511924" cy="57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611560" y="6381328"/>
            <a:ext cx="85007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 SESIÓN DE BUENAS PRÁCTICAS. BIBLIOTECA DE INGENIERÍA. UNIVERSIDAD DE SEVILLA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30091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7134" y="287784"/>
            <a:ext cx="8229600" cy="877951"/>
          </a:xfrm>
        </p:spPr>
        <p:txBody>
          <a:bodyPr>
            <a:noAutofit/>
          </a:bodyPr>
          <a:lstStyle/>
          <a:p>
            <a:r>
              <a:rPr lang="es-ES" sz="2600" dirty="0" smtClean="0">
                <a:solidFill>
                  <a:srgbClr val="820000"/>
                </a:solidFill>
              </a:rPr>
              <a:t>Espacios y equipamiento. </a:t>
            </a:r>
            <a:br>
              <a:rPr lang="es-ES" sz="2600" dirty="0" smtClean="0">
                <a:solidFill>
                  <a:srgbClr val="820000"/>
                </a:solidFill>
              </a:rPr>
            </a:br>
            <a:r>
              <a:rPr lang="es-ES" sz="2600" b="1" dirty="0" smtClean="0">
                <a:solidFill>
                  <a:srgbClr val="820000"/>
                </a:solidFill>
              </a:rPr>
              <a:t>Equipamiento tecnológico</a:t>
            </a:r>
            <a:endParaRPr lang="es-ES" sz="2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937760"/>
          </a:xfrm>
        </p:spPr>
        <p:txBody>
          <a:bodyPr>
            <a:normAutofit lnSpcReduction="10000"/>
          </a:bodyPr>
          <a:lstStyle/>
          <a:p>
            <a:pPr lvl="1"/>
            <a:r>
              <a:rPr lang="es-ES" dirty="0" smtClean="0"/>
              <a:t>Ofrecer al usuario lo que no tiene en casa: impresoras y </a:t>
            </a:r>
            <a:r>
              <a:rPr lang="es-ES" dirty="0" smtClean="0"/>
              <a:t>escáneres 3D</a:t>
            </a:r>
            <a:r>
              <a:rPr lang="es-ES" dirty="0" smtClean="0"/>
              <a:t>, cámaras, </a:t>
            </a:r>
            <a:r>
              <a:rPr lang="es-ES" dirty="0" err="1"/>
              <a:t>raspberry</a:t>
            </a:r>
            <a:r>
              <a:rPr lang="es-ES" dirty="0"/>
              <a:t> </a:t>
            </a:r>
            <a:r>
              <a:rPr lang="es-ES" dirty="0" smtClean="0"/>
              <a:t>pi, etc</a:t>
            </a:r>
            <a:r>
              <a:rPr lang="es-ES" dirty="0" smtClean="0"/>
              <a:t>.</a:t>
            </a:r>
          </a:p>
          <a:p>
            <a:pPr marL="274320" lvl="1" indent="0">
              <a:buNone/>
            </a:pPr>
            <a:endParaRPr lang="es-ES" dirty="0" smtClean="0"/>
          </a:p>
          <a:p>
            <a:pPr lvl="1"/>
            <a:r>
              <a:rPr lang="es-ES" dirty="0" smtClean="0"/>
              <a:t>Ampliar la gama de dispositivos </a:t>
            </a:r>
            <a:r>
              <a:rPr lang="es-ES" dirty="0" smtClean="0"/>
              <a:t>susceptibles </a:t>
            </a:r>
            <a:r>
              <a:rPr lang="es-ES" dirty="0" smtClean="0"/>
              <a:t>préstamo: cargadores, lectores, periféricos, etc.</a:t>
            </a:r>
          </a:p>
          <a:p>
            <a:pPr marL="274320" lvl="1" indent="0">
              <a:buNone/>
            </a:pPr>
            <a:endParaRPr lang="es-ES" dirty="0" smtClean="0"/>
          </a:p>
          <a:p>
            <a:pPr lvl="1"/>
            <a:r>
              <a:rPr lang="es-ES" dirty="0" smtClean="0"/>
              <a:t>Ofrecer servicios adaptados a los dispositivos móviles</a:t>
            </a:r>
          </a:p>
          <a:p>
            <a:pPr marL="274320" lvl="1" indent="0">
              <a:buNone/>
            </a:pPr>
            <a:endParaRPr lang="es-ES" dirty="0" smtClean="0"/>
          </a:p>
          <a:p>
            <a:pPr lvl="1"/>
            <a:r>
              <a:rPr lang="es-ES" dirty="0" smtClean="0"/>
              <a:t>Disponer de equipamiento que permita a los usuarios utilizar sus dispositivos móviles en la Biblioteca. Este movimiento se conoce como BYOD (</a:t>
            </a:r>
            <a:r>
              <a:rPr lang="es-ES" dirty="0" err="1" smtClean="0"/>
              <a:t>Bring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Own</a:t>
            </a:r>
            <a:r>
              <a:rPr lang="es-ES" dirty="0" smtClean="0"/>
              <a:t> </a:t>
            </a:r>
            <a:r>
              <a:rPr lang="es-ES" dirty="0" err="1" smtClean="0"/>
              <a:t>Device</a:t>
            </a:r>
            <a:r>
              <a:rPr lang="es-ES" dirty="0" smtClean="0"/>
              <a:t>)</a:t>
            </a:r>
          </a:p>
          <a:p>
            <a:pPr marL="274320" lvl="1" indent="0">
              <a:buNone/>
            </a:pPr>
            <a:r>
              <a:rPr lang="es-ES" dirty="0" smtClean="0"/>
              <a:t> </a:t>
            </a:r>
          </a:p>
          <a:p>
            <a:pPr lvl="1"/>
            <a:r>
              <a:rPr lang="es-ES" dirty="0" smtClean="0"/>
              <a:t>Dotar a los espacios de una red inalámbrica suficiente</a:t>
            </a:r>
          </a:p>
          <a:p>
            <a:pPr lvl="1"/>
            <a:endParaRPr lang="es-ES" dirty="0"/>
          </a:p>
        </p:txBody>
      </p:sp>
      <p:pic>
        <p:nvPicPr>
          <p:cNvPr id="4" name="Picture 3" descr="logoALA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7031"/>
          <a:stretch>
            <a:fillRect/>
          </a:stretch>
        </p:blipFill>
        <p:spPr bwMode="auto">
          <a:xfrm>
            <a:off x="7600384" y="0"/>
            <a:ext cx="1511924" cy="57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611560" y="6381328"/>
            <a:ext cx="85007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 SESIÓN DE BUENAS PRÁCTICAS. BIBLIOTECA DE INGENIERÍA. UNIVERSIDAD DE SEVILLA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30091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312" y="287784"/>
            <a:ext cx="8229600" cy="877951"/>
          </a:xfrm>
        </p:spPr>
        <p:txBody>
          <a:bodyPr>
            <a:noAutofit/>
          </a:bodyPr>
          <a:lstStyle/>
          <a:p>
            <a:r>
              <a:rPr lang="es-ES" sz="2600" dirty="0" smtClean="0">
                <a:solidFill>
                  <a:srgbClr val="820000"/>
                </a:solidFill>
              </a:rPr>
              <a:t>Acceso a la información.</a:t>
            </a:r>
            <a:br>
              <a:rPr lang="es-ES" sz="2600" dirty="0" smtClean="0">
                <a:solidFill>
                  <a:srgbClr val="820000"/>
                </a:solidFill>
              </a:rPr>
            </a:br>
            <a:r>
              <a:rPr lang="es-ES" sz="2600" b="1" dirty="0" smtClean="0">
                <a:solidFill>
                  <a:srgbClr val="820000"/>
                </a:solidFill>
              </a:rPr>
              <a:t>Gestión </a:t>
            </a:r>
            <a:r>
              <a:rPr lang="es-ES" sz="2600" b="1" dirty="0">
                <a:solidFill>
                  <a:srgbClr val="820000"/>
                </a:solidFill>
              </a:rPr>
              <a:t>de la colección </a:t>
            </a:r>
            <a:r>
              <a:rPr lang="es-ES" sz="2600" dirty="0" smtClean="0">
                <a:solidFill>
                  <a:srgbClr val="820000"/>
                </a:solidFill>
              </a:rPr>
              <a:t> </a:t>
            </a:r>
            <a:endParaRPr lang="es-ES" sz="2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93776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s-ES" dirty="0" smtClean="0"/>
              <a:t>La </a:t>
            </a:r>
            <a:r>
              <a:rPr lang="es-ES" dirty="0"/>
              <a:t>colección sigue siendo híbrida, </a:t>
            </a:r>
            <a:r>
              <a:rPr lang="es-ES" dirty="0" smtClean="0"/>
              <a:t>pero aumentan significativamente los </a:t>
            </a:r>
            <a:r>
              <a:rPr lang="es-ES" dirty="0"/>
              <a:t>materiales en formato-e, </a:t>
            </a:r>
            <a:r>
              <a:rPr lang="es-ES" dirty="0" smtClean="0"/>
              <a:t>que son </a:t>
            </a:r>
            <a:r>
              <a:rPr lang="es-ES" dirty="0"/>
              <a:t>incorporados </a:t>
            </a:r>
            <a:r>
              <a:rPr lang="es-ES" dirty="0" smtClean="0"/>
              <a:t>a espacios </a:t>
            </a:r>
            <a:r>
              <a:rPr lang="es-ES" dirty="0" smtClean="0"/>
              <a:t>propios.  Apuesta decidida por la biblioteca digital</a:t>
            </a:r>
            <a:endParaRPr lang="es-ES" dirty="0" smtClean="0"/>
          </a:p>
          <a:p>
            <a:pPr marL="274320" lvl="1" indent="0">
              <a:buNone/>
            </a:pPr>
            <a:endParaRPr lang="es-ES" dirty="0" smtClean="0"/>
          </a:p>
          <a:p>
            <a:pPr lvl="1"/>
            <a:r>
              <a:rPr lang="es-ES" dirty="0" smtClean="0"/>
              <a:t>Se implantan técnicas </a:t>
            </a:r>
            <a:r>
              <a:rPr lang="es-ES" dirty="0"/>
              <a:t>de </a:t>
            </a:r>
            <a:r>
              <a:rPr lang="es-ES" dirty="0" smtClean="0"/>
              <a:t>compra </a:t>
            </a:r>
            <a:r>
              <a:rPr lang="es-ES" dirty="0"/>
              <a:t>ventajosas (selección título a título, adquisición bajo demanda, alianza con editoras universitarias, negociación con editoriales de manuales, etc</a:t>
            </a:r>
            <a:r>
              <a:rPr lang="es-ES" dirty="0" smtClean="0"/>
              <a:t>.) y se establecen </a:t>
            </a:r>
            <a:r>
              <a:rPr lang="es-ES" dirty="0"/>
              <a:t>actuaciones conjuntas entre bibliotecas en la negociación de las </a:t>
            </a:r>
            <a:r>
              <a:rPr lang="es-ES" dirty="0" smtClean="0"/>
              <a:t>adquisiciones </a:t>
            </a:r>
            <a:endParaRPr lang="es-ES" dirty="0"/>
          </a:p>
          <a:p>
            <a:pPr marL="274320" lvl="1" indent="0">
              <a:buNone/>
            </a:pPr>
            <a:endParaRPr lang="es-ES" dirty="0" smtClean="0"/>
          </a:p>
          <a:p>
            <a:pPr lvl="1"/>
            <a:r>
              <a:rPr lang="es-ES" dirty="0" smtClean="0"/>
              <a:t>Aunque se procuran </a:t>
            </a:r>
            <a:r>
              <a:rPr lang="es-ES" dirty="0"/>
              <a:t>normas homogéneas de consulta, l</a:t>
            </a:r>
            <a:r>
              <a:rPr lang="es-ES" dirty="0" smtClean="0"/>
              <a:t>a tecnología de protección contra copia (</a:t>
            </a:r>
            <a:r>
              <a:rPr lang="es-ES" dirty="0" smtClean="0"/>
              <a:t>DRM) continúa </a:t>
            </a:r>
            <a:r>
              <a:rPr lang="es-ES" dirty="0" smtClean="0"/>
              <a:t>poniendo trabas a la gestión y uso de </a:t>
            </a:r>
            <a:r>
              <a:rPr lang="es-ES" dirty="0" smtClean="0"/>
              <a:t>los libros-e</a:t>
            </a:r>
            <a:endParaRPr lang="es-ES" dirty="0" smtClean="0"/>
          </a:p>
          <a:p>
            <a:pPr marL="274320" lvl="1" indent="0">
              <a:buNone/>
            </a:pPr>
            <a:endParaRPr lang="es-ES" dirty="0" smtClean="0"/>
          </a:p>
          <a:p>
            <a:pPr lvl="1"/>
            <a:r>
              <a:rPr lang="es-ES" dirty="0" smtClean="0"/>
              <a:t>Tendencia a valorar las colecciones únicas en las universidades y a establecer programas para su preservación y difusión </a:t>
            </a:r>
          </a:p>
          <a:p>
            <a:pPr marL="274320" lvl="1" indent="0">
              <a:buNone/>
            </a:pPr>
            <a:endParaRPr lang="es-ES" dirty="0" smtClean="0"/>
          </a:p>
          <a:p>
            <a:pPr lvl="1"/>
            <a:r>
              <a:rPr lang="es-ES" dirty="0" smtClean="0"/>
              <a:t>Se da importancia a la difusión selectiva de la colección, sobre todo de las novedades incorporadas </a:t>
            </a:r>
            <a:endParaRPr lang="es-ES" dirty="0"/>
          </a:p>
        </p:txBody>
      </p:sp>
      <p:pic>
        <p:nvPicPr>
          <p:cNvPr id="4" name="Picture 3" descr="logoALA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7031"/>
          <a:stretch>
            <a:fillRect/>
          </a:stretch>
        </p:blipFill>
        <p:spPr bwMode="auto">
          <a:xfrm>
            <a:off x="7600384" y="0"/>
            <a:ext cx="1511924" cy="57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611560" y="6381328"/>
            <a:ext cx="85007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 SESIÓN DE BUENAS PRÁCTICAS. BIBLIOTECA DE INGENIERÍA. UNIVERSIDAD DE SEVILLA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25354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52016"/>
            <a:ext cx="8229600" cy="877951"/>
          </a:xfrm>
        </p:spPr>
        <p:txBody>
          <a:bodyPr>
            <a:noAutofit/>
          </a:bodyPr>
          <a:lstStyle/>
          <a:p>
            <a:r>
              <a:rPr lang="es-ES" sz="2600" dirty="0" smtClean="0">
                <a:solidFill>
                  <a:srgbClr val="820000"/>
                </a:solidFill>
              </a:rPr>
              <a:t>Acceso a la información. </a:t>
            </a:r>
            <a:br>
              <a:rPr lang="es-ES" sz="2600" dirty="0" smtClean="0">
                <a:solidFill>
                  <a:srgbClr val="820000"/>
                </a:solidFill>
              </a:rPr>
            </a:br>
            <a:r>
              <a:rPr lang="es-ES" sz="2600" b="1" dirty="0" smtClean="0">
                <a:solidFill>
                  <a:srgbClr val="820000"/>
                </a:solidFill>
              </a:rPr>
              <a:t>Descripción </a:t>
            </a:r>
            <a:r>
              <a:rPr lang="es-ES" sz="2600" b="1" dirty="0" smtClean="0">
                <a:solidFill>
                  <a:srgbClr val="820000"/>
                </a:solidFill>
              </a:rPr>
              <a:t>de </a:t>
            </a:r>
            <a:r>
              <a:rPr lang="es-ES" sz="2600" b="1" dirty="0" smtClean="0">
                <a:solidFill>
                  <a:srgbClr val="820000"/>
                </a:solidFill>
              </a:rPr>
              <a:t>la información</a:t>
            </a:r>
            <a:endParaRPr lang="es-ES" sz="2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516212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s-ES" dirty="0">
                <a:solidFill>
                  <a:schemeClr val="tx2"/>
                </a:solidFill>
              </a:rPr>
              <a:t>Tendencia a dirigidas a que los recursos gestionados por la biblioteca tengan mayor visibilidad mediante la mejora de los metadatos y de su descripción en el catálogo.  La interconexión de datos es lo que se denomina </a:t>
            </a:r>
            <a:r>
              <a:rPr lang="es-ES" i="1" dirty="0" err="1">
                <a:solidFill>
                  <a:schemeClr val="tx2"/>
                </a:solidFill>
              </a:rPr>
              <a:t>Linked</a:t>
            </a:r>
            <a:r>
              <a:rPr lang="es-ES" i="1" dirty="0">
                <a:solidFill>
                  <a:schemeClr val="tx2"/>
                </a:solidFill>
              </a:rPr>
              <a:t> Data</a:t>
            </a:r>
            <a:r>
              <a:rPr lang="es-ES" dirty="0">
                <a:solidFill>
                  <a:schemeClr val="tx2"/>
                </a:solidFill>
              </a:rPr>
              <a:t> o </a:t>
            </a:r>
            <a:r>
              <a:rPr lang="es-ES" dirty="0" smtClean="0">
                <a:solidFill>
                  <a:schemeClr val="tx2"/>
                </a:solidFill>
              </a:rPr>
              <a:t>datos vinculados/enlazados </a:t>
            </a:r>
            <a:r>
              <a:rPr lang="es-ES" dirty="0">
                <a:solidFill>
                  <a:schemeClr val="tx2"/>
                </a:solidFill>
              </a:rPr>
              <a:t>. Surgen así desarrollos para biblioteca </a:t>
            </a:r>
            <a:r>
              <a:rPr lang="es-ES" dirty="0" smtClean="0">
                <a:solidFill>
                  <a:schemeClr val="tx2"/>
                </a:solidFill>
              </a:rPr>
              <a:t>como:</a:t>
            </a:r>
          </a:p>
          <a:p>
            <a:pPr lvl="2">
              <a:lnSpc>
                <a:spcPct val="120000"/>
              </a:lnSpc>
            </a:pPr>
            <a:r>
              <a:rPr lang="es-ES" sz="2500" dirty="0" smtClean="0">
                <a:solidFill>
                  <a:schemeClr val="accent2">
                    <a:lumMod val="50000"/>
                  </a:schemeClr>
                </a:solidFill>
              </a:rPr>
              <a:t>RDA (</a:t>
            </a:r>
            <a:r>
              <a:rPr lang="es-ES" sz="2500" dirty="0" err="1" smtClean="0">
                <a:solidFill>
                  <a:schemeClr val="accent2">
                    <a:lumMod val="50000"/>
                  </a:schemeClr>
                </a:solidFill>
              </a:rPr>
              <a:t>Resources</a:t>
            </a:r>
            <a:r>
              <a:rPr lang="es-ES" sz="25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" sz="2500" dirty="0" err="1" smtClean="0">
                <a:solidFill>
                  <a:schemeClr val="accent2">
                    <a:lumMod val="50000"/>
                  </a:schemeClr>
                </a:solidFill>
              </a:rPr>
              <a:t>Descriptón</a:t>
            </a:r>
            <a:r>
              <a:rPr lang="es-ES" sz="25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" sz="2500" dirty="0" err="1" smtClean="0">
                <a:solidFill>
                  <a:schemeClr val="accent2">
                    <a:lumMod val="50000"/>
                  </a:schemeClr>
                </a:solidFill>
              </a:rPr>
              <a:t>Acces</a:t>
            </a:r>
            <a:r>
              <a:rPr lang="es-ES" sz="2500" dirty="0" smtClean="0">
                <a:solidFill>
                  <a:schemeClr val="accent2">
                    <a:lumMod val="50000"/>
                  </a:schemeClr>
                </a:solidFill>
              </a:rPr>
              <a:t>) nuevo código </a:t>
            </a:r>
            <a:r>
              <a:rPr lang="es-ES" sz="2500" dirty="0" err="1" smtClean="0">
                <a:solidFill>
                  <a:schemeClr val="accent2">
                    <a:lumMod val="50000"/>
                  </a:schemeClr>
                </a:solidFill>
              </a:rPr>
              <a:t>catalográfico</a:t>
            </a:r>
            <a:r>
              <a:rPr lang="es-ES" sz="2500" dirty="0" smtClean="0">
                <a:solidFill>
                  <a:schemeClr val="accent2">
                    <a:lumMod val="50000"/>
                  </a:schemeClr>
                </a:solidFill>
              </a:rPr>
              <a:t> aplicado desde principios de 2014 por la Library of </a:t>
            </a:r>
            <a:r>
              <a:rPr lang="es-ES" sz="2500" dirty="0" err="1" smtClean="0">
                <a:solidFill>
                  <a:schemeClr val="accent2">
                    <a:lumMod val="50000"/>
                  </a:schemeClr>
                </a:solidFill>
              </a:rPr>
              <a:t>Congress</a:t>
            </a:r>
            <a:r>
              <a:rPr lang="es-ES" sz="2500" dirty="0" smtClean="0">
                <a:solidFill>
                  <a:schemeClr val="accent2">
                    <a:lumMod val="50000"/>
                  </a:schemeClr>
                </a:solidFill>
              </a:rPr>
              <a:t> (LC)</a:t>
            </a:r>
            <a:endParaRPr lang="es-ES" sz="25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94360" lvl="2" indent="0">
              <a:lnSpc>
                <a:spcPct val="120000"/>
              </a:lnSpc>
              <a:buNone/>
            </a:pPr>
            <a:endParaRPr lang="es-ES" sz="25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2"/>
            <a:r>
              <a:rPr lang="es-ES" sz="2500" dirty="0" smtClean="0">
                <a:solidFill>
                  <a:schemeClr val="accent2">
                    <a:lumMod val="50000"/>
                  </a:schemeClr>
                </a:solidFill>
              </a:rPr>
              <a:t>BIBFRAME (</a:t>
            </a:r>
            <a:r>
              <a:rPr lang="es-ES" sz="2500" dirty="0" err="1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es-ES" sz="2500" dirty="0" err="1" smtClean="0">
                <a:solidFill>
                  <a:schemeClr val="accent2">
                    <a:lumMod val="50000"/>
                  </a:schemeClr>
                </a:solidFill>
              </a:rPr>
              <a:t>ibliographic</a:t>
            </a:r>
            <a:r>
              <a:rPr lang="es-ES" sz="2500" dirty="0" smtClean="0">
                <a:solidFill>
                  <a:schemeClr val="accent2">
                    <a:lumMod val="50000"/>
                  </a:schemeClr>
                </a:solidFill>
              </a:rPr>
              <a:t> Framework),  elaborado también por la LC, que desarrolla una nueva definición del formato MARC adaptándolo a principios de la </a:t>
            </a:r>
            <a:r>
              <a:rPr lang="es-ES" sz="2500" i="1" dirty="0" err="1" smtClean="0">
                <a:solidFill>
                  <a:schemeClr val="accent2">
                    <a:lumMod val="50000"/>
                  </a:schemeClr>
                </a:solidFill>
              </a:rPr>
              <a:t>Linked</a:t>
            </a:r>
            <a:r>
              <a:rPr lang="es-ES" sz="2500" i="1" dirty="0" smtClean="0">
                <a:solidFill>
                  <a:schemeClr val="accent2">
                    <a:lumMod val="50000"/>
                  </a:schemeClr>
                </a:solidFill>
              </a:rPr>
              <a:t> Data </a:t>
            </a:r>
            <a:r>
              <a:rPr lang="es-ES" sz="2500" dirty="0" smtClean="0">
                <a:solidFill>
                  <a:schemeClr val="accent2">
                    <a:lumMod val="50000"/>
                  </a:schemeClr>
                </a:solidFill>
              </a:rPr>
              <a:t>y que contiene la descripción RDA mas una serie de enlaces que generan búsquedas en otros recursos de información</a:t>
            </a:r>
          </a:p>
          <a:p>
            <a:pPr lvl="2"/>
            <a:endParaRPr lang="es-ES" sz="25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2"/>
            <a:r>
              <a:rPr lang="es-ES" sz="2500" dirty="0" smtClean="0">
                <a:solidFill>
                  <a:schemeClr val="accent2">
                    <a:lumMod val="50000"/>
                  </a:schemeClr>
                </a:solidFill>
              </a:rPr>
              <a:t>Modelo </a:t>
            </a:r>
            <a:r>
              <a:rPr lang="es-ES" sz="2500" dirty="0">
                <a:solidFill>
                  <a:schemeClr val="accent2">
                    <a:lumMod val="50000"/>
                  </a:schemeClr>
                </a:solidFill>
              </a:rPr>
              <a:t>desarrollado por OCLC </a:t>
            </a:r>
            <a:r>
              <a:rPr lang="es-ES" sz="2500" dirty="0" smtClean="0">
                <a:solidFill>
                  <a:schemeClr val="accent2">
                    <a:lumMod val="50000"/>
                  </a:schemeClr>
                </a:solidFill>
              </a:rPr>
              <a:t>y basado </a:t>
            </a:r>
            <a:r>
              <a:rPr lang="es-ES" sz="2500" dirty="0">
                <a:solidFill>
                  <a:schemeClr val="accent2">
                    <a:lumMod val="50000"/>
                  </a:schemeClr>
                </a:solidFill>
              </a:rPr>
              <a:t>en Schema.org, modelo de vinculación utilizado por los principales motores de </a:t>
            </a:r>
            <a:r>
              <a:rPr lang="es-ES" sz="2500" dirty="0" smtClean="0">
                <a:solidFill>
                  <a:schemeClr val="accent2">
                    <a:lumMod val="50000"/>
                  </a:schemeClr>
                </a:solidFill>
              </a:rPr>
              <a:t>búsqueda que vincula </a:t>
            </a:r>
            <a:r>
              <a:rPr lang="es-ES" sz="2500" dirty="0">
                <a:solidFill>
                  <a:schemeClr val="accent2">
                    <a:lumMod val="50000"/>
                  </a:schemeClr>
                </a:solidFill>
              </a:rPr>
              <a:t>los registros bibliográficos a los datos abiertos (</a:t>
            </a:r>
            <a:r>
              <a:rPr lang="es-ES" sz="2500" dirty="0" err="1">
                <a:solidFill>
                  <a:schemeClr val="accent2">
                    <a:lumMod val="50000"/>
                  </a:schemeClr>
                </a:solidFill>
              </a:rPr>
              <a:t>Linked</a:t>
            </a:r>
            <a:r>
              <a:rPr lang="es-ES" sz="2500" dirty="0">
                <a:solidFill>
                  <a:schemeClr val="accent2">
                    <a:lumMod val="50000"/>
                  </a:schemeClr>
                </a:solidFill>
              </a:rPr>
              <a:t> Open Data). Permite mejorar la visibilidad del catálogo en la </a:t>
            </a:r>
            <a:r>
              <a:rPr lang="es-ES" sz="2500" dirty="0" smtClean="0">
                <a:solidFill>
                  <a:schemeClr val="accent2">
                    <a:lumMod val="50000"/>
                  </a:schemeClr>
                </a:solidFill>
              </a:rPr>
              <a:t>Web</a:t>
            </a:r>
          </a:p>
          <a:p>
            <a:pPr lvl="2"/>
            <a:endParaRPr lang="es-ES" sz="2200" dirty="0" smtClean="0">
              <a:solidFill>
                <a:schemeClr val="tx2"/>
              </a:solidFill>
            </a:endParaRPr>
          </a:p>
          <a:p>
            <a:pPr lvl="0"/>
            <a:r>
              <a:rPr lang="es-ES" sz="2500" dirty="0" smtClean="0">
                <a:solidFill>
                  <a:schemeClr val="tx2"/>
                </a:solidFill>
              </a:rPr>
              <a:t>En España, no </a:t>
            </a:r>
            <a:r>
              <a:rPr lang="es-ES" sz="2500" dirty="0">
                <a:solidFill>
                  <a:schemeClr val="tx2"/>
                </a:solidFill>
              </a:rPr>
              <a:t>existe aún un proyecto </a:t>
            </a:r>
            <a:r>
              <a:rPr lang="es-ES" sz="2500" dirty="0" smtClean="0">
                <a:solidFill>
                  <a:schemeClr val="tx2"/>
                </a:solidFill>
              </a:rPr>
              <a:t>concreto de implantación general</a:t>
            </a:r>
            <a:endParaRPr lang="es-ES" sz="2500" dirty="0">
              <a:solidFill>
                <a:schemeClr val="tx2"/>
              </a:solidFill>
            </a:endParaRPr>
          </a:p>
          <a:p>
            <a:pPr lvl="2"/>
            <a:endParaRPr lang="es-ES" dirty="0" smtClean="0">
              <a:solidFill>
                <a:schemeClr val="tx2"/>
              </a:solidFill>
            </a:endParaRPr>
          </a:p>
          <a:p>
            <a:pPr lvl="2"/>
            <a:endParaRPr lang="es-ES" dirty="0"/>
          </a:p>
        </p:txBody>
      </p:sp>
      <p:pic>
        <p:nvPicPr>
          <p:cNvPr id="4" name="Picture 3" descr="logoALA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7031"/>
          <a:stretch>
            <a:fillRect/>
          </a:stretch>
        </p:blipFill>
        <p:spPr bwMode="auto">
          <a:xfrm>
            <a:off x="7600384" y="0"/>
            <a:ext cx="1511924" cy="57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611560" y="6381328"/>
            <a:ext cx="85007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 SESIÓN DE BUENAS PRÁCTICAS. BIBLIOTECA DE INGENIERÍA. UNIVERSIDAD DE SEVILLA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25354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67256"/>
            <a:ext cx="8229600" cy="877951"/>
          </a:xfrm>
        </p:spPr>
        <p:txBody>
          <a:bodyPr>
            <a:noAutofit/>
          </a:bodyPr>
          <a:lstStyle/>
          <a:p>
            <a:r>
              <a:rPr lang="es-ES" sz="2600" dirty="0" smtClean="0">
                <a:solidFill>
                  <a:srgbClr val="820000"/>
                </a:solidFill>
              </a:rPr>
              <a:t>Acceso a la información. </a:t>
            </a:r>
            <a:br>
              <a:rPr lang="es-ES" sz="2600" dirty="0" smtClean="0">
                <a:solidFill>
                  <a:srgbClr val="820000"/>
                </a:solidFill>
              </a:rPr>
            </a:br>
            <a:r>
              <a:rPr lang="es-ES" sz="2600" b="1" dirty="0" smtClean="0">
                <a:solidFill>
                  <a:srgbClr val="820000"/>
                </a:solidFill>
              </a:rPr>
              <a:t>Herramientas de acceso</a:t>
            </a:r>
            <a:endParaRPr lang="es-ES" sz="2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373088"/>
            <a:ext cx="8435280" cy="5162128"/>
          </a:xfrm>
        </p:spPr>
        <p:txBody>
          <a:bodyPr>
            <a:normAutofit fontScale="92500"/>
          </a:bodyPr>
          <a:lstStyle/>
          <a:p>
            <a:pPr lvl="1"/>
            <a:r>
              <a:rPr lang="es-ES" sz="2200" dirty="0" smtClean="0"/>
              <a:t>Como desarrollo de los SIGB </a:t>
            </a:r>
            <a:r>
              <a:rPr lang="es-ES" sz="2200" dirty="0" smtClean="0"/>
              <a:t>(Sistemas Integrados de Gestión de Bibliotecas)han </a:t>
            </a:r>
            <a:r>
              <a:rPr lang="es-ES" sz="2200" dirty="0" smtClean="0"/>
              <a:t>aparecido las denominadas </a:t>
            </a:r>
            <a:r>
              <a:rPr lang="es-ES" sz="2200" i="1" dirty="0" smtClean="0"/>
              <a:t>Plataformas de Servicios de Bibliotecas</a:t>
            </a:r>
            <a:r>
              <a:rPr lang="es-ES" sz="2200" dirty="0" smtClean="0"/>
              <a:t>, abiertas, en la nube, con mayor capacidad para gestionar los recursos-e y para integrar nuevas aplicaciones… Están en evolución y han de ser observadas.  Así se </a:t>
            </a:r>
            <a:r>
              <a:rPr lang="es-ES" sz="2200" dirty="0" smtClean="0"/>
              <a:t>hace, por ejemplo, </a:t>
            </a:r>
            <a:r>
              <a:rPr lang="es-ES" sz="2200" dirty="0" smtClean="0"/>
              <a:t>en el seno del </a:t>
            </a:r>
            <a:r>
              <a:rPr lang="es-ES" sz="2200" dirty="0" smtClean="0"/>
              <a:t>CBUA</a:t>
            </a:r>
          </a:p>
          <a:p>
            <a:pPr marL="274320" lvl="1" indent="0">
              <a:buNone/>
            </a:pPr>
            <a:endParaRPr lang="es-ES" sz="2200" dirty="0" smtClean="0"/>
          </a:p>
          <a:p>
            <a:pPr lvl="1"/>
            <a:r>
              <a:rPr lang="es-ES" sz="2200" dirty="0" smtClean="0"/>
              <a:t>Incorporación de </a:t>
            </a:r>
            <a:r>
              <a:rPr lang="es-ES" sz="2200" i="1" dirty="0" smtClean="0"/>
              <a:t>Plataformas de descubrimiento</a:t>
            </a:r>
            <a:r>
              <a:rPr lang="es-ES" sz="2200" dirty="0" smtClean="0"/>
              <a:t>, también en desarrollo y que pretenden la recuperación de todos los recursos </a:t>
            </a:r>
            <a:r>
              <a:rPr lang="es-ES" sz="2200" dirty="0" smtClean="0"/>
              <a:t>de información </a:t>
            </a:r>
            <a:r>
              <a:rPr lang="es-ES" sz="2200" dirty="0" smtClean="0"/>
              <a:t>de la biblioteca desde una única herramienta.  Han de mejorar en muchos aspectos. La experiencia de la BUS con </a:t>
            </a:r>
            <a:r>
              <a:rPr lang="es-ES" sz="2200" dirty="0" err="1" smtClean="0"/>
              <a:t>Encore</a:t>
            </a:r>
            <a:r>
              <a:rPr lang="es-ES" sz="2200" dirty="0" smtClean="0"/>
              <a:t>-EDS no ha sido todo lo positiva que esperábamos</a:t>
            </a:r>
          </a:p>
          <a:p>
            <a:pPr lvl="1"/>
            <a:endParaRPr lang="es-ES" sz="2200" dirty="0" smtClean="0"/>
          </a:p>
          <a:p>
            <a:pPr lvl="1"/>
            <a:r>
              <a:rPr lang="es-ES" sz="2200" dirty="0" smtClean="0"/>
              <a:t>Acceso a la información desde dispositivos móviles, lo que obliga a los portales web a adaptarse a nuevos formatos y a usuarios con distintas necesidades</a:t>
            </a:r>
          </a:p>
          <a:p>
            <a:pPr lvl="1"/>
            <a:endParaRPr lang="es-ES" sz="2100" dirty="0" smtClean="0"/>
          </a:p>
          <a:p>
            <a:pPr lvl="1"/>
            <a:endParaRPr lang="es-ES" sz="2100" dirty="0" smtClean="0"/>
          </a:p>
        </p:txBody>
      </p:sp>
      <p:pic>
        <p:nvPicPr>
          <p:cNvPr id="4" name="Picture 3" descr="logoALA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7031"/>
          <a:stretch>
            <a:fillRect/>
          </a:stretch>
        </p:blipFill>
        <p:spPr bwMode="auto">
          <a:xfrm>
            <a:off x="7600384" y="0"/>
            <a:ext cx="1511924" cy="57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611560" y="6381328"/>
            <a:ext cx="85007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 SESIÓN DE BUENAS PRÁCTICAS. BIBLIOTECA DE INGENIERÍA. UNIVERSIDAD DE SEVILLA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406324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74784"/>
            <a:ext cx="8229600" cy="877951"/>
          </a:xfrm>
        </p:spPr>
        <p:txBody>
          <a:bodyPr>
            <a:noAutofit/>
          </a:bodyPr>
          <a:lstStyle/>
          <a:p>
            <a:r>
              <a:rPr lang="es-ES" sz="2600" dirty="0" smtClean="0">
                <a:solidFill>
                  <a:srgbClr val="820000"/>
                </a:solidFill>
              </a:rPr>
              <a:t>Tendencias de apoyo en</a:t>
            </a:r>
            <a:br>
              <a:rPr lang="es-ES" sz="2600" dirty="0" smtClean="0">
                <a:solidFill>
                  <a:srgbClr val="820000"/>
                </a:solidFill>
              </a:rPr>
            </a:br>
            <a:r>
              <a:rPr lang="es-ES" sz="2600" b="1" dirty="0" smtClean="0">
                <a:solidFill>
                  <a:srgbClr val="820000"/>
                </a:solidFill>
              </a:rPr>
              <a:t>Docencia y aprendizaje</a:t>
            </a:r>
            <a:endParaRPr lang="es-ES" sz="2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1422648"/>
            <a:ext cx="8435280" cy="5112568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>
                <a:solidFill>
                  <a:schemeClr val="tx2"/>
                </a:solidFill>
              </a:rPr>
              <a:t>Consolidación de la gestión de la información como competencia de notable importancia en la formación del alumnado. Se apuesta ahora por conseguir evaluarla y certificarla</a:t>
            </a:r>
          </a:p>
          <a:p>
            <a:pPr marL="0" indent="0">
              <a:buNone/>
            </a:pPr>
            <a:endParaRPr lang="es-ES" dirty="0" smtClean="0">
              <a:solidFill>
                <a:schemeClr val="tx2"/>
              </a:solidFill>
            </a:endParaRPr>
          </a:p>
          <a:p>
            <a:r>
              <a:rPr lang="es-ES" dirty="0" smtClean="0">
                <a:solidFill>
                  <a:schemeClr val="tx2"/>
                </a:solidFill>
              </a:rPr>
              <a:t>Se debate sobre el desarrollo de la </a:t>
            </a:r>
            <a:r>
              <a:rPr lang="es-ES" i="1" dirty="0" smtClean="0">
                <a:solidFill>
                  <a:schemeClr val="tx2"/>
                </a:solidFill>
              </a:rPr>
              <a:t>competencia digital</a:t>
            </a:r>
            <a:r>
              <a:rPr lang="es-ES" dirty="0" smtClean="0">
                <a:solidFill>
                  <a:schemeClr val="tx2"/>
                </a:solidFill>
              </a:rPr>
              <a:t>, que engloba la informacional y que abarca 5 dimensiones: información, comunicación, creación de contenidos, seguridad y resolución de problemas</a:t>
            </a:r>
          </a:p>
          <a:p>
            <a:pPr marL="0" indent="0">
              <a:buNone/>
            </a:pPr>
            <a:endParaRPr lang="es-ES" dirty="0" smtClean="0">
              <a:solidFill>
                <a:schemeClr val="tx2"/>
              </a:solidFill>
            </a:endParaRPr>
          </a:p>
          <a:p>
            <a:r>
              <a:rPr lang="es-ES" dirty="0" smtClean="0">
                <a:solidFill>
                  <a:schemeClr val="tx2"/>
                </a:solidFill>
              </a:rPr>
              <a:t>Se tiende a la combinación de formación presencial y virtual, creándose recursos educativos en abierto (REA) y cursos masivos (MOOC)</a:t>
            </a:r>
          </a:p>
          <a:p>
            <a:endParaRPr lang="es-ES" dirty="0" smtClean="0">
              <a:solidFill>
                <a:schemeClr val="tx2"/>
              </a:solidFill>
            </a:endParaRPr>
          </a:p>
          <a:p>
            <a:r>
              <a:rPr lang="es-ES" dirty="0" smtClean="0">
                <a:solidFill>
                  <a:schemeClr val="tx2"/>
                </a:solidFill>
              </a:rPr>
              <a:t>La biblioteca fomenta el uso ético de la información con la concienciación sobre el plagio y la incorporación de sistemas </a:t>
            </a:r>
            <a:r>
              <a:rPr lang="es-ES" dirty="0" err="1" smtClean="0">
                <a:solidFill>
                  <a:schemeClr val="tx2"/>
                </a:solidFill>
              </a:rPr>
              <a:t>antiplágio</a:t>
            </a:r>
            <a:endParaRPr lang="es-ES" dirty="0" smtClean="0">
              <a:solidFill>
                <a:schemeClr val="tx2"/>
              </a:solidFill>
            </a:endParaRPr>
          </a:p>
          <a:p>
            <a:endParaRPr lang="es-ES" dirty="0" smtClean="0">
              <a:solidFill>
                <a:schemeClr val="tx2"/>
              </a:solidFill>
            </a:endParaRPr>
          </a:p>
          <a:p>
            <a:r>
              <a:rPr lang="es-ES" dirty="0" smtClean="0">
                <a:solidFill>
                  <a:schemeClr val="tx2"/>
                </a:solidFill>
              </a:rPr>
              <a:t>Se </a:t>
            </a:r>
            <a:r>
              <a:rPr lang="es-ES" dirty="0" smtClean="0">
                <a:solidFill>
                  <a:schemeClr val="tx2"/>
                </a:solidFill>
              </a:rPr>
              <a:t>ofrece soporte a colectivos externos (</a:t>
            </a:r>
            <a:r>
              <a:rPr lang="es-ES" dirty="0" err="1" smtClean="0">
                <a:solidFill>
                  <a:schemeClr val="tx2"/>
                </a:solidFill>
              </a:rPr>
              <a:t>alumni</a:t>
            </a:r>
            <a:r>
              <a:rPr lang="es-ES" dirty="0" smtClean="0">
                <a:solidFill>
                  <a:schemeClr val="tx2"/>
                </a:solidFill>
              </a:rPr>
              <a:t>, profesores de bachiller, etc.) y a la empleabilidad de los egresados</a:t>
            </a:r>
            <a:endParaRPr lang="es-ES" dirty="0">
              <a:solidFill>
                <a:schemeClr val="tx2"/>
              </a:solidFill>
            </a:endParaRPr>
          </a:p>
        </p:txBody>
      </p:sp>
      <p:pic>
        <p:nvPicPr>
          <p:cNvPr id="4" name="Picture 3" descr="logoALA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7031"/>
          <a:stretch>
            <a:fillRect/>
          </a:stretch>
        </p:blipFill>
        <p:spPr bwMode="auto">
          <a:xfrm>
            <a:off x="7600384" y="0"/>
            <a:ext cx="1511924" cy="57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611560" y="6381328"/>
            <a:ext cx="85007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 SESIÓN DE BUENAS PRÁCTICAS. BIBLIOTECA DE INGENIERÍA. UNIVERSIDAD DE SEVILLA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25354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solidFill>
                  <a:srgbClr val="820000"/>
                </a:solidFill>
              </a:rPr>
              <a:t>Tendencias de apoyo en</a:t>
            </a:r>
            <a:br>
              <a:rPr lang="es-ES" dirty="0">
                <a:solidFill>
                  <a:srgbClr val="820000"/>
                </a:solidFill>
              </a:rPr>
            </a:br>
            <a:r>
              <a:rPr lang="es-ES" b="1" dirty="0" smtClean="0">
                <a:solidFill>
                  <a:srgbClr val="820000"/>
                </a:solidFill>
              </a:rPr>
              <a:t>Investigación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219200"/>
            <a:ext cx="8229600" cy="5162128"/>
          </a:xfrm>
        </p:spPr>
        <p:txBody>
          <a:bodyPr>
            <a:noAutofit/>
          </a:bodyPr>
          <a:lstStyle/>
          <a:p>
            <a:r>
              <a:rPr lang="es-ES" sz="1800" dirty="0" smtClean="0">
                <a:solidFill>
                  <a:schemeClr val="tx2"/>
                </a:solidFill>
              </a:rPr>
              <a:t>Para hacer frente a un marco dominado por el monopolio de la publicación científica en manos de grandes empresas surge el movimiento </a:t>
            </a:r>
            <a:r>
              <a:rPr lang="es-ES" sz="1800" i="1" dirty="0" smtClean="0">
                <a:solidFill>
                  <a:schemeClr val="tx2"/>
                </a:solidFill>
              </a:rPr>
              <a:t>Ciencia abierta</a:t>
            </a:r>
            <a:r>
              <a:rPr lang="es-ES" sz="1800" dirty="0" smtClean="0">
                <a:solidFill>
                  <a:schemeClr val="tx2"/>
                </a:solidFill>
              </a:rPr>
              <a:t>. Su objetivo es proporcionar acceso gratuito a la </a:t>
            </a:r>
            <a:r>
              <a:rPr lang="es-ES" sz="1800" dirty="0">
                <a:solidFill>
                  <a:schemeClr val="tx2"/>
                </a:solidFill>
              </a:rPr>
              <a:t>metodología, los datos y </a:t>
            </a:r>
            <a:r>
              <a:rPr lang="es-ES" sz="1800" dirty="0" smtClean="0">
                <a:solidFill>
                  <a:schemeClr val="tx2"/>
                </a:solidFill>
              </a:rPr>
              <a:t>los resultados de la </a:t>
            </a:r>
            <a:r>
              <a:rPr lang="es-ES" sz="1800" dirty="0">
                <a:solidFill>
                  <a:schemeClr val="tx2"/>
                </a:solidFill>
              </a:rPr>
              <a:t>investigación </a:t>
            </a:r>
            <a:r>
              <a:rPr lang="es-ES" sz="1800" dirty="0" smtClean="0">
                <a:solidFill>
                  <a:schemeClr val="tx2"/>
                </a:solidFill>
              </a:rPr>
              <a:t>científica de cada institución</a:t>
            </a:r>
          </a:p>
          <a:p>
            <a:pPr marL="0" indent="0">
              <a:buNone/>
            </a:pPr>
            <a:endParaRPr lang="es-ES" sz="1800" dirty="0" smtClean="0">
              <a:solidFill>
                <a:schemeClr val="tx2"/>
              </a:solidFill>
            </a:endParaRPr>
          </a:p>
          <a:p>
            <a:r>
              <a:rPr lang="es-ES" sz="1800" dirty="0" smtClean="0">
                <a:solidFill>
                  <a:schemeClr val="tx2"/>
                </a:solidFill>
              </a:rPr>
              <a:t>Los </a:t>
            </a:r>
            <a:r>
              <a:rPr lang="es-ES" sz="1800" i="1" dirty="0" smtClean="0">
                <a:solidFill>
                  <a:schemeClr val="tx2"/>
                </a:solidFill>
              </a:rPr>
              <a:t>repositorios de producción científica </a:t>
            </a:r>
            <a:r>
              <a:rPr lang="es-ES" sz="1800" dirty="0" smtClean="0">
                <a:solidFill>
                  <a:schemeClr val="tx2"/>
                </a:solidFill>
              </a:rPr>
              <a:t>son ya un componente esencial de la infraestructura científica de las universidades. Se tiende ahora a recopilar y poner en abierto los datos de investigación, que pueden ser conservados en el repositorio científico o en uno exclusivo</a:t>
            </a:r>
          </a:p>
          <a:p>
            <a:pPr marL="0" indent="0">
              <a:buNone/>
            </a:pPr>
            <a:endParaRPr lang="es-ES" sz="1800" dirty="0" smtClean="0">
              <a:solidFill>
                <a:schemeClr val="tx2"/>
              </a:solidFill>
            </a:endParaRPr>
          </a:p>
          <a:p>
            <a:r>
              <a:rPr lang="es-ES" sz="1800" dirty="0" smtClean="0">
                <a:solidFill>
                  <a:schemeClr val="tx2"/>
                </a:solidFill>
              </a:rPr>
              <a:t>Necesidad </a:t>
            </a:r>
            <a:r>
              <a:rPr lang="es-ES" sz="1800" dirty="0">
                <a:solidFill>
                  <a:schemeClr val="tx2"/>
                </a:solidFill>
              </a:rPr>
              <a:t>de cuantificar el impacto de la investigación </a:t>
            </a:r>
            <a:r>
              <a:rPr lang="es-ES" sz="1800" dirty="0" smtClean="0">
                <a:solidFill>
                  <a:schemeClr val="tx2"/>
                </a:solidFill>
              </a:rPr>
              <a:t>mediante </a:t>
            </a:r>
            <a:r>
              <a:rPr lang="es-ES" sz="1800" dirty="0">
                <a:solidFill>
                  <a:schemeClr val="tx2"/>
                </a:solidFill>
              </a:rPr>
              <a:t>análisis </a:t>
            </a:r>
            <a:r>
              <a:rPr lang="es-ES" sz="1800" dirty="0" err="1">
                <a:solidFill>
                  <a:schemeClr val="tx2"/>
                </a:solidFill>
              </a:rPr>
              <a:t>bibliométricos</a:t>
            </a:r>
            <a:r>
              <a:rPr lang="es-ES" sz="1800" dirty="0">
                <a:solidFill>
                  <a:schemeClr val="tx2"/>
                </a:solidFill>
              </a:rPr>
              <a:t> y </a:t>
            </a:r>
            <a:r>
              <a:rPr lang="es-ES" sz="1800" dirty="0" err="1">
                <a:solidFill>
                  <a:schemeClr val="tx2"/>
                </a:solidFill>
              </a:rPr>
              <a:t>almétricos</a:t>
            </a:r>
            <a:r>
              <a:rPr lang="es-ES" sz="1800" dirty="0">
                <a:solidFill>
                  <a:schemeClr val="tx2"/>
                </a:solidFill>
              </a:rPr>
              <a:t> (medida del impacto de la investigación cuantificando su presencia en la web social</a:t>
            </a:r>
            <a:r>
              <a:rPr lang="es-ES" sz="1800" dirty="0" smtClean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endParaRPr lang="es-ES" sz="1800" dirty="0">
              <a:solidFill>
                <a:schemeClr val="tx2"/>
              </a:solidFill>
            </a:endParaRPr>
          </a:p>
          <a:p>
            <a:r>
              <a:rPr lang="es-ES" sz="1800" dirty="0">
                <a:solidFill>
                  <a:schemeClr val="tx2"/>
                </a:solidFill>
              </a:rPr>
              <a:t>Las bibliotecas son protagonistas activas en todos estas tendencias, por lo que </a:t>
            </a:r>
            <a:r>
              <a:rPr lang="es-ES" sz="1800" dirty="0" smtClean="0">
                <a:solidFill>
                  <a:schemeClr val="tx2"/>
                </a:solidFill>
              </a:rPr>
              <a:t>están reforzando sus </a:t>
            </a:r>
            <a:r>
              <a:rPr lang="es-ES" sz="1800" dirty="0">
                <a:solidFill>
                  <a:schemeClr val="tx2"/>
                </a:solidFill>
              </a:rPr>
              <a:t>servicios de apoyo a la </a:t>
            </a:r>
            <a:r>
              <a:rPr lang="es-ES" sz="1800" dirty="0" smtClean="0">
                <a:solidFill>
                  <a:schemeClr val="tx2"/>
                </a:solidFill>
              </a:rPr>
              <a:t>investigación y aunando esfuerzos </a:t>
            </a:r>
            <a:r>
              <a:rPr lang="es-ES" sz="1800" dirty="0">
                <a:solidFill>
                  <a:schemeClr val="tx2"/>
                </a:solidFill>
              </a:rPr>
              <a:t>con otras unidades de la Universidad implicadas en la gestión de la </a:t>
            </a:r>
            <a:r>
              <a:rPr lang="es-ES" sz="1800" dirty="0" smtClean="0">
                <a:solidFill>
                  <a:schemeClr val="tx2"/>
                </a:solidFill>
              </a:rPr>
              <a:t>investigación</a:t>
            </a:r>
          </a:p>
        </p:txBody>
      </p:sp>
      <p:pic>
        <p:nvPicPr>
          <p:cNvPr id="4" name="Picture 3" descr="logoALA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7031"/>
          <a:stretch>
            <a:fillRect/>
          </a:stretch>
        </p:blipFill>
        <p:spPr bwMode="auto">
          <a:xfrm>
            <a:off x="7600384" y="0"/>
            <a:ext cx="1511924" cy="57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611560" y="6381328"/>
            <a:ext cx="85007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 SESIÓN DE BUENAS PRÁCTICAS. BIBLIOTECA DE INGENIERÍA. UNIVERSIDAD DE SEVILLA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30416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Personalizado 9">
      <a:dk1>
        <a:sysClr val="windowText" lastClr="000000"/>
      </a:dk1>
      <a:lt1>
        <a:sysClr val="window" lastClr="FFFFFF"/>
      </a:lt1>
      <a:dk2>
        <a:srgbClr val="895D1D"/>
      </a:dk2>
      <a:lt2>
        <a:srgbClr val="873624"/>
      </a:lt2>
      <a:accent1>
        <a:srgbClr val="873624"/>
      </a:accent1>
      <a:accent2>
        <a:srgbClr val="FFD147"/>
      </a:accent2>
      <a:accent3>
        <a:srgbClr val="FFD147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</TotalTime>
  <Words>1820</Words>
  <Application>Microsoft Office PowerPoint</Application>
  <PresentationFormat>Presentación en pantalla (4:3)</PresentationFormat>
  <Paragraphs>152</Paragraphs>
  <Slides>15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Origen</vt:lpstr>
      <vt:lpstr>Tendencias en bibliotecas universitarias</vt:lpstr>
      <vt:lpstr>Tendencias en bibliotecas universitarias </vt:lpstr>
      <vt:lpstr>Espacios y equipamiento.  Edificios</vt:lpstr>
      <vt:lpstr>Espacios y equipamiento.  Equipamiento tecnológico</vt:lpstr>
      <vt:lpstr>Acceso a la información. Gestión de la colección  </vt:lpstr>
      <vt:lpstr>Acceso a la información.  Descripción de la información</vt:lpstr>
      <vt:lpstr>Acceso a la información.  Herramientas de acceso</vt:lpstr>
      <vt:lpstr>Tendencias de apoyo en Docencia y aprendizaje</vt:lpstr>
      <vt:lpstr>Tendencias de apoyo en Investigación</vt:lpstr>
      <vt:lpstr>Tendencias de apoyo en Investigación</vt:lpstr>
      <vt:lpstr>Tendencias en bibliotecas universitarias. Comunicación</vt:lpstr>
      <vt:lpstr>Tendencias en bibliotecas universitarias. Alianzas</vt:lpstr>
      <vt:lpstr>Tendencias en bibliotecas universitarias. Gestión y calidad</vt:lpstr>
      <vt:lpstr>Tendencias en bibliotecas universitarias. Personal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Tendencias en bibliotecas universitarias</dc:title>
  <dc:creator>ASUS</dc:creator>
  <cp:lastModifiedBy>ASUS</cp:lastModifiedBy>
  <cp:revision>73</cp:revision>
  <dcterms:created xsi:type="dcterms:W3CDTF">2015-11-15T16:53:09Z</dcterms:created>
  <dcterms:modified xsi:type="dcterms:W3CDTF">2015-11-24T20:19:37Z</dcterms:modified>
</cp:coreProperties>
</file>