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5"/>
  </p:notesMasterIdLst>
  <p:sldIdLst>
    <p:sldId id="282" r:id="rId2"/>
    <p:sldId id="261" r:id="rId3"/>
    <p:sldId id="276" r:id="rId4"/>
    <p:sldId id="277" r:id="rId5"/>
    <p:sldId id="278" r:id="rId6"/>
    <p:sldId id="279" r:id="rId7"/>
    <p:sldId id="280" r:id="rId8"/>
    <p:sldId id="259" r:id="rId9"/>
    <p:sldId id="283" r:id="rId10"/>
    <p:sldId id="262" r:id="rId11"/>
    <p:sldId id="263" r:id="rId12"/>
    <p:sldId id="264" r:id="rId13"/>
    <p:sldId id="269" r:id="rId14"/>
    <p:sldId id="272" r:id="rId15"/>
    <p:sldId id="270" r:id="rId16"/>
    <p:sldId id="275" r:id="rId17"/>
    <p:sldId id="265" r:id="rId18"/>
    <p:sldId id="266" r:id="rId19"/>
    <p:sldId id="268" r:id="rId20"/>
    <p:sldId id="271" r:id="rId21"/>
    <p:sldId id="260" r:id="rId22"/>
    <p:sldId id="267" r:id="rId23"/>
    <p:sldId id="273"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37" autoAdjust="0"/>
  </p:normalViewPr>
  <p:slideViewPr>
    <p:cSldViewPr snapToGrid="0">
      <p:cViewPr varScale="1">
        <p:scale>
          <a:sx n="65" d="100"/>
          <a:sy n="65" d="100"/>
        </p:scale>
        <p:origin x="-108" y="-14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1A962-0005-4770-8397-2652E6142406}" type="datetimeFigureOut">
              <a:rPr lang="es-ES" smtClean="0"/>
              <a:pPr/>
              <a:t>24/11/2015</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FC50F-ED44-43FA-9986-21127FDB60D8}" type="slidenum">
              <a:rPr lang="es-ES" smtClean="0"/>
              <a:pPr/>
              <a:t>‹Nº›</a:t>
            </a:fld>
            <a:endParaRPr lang="es-ES"/>
          </a:p>
        </p:txBody>
      </p:sp>
    </p:spTree>
    <p:extLst>
      <p:ext uri="{BB962C8B-B14F-4D97-AF65-F5344CB8AC3E}">
        <p14:creationId xmlns:p14="http://schemas.microsoft.com/office/powerpoint/2010/main" xmlns="" val="667525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smtClean="0"/>
              <a:t>Haga clic para agregar notas</a:t>
            </a:r>
          </a:p>
          <a:p>
            <a:pPr eaLnBrk="1" hangingPunct="1">
              <a:spcBef>
                <a:spcPct val="0"/>
              </a:spcBef>
            </a:pPr>
            <a:endParaRPr lang="es-ES" altLang="es-ES" smtClean="0"/>
          </a:p>
        </p:txBody>
      </p:sp>
      <p:sp>
        <p:nvSpPr>
          <p:cNvPr id="6148" name="3 Marcador de número de diapositiva"/>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943FCC-942E-42DA-B6E8-BAED50695AF9}" type="slidenum">
              <a:rPr lang="es-ES" altLang="es-ES">
                <a:latin typeface="Calibri" panose="020F0502020204030204" pitchFamily="34" charset="0"/>
              </a:rPr>
              <a:pPr/>
              <a:t>1</a:t>
            </a:fld>
            <a:endParaRPr lang="es-ES" altLang="es-ES">
              <a:latin typeface="Calibri" panose="020F0502020204030204" pitchFamily="34" charset="0"/>
            </a:endParaRPr>
          </a:p>
        </p:txBody>
      </p:sp>
    </p:spTree>
    <p:extLst>
      <p:ext uri="{BB962C8B-B14F-4D97-AF65-F5344CB8AC3E}">
        <p14:creationId xmlns:p14="http://schemas.microsoft.com/office/powerpoint/2010/main" xmlns="" val="2078736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95744-87F9-40CC-94E1-149AAB9EAFC9}" type="slidenum">
              <a:rPr lang="es-ES" altLang="es-ES">
                <a:latin typeface="Calibri" panose="020F0502020204030204" pitchFamily="34" charset="0"/>
              </a:rPr>
              <a:pPr/>
              <a:t>10</a:t>
            </a:fld>
            <a:endParaRPr lang="es-ES" altLang="es-ES">
              <a:latin typeface="Calibri" panose="020F0502020204030204" pitchFamily="34" charset="0"/>
            </a:endParaRPr>
          </a:p>
        </p:txBody>
      </p:sp>
      <p:sp>
        <p:nvSpPr>
          <p:cNvPr id="8195"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smtClean="0"/>
              <a:t>Periódicamente,</a:t>
            </a:r>
            <a:r>
              <a:rPr lang="es-ES" altLang="es-ES" baseline="0" dirty="0" smtClean="0"/>
              <a:t> la Secretaría de la Escuela va enviando por correo electrónico a Biblioteca los trabajos académicos que ya han sido defendidos, para que la Biblioteca pueda iniciar el proceso de subida a la base de datos e-Reading. En la imagen puede verse un listado de Trabajos Fin de Grado y otro de Proyectos Fin de Carrera.</a:t>
            </a:r>
            <a:endParaRPr lang="es-ES" altLang="es-ES" dirty="0" smtClean="0"/>
          </a:p>
        </p:txBody>
      </p:sp>
    </p:spTree>
    <p:extLst>
      <p:ext uri="{BB962C8B-B14F-4D97-AF65-F5344CB8AC3E}">
        <p14:creationId xmlns:p14="http://schemas.microsoft.com/office/powerpoint/2010/main" xmlns="" val="920689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95744-87F9-40CC-94E1-149AAB9EAFC9}" type="slidenum">
              <a:rPr lang="es-ES" altLang="es-ES">
                <a:latin typeface="Calibri" panose="020F0502020204030204" pitchFamily="34" charset="0"/>
              </a:rPr>
              <a:pPr/>
              <a:t>11</a:t>
            </a:fld>
            <a:endParaRPr lang="es-ES" altLang="es-ES">
              <a:latin typeface="Calibri" panose="020F0502020204030204" pitchFamily="34" charset="0"/>
            </a:endParaRPr>
          </a:p>
        </p:txBody>
      </p:sp>
      <p:sp>
        <p:nvSpPr>
          <p:cNvPr id="8195"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smtClean="0"/>
              <a:t>El</a:t>
            </a:r>
            <a:r>
              <a:rPr lang="es-ES" altLang="es-ES" baseline="0" dirty="0" smtClean="0"/>
              <a:t> proceso de subida de los trabajos al repositorio e-Reading comienza con la asignación de una carpeta a cada trabajo, que es la que se va a subir finalmente a e-Reading a través de </a:t>
            </a:r>
            <a:r>
              <a:rPr lang="es-ES" altLang="es-ES" baseline="0" dirty="0" err="1" smtClean="0"/>
              <a:t>Cyberduk</a:t>
            </a:r>
            <a:r>
              <a:rPr lang="es-ES" altLang="es-ES" baseline="0" dirty="0" smtClean="0"/>
              <a:t>. Cada carpeta tiene un número y contiene el </a:t>
            </a:r>
            <a:r>
              <a:rPr lang="es-ES" altLang="es-ES" baseline="0" dirty="0" err="1" smtClean="0"/>
              <a:t>pdf</a:t>
            </a:r>
            <a:r>
              <a:rPr lang="es-ES" altLang="es-ES" baseline="0" dirty="0" smtClean="0"/>
              <a:t> que se subirá. Para la presentación hemos elegido mostrar la carpeta de </a:t>
            </a:r>
            <a:r>
              <a:rPr lang="es-ES" altLang="es-ES" baseline="0" dirty="0" err="1" smtClean="0"/>
              <a:t>PFCs</a:t>
            </a:r>
            <a:r>
              <a:rPr lang="es-ES" altLang="es-ES" baseline="0" dirty="0" smtClean="0"/>
              <a:t> para que se vea la diversidad de </a:t>
            </a:r>
            <a:r>
              <a:rPr lang="es-ES" altLang="es-ES" baseline="0" dirty="0" err="1" smtClean="0"/>
              <a:t>númeración</a:t>
            </a:r>
            <a:r>
              <a:rPr lang="es-ES" altLang="es-ES" baseline="0" dirty="0" smtClean="0"/>
              <a:t>.</a:t>
            </a:r>
            <a:endParaRPr lang="es-ES" altLang="es-ES" dirty="0" smtClean="0"/>
          </a:p>
        </p:txBody>
      </p:sp>
    </p:spTree>
    <p:extLst>
      <p:ext uri="{BB962C8B-B14F-4D97-AF65-F5344CB8AC3E}">
        <p14:creationId xmlns:p14="http://schemas.microsoft.com/office/powerpoint/2010/main" xmlns="" val="3437935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95744-87F9-40CC-94E1-149AAB9EAFC9}" type="slidenum">
              <a:rPr lang="es-ES" altLang="es-ES">
                <a:latin typeface="Calibri" panose="020F0502020204030204" pitchFamily="34" charset="0"/>
              </a:rPr>
              <a:pPr/>
              <a:t>12</a:t>
            </a:fld>
            <a:endParaRPr lang="es-ES" altLang="es-ES">
              <a:latin typeface="Calibri" panose="020F0502020204030204" pitchFamily="34" charset="0"/>
            </a:endParaRPr>
          </a:p>
        </p:txBody>
      </p:sp>
      <p:sp>
        <p:nvSpPr>
          <p:cNvPr id="8195"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smtClean="0"/>
              <a:t>A través de </a:t>
            </a:r>
            <a:r>
              <a:rPr lang="es-ES" altLang="es-ES" dirty="0" err="1" smtClean="0"/>
              <a:t>Cyberduck</a:t>
            </a:r>
            <a:r>
              <a:rPr lang="es-ES" altLang="es-ES" dirty="0" smtClean="0"/>
              <a:t> subiremos</a:t>
            </a:r>
            <a:r>
              <a:rPr lang="es-ES" altLang="es-ES" baseline="0" dirty="0" smtClean="0"/>
              <a:t> la carpeta a nuestro servidor, bibing.us.es. Este programa es un cliente FTP que permite conectar con el servidor de forma fácil y gratuita. Cuando la subida está completada, nos lo indica. Si hubiera algún problema con la subida nos lo indicaría igualmente.</a:t>
            </a:r>
            <a:endParaRPr lang="es-ES" altLang="es-ES" dirty="0" smtClean="0"/>
          </a:p>
        </p:txBody>
      </p:sp>
    </p:spTree>
    <p:extLst>
      <p:ext uri="{BB962C8B-B14F-4D97-AF65-F5344CB8AC3E}">
        <p14:creationId xmlns:p14="http://schemas.microsoft.com/office/powerpoint/2010/main" xmlns="" val="3437935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95744-87F9-40CC-94E1-149AAB9EAFC9}" type="slidenum">
              <a:rPr lang="es-ES" altLang="es-ES">
                <a:latin typeface="Calibri" panose="020F0502020204030204" pitchFamily="34" charset="0"/>
              </a:rPr>
              <a:pPr/>
              <a:t>13</a:t>
            </a:fld>
            <a:endParaRPr lang="es-ES" altLang="es-ES">
              <a:latin typeface="Calibri" panose="020F0502020204030204" pitchFamily="34" charset="0"/>
            </a:endParaRPr>
          </a:p>
        </p:txBody>
      </p:sp>
      <p:sp>
        <p:nvSpPr>
          <p:cNvPr id="8195"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smtClean="0"/>
              <a:t>Una vez hemos subido</a:t>
            </a:r>
            <a:r>
              <a:rPr lang="es-ES" altLang="es-ES" baseline="0" dirty="0" smtClean="0"/>
              <a:t> las carpetas a través de </a:t>
            </a:r>
            <a:r>
              <a:rPr lang="es-ES" altLang="es-ES" baseline="0" dirty="0" err="1" smtClean="0"/>
              <a:t>Cyberduck</a:t>
            </a:r>
            <a:r>
              <a:rPr lang="es-ES" altLang="es-ES" baseline="0" dirty="0" smtClean="0"/>
              <a:t> al servidor bibing.us.es, entramos en el gestor de e-</a:t>
            </a:r>
            <a:r>
              <a:rPr lang="es-ES" altLang="es-ES" baseline="0" dirty="0" err="1" smtClean="0"/>
              <a:t>Reding</a:t>
            </a:r>
            <a:r>
              <a:rPr lang="es-ES" altLang="es-ES" baseline="0" dirty="0" smtClean="0"/>
              <a:t>, donde introducimos los datos bibliográficos del trabajo académico. Para introducirlo, seleccionamos la titulación y escribo el número asignado al trabajo en Secretaría (sin el de titulación, el 1, 2, 3…). En el caso de la diapositiva, el </a:t>
            </a:r>
            <a:r>
              <a:rPr lang="es-ES" altLang="es-ES" b="1" baseline="0" dirty="0" smtClean="0"/>
              <a:t>413</a:t>
            </a:r>
            <a:r>
              <a:rPr lang="es-ES" altLang="es-ES" baseline="0" dirty="0" smtClean="0"/>
              <a:t>, sin el nº 60 correspondiente a Aeronáutica. Una vez introducidos los datos pulsamos “Enviar trabajo”. El gestor nos indica que la operación se ha realizado con éxito y nos ofrece el enlace a la versión pública de e-</a:t>
            </a:r>
            <a:r>
              <a:rPr lang="es-ES" altLang="es-ES" baseline="0" dirty="0" err="1" smtClean="0"/>
              <a:t>Reding</a:t>
            </a:r>
            <a:r>
              <a:rPr lang="es-ES" altLang="es-ES" baseline="0" dirty="0" smtClean="0"/>
              <a:t>. </a:t>
            </a:r>
            <a:endParaRPr lang="es-ES" altLang="es-ES" dirty="0" smtClean="0"/>
          </a:p>
        </p:txBody>
      </p:sp>
    </p:spTree>
    <p:extLst>
      <p:ext uri="{BB962C8B-B14F-4D97-AF65-F5344CB8AC3E}">
        <p14:creationId xmlns:p14="http://schemas.microsoft.com/office/powerpoint/2010/main" xmlns="" val="3437935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95744-87F9-40CC-94E1-149AAB9EAFC9}" type="slidenum">
              <a:rPr lang="es-ES" altLang="es-ES">
                <a:latin typeface="Calibri" panose="020F0502020204030204" pitchFamily="34" charset="0"/>
              </a:rPr>
              <a:pPr/>
              <a:t>14</a:t>
            </a:fld>
            <a:endParaRPr lang="es-ES" altLang="es-ES">
              <a:latin typeface="Calibri" panose="020F0502020204030204" pitchFamily="34" charset="0"/>
            </a:endParaRPr>
          </a:p>
        </p:txBody>
      </p:sp>
      <p:sp>
        <p:nvSpPr>
          <p:cNvPr id="8195"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smtClean="0"/>
              <a:t>Ésta</a:t>
            </a:r>
            <a:r>
              <a:rPr lang="es-ES" altLang="es-ES" baseline="0" dirty="0" smtClean="0"/>
              <a:t> es la versión pública de e-Reading. En el lateral aparecen los principales datos del trabajo dentro de e-</a:t>
            </a:r>
            <a:r>
              <a:rPr lang="es-ES" altLang="es-ES" baseline="0" dirty="0" err="1" smtClean="0"/>
              <a:t>Reding</a:t>
            </a:r>
            <a:r>
              <a:rPr lang="es-ES" altLang="es-ES" baseline="0" dirty="0" smtClean="0"/>
              <a:t>. Indica el grado, el tipo de documento (TFG, TFM, PFC…), idioma, fecha de lectura del trabajo. Las materias se cargan con posterioridad (esto lo hace Rafael Pavo). Cuando pulsamos sobre el enlace se nos abrirá el contenido y dentro estará el PDF del trabajo.</a:t>
            </a:r>
            <a:endParaRPr lang="es-ES" altLang="es-ES" dirty="0" smtClean="0"/>
          </a:p>
        </p:txBody>
      </p:sp>
    </p:spTree>
    <p:extLst>
      <p:ext uri="{BB962C8B-B14F-4D97-AF65-F5344CB8AC3E}">
        <p14:creationId xmlns:p14="http://schemas.microsoft.com/office/powerpoint/2010/main" xmlns="" val="288595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95744-87F9-40CC-94E1-149AAB9EAFC9}" type="slidenum">
              <a:rPr lang="es-ES" altLang="es-ES">
                <a:latin typeface="Calibri" panose="020F0502020204030204" pitchFamily="34" charset="0"/>
              </a:rPr>
              <a:pPr/>
              <a:t>15</a:t>
            </a:fld>
            <a:endParaRPr lang="es-ES" altLang="es-ES">
              <a:latin typeface="Calibri" panose="020F0502020204030204" pitchFamily="34" charset="0"/>
            </a:endParaRPr>
          </a:p>
        </p:txBody>
      </p:sp>
      <p:sp>
        <p:nvSpPr>
          <p:cNvPr id="8195"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smtClean="0"/>
              <a:t>El último paso es la catalogación en</a:t>
            </a:r>
            <a:r>
              <a:rPr lang="es-ES" altLang="es-ES" baseline="0" dirty="0" smtClean="0"/>
              <a:t> Sierra para que el Trabajo académico sea también accesible desde el catálogo Fama. Al entrar en el trabajo desde Fama, termina remitiendo a e-</a:t>
            </a:r>
            <a:r>
              <a:rPr lang="es-ES" altLang="es-ES" baseline="0" dirty="0" err="1" smtClean="0"/>
              <a:t>Reding</a:t>
            </a:r>
            <a:r>
              <a:rPr lang="es-ES" altLang="es-ES" baseline="0" dirty="0" smtClean="0"/>
              <a:t>. </a:t>
            </a:r>
            <a:endParaRPr lang="es-ES" altLang="es-ES" dirty="0" smtClean="0"/>
          </a:p>
        </p:txBody>
      </p:sp>
    </p:spTree>
    <p:extLst>
      <p:ext uri="{BB962C8B-B14F-4D97-AF65-F5344CB8AC3E}">
        <p14:creationId xmlns:p14="http://schemas.microsoft.com/office/powerpoint/2010/main" xmlns="" val="3627065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95744-87F9-40CC-94E1-149AAB9EAFC9}" type="slidenum">
              <a:rPr lang="es-ES" altLang="es-ES">
                <a:latin typeface="Calibri" panose="020F0502020204030204" pitchFamily="34" charset="0"/>
              </a:rPr>
              <a:pPr/>
              <a:t>16</a:t>
            </a:fld>
            <a:endParaRPr lang="es-ES" altLang="es-ES">
              <a:latin typeface="Calibri" panose="020F0502020204030204" pitchFamily="34" charset="0"/>
            </a:endParaRPr>
          </a:p>
        </p:txBody>
      </p:sp>
      <p:sp>
        <p:nvSpPr>
          <p:cNvPr id="8195"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smtClean="0"/>
              <a:t>A continuación vamos a ver los trabajos académicos en </a:t>
            </a:r>
            <a:r>
              <a:rPr lang="es-ES" altLang="es-ES" dirty="0" err="1" smtClean="0"/>
              <a:t>idUS</a:t>
            </a:r>
            <a:r>
              <a:rPr lang="es-ES" altLang="es-ES" dirty="0" smtClean="0"/>
              <a:t>, el depósito de investigación de la Universidad de Sevilla.</a:t>
            </a:r>
          </a:p>
        </p:txBody>
      </p:sp>
    </p:spTree>
    <p:extLst>
      <p:ext uri="{BB962C8B-B14F-4D97-AF65-F5344CB8AC3E}">
        <p14:creationId xmlns:p14="http://schemas.microsoft.com/office/powerpoint/2010/main" xmlns="" val="3218725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95744-87F9-40CC-94E1-149AAB9EAFC9}" type="slidenum">
              <a:rPr lang="es-ES" altLang="es-ES">
                <a:latin typeface="Calibri" panose="020F0502020204030204" pitchFamily="34" charset="0"/>
              </a:rPr>
              <a:pPr/>
              <a:t>17</a:t>
            </a:fld>
            <a:endParaRPr lang="es-ES" altLang="es-ES">
              <a:latin typeface="Calibri" panose="020F0502020204030204" pitchFamily="34" charset="0"/>
            </a:endParaRPr>
          </a:p>
        </p:txBody>
      </p:sp>
      <p:sp>
        <p:nvSpPr>
          <p:cNvPr id="8195"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err="1" smtClean="0"/>
              <a:t>idUS</a:t>
            </a:r>
            <a:r>
              <a:rPr lang="es-ES" altLang="es-ES" dirty="0" smtClean="0"/>
              <a:t> es la principal apuesta de la Universidad de Sevilla por el acceso abierto.  Este repositorio de investigación contiene (datos de principios de noviembre), unos 15.000 documentos distribuidos entre los</a:t>
            </a:r>
            <a:r>
              <a:rPr lang="es-ES" altLang="es-ES" baseline="0" dirty="0" smtClean="0"/>
              <a:t> tres grandes espacios que lo componen y que veremos a continuación. A día de hoy, </a:t>
            </a:r>
            <a:r>
              <a:rPr lang="es-ES" altLang="es-ES" baseline="0" dirty="0" err="1" smtClean="0"/>
              <a:t>idUS</a:t>
            </a:r>
            <a:r>
              <a:rPr lang="es-ES" altLang="es-ES" baseline="0" dirty="0" smtClean="0"/>
              <a:t> está presente en RECOLECTA, donde ya ocupa un lugar destacado, en Google Académico… </a:t>
            </a:r>
          </a:p>
          <a:p>
            <a:pPr eaLnBrk="1" hangingPunct="1">
              <a:spcBef>
                <a:spcPct val="0"/>
              </a:spcBef>
            </a:pPr>
            <a:endParaRPr lang="es-ES" altLang="es-ES" baseline="0" dirty="0" smtClean="0"/>
          </a:p>
          <a:p>
            <a:pPr eaLnBrk="1" hangingPunct="1">
              <a:spcBef>
                <a:spcPct val="0"/>
              </a:spcBef>
            </a:pPr>
            <a:r>
              <a:rPr lang="es-ES" altLang="es-ES" baseline="0" dirty="0" err="1" smtClean="0"/>
              <a:t>idUS</a:t>
            </a:r>
            <a:r>
              <a:rPr lang="es-ES" altLang="es-ES" baseline="0" dirty="0" smtClean="0"/>
              <a:t> se estructura en tres grandes áreas: </a:t>
            </a:r>
            <a:r>
              <a:rPr lang="es-ES" altLang="es-ES" b="1" baseline="0" dirty="0" smtClean="0"/>
              <a:t>Comunidades</a:t>
            </a:r>
            <a:r>
              <a:rPr lang="es-ES" altLang="es-ES" baseline="0" dirty="0" smtClean="0"/>
              <a:t> (indicar las de las diapositivas, explicando que Investigación comprende los artículos de revistas y ponencias de congresos, e incidiendo en que una de ellas es </a:t>
            </a:r>
            <a:r>
              <a:rPr lang="es-ES" altLang="es-ES" i="1" baseline="0" dirty="0" smtClean="0"/>
              <a:t>Trabajos Académicos</a:t>
            </a:r>
            <a:r>
              <a:rPr lang="es-ES" altLang="es-ES" baseline="0" dirty="0" smtClean="0"/>
              <a:t>, que es de la que vamos a tratar). Las </a:t>
            </a:r>
            <a:r>
              <a:rPr lang="es-ES" altLang="es-ES" b="1" baseline="0" dirty="0" err="1" smtClean="0"/>
              <a:t>Subcomunidades</a:t>
            </a:r>
            <a:r>
              <a:rPr lang="es-ES" altLang="es-ES" baseline="0" dirty="0" smtClean="0"/>
              <a:t> son grandes áreas temáticas, de las cuales, las que nos afectan principalmente son </a:t>
            </a:r>
            <a:r>
              <a:rPr lang="es-ES" altLang="es-ES" i="1" baseline="0" dirty="0" smtClean="0"/>
              <a:t>Ingeniería y Arquitectura</a:t>
            </a:r>
            <a:r>
              <a:rPr lang="es-ES" altLang="es-ES" baseline="0" dirty="0" smtClean="0"/>
              <a:t>, en donde están incluidos la mayoría de los departamentos de la ETSI, con la excepción de </a:t>
            </a:r>
            <a:r>
              <a:rPr lang="es-ES" altLang="es-ES" baseline="0" dirty="0" err="1" smtClean="0"/>
              <a:t>Fª</a:t>
            </a:r>
            <a:r>
              <a:rPr lang="es-ES" altLang="es-ES" baseline="0" dirty="0" smtClean="0"/>
              <a:t> Aplicada III y Matemática Aplicada II, que están incluidos en la </a:t>
            </a:r>
            <a:r>
              <a:rPr lang="es-ES" altLang="es-ES" baseline="0" dirty="0" err="1" smtClean="0"/>
              <a:t>subcomunidad</a:t>
            </a:r>
            <a:r>
              <a:rPr lang="es-ES" altLang="es-ES" baseline="0" dirty="0" smtClean="0"/>
              <a:t> de </a:t>
            </a:r>
            <a:r>
              <a:rPr lang="es-ES" altLang="es-ES" i="1" baseline="0" dirty="0" smtClean="0"/>
              <a:t>Ciencias</a:t>
            </a:r>
            <a:r>
              <a:rPr lang="es-ES" altLang="es-ES" baseline="0" dirty="0" smtClean="0"/>
              <a:t>. Por último están las </a:t>
            </a:r>
            <a:r>
              <a:rPr lang="es-ES" altLang="es-ES" b="1" baseline="0" dirty="0" smtClean="0"/>
              <a:t>Colecciones</a:t>
            </a:r>
            <a:r>
              <a:rPr lang="es-ES" altLang="es-ES" b="0" baseline="0" dirty="0" smtClean="0"/>
              <a:t>. En el caso de los TFG y los TFM, los abrimos al lado con un golpe de clic. En los TFG se nos abren enlaces de lo que hay en cada uno de los grados, y lo mismo para </a:t>
            </a:r>
            <a:r>
              <a:rPr lang="es-ES" altLang="es-ES" b="0" baseline="0" dirty="0" err="1" smtClean="0"/>
              <a:t>Másters</a:t>
            </a:r>
            <a:r>
              <a:rPr lang="es-ES" altLang="es-ES" b="0" baseline="0" dirty="0" smtClean="0"/>
              <a:t>.</a:t>
            </a:r>
            <a:endParaRPr lang="es-ES" altLang="es-ES" dirty="0" smtClean="0"/>
          </a:p>
        </p:txBody>
      </p:sp>
    </p:spTree>
    <p:extLst>
      <p:ext uri="{BB962C8B-B14F-4D97-AF65-F5344CB8AC3E}">
        <p14:creationId xmlns:p14="http://schemas.microsoft.com/office/powerpoint/2010/main" xmlns="" val="3437935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95744-87F9-40CC-94E1-149AAB9EAFC9}" type="slidenum">
              <a:rPr lang="es-ES" altLang="es-ES">
                <a:latin typeface="Calibri" panose="020F0502020204030204" pitchFamily="34" charset="0"/>
              </a:rPr>
              <a:pPr/>
              <a:t>18</a:t>
            </a:fld>
            <a:endParaRPr lang="es-ES" altLang="es-ES">
              <a:latin typeface="Calibri" panose="020F0502020204030204" pitchFamily="34" charset="0"/>
            </a:endParaRPr>
          </a:p>
        </p:txBody>
      </p:sp>
      <p:sp>
        <p:nvSpPr>
          <p:cNvPr id="8195"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smtClean="0"/>
              <a:t>Para</a:t>
            </a:r>
            <a:r>
              <a:rPr lang="es-ES" altLang="es-ES" baseline="0" dirty="0" smtClean="0"/>
              <a:t> subir trabajos académicos a </a:t>
            </a:r>
            <a:r>
              <a:rPr lang="es-ES" altLang="es-ES" baseline="0" dirty="0" err="1" smtClean="0"/>
              <a:t>idUS</a:t>
            </a:r>
            <a:r>
              <a:rPr lang="es-ES" altLang="es-ES" baseline="0" dirty="0" smtClean="0"/>
              <a:t>, como primer paso, debemos esperar a recibir el listado de aquellos que han sido calificados con nota de Sobresaliente o Matrícula de Honor. </a:t>
            </a:r>
            <a:r>
              <a:rPr lang="es-ES" sz="1200" kern="1200" dirty="0" smtClean="0">
                <a:solidFill>
                  <a:schemeClr val="tx1"/>
                </a:solidFill>
                <a:effectLst/>
                <a:latin typeface="+mn-lt"/>
                <a:ea typeface="+mn-ea"/>
                <a:cs typeface="+mn-cs"/>
              </a:rPr>
              <a:t>Aquellos que no hayan obtenido autorización, no serán tampoco incluidos en E-</a:t>
            </a:r>
            <a:r>
              <a:rPr lang="es-ES" sz="1200" kern="1200" dirty="0" err="1" smtClean="0">
                <a:solidFill>
                  <a:schemeClr val="tx1"/>
                </a:solidFill>
                <a:effectLst/>
                <a:latin typeface="+mn-lt"/>
                <a:ea typeface="+mn-ea"/>
                <a:cs typeface="+mn-cs"/>
              </a:rPr>
              <a:t>Reding</a:t>
            </a:r>
            <a:r>
              <a:rPr lang="es-ES" sz="1200" kern="1200" dirty="0" smtClean="0">
                <a:solidFill>
                  <a:schemeClr val="tx1"/>
                </a:solidFill>
                <a:effectLst/>
                <a:latin typeface="+mn-lt"/>
                <a:ea typeface="+mn-ea"/>
                <a:cs typeface="+mn-cs"/>
              </a:rPr>
              <a:t>. </a:t>
            </a:r>
            <a:endParaRPr lang="es-ES" altLang="es-ES" dirty="0" smtClean="0"/>
          </a:p>
        </p:txBody>
      </p:sp>
    </p:spTree>
    <p:extLst>
      <p:ext uri="{BB962C8B-B14F-4D97-AF65-F5344CB8AC3E}">
        <p14:creationId xmlns:p14="http://schemas.microsoft.com/office/powerpoint/2010/main" xmlns="" val="3437935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95744-87F9-40CC-94E1-149AAB9EAFC9}" type="slidenum">
              <a:rPr lang="es-ES" altLang="es-ES">
                <a:latin typeface="Calibri" panose="020F0502020204030204" pitchFamily="34" charset="0"/>
              </a:rPr>
              <a:pPr/>
              <a:t>19</a:t>
            </a:fld>
            <a:endParaRPr lang="es-ES" altLang="es-ES">
              <a:latin typeface="Calibri" panose="020F0502020204030204" pitchFamily="34" charset="0"/>
            </a:endParaRPr>
          </a:p>
        </p:txBody>
      </p:sp>
      <p:sp>
        <p:nvSpPr>
          <p:cNvPr id="8195"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smtClean="0"/>
              <a:t>A continuación debemos</a:t>
            </a:r>
            <a:r>
              <a:rPr lang="es-ES" altLang="es-ES" baseline="0" dirty="0" smtClean="0"/>
              <a:t> buscar el Trabajo en e-</a:t>
            </a:r>
            <a:r>
              <a:rPr lang="es-ES" altLang="es-ES" baseline="0" dirty="0" err="1" smtClean="0"/>
              <a:t>Reding</a:t>
            </a:r>
            <a:r>
              <a:rPr lang="es-ES" altLang="es-ES" baseline="0" dirty="0" smtClean="0"/>
              <a:t> para descargar los </a:t>
            </a:r>
            <a:r>
              <a:rPr lang="es-ES" altLang="es-ES" baseline="0" dirty="0" err="1" smtClean="0"/>
              <a:t>PDFs</a:t>
            </a:r>
            <a:r>
              <a:rPr lang="es-ES" altLang="es-ES" baseline="0" dirty="0" smtClean="0"/>
              <a:t> que tendremos que subir al repositorio de producción científica </a:t>
            </a:r>
            <a:r>
              <a:rPr lang="es-ES" altLang="es-ES" baseline="0" dirty="0" err="1" smtClean="0"/>
              <a:t>idUS</a:t>
            </a:r>
            <a:r>
              <a:rPr lang="es-ES" altLang="es-ES" baseline="0" dirty="0" smtClean="0"/>
              <a:t>. Puede darse el caso de que el trabajo contenga muchos archivos. Dado que a </a:t>
            </a:r>
            <a:r>
              <a:rPr lang="es-ES" altLang="es-ES" baseline="0" dirty="0" err="1" smtClean="0"/>
              <a:t>idUS</a:t>
            </a:r>
            <a:r>
              <a:rPr lang="es-ES" altLang="es-ES" baseline="0" dirty="0" smtClean="0"/>
              <a:t> debemos subir los menos posibles, habrá que proceder a unificar los archivos. </a:t>
            </a:r>
            <a:endParaRPr lang="es-ES" altLang="es-ES" dirty="0" smtClean="0"/>
          </a:p>
        </p:txBody>
      </p:sp>
    </p:spTree>
    <p:extLst>
      <p:ext uri="{BB962C8B-B14F-4D97-AF65-F5344CB8AC3E}">
        <p14:creationId xmlns:p14="http://schemas.microsoft.com/office/powerpoint/2010/main" xmlns="" val="3437935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95744-87F9-40CC-94E1-149AAB9EAFC9}" type="slidenum">
              <a:rPr lang="es-ES" altLang="es-ES">
                <a:latin typeface="Calibri" panose="020F0502020204030204" pitchFamily="34" charset="0"/>
              </a:rPr>
              <a:pPr/>
              <a:t>2</a:t>
            </a:fld>
            <a:endParaRPr lang="es-ES" altLang="es-ES">
              <a:latin typeface="Calibri" panose="020F0502020204030204" pitchFamily="34" charset="0"/>
            </a:endParaRPr>
          </a:p>
        </p:txBody>
      </p:sp>
      <p:sp>
        <p:nvSpPr>
          <p:cNvPr id="8195"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Tree>
    <p:extLst>
      <p:ext uri="{BB962C8B-B14F-4D97-AF65-F5344CB8AC3E}">
        <p14:creationId xmlns:p14="http://schemas.microsoft.com/office/powerpoint/2010/main" xmlns="" val="4153006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95744-87F9-40CC-94E1-149AAB9EAFC9}" type="slidenum">
              <a:rPr lang="es-ES" altLang="es-ES">
                <a:latin typeface="Calibri" panose="020F0502020204030204" pitchFamily="34" charset="0"/>
              </a:rPr>
              <a:pPr/>
              <a:t>20</a:t>
            </a:fld>
            <a:endParaRPr lang="es-ES" altLang="es-ES">
              <a:latin typeface="Calibri" panose="020F0502020204030204" pitchFamily="34" charset="0"/>
            </a:endParaRPr>
          </a:p>
        </p:txBody>
      </p:sp>
      <p:sp>
        <p:nvSpPr>
          <p:cNvPr id="8195"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smtClean="0"/>
              <a:t>En Adobe</a:t>
            </a:r>
            <a:r>
              <a:rPr lang="es-ES" altLang="es-ES" baseline="0" dirty="0" smtClean="0"/>
              <a:t> procedemos a combinar los archivos en PDF en un único documento, que es el que finalmente se subirá a idus.</a:t>
            </a:r>
            <a:endParaRPr lang="es-ES" altLang="es-ES" dirty="0" smtClean="0"/>
          </a:p>
        </p:txBody>
      </p:sp>
    </p:spTree>
    <p:extLst>
      <p:ext uri="{BB962C8B-B14F-4D97-AF65-F5344CB8AC3E}">
        <p14:creationId xmlns:p14="http://schemas.microsoft.com/office/powerpoint/2010/main" xmlns="" val="592429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95744-87F9-40CC-94E1-149AAB9EAFC9}" type="slidenum">
              <a:rPr lang="es-ES" altLang="es-ES">
                <a:latin typeface="Calibri" panose="020F0502020204030204" pitchFamily="34" charset="0"/>
              </a:rPr>
              <a:pPr/>
              <a:t>21</a:t>
            </a:fld>
            <a:endParaRPr lang="es-ES" altLang="es-ES">
              <a:latin typeface="Calibri" panose="020F0502020204030204" pitchFamily="34" charset="0"/>
            </a:endParaRPr>
          </a:p>
        </p:txBody>
      </p:sp>
      <p:sp>
        <p:nvSpPr>
          <p:cNvPr id="8195"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smtClean="0"/>
              <a:t>A continuación se van introduciendo los metadatos en idus. </a:t>
            </a:r>
          </a:p>
        </p:txBody>
      </p:sp>
    </p:spTree>
    <p:extLst>
      <p:ext uri="{BB962C8B-B14F-4D97-AF65-F5344CB8AC3E}">
        <p14:creationId xmlns:p14="http://schemas.microsoft.com/office/powerpoint/2010/main" xmlns="" val="1023684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95744-87F9-40CC-94E1-149AAB9EAFC9}" type="slidenum">
              <a:rPr lang="es-ES" altLang="es-ES">
                <a:latin typeface="Calibri" panose="020F0502020204030204" pitchFamily="34" charset="0"/>
              </a:rPr>
              <a:pPr/>
              <a:t>22</a:t>
            </a:fld>
            <a:endParaRPr lang="es-ES" altLang="es-ES">
              <a:latin typeface="Calibri" panose="020F0502020204030204" pitchFamily="34" charset="0"/>
            </a:endParaRPr>
          </a:p>
        </p:txBody>
      </p:sp>
      <p:sp>
        <p:nvSpPr>
          <p:cNvPr id="8195"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smtClean="0"/>
              <a:t>Éste es un registro una vez subido a idus. Señalar que el registro ofrece información sobre el autor y el tutor</a:t>
            </a:r>
            <a:r>
              <a:rPr lang="es-ES" altLang="es-ES" baseline="0" dirty="0" smtClean="0"/>
              <a:t> así como</a:t>
            </a:r>
            <a:r>
              <a:rPr lang="es-ES" altLang="es-ES" dirty="0" smtClean="0"/>
              <a:t> sobre el Departamento del tutor. Que todos</a:t>
            </a:r>
            <a:r>
              <a:rPr lang="es-ES" altLang="es-ES" baseline="0" dirty="0" smtClean="0"/>
              <a:t> los documentos subidos a </a:t>
            </a:r>
            <a:r>
              <a:rPr lang="es-ES" altLang="es-ES" baseline="0" dirty="0" err="1" smtClean="0"/>
              <a:t>idUS</a:t>
            </a:r>
            <a:r>
              <a:rPr lang="es-ES" altLang="es-ES" baseline="0" dirty="0" smtClean="0"/>
              <a:t>, no sólo los trabajos académicos, van bajo licencia </a:t>
            </a:r>
            <a:r>
              <a:rPr lang="es-ES" altLang="es-ES" baseline="0" dirty="0" err="1" smtClean="0"/>
              <a:t>Creative</a:t>
            </a:r>
            <a:r>
              <a:rPr lang="es-ES" altLang="es-ES" baseline="0" dirty="0" smtClean="0"/>
              <a:t> </a:t>
            </a:r>
            <a:r>
              <a:rPr lang="es-ES" altLang="es-ES" baseline="0" dirty="0" err="1" smtClean="0"/>
              <a:t>Commons</a:t>
            </a:r>
            <a:r>
              <a:rPr lang="es-ES" altLang="es-ES" baseline="0" dirty="0" smtClean="0"/>
              <a:t> en su versión más restrictiva (salvo que el autor indicara otro tipo de licencia). En Ver y abrir </a:t>
            </a:r>
            <a:endParaRPr lang="es-ES" altLang="es-ES" dirty="0" smtClean="0"/>
          </a:p>
        </p:txBody>
      </p:sp>
    </p:spTree>
    <p:extLst>
      <p:ext uri="{BB962C8B-B14F-4D97-AF65-F5344CB8AC3E}">
        <p14:creationId xmlns:p14="http://schemas.microsoft.com/office/powerpoint/2010/main" xmlns="" val="3437935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95744-87F9-40CC-94E1-149AAB9EAFC9}" type="slidenum">
              <a:rPr lang="es-ES" altLang="es-ES">
                <a:latin typeface="Calibri" panose="020F0502020204030204" pitchFamily="34" charset="0"/>
              </a:rPr>
              <a:pPr/>
              <a:t>23</a:t>
            </a:fld>
            <a:endParaRPr lang="es-ES" altLang="es-ES">
              <a:latin typeface="Calibri" panose="020F0502020204030204" pitchFamily="34" charset="0"/>
            </a:endParaRPr>
          </a:p>
        </p:txBody>
      </p:sp>
      <p:sp>
        <p:nvSpPr>
          <p:cNvPr id="8195"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Tree>
    <p:extLst>
      <p:ext uri="{BB962C8B-B14F-4D97-AF65-F5344CB8AC3E}">
        <p14:creationId xmlns:p14="http://schemas.microsoft.com/office/powerpoint/2010/main" xmlns="" val="435967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95744-87F9-40CC-94E1-149AAB9EAFC9}" type="slidenum">
              <a:rPr lang="es-ES" altLang="es-ES">
                <a:latin typeface="Calibri" panose="020F0502020204030204" pitchFamily="34" charset="0"/>
              </a:rPr>
              <a:pPr/>
              <a:t>3</a:t>
            </a:fld>
            <a:endParaRPr lang="es-ES" altLang="es-ES">
              <a:latin typeface="Calibri" panose="020F0502020204030204" pitchFamily="34" charset="0"/>
            </a:endParaRPr>
          </a:p>
        </p:txBody>
      </p:sp>
      <p:sp>
        <p:nvSpPr>
          <p:cNvPr id="8195"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smtClean="0"/>
              <a:t>Los trabajos académicos (</a:t>
            </a:r>
            <a:r>
              <a:rPr lang="es-ES" altLang="es-ES" dirty="0" err="1" smtClean="0"/>
              <a:t>TFGs</a:t>
            </a:r>
            <a:r>
              <a:rPr lang="es-ES" altLang="es-ES" baseline="0" dirty="0" smtClean="0"/>
              <a:t> o </a:t>
            </a:r>
            <a:r>
              <a:rPr lang="es-ES" altLang="es-ES" baseline="0" dirty="0" err="1" smtClean="0"/>
              <a:t>TFMs</a:t>
            </a:r>
            <a:r>
              <a:rPr lang="es-ES" altLang="es-ES" baseline="0" dirty="0" smtClean="0"/>
              <a:t>) </a:t>
            </a:r>
            <a:r>
              <a:rPr lang="es-ES" altLang="es-ES" dirty="0" smtClean="0"/>
              <a:t>son trabajos que los estudiantes deben hacer bajo la dirección de un tutor o tutores, sobre un tema de trabajo que les asignen y en el que deberán aplicar y desarrollar conocimientos, capacidades</a:t>
            </a:r>
            <a:r>
              <a:rPr lang="es-ES" altLang="es-ES" baseline="0" dirty="0" smtClean="0"/>
              <a:t> y </a:t>
            </a:r>
            <a:r>
              <a:rPr lang="es-ES" altLang="es-ES" dirty="0" smtClean="0"/>
              <a:t>competencias adquiridos durante sus estudios. E</a:t>
            </a:r>
            <a:r>
              <a:rPr lang="es-ES" altLang="es-ES" baseline="0" dirty="0" smtClean="0"/>
              <a:t>stán regulados por diversas normativas (la de TFG de julio de 2013 y actualizada en abril de 2014) que, en todo caso, son accesibles desde la página Web de la ETSI o desde la Guía de Ingeniería de la Biblioteca. </a:t>
            </a:r>
          </a:p>
          <a:p>
            <a:pPr eaLnBrk="1" hangingPunct="1">
              <a:spcBef>
                <a:spcPct val="0"/>
              </a:spcBef>
            </a:pPr>
            <a:endParaRPr lang="es-ES" altLang="es-ES" baseline="0" dirty="0" smtClean="0"/>
          </a:p>
          <a:p>
            <a:pPr eaLnBrk="1" hangingPunct="1">
              <a:spcBef>
                <a:spcPct val="0"/>
              </a:spcBef>
            </a:pPr>
            <a:r>
              <a:rPr lang="es-ES" altLang="es-ES" baseline="0" dirty="0" smtClean="0"/>
              <a:t>Con relación a los </a:t>
            </a:r>
            <a:r>
              <a:rPr lang="es-ES" altLang="es-ES" baseline="0" dirty="0" err="1" smtClean="0"/>
              <a:t>TFGs</a:t>
            </a:r>
            <a:r>
              <a:rPr lang="es-ES" altLang="es-ES" baseline="0" dirty="0" smtClean="0"/>
              <a:t>, es necesario haber superado el 70% de los créditos para poder presentarlo. Existe un Coordinador por grado designado por la ETSI cada curso académico.</a:t>
            </a:r>
            <a:endParaRPr lang="es-ES" altLang="es-ES" dirty="0" smtClean="0"/>
          </a:p>
        </p:txBody>
      </p:sp>
    </p:spTree>
    <p:extLst>
      <p:ext uri="{BB962C8B-B14F-4D97-AF65-F5344CB8AC3E}">
        <p14:creationId xmlns:p14="http://schemas.microsoft.com/office/powerpoint/2010/main" xmlns="" val="1906494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95744-87F9-40CC-94E1-149AAB9EAFC9}" type="slidenum">
              <a:rPr lang="es-ES" altLang="es-ES">
                <a:latin typeface="Calibri" panose="020F0502020204030204" pitchFamily="34" charset="0"/>
              </a:rPr>
              <a:pPr/>
              <a:t>4</a:t>
            </a:fld>
            <a:endParaRPr lang="es-ES" altLang="es-ES">
              <a:latin typeface="Calibri" panose="020F0502020204030204" pitchFamily="34" charset="0"/>
            </a:endParaRPr>
          </a:p>
        </p:txBody>
      </p:sp>
      <p:sp>
        <p:nvSpPr>
          <p:cNvPr id="8195"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smtClean="0"/>
              <a:t>La Junta de Escuela nombra la CTFG. Es el órgano delegado de la ETSI</a:t>
            </a:r>
            <a:r>
              <a:rPr lang="es-ES" altLang="es-ES" baseline="0" dirty="0" smtClean="0"/>
              <a:t> en lo relativo al TFG. </a:t>
            </a:r>
            <a:r>
              <a:rPr lang="es-ES" altLang="es-ES" dirty="0" smtClean="0"/>
              <a:t>La compone el Director o profesor en quien delegue y los coordinadores de las asignaturas TFG de cada grado. La</a:t>
            </a:r>
            <a:r>
              <a:rPr lang="es-ES" altLang="es-ES" baseline="0" dirty="0" smtClean="0"/>
              <a:t> normativa también regula más adelante</a:t>
            </a:r>
            <a:r>
              <a:rPr lang="es-ES" altLang="es-ES" dirty="0" smtClean="0"/>
              <a:t> la Comisión de Evaluación del TFG. En el caso del Máster existe la Comisión Académica del Máster.</a:t>
            </a:r>
          </a:p>
          <a:p>
            <a:pPr eaLnBrk="1" hangingPunct="1">
              <a:spcBef>
                <a:spcPct val="0"/>
              </a:spcBef>
            </a:pPr>
            <a:endParaRPr lang="es-ES" altLang="es-ES" dirty="0" smtClean="0"/>
          </a:p>
          <a:p>
            <a:pPr eaLnBrk="1" hangingPunct="1">
              <a:spcBef>
                <a:spcPct val="0"/>
              </a:spcBef>
            </a:pPr>
            <a:r>
              <a:rPr lang="es-ES" altLang="es-ES" dirty="0" smtClean="0"/>
              <a:t>Igualmente,</a:t>
            </a:r>
            <a:r>
              <a:rPr lang="es-ES" altLang="es-ES" baseline="0" dirty="0" smtClean="0"/>
              <a:t> existe un tutor al que corresponde realizar los trámites administrativos asignados por la normativa. (Comentar si se ve oportuno lo del tutor ponente). </a:t>
            </a:r>
          </a:p>
          <a:p>
            <a:pPr eaLnBrk="1" hangingPunct="1">
              <a:spcBef>
                <a:spcPct val="0"/>
              </a:spcBef>
            </a:pPr>
            <a:endParaRPr lang="es-ES" altLang="es-ES" baseline="0" dirty="0" smtClean="0"/>
          </a:p>
          <a:p>
            <a:r>
              <a:rPr lang="es-ES" altLang="es-ES" baseline="0" dirty="0" smtClean="0"/>
              <a:t>Explicar lo relativo a la adjudicación del TFG.</a:t>
            </a:r>
            <a:r>
              <a:rPr lang="es-ES" sz="1200" b="0" i="0" kern="1200" dirty="0" smtClean="0">
                <a:solidFill>
                  <a:schemeClr val="tx1"/>
                </a:solidFill>
                <a:effectLst/>
                <a:latin typeface="+mn-lt"/>
                <a:ea typeface="+mn-ea"/>
                <a:cs typeface="+mn-cs"/>
              </a:rPr>
              <a:t>  Las áreas de conocimiento: ofertan temas y tutores de TFG. La CTFG analiza esas ofertas y elaboración de ofertas y tutores por curso. El alumno contacta con tutor (caso de coincidencia de varios alumnos por un mismo TFG). Los departamentos: emiten</a:t>
            </a:r>
            <a:r>
              <a:rPr lang="es-ES" sz="1200" b="0" i="0" kern="1200" baseline="0" dirty="0" smtClean="0">
                <a:solidFill>
                  <a:schemeClr val="tx1"/>
                </a:solidFill>
                <a:effectLst/>
                <a:latin typeface="+mn-lt"/>
                <a:ea typeface="+mn-ea"/>
                <a:cs typeface="+mn-cs"/>
              </a:rPr>
              <a:t> </a:t>
            </a:r>
            <a:r>
              <a:rPr lang="es-ES" sz="1200" b="0" i="0" kern="1200" dirty="0" smtClean="0">
                <a:solidFill>
                  <a:schemeClr val="tx1"/>
                </a:solidFill>
                <a:effectLst/>
                <a:latin typeface="+mn-lt"/>
                <a:ea typeface="+mn-ea"/>
                <a:cs typeface="+mn-cs"/>
              </a:rPr>
              <a:t>a la CTFG el listado de TFG asignados y acta justificativa (si</a:t>
            </a:r>
            <a:r>
              <a:rPr lang="es-ES" sz="1200" b="0" i="0" kern="1200" baseline="0" dirty="0" smtClean="0">
                <a:solidFill>
                  <a:schemeClr val="tx1"/>
                </a:solidFill>
                <a:effectLst/>
                <a:latin typeface="+mn-lt"/>
                <a:ea typeface="+mn-ea"/>
                <a:cs typeface="+mn-cs"/>
              </a:rPr>
              <a:t> hubiera </a:t>
            </a:r>
            <a:r>
              <a:rPr lang="es-ES" sz="1200" b="0" i="0" kern="1200" dirty="0" smtClean="0">
                <a:solidFill>
                  <a:schemeClr val="tx1"/>
                </a:solidFill>
                <a:effectLst/>
                <a:latin typeface="+mn-lt"/>
                <a:ea typeface="+mn-ea"/>
                <a:cs typeface="+mn-cs"/>
              </a:rPr>
              <a:t>coincidencia). El alumno puede renunciar a la adjudicación.</a:t>
            </a:r>
          </a:p>
          <a:p>
            <a:endParaRPr lang="es-ES" sz="1200" b="0" i="0" kern="1200" dirty="0" smtClean="0">
              <a:solidFill>
                <a:schemeClr val="tx1"/>
              </a:solidFill>
              <a:effectLst/>
              <a:latin typeface="+mn-lt"/>
              <a:ea typeface="+mn-ea"/>
              <a:cs typeface="+mn-cs"/>
            </a:endParaRPr>
          </a:p>
          <a:p>
            <a:endParaRPr lang="es-ES" sz="1200" b="0" i="0" kern="1200" dirty="0" smtClean="0">
              <a:solidFill>
                <a:schemeClr val="tx1"/>
              </a:solidFill>
              <a:effectLst/>
              <a:latin typeface="+mn-lt"/>
              <a:ea typeface="+mn-ea"/>
              <a:cs typeface="+mn-cs"/>
            </a:endParaRPr>
          </a:p>
          <a:p>
            <a:pPr eaLnBrk="1" hangingPunct="1">
              <a:spcBef>
                <a:spcPct val="0"/>
              </a:spcBef>
            </a:pPr>
            <a:endParaRPr lang="es-ES" altLang="es-ES" dirty="0" smtClean="0"/>
          </a:p>
          <a:p>
            <a:pPr eaLnBrk="1" hangingPunct="1">
              <a:spcBef>
                <a:spcPct val="0"/>
              </a:spcBef>
            </a:pPr>
            <a:endParaRPr lang="es-ES" altLang="es-ES" dirty="0" smtClean="0"/>
          </a:p>
        </p:txBody>
      </p:sp>
    </p:spTree>
    <p:extLst>
      <p:ext uri="{BB962C8B-B14F-4D97-AF65-F5344CB8AC3E}">
        <p14:creationId xmlns:p14="http://schemas.microsoft.com/office/powerpoint/2010/main" xmlns="" val="254384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95744-87F9-40CC-94E1-149AAB9EAFC9}" type="slidenum">
              <a:rPr lang="es-ES" altLang="es-ES">
                <a:latin typeface="Calibri" panose="020F0502020204030204" pitchFamily="34" charset="0"/>
              </a:rPr>
              <a:pPr/>
              <a:t>5</a:t>
            </a:fld>
            <a:endParaRPr lang="es-ES" altLang="es-ES">
              <a:latin typeface="Calibri" panose="020F0502020204030204" pitchFamily="34" charset="0"/>
            </a:endParaRPr>
          </a:p>
        </p:txBody>
      </p:sp>
      <p:sp>
        <p:nvSpPr>
          <p:cNvPr id="8195"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smtClean="0"/>
              <a:t>Con relación a la Memoria del TFG, se establece</a:t>
            </a:r>
            <a:r>
              <a:rPr lang="es-ES" altLang="es-ES" baseline="0" dirty="0" smtClean="0"/>
              <a:t>n los elementos que debe incluir tanto la portada como la cubierta. Como sabemos, existe una web con los formatos de publicación, elaborada por la ETSI, que ya fue objeto de una presentación en la IV SBP.</a:t>
            </a:r>
            <a:endParaRPr lang="es-ES" altLang="es-ES" dirty="0" smtClean="0"/>
          </a:p>
        </p:txBody>
      </p:sp>
    </p:spTree>
    <p:extLst>
      <p:ext uri="{BB962C8B-B14F-4D97-AF65-F5344CB8AC3E}">
        <p14:creationId xmlns:p14="http://schemas.microsoft.com/office/powerpoint/2010/main" xmlns="" val="1932327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95744-87F9-40CC-94E1-149AAB9EAFC9}" type="slidenum">
              <a:rPr lang="es-ES" altLang="es-ES">
                <a:latin typeface="Calibri" panose="020F0502020204030204" pitchFamily="34" charset="0"/>
              </a:rPr>
              <a:pPr/>
              <a:t>6</a:t>
            </a:fld>
            <a:endParaRPr lang="es-ES" altLang="es-ES">
              <a:latin typeface="Calibri" panose="020F0502020204030204" pitchFamily="34" charset="0"/>
            </a:endParaRPr>
          </a:p>
        </p:txBody>
      </p:sp>
      <p:sp>
        <p:nvSpPr>
          <p:cNvPr id="8195"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smtClean="0"/>
              <a:t>El</a:t>
            </a:r>
            <a:r>
              <a:rPr lang="es-ES" altLang="es-ES" baseline="0" dirty="0" smtClean="0"/>
              <a:t> TFG se defiende en el período lectivo. Naturalmente el alumno debe estar matriculado en la asignatura y cumplir con los requisitos de la Memoria de Verificación del título. En el calendario escolar pueden fijarse los períodos para la defensa. </a:t>
            </a:r>
          </a:p>
          <a:p>
            <a:pPr eaLnBrk="1" hangingPunct="1">
              <a:spcBef>
                <a:spcPct val="0"/>
              </a:spcBef>
            </a:pPr>
            <a:r>
              <a:rPr lang="es-ES" altLang="es-ES" baseline="0" dirty="0" smtClean="0"/>
              <a:t>Los pasos a cumplimentar son los siguientes:</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s-ES" dirty="0" smtClean="0"/>
              <a:t>Informe de defensa del tutor. Sin ese informe favorable no se puede defender el TFG.</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s-ES" dirty="0" smtClean="0"/>
              <a:t>Solicitud de defensa del TFG. En Secretaría.</a:t>
            </a:r>
            <a:r>
              <a:rPr lang="es-ES" baseline="0" dirty="0" smtClean="0"/>
              <a:t> Se acompaña de la memoria del TFG en papel y en formato electrónico, además del informe favorable del tutor. Ahí se indica también el idioma de defensa. En este documento el alumno asume la inclusión en repositorio salvo que se declare confidencial. No está de más leer el párrafo final. Aludir también aquí a que la nota de sobresaliente (9/10) y matrícula son los criterios para incluir estos trabajos en </a:t>
            </a:r>
            <a:r>
              <a:rPr lang="es-ES" baseline="0" dirty="0" err="1" smtClean="0"/>
              <a:t>idUS</a:t>
            </a:r>
            <a:r>
              <a:rPr lang="es-ES" baseline="0" dirty="0" smtClean="0"/>
              <a:t>. </a:t>
            </a:r>
            <a:endParaRPr lang="es-ES" dirty="0" smtClean="0"/>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s-ES" dirty="0" smtClean="0"/>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s-ES" dirty="0" smtClean="0"/>
          </a:p>
          <a:p>
            <a:pPr eaLnBrk="1" hangingPunct="1">
              <a:spcBef>
                <a:spcPct val="0"/>
              </a:spcBef>
            </a:pPr>
            <a:endParaRPr lang="es-ES" altLang="es-ES" dirty="0" smtClean="0"/>
          </a:p>
        </p:txBody>
      </p:sp>
    </p:spTree>
    <p:extLst>
      <p:ext uri="{BB962C8B-B14F-4D97-AF65-F5344CB8AC3E}">
        <p14:creationId xmlns:p14="http://schemas.microsoft.com/office/powerpoint/2010/main" xmlns="" val="1905497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95744-87F9-40CC-94E1-149AAB9EAFC9}" type="slidenum">
              <a:rPr lang="es-ES" altLang="es-ES">
                <a:latin typeface="Calibri" panose="020F0502020204030204" pitchFamily="34" charset="0"/>
              </a:rPr>
              <a:pPr/>
              <a:t>7</a:t>
            </a:fld>
            <a:endParaRPr lang="es-ES" altLang="es-ES">
              <a:latin typeface="Calibri" panose="020F0502020204030204" pitchFamily="34" charset="0"/>
            </a:endParaRPr>
          </a:p>
        </p:txBody>
      </p:sp>
      <p:sp>
        <p:nvSpPr>
          <p:cNvPr id="8195"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smtClean="0"/>
              <a:t>En esta diapositiva</a:t>
            </a:r>
            <a:r>
              <a:rPr lang="es-ES" altLang="es-ES" baseline="0" dirty="0" smtClean="0"/>
              <a:t> abundamos en la necesidad de que el alumno autorice el depósito en la Biblioteca. Aclarar igualmente que si el alumno </a:t>
            </a:r>
            <a:endParaRPr lang="es-ES" altLang="es-ES" dirty="0" smtClean="0"/>
          </a:p>
        </p:txBody>
      </p:sp>
    </p:spTree>
    <p:extLst>
      <p:ext uri="{BB962C8B-B14F-4D97-AF65-F5344CB8AC3E}">
        <p14:creationId xmlns:p14="http://schemas.microsoft.com/office/powerpoint/2010/main" xmlns="" val="1811269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95744-87F9-40CC-94E1-149AAB9EAFC9}" type="slidenum">
              <a:rPr lang="es-ES" altLang="es-ES">
                <a:latin typeface="Calibri" panose="020F0502020204030204" pitchFamily="34" charset="0"/>
              </a:rPr>
              <a:pPr/>
              <a:t>8</a:t>
            </a:fld>
            <a:endParaRPr lang="es-ES" altLang="es-ES">
              <a:latin typeface="Calibri" panose="020F0502020204030204" pitchFamily="34" charset="0"/>
            </a:endParaRPr>
          </a:p>
        </p:txBody>
      </p:sp>
      <p:sp>
        <p:nvSpPr>
          <p:cNvPr id="8195"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Tree>
    <p:extLst>
      <p:ext uri="{BB962C8B-B14F-4D97-AF65-F5344CB8AC3E}">
        <p14:creationId xmlns:p14="http://schemas.microsoft.com/office/powerpoint/2010/main" xmlns="" val="1858065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95744-87F9-40CC-94E1-149AAB9EAFC9}" type="slidenum">
              <a:rPr lang="es-ES" altLang="es-ES">
                <a:latin typeface="Calibri" panose="020F0502020204030204" pitchFamily="34" charset="0"/>
              </a:rPr>
              <a:pPr/>
              <a:t>9</a:t>
            </a:fld>
            <a:endParaRPr lang="es-ES" altLang="es-ES">
              <a:latin typeface="Calibri" panose="020F0502020204030204" pitchFamily="34" charset="0"/>
            </a:endParaRPr>
          </a:p>
        </p:txBody>
      </p:sp>
      <p:sp>
        <p:nvSpPr>
          <p:cNvPr id="8195"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smtClean="0"/>
              <a:t>El primer paso del procedimiento para el depósito de los documentos en e-</a:t>
            </a:r>
            <a:r>
              <a:rPr lang="es-ES" altLang="es-ES" dirty="0" err="1" smtClean="0"/>
              <a:t>Reding</a:t>
            </a:r>
            <a:r>
              <a:rPr lang="es-ES" altLang="es-ES" baseline="0" dirty="0" smtClean="0"/>
              <a:t> es la retirada de la copia impresa y digital del trabajo que el alumno ha realizado en Secretaría. Cada día Manuel Zurita baja a la Secretaría y retira los trabajos que haya. En la Biblioteca comparará ambos soportes para comprobar que tienen igual contenido. </a:t>
            </a:r>
          </a:p>
          <a:p>
            <a:pPr eaLnBrk="1" hangingPunct="1">
              <a:spcBef>
                <a:spcPct val="0"/>
              </a:spcBef>
            </a:pPr>
            <a:endParaRPr lang="es-ES" altLang="es-E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s-ES" sz="1200" kern="1200" dirty="0" smtClean="0">
                <a:solidFill>
                  <a:schemeClr val="tx1"/>
                </a:solidFill>
                <a:effectLst/>
                <a:latin typeface="+mn-lt"/>
                <a:ea typeface="+mn-ea"/>
                <a:cs typeface="+mn-cs"/>
              </a:rPr>
              <a:t>Nos quedamos en la Biblioteca con el CD de todos los TFG (se incluyen en E-</a:t>
            </a:r>
            <a:r>
              <a:rPr lang="es-ES" sz="1200" kern="1200" dirty="0" err="1" smtClean="0">
                <a:solidFill>
                  <a:schemeClr val="tx1"/>
                </a:solidFill>
                <a:effectLst/>
                <a:latin typeface="+mn-lt"/>
                <a:ea typeface="+mn-ea"/>
                <a:cs typeface="+mn-cs"/>
              </a:rPr>
              <a:t>Reding</a:t>
            </a:r>
            <a:r>
              <a:rPr lang="es-ES" sz="1200" kern="1200" dirty="0" smtClean="0">
                <a:solidFill>
                  <a:schemeClr val="tx1"/>
                </a:solidFill>
                <a:effectLst/>
                <a:latin typeface="+mn-lt"/>
                <a:ea typeface="+mn-ea"/>
                <a:cs typeface="+mn-cs"/>
              </a:rPr>
              <a:t> sin necesidad de que lo autorice el autor), así como el de los PFC y TFM que autoricen la inclusión en E-</a:t>
            </a:r>
            <a:r>
              <a:rPr lang="es-ES" sz="1200" kern="1200" dirty="0" err="1" smtClean="0">
                <a:solidFill>
                  <a:schemeClr val="tx1"/>
                </a:solidFill>
                <a:effectLst/>
                <a:latin typeface="+mn-lt"/>
                <a:ea typeface="+mn-ea"/>
                <a:cs typeface="+mn-cs"/>
              </a:rPr>
              <a:t>Reding</a:t>
            </a:r>
            <a:r>
              <a:rPr lang="es-ES" sz="1200" kern="1200" dirty="0" smtClean="0">
                <a:solidFill>
                  <a:schemeClr val="tx1"/>
                </a:solidFill>
                <a:effectLst/>
                <a:latin typeface="+mn-lt"/>
                <a:ea typeface="+mn-ea"/>
                <a:cs typeface="+mn-cs"/>
              </a:rPr>
              <a:t>, (Manolo hace una fotocopia de la autorización y la unirá al CD). Se bajará a Secretaría el formato papel para que sea devuelto al autor en el plazo establecido en la normativa. (Si</a:t>
            </a:r>
            <a:r>
              <a:rPr lang="es-ES" sz="1200" kern="1200" baseline="0" dirty="0" smtClean="0">
                <a:solidFill>
                  <a:schemeClr val="tx1"/>
                </a:solidFill>
                <a:effectLst/>
                <a:latin typeface="+mn-lt"/>
                <a:ea typeface="+mn-ea"/>
                <a:cs typeface="+mn-cs"/>
              </a:rPr>
              <a:t> finalmente no es retirado por el autor, el trabajo se destruye). </a:t>
            </a:r>
            <a:endParaRPr lang="es-ES" sz="1200" kern="1200" dirty="0" smtClean="0">
              <a:solidFill>
                <a:schemeClr val="tx1"/>
              </a:solidFill>
              <a:effectLst/>
              <a:latin typeface="+mn-lt"/>
              <a:ea typeface="+mn-ea"/>
              <a:cs typeface="+mn-cs"/>
            </a:endParaRPr>
          </a:p>
          <a:p>
            <a:pPr eaLnBrk="1" hangingPunct="1">
              <a:spcBef>
                <a:spcPct val="0"/>
              </a:spcBef>
            </a:pPr>
            <a:endParaRPr lang="es-ES" altLang="es-ES" dirty="0" smtClean="0"/>
          </a:p>
        </p:txBody>
      </p:sp>
    </p:spTree>
    <p:extLst>
      <p:ext uri="{BB962C8B-B14F-4D97-AF65-F5344CB8AC3E}">
        <p14:creationId xmlns:p14="http://schemas.microsoft.com/office/powerpoint/2010/main" xmlns="" val="1905458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F36649D-695D-4BF3-9E63-0AF67FA06150}" type="datetimeFigureOut">
              <a:rPr lang="es-ES" smtClean="0"/>
              <a:pPr/>
              <a:t>24/11/2015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C449EB-9539-4ED4-B237-FD37CFA134FE}" type="slidenum">
              <a:rPr lang="es-ES" smtClean="0"/>
              <a:pPr/>
              <a:t>‹Nº›</a:t>
            </a:fld>
            <a:endParaRPr lang="es-ES"/>
          </a:p>
        </p:txBody>
      </p:sp>
    </p:spTree>
    <p:extLst>
      <p:ext uri="{BB962C8B-B14F-4D97-AF65-F5344CB8AC3E}">
        <p14:creationId xmlns:p14="http://schemas.microsoft.com/office/powerpoint/2010/main" xmlns="" val="382860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F36649D-695D-4BF3-9E63-0AF67FA06150}" type="datetimeFigureOut">
              <a:rPr lang="es-ES" smtClean="0"/>
              <a:pPr/>
              <a:t>24/11/2015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C449EB-9539-4ED4-B237-FD37CFA134FE}" type="slidenum">
              <a:rPr lang="es-ES" smtClean="0"/>
              <a:pPr/>
              <a:t>‹Nº›</a:t>
            </a:fld>
            <a:endParaRPr lang="es-ES"/>
          </a:p>
        </p:txBody>
      </p:sp>
    </p:spTree>
    <p:extLst>
      <p:ext uri="{BB962C8B-B14F-4D97-AF65-F5344CB8AC3E}">
        <p14:creationId xmlns:p14="http://schemas.microsoft.com/office/powerpoint/2010/main" xmlns="" val="4231172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F36649D-695D-4BF3-9E63-0AF67FA06150}" type="datetimeFigureOut">
              <a:rPr lang="es-ES" smtClean="0"/>
              <a:pPr/>
              <a:t>24/11/2015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C449EB-9539-4ED4-B237-FD37CFA134FE}" type="slidenum">
              <a:rPr lang="es-ES" smtClean="0"/>
              <a:pPr/>
              <a:t>‹Nº›</a:t>
            </a:fld>
            <a:endParaRPr lang="es-ES"/>
          </a:p>
        </p:txBody>
      </p:sp>
    </p:spTree>
    <p:extLst>
      <p:ext uri="{BB962C8B-B14F-4D97-AF65-F5344CB8AC3E}">
        <p14:creationId xmlns:p14="http://schemas.microsoft.com/office/powerpoint/2010/main" xmlns="" val="1943954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40"/>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pie de página"/>
          <p:cNvSpPr>
            <a:spLocks noGrp="1"/>
          </p:cNvSpPr>
          <p:nvPr>
            <p:ph type="ftr" sz="quarter" idx="10"/>
          </p:nvPr>
        </p:nvSpPr>
        <p:spPr>
          <a:xfrm>
            <a:off x="3132138" y="6524625"/>
            <a:ext cx="2895600" cy="215900"/>
          </a:xfrm>
        </p:spPr>
        <p:txBody>
          <a:bodyPr/>
          <a:lstStyle>
            <a:lvl1pPr>
              <a:defRPr/>
            </a:lvl1pPr>
          </a:lstStyle>
          <a:p>
            <a:pPr>
              <a:defRPr/>
            </a:pPr>
            <a:r>
              <a:rPr lang="es-ES"/>
              <a:t>Biblioteca de Ingenieros</a:t>
            </a:r>
          </a:p>
        </p:txBody>
      </p:sp>
    </p:spTree>
    <p:extLst>
      <p:ext uri="{BB962C8B-B14F-4D97-AF65-F5344CB8AC3E}">
        <p14:creationId xmlns:p14="http://schemas.microsoft.com/office/powerpoint/2010/main" xmlns="" val="1961697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p:txBody>
          <a:bodyPr/>
          <a:lstStyle>
            <a:lvl1pPr>
              <a:defRPr/>
            </a:lvl1pPr>
          </a:lstStyle>
          <a:p>
            <a:pPr>
              <a:defRPr/>
            </a:pPr>
            <a:endParaRPr lang="es-ES"/>
          </a:p>
        </p:txBody>
      </p:sp>
      <p:sp>
        <p:nvSpPr>
          <p:cNvPr id="7" name="Rectangle 5"/>
          <p:cNvSpPr>
            <a:spLocks noGrp="1" noChangeArrowheads="1"/>
          </p:cNvSpPr>
          <p:nvPr>
            <p:ph type="ftr" sz="quarter" idx="11"/>
          </p:nvPr>
        </p:nvSpPr>
        <p:spPr/>
        <p:txBody>
          <a:bodyPr/>
          <a:lstStyle>
            <a:lvl1pPr>
              <a:defRPr/>
            </a:lvl1pPr>
          </a:lstStyle>
          <a:p>
            <a:pPr>
              <a:defRPr/>
            </a:pPr>
            <a:endParaRPr lang="es-ES"/>
          </a:p>
        </p:txBody>
      </p:sp>
      <p:sp>
        <p:nvSpPr>
          <p:cNvPr id="8" name="Rectangle 6"/>
          <p:cNvSpPr>
            <a:spLocks noGrp="1" noChangeArrowheads="1"/>
          </p:cNvSpPr>
          <p:nvPr>
            <p:ph type="sldNum" sz="quarter" idx="12"/>
          </p:nvPr>
        </p:nvSpPr>
        <p:spPr/>
        <p:txBody>
          <a:bodyPr/>
          <a:lstStyle>
            <a:lvl1pPr>
              <a:defRPr smtClean="0"/>
            </a:lvl1pPr>
          </a:lstStyle>
          <a:p>
            <a:pPr>
              <a:defRPr/>
            </a:pPr>
            <a:fld id="{E8980AB5-CBC5-478E-8BD0-17013BD464DD}" type="slidenum">
              <a:rPr lang="es-ES" altLang="es-ES"/>
              <a:pPr>
                <a:defRPr/>
              </a:pPr>
              <a:t>‹Nº›</a:t>
            </a:fld>
            <a:endParaRPr lang="es-ES" altLang="es-ES"/>
          </a:p>
        </p:txBody>
      </p:sp>
    </p:spTree>
    <p:extLst>
      <p:ext uri="{BB962C8B-B14F-4D97-AF65-F5344CB8AC3E}">
        <p14:creationId xmlns:p14="http://schemas.microsoft.com/office/powerpoint/2010/main" xmlns="" val="1022253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F36649D-695D-4BF3-9E63-0AF67FA06150}" type="datetimeFigureOut">
              <a:rPr lang="es-ES" smtClean="0"/>
              <a:pPr/>
              <a:t>24/11/2015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C449EB-9539-4ED4-B237-FD37CFA134FE}" type="slidenum">
              <a:rPr lang="es-ES" smtClean="0"/>
              <a:pPr/>
              <a:t>‹Nº›</a:t>
            </a:fld>
            <a:endParaRPr lang="es-ES"/>
          </a:p>
        </p:txBody>
      </p:sp>
    </p:spTree>
    <p:extLst>
      <p:ext uri="{BB962C8B-B14F-4D97-AF65-F5344CB8AC3E}">
        <p14:creationId xmlns:p14="http://schemas.microsoft.com/office/powerpoint/2010/main" xmlns="" val="296011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F36649D-695D-4BF3-9E63-0AF67FA06150}" type="datetimeFigureOut">
              <a:rPr lang="es-ES" smtClean="0"/>
              <a:pPr/>
              <a:t>24/11/2015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C449EB-9539-4ED4-B237-FD37CFA134FE}" type="slidenum">
              <a:rPr lang="es-ES" smtClean="0"/>
              <a:pPr/>
              <a:t>‹Nº›</a:t>
            </a:fld>
            <a:endParaRPr lang="es-ES"/>
          </a:p>
        </p:txBody>
      </p:sp>
    </p:spTree>
    <p:extLst>
      <p:ext uri="{BB962C8B-B14F-4D97-AF65-F5344CB8AC3E}">
        <p14:creationId xmlns:p14="http://schemas.microsoft.com/office/powerpoint/2010/main" xmlns="" val="3108170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F36649D-695D-4BF3-9E63-0AF67FA06150}" type="datetimeFigureOut">
              <a:rPr lang="es-ES" smtClean="0"/>
              <a:pPr/>
              <a:t>24/11/2015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0C449EB-9539-4ED4-B237-FD37CFA134FE}" type="slidenum">
              <a:rPr lang="es-ES" smtClean="0"/>
              <a:pPr/>
              <a:t>‹Nº›</a:t>
            </a:fld>
            <a:endParaRPr lang="es-ES"/>
          </a:p>
        </p:txBody>
      </p:sp>
    </p:spTree>
    <p:extLst>
      <p:ext uri="{BB962C8B-B14F-4D97-AF65-F5344CB8AC3E}">
        <p14:creationId xmlns:p14="http://schemas.microsoft.com/office/powerpoint/2010/main" xmlns="" val="1505217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F36649D-695D-4BF3-9E63-0AF67FA06150}" type="datetimeFigureOut">
              <a:rPr lang="es-ES" smtClean="0"/>
              <a:pPr/>
              <a:t>24/11/2015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0C449EB-9539-4ED4-B237-FD37CFA134FE}" type="slidenum">
              <a:rPr lang="es-ES" smtClean="0"/>
              <a:pPr/>
              <a:t>‹Nº›</a:t>
            </a:fld>
            <a:endParaRPr lang="es-ES"/>
          </a:p>
        </p:txBody>
      </p:sp>
    </p:spTree>
    <p:extLst>
      <p:ext uri="{BB962C8B-B14F-4D97-AF65-F5344CB8AC3E}">
        <p14:creationId xmlns:p14="http://schemas.microsoft.com/office/powerpoint/2010/main" xmlns="" val="3292064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F36649D-695D-4BF3-9E63-0AF67FA06150}" type="datetimeFigureOut">
              <a:rPr lang="es-ES" smtClean="0"/>
              <a:pPr/>
              <a:t>24/11/2015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0C449EB-9539-4ED4-B237-FD37CFA134FE}" type="slidenum">
              <a:rPr lang="es-ES" smtClean="0"/>
              <a:pPr/>
              <a:t>‹Nº›</a:t>
            </a:fld>
            <a:endParaRPr lang="es-ES"/>
          </a:p>
        </p:txBody>
      </p:sp>
    </p:spTree>
    <p:extLst>
      <p:ext uri="{BB962C8B-B14F-4D97-AF65-F5344CB8AC3E}">
        <p14:creationId xmlns:p14="http://schemas.microsoft.com/office/powerpoint/2010/main" xmlns="" val="3884943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6649D-695D-4BF3-9E63-0AF67FA06150}" type="datetimeFigureOut">
              <a:rPr lang="es-ES" smtClean="0"/>
              <a:pPr/>
              <a:t>24/11/2015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0C449EB-9539-4ED4-B237-FD37CFA134FE}" type="slidenum">
              <a:rPr lang="es-ES" smtClean="0"/>
              <a:pPr/>
              <a:t>‹Nº›</a:t>
            </a:fld>
            <a:endParaRPr lang="es-ES"/>
          </a:p>
        </p:txBody>
      </p:sp>
    </p:spTree>
    <p:extLst>
      <p:ext uri="{BB962C8B-B14F-4D97-AF65-F5344CB8AC3E}">
        <p14:creationId xmlns:p14="http://schemas.microsoft.com/office/powerpoint/2010/main" xmlns="" val="4035757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F36649D-695D-4BF3-9E63-0AF67FA06150}" type="datetimeFigureOut">
              <a:rPr lang="es-ES" smtClean="0"/>
              <a:pPr/>
              <a:t>24/11/2015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0C449EB-9539-4ED4-B237-FD37CFA134FE}" type="slidenum">
              <a:rPr lang="es-ES" smtClean="0"/>
              <a:pPr/>
              <a:t>‹Nº›</a:t>
            </a:fld>
            <a:endParaRPr lang="es-ES"/>
          </a:p>
        </p:txBody>
      </p:sp>
    </p:spTree>
    <p:extLst>
      <p:ext uri="{BB962C8B-B14F-4D97-AF65-F5344CB8AC3E}">
        <p14:creationId xmlns:p14="http://schemas.microsoft.com/office/powerpoint/2010/main" xmlns="" val="115669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F36649D-695D-4BF3-9E63-0AF67FA06150}" type="datetimeFigureOut">
              <a:rPr lang="es-ES" smtClean="0"/>
              <a:pPr/>
              <a:t>24/11/2015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0C449EB-9539-4ED4-B237-FD37CFA134FE}" type="slidenum">
              <a:rPr lang="es-ES" smtClean="0"/>
              <a:pPr/>
              <a:t>‹Nº›</a:t>
            </a:fld>
            <a:endParaRPr lang="es-ES"/>
          </a:p>
        </p:txBody>
      </p:sp>
    </p:spTree>
    <p:extLst>
      <p:ext uri="{BB962C8B-B14F-4D97-AF65-F5344CB8AC3E}">
        <p14:creationId xmlns:p14="http://schemas.microsoft.com/office/powerpoint/2010/main" xmlns="" val="201592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6649D-695D-4BF3-9E63-0AF67FA06150}" type="datetimeFigureOut">
              <a:rPr lang="es-ES" smtClean="0"/>
              <a:pPr/>
              <a:t>24/11/2015</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C449EB-9539-4ED4-B237-FD37CFA134FE}" type="slidenum">
              <a:rPr lang="es-ES" smtClean="0"/>
              <a:pPr/>
              <a:t>‹Nº›</a:t>
            </a:fld>
            <a:endParaRPr lang="es-ES"/>
          </a:p>
        </p:txBody>
      </p:sp>
    </p:spTree>
    <p:extLst>
      <p:ext uri="{BB962C8B-B14F-4D97-AF65-F5344CB8AC3E}">
        <p14:creationId xmlns:p14="http://schemas.microsoft.com/office/powerpoint/2010/main" xmlns="" val="20769822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jpeg"/><Relationship Id="rId7"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3.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jpe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jpe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3.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jpe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3.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jpeg"/><Relationship Id="rId7"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3.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3.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jpeg"/><Relationship Id="rId7"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hyperlink" Target="http://www.etsi.us.es/archivos/informacion/normativa/documentos/trabajo_fin_grado.pdf" TargetMode="External"/><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hyperlink" Target="http://www.etsi.us.es/archivos/informacion/normativa/documentos/trabajo_fin_master.pd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hyperlink" Target="http://www.etsi.us.es/publicaciones/formatos"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3.jpeg"/><Relationship Id="rId10" Type="http://schemas.openxmlformats.org/officeDocument/2006/relationships/image" Target="../media/image16.png"/><Relationship Id="rId4" Type="http://schemas.openxmlformats.org/officeDocument/2006/relationships/image" Target="../media/image2.jpe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a imagen “file:///C:/WINNT/Profiles/direccion/Escritorio/INGENIEROS-HC2.jpg” no se puede mostrar debido a que contiene errores."/>
          <p:cNvPicPr>
            <a:picLocks noGrp="1" noChangeAspect="1" noChangeArrowheads="1"/>
          </p:cNvPicPr>
          <p:nvPr>
            <p:ph type="title"/>
          </p:nvPr>
        </p:nvPicPr>
        <p:blipFill>
          <a:blip r:embed="rId3" cstate="print">
            <a:extLst>
              <a:ext uri="{28A0092B-C50C-407E-A947-70E740481C1C}">
                <a14:useLocalDpi xmlns:a14="http://schemas.microsoft.com/office/drawing/2010/main" xmlns="" val="0"/>
              </a:ext>
            </a:extLst>
          </a:blip>
          <a:srcRect/>
          <a:stretch>
            <a:fillRect/>
          </a:stretch>
        </p:blipFill>
        <p:spPr>
          <a:xfrm>
            <a:off x="6948488" y="5876925"/>
            <a:ext cx="1866900" cy="765175"/>
          </a:xfrm>
        </p:spPr>
      </p:pic>
      <p:sp>
        <p:nvSpPr>
          <p:cNvPr id="5123" name="Text Box 6"/>
          <p:cNvSpPr txBox="1">
            <a:spLocks noChangeArrowheads="1"/>
          </p:cNvSpPr>
          <p:nvPr/>
        </p:nvSpPr>
        <p:spPr bwMode="auto">
          <a:xfrm>
            <a:off x="2051050" y="3575797"/>
            <a:ext cx="6347199"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3600" b="1" dirty="0" smtClean="0"/>
              <a:t>Trabajos académicos en la ETSI</a:t>
            </a:r>
            <a:r>
              <a:rPr lang="es-ES" altLang="es-ES" sz="2000" b="1" dirty="0"/>
              <a:t>	</a:t>
            </a:r>
            <a:r>
              <a:rPr lang="es-ES" altLang="es-ES" sz="2400" b="1" i="1" dirty="0">
                <a:solidFill>
                  <a:srgbClr val="990000"/>
                </a:solidFill>
              </a:rPr>
              <a:t> </a:t>
            </a:r>
            <a:r>
              <a:rPr lang="es-ES" altLang="es-ES" sz="1600" b="1" dirty="0"/>
              <a:t>		</a:t>
            </a:r>
            <a:endParaRPr lang="es-ES" altLang="es-ES" sz="1600" b="1" dirty="0">
              <a:solidFill>
                <a:srgbClr val="800000"/>
              </a:solidFill>
            </a:endParaRPr>
          </a:p>
        </p:txBody>
      </p:sp>
      <p:sp>
        <p:nvSpPr>
          <p:cNvPr id="5124" name="Text Box 7"/>
          <p:cNvSpPr txBox="1">
            <a:spLocks noChangeArrowheads="1"/>
          </p:cNvSpPr>
          <p:nvPr/>
        </p:nvSpPr>
        <p:spPr bwMode="auto">
          <a:xfrm>
            <a:off x="250825" y="5949950"/>
            <a:ext cx="18002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s-ES" altLang="es-ES" sz="1800"/>
          </a:p>
        </p:txBody>
      </p:sp>
      <p:pic>
        <p:nvPicPr>
          <p:cNvPr id="5125" name="Picture 4" descr="logoALAS"/>
          <p:cNvPicPr>
            <a:picLocks noChangeAspect="1" noChangeArrowheads="1"/>
          </p:cNvPicPr>
          <p:nvPr/>
        </p:nvPicPr>
        <p:blipFill>
          <a:blip r:embed="rId4" cstate="print">
            <a:extLst>
              <a:ext uri="{28A0092B-C50C-407E-A947-70E740481C1C}">
                <a14:useLocalDpi xmlns:a14="http://schemas.microsoft.com/office/drawing/2010/main" xmlns="" val="0"/>
              </a:ext>
            </a:extLst>
          </a:blip>
          <a:srcRect l="7031"/>
          <a:stretch>
            <a:fillRect/>
          </a:stretch>
        </p:blipFill>
        <p:spPr bwMode="auto">
          <a:xfrm>
            <a:off x="0" y="260350"/>
            <a:ext cx="8027988" cy="325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6" name="Picture 5" descr="marca-tinta-roja_100x8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7" name="Rectangle 7"/>
          <p:cNvSpPr>
            <a:spLocks noChangeArrowheads="1"/>
          </p:cNvSpPr>
          <p:nvPr/>
        </p:nvSpPr>
        <p:spPr bwMode="auto">
          <a:xfrm>
            <a:off x="0" y="342900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sp>
        <p:nvSpPr>
          <p:cNvPr id="8" name="2 Marcador de pie de página"/>
          <p:cNvSpPr>
            <a:spLocks noGrp="1"/>
          </p:cNvSpPr>
          <p:nvPr>
            <p:ph type="ftr" sz="quarter" idx="11"/>
          </p:nvPr>
        </p:nvSpPr>
        <p:spPr>
          <a:xfrm>
            <a:off x="3492500" y="6597650"/>
            <a:ext cx="1871663" cy="260350"/>
          </a:xfrm>
        </p:spPr>
        <p:txBody>
          <a:bodyPr/>
          <a:lstStyle/>
          <a:p>
            <a:pPr algn="l">
              <a:defRPr/>
            </a:pPr>
            <a:r>
              <a:rPr lang="es-ES" dirty="0"/>
              <a:t>Biblioteca de </a:t>
            </a:r>
            <a:r>
              <a:rPr lang="es-ES" dirty="0" smtClean="0"/>
              <a:t>Ingeniería</a:t>
            </a:r>
            <a:endParaRPr lang="es-ES" dirty="0"/>
          </a:p>
        </p:txBody>
      </p:sp>
      <p:sp>
        <p:nvSpPr>
          <p:cNvPr id="2" name="Rectángulo 1"/>
          <p:cNvSpPr/>
          <p:nvPr/>
        </p:nvSpPr>
        <p:spPr>
          <a:xfrm>
            <a:off x="2051050" y="4848593"/>
            <a:ext cx="5653041" cy="646331"/>
          </a:xfrm>
          <a:prstGeom prst="rect">
            <a:avLst/>
          </a:prstGeom>
        </p:spPr>
        <p:txBody>
          <a:bodyPr wrap="square">
            <a:spAutoFit/>
          </a:bodyPr>
          <a:lstStyle/>
          <a:p>
            <a:r>
              <a:rPr lang="es-ES" altLang="es-ES" b="1" i="1" dirty="0">
                <a:solidFill>
                  <a:srgbClr val="C00000"/>
                </a:solidFill>
              </a:rPr>
              <a:t>V Sesión de Buenas Prácticas. Biblioteca de Ingeniería.- 25 de noviembre de 2015</a:t>
            </a:r>
            <a:endParaRPr lang="es-ES" i="1" dirty="0">
              <a:solidFill>
                <a:srgbClr val="C00000"/>
              </a:solidFill>
            </a:endParaRPr>
          </a:p>
        </p:txBody>
      </p:sp>
    </p:spTree>
    <p:extLst>
      <p:ext uri="{BB962C8B-B14F-4D97-AF65-F5344CB8AC3E}">
        <p14:creationId xmlns:p14="http://schemas.microsoft.com/office/powerpoint/2010/main" xmlns="" val="3719292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pie de página"/>
          <p:cNvSpPr>
            <a:spLocks noGrp="1"/>
          </p:cNvSpPr>
          <p:nvPr>
            <p:ph type="ftr" sz="quarter" idx="10"/>
          </p:nvPr>
        </p:nvSpPr>
        <p:spPr/>
        <p:txBody>
          <a:bodyPr/>
          <a:lstStyle/>
          <a:p>
            <a:pPr>
              <a:defRPr/>
            </a:pPr>
            <a:r>
              <a:rPr lang="es-ES" dirty="0"/>
              <a:t>Biblioteca de </a:t>
            </a:r>
            <a:r>
              <a:rPr lang="es-ES" dirty="0" smtClean="0"/>
              <a:t>Ingeniería</a:t>
            </a:r>
            <a:endParaRPr lang="es-ES" dirty="0"/>
          </a:p>
        </p:txBody>
      </p:sp>
      <p:sp>
        <p:nvSpPr>
          <p:cNvPr id="7171" name="Text Box 8"/>
          <p:cNvSpPr txBox="1">
            <a:spLocks noChangeArrowheads="1"/>
          </p:cNvSpPr>
          <p:nvPr/>
        </p:nvSpPr>
        <p:spPr bwMode="auto">
          <a:xfrm>
            <a:off x="1455738" y="4667250"/>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3600"/>
          </a:p>
        </p:txBody>
      </p:sp>
      <p:pic>
        <p:nvPicPr>
          <p:cNvPr id="7172" name="Picture 2" descr="La imagen “file:///C:/WINNT/Profiles/direccion/Escritorio/INGENIEROS-HC2.jpg” no se puede mostrar debido a que contiene error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7174" name="Picture 3" descr="logoALAS"/>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5" descr="marca-tinta-roja_100x8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Imagen 1"/>
          <p:cNvPicPr>
            <a:picLocks noChangeAspect="1"/>
          </p:cNvPicPr>
          <p:nvPr/>
        </p:nvPicPr>
        <p:blipFill>
          <a:blip r:embed="rId6" cstate="print"/>
          <a:stretch>
            <a:fillRect/>
          </a:stretch>
        </p:blipFill>
        <p:spPr>
          <a:xfrm>
            <a:off x="468313" y="1112224"/>
            <a:ext cx="4091185" cy="3922000"/>
          </a:xfrm>
          <a:prstGeom prst="rect">
            <a:avLst/>
          </a:prstGeom>
          <a:effectLst>
            <a:outerShdw blurRad="50800" dist="38100" dir="2700000" sx="101000" sy="101000" algn="tl" rotWithShape="0">
              <a:prstClr val="black">
                <a:alpha val="40000"/>
              </a:prstClr>
            </a:outerShdw>
          </a:effectLst>
        </p:spPr>
      </p:pic>
      <p:pic>
        <p:nvPicPr>
          <p:cNvPr id="3" name="Imagen 2"/>
          <p:cNvPicPr>
            <a:picLocks noChangeAspect="1"/>
          </p:cNvPicPr>
          <p:nvPr/>
        </p:nvPicPr>
        <p:blipFill>
          <a:blip r:embed="rId7" cstate="print"/>
          <a:stretch>
            <a:fillRect/>
          </a:stretch>
        </p:blipFill>
        <p:spPr>
          <a:xfrm>
            <a:off x="4194572" y="2710498"/>
            <a:ext cx="4481118" cy="3310890"/>
          </a:xfrm>
          <a:prstGeom prst="rect">
            <a:avLst/>
          </a:prstGeom>
          <a:effectLst>
            <a:outerShdw blurRad="50800" dist="38100" dir="2700000" sx="101000" sy="101000" algn="tl" rotWithShape="0">
              <a:prstClr val="black">
                <a:alpha val="40000"/>
              </a:prstClr>
            </a:outerShdw>
          </a:effectLst>
        </p:spPr>
      </p:pic>
      <p:sp>
        <p:nvSpPr>
          <p:cNvPr id="4" name="Rectángulo 3"/>
          <p:cNvSpPr/>
          <p:nvPr/>
        </p:nvSpPr>
        <p:spPr>
          <a:xfrm>
            <a:off x="4778633" y="1560930"/>
            <a:ext cx="3677921" cy="923330"/>
          </a:xfrm>
          <a:prstGeom prst="rect">
            <a:avLst/>
          </a:prstGeom>
          <a:effectLst>
            <a:innerShdw blurRad="381000">
              <a:schemeClr val="accent5"/>
            </a:innerShdw>
            <a:softEdge rad="12700"/>
          </a:effectLst>
        </p:spPr>
        <p:txBody>
          <a:bodyPr wrap="square">
            <a:spAutoFit/>
          </a:bodyPr>
          <a:lstStyle/>
          <a:p>
            <a:pPr marL="285750" indent="-285750">
              <a:buFont typeface="Arial" panose="020B0604020202020204" pitchFamily="34" charset="0"/>
              <a:buChar char="•"/>
            </a:pPr>
            <a:r>
              <a:rPr lang="es-ES" b="1" dirty="0">
                <a:solidFill>
                  <a:srgbClr val="C00000"/>
                </a:solidFill>
              </a:rPr>
              <a:t>Envío por parte de Secretaría del listado de trabajos </a:t>
            </a:r>
            <a:r>
              <a:rPr lang="es-ES" b="1" dirty="0" smtClean="0">
                <a:solidFill>
                  <a:srgbClr val="C00000"/>
                </a:solidFill>
              </a:rPr>
              <a:t>académicos defendidos </a:t>
            </a:r>
            <a:endParaRPr lang="es-ES" b="1" dirty="0">
              <a:solidFill>
                <a:srgbClr val="C00000"/>
              </a:solidFill>
            </a:endParaRPr>
          </a:p>
        </p:txBody>
      </p:sp>
    </p:spTree>
    <p:extLst>
      <p:ext uri="{BB962C8B-B14F-4D97-AF65-F5344CB8AC3E}">
        <p14:creationId xmlns:p14="http://schemas.microsoft.com/office/powerpoint/2010/main" xmlns="" val="241106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8324" y="1036586"/>
            <a:ext cx="4353731" cy="51292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2 Marcador de pie de página"/>
          <p:cNvSpPr>
            <a:spLocks noGrp="1"/>
          </p:cNvSpPr>
          <p:nvPr>
            <p:ph type="ftr" sz="quarter" idx="10"/>
          </p:nvPr>
        </p:nvSpPr>
        <p:spPr/>
        <p:txBody>
          <a:bodyPr/>
          <a:lstStyle/>
          <a:p>
            <a:pPr>
              <a:defRPr/>
            </a:pPr>
            <a:r>
              <a:rPr lang="es-ES" dirty="0"/>
              <a:t>Biblioteca de </a:t>
            </a:r>
            <a:r>
              <a:rPr lang="es-ES" dirty="0" smtClean="0"/>
              <a:t>Ingeniería</a:t>
            </a:r>
            <a:endParaRPr lang="es-ES" dirty="0"/>
          </a:p>
        </p:txBody>
      </p:sp>
      <p:sp>
        <p:nvSpPr>
          <p:cNvPr id="7171" name="Text Box 8"/>
          <p:cNvSpPr txBox="1">
            <a:spLocks noChangeArrowheads="1"/>
          </p:cNvSpPr>
          <p:nvPr/>
        </p:nvSpPr>
        <p:spPr bwMode="auto">
          <a:xfrm>
            <a:off x="1455738" y="4667250"/>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3600"/>
          </a:p>
        </p:txBody>
      </p:sp>
      <p:pic>
        <p:nvPicPr>
          <p:cNvPr id="7172" name="Picture 2" descr="La imagen “file:///C:/WINNT/Profiles/direccion/Escritorio/INGENIEROS-HC2.jpg” no se puede mostrar debido a que contiene errore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7174" name="Picture 3" descr="logoALAS"/>
          <p:cNvPicPr>
            <a:picLocks noChangeAspect="1" noChangeArrowheads="1"/>
          </p:cNvPicPr>
          <p:nvPr/>
        </p:nvPicPr>
        <p:blipFill>
          <a:blip r:embed="rId5"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5" descr="marca-tinta-roja_100x8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ángulo 3"/>
          <p:cNvSpPr/>
          <p:nvPr/>
        </p:nvSpPr>
        <p:spPr>
          <a:xfrm>
            <a:off x="4639664" y="1185336"/>
            <a:ext cx="4036026" cy="923330"/>
          </a:xfrm>
          <a:prstGeom prst="rect">
            <a:avLst/>
          </a:prstGeom>
          <a:effectLst>
            <a:innerShdw blurRad="381000">
              <a:schemeClr val="accent5"/>
            </a:innerShdw>
            <a:softEdge rad="12700"/>
          </a:effectLst>
        </p:spPr>
        <p:txBody>
          <a:bodyPr wrap="square">
            <a:spAutoFit/>
          </a:bodyPr>
          <a:lstStyle/>
          <a:p>
            <a:pPr marL="285750" indent="-285750">
              <a:buFont typeface="Arial" panose="020B0604020202020204" pitchFamily="34" charset="0"/>
              <a:buChar char="•"/>
            </a:pPr>
            <a:r>
              <a:rPr lang="es-ES" b="1" dirty="0" smtClean="0">
                <a:solidFill>
                  <a:srgbClr val="C00000"/>
                </a:solidFill>
              </a:rPr>
              <a:t>Proceso de subida de los trabajos al repositorio e-</a:t>
            </a:r>
            <a:r>
              <a:rPr lang="es-ES" b="1" dirty="0" err="1" smtClean="0">
                <a:solidFill>
                  <a:srgbClr val="C00000"/>
                </a:solidFill>
              </a:rPr>
              <a:t>Reding</a:t>
            </a:r>
            <a:r>
              <a:rPr lang="es-ES" b="1" dirty="0" smtClean="0">
                <a:solidFill>
                  <a:srgbClr val="C00000"/>
                </a:solidFill>
              </a:rPr>
              <a:t>: Asignación de carpeta</a:t>
            </a:r>
            <a:endParaRPr lang="es-ES" b="1" dirty="0">
              <a:solidFill>
                <a:srgbClr val="C00000"/>
              </a:solidFill>
            </a:endParaRPr>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927198" y="2102628"/>
            <a:ext cx="609601" cy="6339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982095" y="2102628"/>
            <a:ext cx="672619" cy="6402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2 Rectángulo"/>
          <p:cNvSpPr/>
          <p:nvPr/>
        </p:nvSpPr>
        <p:spPr>
          <a:xfrm>
            <a:off x="409120" y="3927127"/>
            <a:ext cx="3916024" cy="177871"/>
          </a:xfrm>
          <a:prstGeom prst="rect">
            <a:avLst/>
          </a:prstGeom>
          <a:solidFill>
            <a:schemeClr val="accent1">
              <a:alpha val="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p:cNvSpPr/>
          <p:nvPr/>
        </p:nvSpPr>
        <p:spPr>
          <a:xfrm>
            <a:off x="4755309" y="2543513"/>
            <a:ext cx="3954302" cy="3477875"/>
          </a:xfrm>
          <a:prstGeom prst="rect">
            <a:avLst/>
          </a:prstGeom>
        </p:spPr>
        <p:txBody>
          <a:bodyPr wrap="square">
            <a:spAutoFit/>
          </a:bodyPr>
          <a:lstStyle/>
          <a:p>
            <a:endParaRPr lang="es-ES" sz="2000" dirty="0">
              <a:solidFill>
                <a:srgbClr val="000000"/>
              </a:solidFill>
              <a:latin typeface="Times New Roman" panose="02020603050405020304" pitchFamily="18" charset="0"/>
            </a:endParaRPr>
          </a:p>
          <a:p>
            <a:r>
              <a:rPr lang="es-ES" sz="2000" dirty="0">
                <a:solidFill>
                  <a:srgbClr val="000000"/>
                </a:solidFill>
                <a:latin typeface="Times New Roman" panose="02020603050405020304" pitchFamily="18" charset="0"/>
              </a:rPr>
              <a:t> </a:t>
            </a:r>
            <a:r>
              <a:rPr lang="es-ES" dirty="0">
                <a:solidFill>
                  <a:srgbClr val="000000"/>
                </a:solidFill>
                <a:latin typeface="Times New Roman" panose="02020603050405020304" pitchFamily="18" charset="0"/>
              </a:rPr>
              <a:t>INDUSTRIALES – 00000 + número </a:t>
            </a:r>
          </a:p>
          <a:p>
            <a:r>
              <a:rPr lang="es-ES" dirty="0">
                <a:solidFill>
                  <a:srgbClr val="000000"/>
                </a:solidFill>
                <a:latin typeface="Times New Roman" panose="02020603050405020304" pitchFamily="18" charset="0"/>
              </a:rPr>
              <a:t>TELECOMUNICACIONES – 10000 + número </a:t>
            </a:r>
          </a:p>
          <a:p>
            <a:r>
              <a:rPr lang="es-ES" dirty="0">
                <a:solidFill>
                  <a:srgbClr val="000000"/>
                </a:solidFill>
                <a:latin typeface="Times New Roman" panose="02020603050405020304" pitchFamily="18" charset="0"/>
              </a:rPr>
              <a:t>QUÍMICA – 20000 + número </a:t>
            </a:r>
          </a:p>
          <a:p>
            <a:r>
              <a:rPr lang="es-ES" dirty="0">
                <a:solidFill>
                  <a:srgbClr val="000000"/>
                </a:solidFill>
                <a:latin typeface="Times New Roman" panose="02020603050405020304" pitchFamily="18" charset="0"/>
              </a:rPr>
              <a:t>ORGANIZACIÓN – 30000 + número </a:t>
            </a:r>
          </a:p>
          <a:p>
            <a:r>
              <a:rPr lang="es-ES" dirty="0">
                <a:solidFill>
                  <a:srgbClr val="000000"/>
                </a:solidFill>
                <a:latin typeface="Times New Roman" panose="02020603050405020304" pitchFamily="18" charset="0"/>
              </a:rPr>
              <a:t>ELECTRÓNICA – 40000 + número </a:t>
            </a:r>
          </a:p>
          <a:p>
            <a:r>
              <a:rPr lang="es-ES" dirty="0">
                <a:solidFill>
                  <a:srgbClr val="000000"/>
                </a:solidFill>
                <a:latin typeface="Times New Roman" panose="02020603050405020304" pitchFamily="18" charset="0"/>
              </a:rPr>
              <a:t>AUTOMÁTICA – 50000 + número </a:t>
            </a:r>
          </a:p>
          <a:p>
            <a:r>
              <a:rPr lang="es-ES" dirty="0">
                <a:solidFill>
                  <a:srgbClr val="000000"/>
                </a:solidFill>
                <a:latin typeface="Times New Roman" panose="02020603050405020304" pitchFamily="18" charset="0"/>
              </a:rPr>
              <a:t>AERONÁUTICA – 60000 + número </a:t>
            </a:r>
          </a:p>
          <a:p>
            <a:r>
              <a:rPr lang="es-ES" dirty="0">
                <a:solidFill>
                  <a:srgbClr val="000000"/>
                </a:solidFill>
                <a:latin typeface="Times New Roman" panose="02020603050405020304" pitchFamily="18" charset="0"/>
              </a:rPr>
              <a:t>MÁSTER – 70000 + número </a:t>
            </a:r>
          </a:p>
          <a:p>
            <a:r>
              <a:rPr lang="es-ES" dirty="0">
                <a:solidFill>
                  <a:srgbClr val="000000"/>
                </a:solidFill>
                <a:latin typeface="Times New Roman" panose="02020603050405020304" pitchFamily="18" charset="0"/>
              </a:rPr>
              <a:t>ERASMUS – 80000 + número </a:t>
            </a:r>
            <a:endParaRPr lang="es-ES" dirty="0" smtClean="0">
              <a:solidFill>
                <a:srgbClr val="000000"/>
              </a:solidFill>
              <a:latin typeface="Times New Roman" panose="02020603050405020304" pitchFamily="18" charset="0"/>
            </a:endParaRPr>
          </a:p>
          <a:p>
            <a:r>
              <a:rPr lang="es-ES" dirty="0" smtClean="0">
                <a:solidFill>
                  <a:srgbClr val="000000"/>
                </a:solidFill>
                <a:latin typeface="Times New Roman" panose="02020603050405020304" pitchFamily="18" charset="0"/>
              </a:rPr>
              <a:t>GRADO </a:t>
            </a:r>
            <a:r>
              <a:rPr lang="es-ES" dirty="0">
                <a:solidFill>
                  <a:srgbClr val="000000"/>
                </a:solidFill>
                <a:latin typeface="Times New Roman" panose="02020603050405020304" pitchFamily="18" charset="0"/>
              </a:rPr>
              <a:t>– </a:t>
            </a:r>
            <a:r>
              <a:rPr lang="es-ES" dirty="0" smtClean="0">
                <a:solidFill>
                  <a:srgbClr val="000000"/>
                </a:solidFill>
                <a:latin typeface="Times New Roman" panose="02020603050405020304" pitchFamily="18" charset="0"/>
              </a:rPr>
              <a:t>90000 + número</a:t>
            </a:r>
            <a:endParaRPr lang="es-ES" dirty="0"/>
          </a:p>
        </p:txBody>
      </p:sp>
      <p:pic>
        <p:nvPicPr>
          <p:cNvPr id="5" name="Picture 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09373" y="3023910"/>
            <a:ext cx="5695950" cy="2162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5 Rectángulo"/>
          <p:cNvSpPr/>
          <p:nvPr/>
        </p:nvSpPr>
        <p:spPr>
          <a:xfrm>
            <a:off x="209373" y="3023908"/>
            <a:ext cx="5706004" cy="2162175"/>
          </a:xfrm>
          <a:prstGeom prst="rect">
            <a:avLst/>
          </a:prstGeom>
          <a:solidFill>
            <a:schemeClr val="accent1">
              <a:alpha val="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319363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pie de página"/>
          <p:cNvSpPr>
            <a:spLocks noGrp="1"/>
          </p:cNvSpPr>
          <p:nvPr>
            <p:ph type="ftr" sz="quarter" idx="10"/>
          </p:nvPr>
        </p:nvSpPr>
        <p:spPr/>
        <p:txBody>
          <a:bodyPr/>
          <a:lstStyle/>
          <a:p>
            <a:pPr>
              <a:defRPr/>
            </a:pPr>
            <a:r>
              <a:rPr lang="es-ES" dirty="0"/>
              <a:t>Biblioteca de </a:t>
            </a:r>
            <a:r>
              <a:rPr lang="es-ES" dirty="0" smtClean="0"/>
              <a:t>Ingeniería</a:t>
            </a:r>
            <a:endParaRPr lang="es-ES" dirty="0"/>
          </a:p>
        </p:txBody>
      </p:sp>
      <p:sp>
        <p:nvSpPr>
          <p:cNvPr id="7171" name="Text Box 8"/>
          <p:cNvSpPr txBox="1">
            <a:spLocks noChangeArrowheads="1"/>
          </p:cNvSpPr>
          <p:nvPr/>
        </p:nvSpPr>
        <p:spPr bwMode="auto">
          <a:xfrm>
            <a:off x="1455738" y="4667250"/>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3600"/>
          </a:p>
        </p:txBody>
      </p:sp>
      <p:pic>
        <p:nvPicPr>
          <p:cNvPr id="7172" name="Picture 2" descr="La imagen “file:///C:/WINNT/Profiles/direccion/Escritorio/INGENIEROS-HC2.jpg” no se puede mostrar debido a que contiene error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7174" name="Picture 3" descr="logoALAS"/>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5" descr="marca-tinta-roja_100x8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7975" y="1222817"/>
            <a:ext cx="6761963" cy="4280607"/>
          </a:xfrm>
          <a:prstGeom prst="rect">
            <a:avLst/>
          </a:prstGeom>
          <a:noFill/>
          <a:ln>
            <a:noFill/>
          </a:ln>
          <a:effectLst>
            <a:outerShdw blurRad="50800" dist="38100" dir="2700000" sx="101000" sy="101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utoShape 4" descr="Resultado de imagen para cyberdu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3" name="Picture 5" descr="C:\Users\biblioteca\Desktop\índice.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313438" y="1616767"/>
            <a:ext cx="1362252" cy="136225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uadroTexto 2"/>
          <p:cNvSpPr txBox="1"/>
          <p:nvPr/>
        </p:nvSpPr>
        <p:spPr>
          <a:xfrm>
            <a:off x="7496437" y="3101944"/>
            <a:ext cx="1186928" cy="369332"/>
          </a:xfrm>
          <a:prstGeom prst="rect">
            <a:avLst/>
          </a:prstGeom>
          <a:noFill/>
        </p:spPr>
        <p:txBody>
          <a:bodyPr wrap="none" rtlCol="0">
            <a:spAutoFit/>
          </a:bodyPr>
          <a:lstStyle/>
          <a:p>
            <a:r>
              <a:rPr lang="es-ES" b="1" dirty="0" err="1" smtClean="0">
                <a:solidFill>
                  <a:srgbClr val="C00000"/>
                </a:solidFill>
              </a:rPr>
              <a:t>Cyberduck</a:t>
            </a:r>
            <a:endParaRPr lang="es-ES" b="1" dirty="0">
              <a:solidFill>
                <a:srgbClr val="C00000"/>
              </a:solidFill>
            </a:endParaRPr>
          </a:p>
        </p:txBody>
      </p:sp>
      <p:pic>
        <p:nvPicPr>
          <p:cNvPr id="4" name="Imagen 3"/>
          <p:cNvPicPr>
            <a:picLocks noChangeAspect="1"/>
          </p:cNvPicPr>
          <p:nvPr/>
        </p:nvPicPr>
        <p:blipFill>
          <a:blip r:embed="rId8" cstate="print"/>
          <a:stretch>
            <a:fillRect/>
          </a:stretch>
        </p:blipFill>
        <p:spPr>
          <a:xfrm>
            <a:off x="2396173" y="2126615"/>
            <a:ext cx="2884487" cy="2976058"/>
          </a:xfrm>
          <a:prstGeom prst="rect">
            <a:avLst/>
          </a:prstGeom>
        </p:spPr>
      </p:pic>
      <p:sp>
        <p:nvSpPr>
          <p:cNvPr id="5" name="Elipse 4"/>
          <p:cNvSpPr/>
          <p:nvPr/>
        </p:nvSpPr>
        <p:spPr>
          <a:xfrm>
            <a:off x="2045970" y="3669030"/>
            <a:ext cx="3428999" cy="998220"/>
          </a:xfrm>
          <a:prstGeom prst="ellipse">
            <a:avLst/>
          </a:prstGeom>
          <a:solidFill>
            <a:schemeClr val="accent1">
              <a:alpha val="0"/>
            </a:schemeClr>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208117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pie de página"/>
          <p:cNvSpPr>
            <a:spLocks noGrp="1"/>
          </p:cNvSpPr>
          <p:nvPr>
            <p:ph type="ftr" sz="quarter" idx="10"/>
          </p:nvPr>
        </p:nvSpPr>
        <p:spPr/>
        <p:txBody>
          <a:bodyPr/>
          <a:lstStyle/>
          <a:p>
            <a:pPr>
              <a:defRPr/>
            </a:pPr>
            <a:r>
              <a:rPr lang="es-ES" dirty="0"/>
              <a:t>Biblioteca de </a:t>
            </a:r>
            <a:r>
              <a:rPr lang="es-ES" dirty="0" smtClean="0"/>
              <a:t>Ingeniería</a:t>
            </a:r>
            <a:endParaRPr lang="es-ES" dirty="0"/>
          </a:p>
        </p:txBody>
      </p:sp>
      <p:sp>
        <p:nvSpPr>
          <p:cNvPr id="7171" name="Text Box 8"/>
          <p:cNvSpPr txBox="1">
            <a:spLocks noChangeArrowheads="1"/>
          </p:cNvSpPr>
          <p:nvPr/>
        </p:nvSpPr>
        <p:spPr bwMode="auto">
          <a:xfrm>
            <a:off x="1455738" y="4667250"/>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3600"/>
          </a:p>
        </p:txBody>
      </p:sp>
      <p:pic>
        <p:nvPicPr>
          <p:cNvPr id="7172" name="Picture 2" descr="La imagen “file:///C:/WINNT/Profiles/direccion/Escritorio/INGENIEROS-HC2.jpg” no se puede mostrar debido a que contiene error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7174" name="Picture 3" descr="logoALAS"/>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5" descr="marca-tinta-roja_100x8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ángulo 1"/>
          <p:cNvSpPr/>
          <p:nvPr/>
        </p:nvSpPr>
        <p:spPr>
          <a:xfrm>
            <a:off x="551013" y="1072870"/>
            <a:ext cx="6978784" cy="369332"/>
          </a:xfrm>
          <a:prstGeom prst="rect">
            <a:avLst/>
          </a:prstGeom>
        </p:spPr>
        <p:txBody>
          <a:bodyPr wrap="square">
            <a:spAutoFit/>
          </a:bodyPr>
          <a:lstStyle/>
          <a:p>
            <a:pPr marL="285750" indent="-285750">
              <a:buFont typeface="Arial" panose="020B0604020202020204" pitchFamily="34" charset="0"/>
              <a:buChar char="•"/>
            </a:pPr>
            <a:r>
              <a:rPr lang="es-ES" b="1" dirty="0">
                <a:solidFill>
                  <a:srgbClr val="C00000"/>
                </a:solidFill>
              </a:rPr>
              <a:t>Gestor de E-</a:t>
            </a:r>
            <a:r>
              <a:rPr lang="es-ES" b="1" dirty="0" err="1">
                <a:solidFill>
                  <a:srgbClr val="C00000"/>
                </a:solidFill>
              </a:rPr>
              <a:t>Reding</a:t>
            </a:r>
            <a:r>
              <a:rPr lang="es-ES" b="1" dirty="0">
                <a:solidFill>
                  <a:srgbClr val="C00000"/>
                </a:solidFill>
              </a:rPr>
              <a:t>: datos bibliográficos de los trabajos académicos</a:t>
            </a:r>
          </a:p>
        </p:txBody>
      </p:sp>
      <p:pic>
        <p:nvPicPr>
          <p:cNvPr id="3"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41101" y="1617568"/>
            <a:ext cx="6294726" cy="44038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555751" y="3659524"/>
            <a:ext cx="6874228" cy="2015451"/>
          </a:xfrm>
          <a:prstGeom prst="rect">
            <a:avLst/>
          </a:prstGeom>
          <a:noFill/>
          <a:ln>
            <a:noFill/>
          </a:ln>
          <a:effectLst>
            <a:outerShdw blurRad="50800" dist="38100" dir="2700000" sx="101000" sy="101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8117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pie de página"/>
          <p:cNvSpPr>
            <a:spLocks noGrp="1"/>
          </p:cNvSpPr>
          <p:nvPr>
            <p:ph type="ftr" sz="quarter" idx="10"/>
          </p:nvPr>
        </p:nvSpPr>
        <p:spPr/>
        <p:txBody>
          <a:bodyPr/>
          <a:lstStyle/>
          <a:p>
            <a:pPr>
              <a:defRPr/>
            </a:pPr>
            <a:r>
              <a:rPr lang="es-ES" dirty="0"/>
              <a:t>Biblioteca de </a:t>
            </a:r>
            <a:r>
              <a:rPr lang="es-ES" dirty="0" smtClean="0"/>
              <a:t>Ingeniería</a:t>
            </a:r>
            <a:endParaRPr lang="es-ES" dirty="0"/>
          </a:p>
        </p:txBody>
      </p:sp>
      <p:sp>
        <p:nvSpPr>
          <p:cNvPr id="7171" name="Text Box 8"/>
          <p:cNvSpPr txBox="1">
            <a:spLocks noChangeArrowheads="1"/>
          </p:cNvSpPr>
          <p:nvPr/>
        </p:nvSpPr>
        <p:spPr bwMode="auto">
          <a:xfrm>
            <a:off x="1455738" y="4667250"/>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3600"/>
          </a:p>
        </p:txBody>
      </p:sp>
      <p:pic>
        <p:nvPicPr>
          <p:cNvPr id="7172" name="Picture 2" descr="La imagen “file:///C:/WINNT/Profiles/direccion/Escritorio/INGENIEROS-HC2.jpg” no se puede mostrar debido a que contiene error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7174" name="Picture 3" descr="logoALAS"/>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5" descr="marca-tinta-roja_100x8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Imagen 1"/>
          <p:cNvPicPr>
            <a:picLocks noChangeAspect="1"/>
          </p:cNvPicPr>
          <p:nvPr/>
        </p:nvPicPr>
        <p:blipFill>
          <a:blip r:embed="rId6" cstate="print"/>
          <a:stretch>
            <a:fillRect/>
          </a:stretch>
        </p:blipFill>
        <p:spPr>
          <a:xfrm>
            <a:off x="325647" y="1281645"/>
            <a:ext cx="7996550" cy="3874026"/>
          </a:xfrm>
          <a:prstGeom prst="rect">
            <a:avLst/>
          </a:prstGeom>
          <a:effectLst>
            <a:outerShdw blurRad="50800" dist="38100" dir="2700000" sx="101000" sy="101000" algn="tl" rotWithShape="0">
              <a:prstClr val="black">
                <a:alpha val="40000"/>
              </a:prstClr>
            </a:outerShdw>
          </a:effectLst>
        </p:spPr>
      </p:pic>
      <p:pic>
        <p:nvPicPr>
          <p:cNvPr id="4" name="Imagen 3"/>
          <p:cNvPicPr>
            <a:picLocks noChangeAspect="1"/>
          </p:cNvPicPr>
          <p:nvPr/>
        </p:nvPicPr>
        <p:blipFill>
          <a:blip r:embed="rId7" cstate="print"/>
          <a:stretch>
            <a:fillRect/>
          </a:stretch>
        </p:blipFill>
        <p:spPr>
          <a:xfrm>
            <a:off x="754063" y="3144857"/>
            <a:ext cx="7931849" cy="2582903"/>
          </a:xfrm>
          <a:prstGeom prst="rect">
            <a:avLst/>
          </a:prstGeom>
          <a:effectLst>
            <a:outerShdw blurRad="50800" dist="38100" dir="2700000" sx="101000" sy="101000" algn="tl" rotWithShape="0">
              <a:prstClr val="black">
                <a:alpha val="40000"/>
              </a:prstClr>
            </a:outerShdw>
          </a:effectLst>
        </p:spPr>
      </p:pic>
      <p:pic>
        <p:nvPicPr>
          <p:cNvPr id="3" name="Imagen 2"/>
          <p:cNvPicPr>
            <a:picLocks noChangeAspect="1"/>
          </p:cNvPicPr>
          <p:nvPr/>
        </p:nvPicPr>
        <p:blipFill>
          <a:blip r:embed="rId8" cstate="print"/>
          <a:stretch>
            <a:fillRect/>
          </a:stretch>
        </p:blipFill>
        <p:spPr>
          <a:xfrm>
            <a:off x="3467102" y="1944547"/>
            <a:ext cx="3009031" cy="4221303"/>
          </a:xfrm>
          <a:prstGeom prst="rect">
            <a:avLst/>
          </a:prstGeom>
          <a:effectLst>
            <a:outerShdw blurRad="50800" dist="38100" dir="2700000" sx="101000" sy="101000" algn="tl" rotWithShape="0">
              <a:prstClr val="black">
                <a:alpha val="40000"/>
              </a:prstClr>
            </a:outerShdw>
          </a:effectLst>
        </p:spPr>
      </p:pic>
      <p:sp>
        <p:nvSpPr>
          <p:cNvPr id="5" name="Elipse 4"/>
          <p:cNvSpPr/>
          <p:nvPr/>
        </p:nvSpPr>
        <p:spPr>
          <a:xfrm>
            <a:off x="936972" y="5039566"/>
            <a:ext cx="1322041" cy="651371"/>
          </a:xfrm>
          <a:prstGeom prst="ellipse">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47938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pie de página"/>
          <p:cNvSpPr>
            <a:spLocks noGrp="1"/>
          </p:cNvSpPr>
          <p:nvPr>
            <p:ph type="ftr" sz="quarter" idx="10"/>
          </p:nvPr>
        </p:nvSpPr>
        <p:spPr/>
        <p:txBody>
          <a:bodyPr/>
          <a:lstStyle/>
          <a:p>
            <a:pPr>
              <a:defRPr/>
            </a:pPr>
            <a:r>
              <a:rPr lang="es-ES" dirty="0"/>
              <a:t>Biblioteca de </a:t>
            </a:r>
            <a:r>
              <a:rPr lang="es-ES" dirty="0" smtClean="0"/>
              <a:t>Ingeniería</a:t>
            </a:r>
            <a:endParaRPr lang="es-ES" dirty="0"/>
          </a:p>
        </p:txBody>
      </p:sp>
      <p:sp>
        <p:nvSpPr>
          <p:cNvPr id="7171" name="Text Box 8"/>
          <p:cNvSpPr txBox="1">
            <a:spLocks noChangeArrowheads="1"/>
          </p:cNvSpPr>
          <p:nvPr/>
        </p:nvSpPr>
        <p:spPr bwMode="auto">
          <a:xfrm>
            <a:off x="1455738" y="4667250"/>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3600"/>
          </a:p>
        </p:txBody>
      </p:sp>
      <p:pic>
        <p:nvPicPr>
          <p:cNvPr id="7172" name="Picture 2" descr="La imagen “file:///C:/WINNT/Profiles/direccion/Escritorio/INGENIEROS-HC2.jpg” no se puede mostrar debido a que contiene error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7174" name="Picture 3" descr="logoALAS"/>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5" descr="marca-tinta-roja_100x8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Imagen 1"/>
          <p:cNvPicPr>
            <a:picLocks noChangeAspect="1"/>
          </p:cNvPicPr>
          <p:nvPr/>
        </p:nvPicPr>
        <p:blipFill>
          <a:blip r:embed="rId6" cstate="print"/>
          <a:stretch>
            <a:fillRect/>
          </a:stretch>
        </p:blipFill>
        <p:spPr>
          <a:xfrm>
            <a:off x="366479" y="1250953"/>
            <a:ext cx="5838568" cy="3813372"/>
          </a:xfrm>
          <a:prstGeom prst="rect">
            <a:avLst/>
          </a:prstGeom>
        </p:spPr>
      </p:pic>
      <p:sp>
        <p:nvSpPr>
          <p:cNvPr id="3" name="Rectángulo 2"/>
          <p:cNvSpPr/>
          <p:nvPr/>
        </p:nvSpPr>
        <p:spPr>
          <a:xfrm>
            <a:off x="6592380" y="1627308"/>
            <a:ext cx="1695977" cy="369332"/>
          </a:xfrm>
          <a:prstGeom prst="rect">
            <a:avLst/>
          </a:prstGeom>
        </p:spPr>
        <p:txBody>
          <a:bodyPr wrap="none">
            <a:spAutoFit/>
          </a:bodyPr>
          <a:lstStyle/>
          <a:p>
            <a:pPr marL="285750" indent="-285750">
              <a:buFont typeface="Arial" panose="020B0604020202020204" pitchFamily="34" charset="0"/>
              <a:buChar char="•"/>
            </a:pPr>
            <a:r>
              <a:rPr lang="es-ES" b="1" dirty="0">
                <a:solidFill>
                  <a:srgbClr val="C00000"/>
                </a:solidFill>
              </a:rPr>
              <a:t>Catalogación</a:t>
            </a:r>
          </a:p>
        </p:txBody>
      </p:sp>
      <p:pic>
        <p:nvPicPr>
          <p:cNvPr id="4" name="Imagen 3"/>
          <p:cNvPicPr>
            <a:picLocks noChangeAspect="1"/>
          </p:cNvPicPr>
          <p:nvPr/>
        </p:nvPicPr>
        <p:blipFill>
          <a:blip r:embed="rId7" cstate="print"/>
          <a:stretch>
            <a:fillRect/>
          </a:stretch>
        </p:blipFill>
        <p:spPr>
          <a:xfrm>
            <a:off x="2347235" y="2788166"/>
            <a:ext cx="5941122" cy="3233221"/>
          </a:xfrm>
          <a:prstGeom prst="rect">
            <a:avLst/>
          </a:prstGeom>
        </p:spPr>
      </p:pic>
      <p:pic>
        <p:nvPicPr>
          <p:cNvPr id="5" name="Imagen 4"/>
          <p:cNvPicPr>
            <a:picLocks noChangeAspect="1"/>
          </p:cNvPicPr>
          <p:nvPr/>
        </p:nvPicPr>
        <p:blipFill>
          <a:blip r:embed="rId8" cstate="print"/>
          <a:stretch>
            <a:fillRect/>
          </a:stretch>
        </p:blipFill>
        <p:spPr>
          <a:xfrm>
            <a:off x="1233307" y="4631885"/>
            <a:ext cx="5809025" cy="1656407"/>
          </a:xfrm>
          <a:prstGeom prst="rect">
            <a:avLst/>
          </a:prstGeom>
        </p:spPr>
      </p:pic>
    </p:spTree>
    <p:extLst>
      <p:ext uri="{BB962C8B-B14F-4D97-AF65-F5344CB8AC3E}">
        <p14:creationId xmlns:p14="http://schemas.microsoft.com/office/powerpoint/2010/main" xmlns="" val="303526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pie de página"/>
          <p:cNvSpPr>
            <a:spLocks noGrp="1"/>
          </p:cNvSpPr>
          <p:nvPr>
            <p:ph type="ftr" sz="quarter" idx="10"/>
          </p:nvPr>
        </p:nvSpPr>
        <p:spPr/>
        <p:txBody>
          <a:bodyPr/>
          <a:lstStyle/>
          <a:p>
            <a:pPr>
              <a:defRPr/>
            </a:pPr>
            <a:r>
              <a:rPr lang="es-ES" dirty="0"/>
              <a:t>Biblioteca de </a:t>
            </a:r>
            <a:r>
              <a:rPr lang="es-ES" dirty="0" smtClean="0"/>
              <a:t>Ingeniería</a:t>
            </a:r>
            <a:endParaRPr lang="es-ES" dirty="0"/>
          </a:p>
        </p:txBody>
      </p:sp>
      <p:sp>
        <p:nvSpPr>
          <p:cNvPr id="7171" name="Text Box 8"/>
          <p:cNvSpPr txBox="1">
            <a:spLocks noChangeArrowheads="1"/>
          </p:cNvSpPr>
          <p:nvPr/>
        </p:nvSpPr>
        <p:spPr bwMode="auto">
          <a:xfrm>
            <a:off x="1455738" y="4667250"/>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3600"/>
          </a:p>
        </p:txBody>
      </p:sp>
      <p:pic>
        <p:nvPicPr>
          <p:cNvPr id="7172" name="Picture 2" descr="La imagen “file:///C:/WINNT/Profiles/direccion/Escritorio/INGENIEROS-HC2.jpg” no se puede mostrar debido a que contiene error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7174" name="Picture 3" descr="logoALAS"/>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5" descr="marca-tinta-roja_100x8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agen 4"/>
          <p:cNvPicPr>
            <a:picLocks noChangeAspect="1"/>
          </p:cNvPicPr>
          <p:nvPr/>
        </p:nvPicPr>
        <p:blipFill>
          <a:blip r:embed="rId6" cstate="print"/>
          <a:stretch>
            <a:fillRect/>
          </a:stretch>
        </p:blipFill>
        <p:spPr>
          <a:xfrm>
            <a:off x="468313" y="1541985"/>
            <a:ext cx="5734473" cy="2805272"/>
          </a:xfrm>
          <a:prstGeom prst="rect">
            <a:avLst/>
          </a:prstGeom>
        </p:spPr>
      </p:pic>
      <p:pic>
        <p:nvPicPr>
          <p:cNvPr id="6" name="Imagen 5"/>
          <p:cNvPicPr>
            <a:picLocks noChangeAspect="1"/>
          </p:cNvPicPr>
          <p:nvPr/>
        </p:nvPicPr>
        <p:blipFill>
          <a:blip r:embed="rId7" cstate="print"/>
          <a:stretch>
            <a:fillRect/>
          </a:stretch>
        </p:blipFill>
        <p:spPr>
          <a:xfrm>
            <a:off x="5141660" y="3367650"/>
            <a:ext cx="3198357" cy="2280795"/>
          </a:xfrm>
          <a:prstGeom prst="rect">
            <a:avLst/>
          </a:prstGeom>
          <a:effectLst>
            <a:outerShdw blurRad="50800" dist="38100" dir="2700000" sx="103000" sy="103000" algn="tl" rotWithShape="0">
              <a:prstClr val="black">
                <a:alpha val="40000"/>
              </a:prstClr>
            </a:outerShdw>
          </a:effectLst>
        </p:spPr>
      </p:pic>
      <p:sp>
        <p:nvSpPr>
          <p:cNvPr id="7" name="CuadroTexto 6"/>
          <p:cNvSpPr txBox="1"/>
          <p:nvPr/>
        </p:nvSpPr>
        <p:spPr>
          <a:xfrm>
            <a:off x="981513" y="4661668"/>
            <a:ext cx="3999515" cy="830997"/>
          </a:xfrm>
          <a:prstGeom prst="rect">
            <a:avLst/>
          </a:prstGeom>
          <a:noFill/>
          <a:effectLst>
            <a:outerShdw blurRad="50800" dist="38100" dir="2700000" sx="104000" sy="104000" algn="tl" rotWithShape="0">
              <a:prstClr val="black">
                <a:alpha val="40000"/>
              </a:prstClr>
            </a:outerShdw>
          </a:effectLst>
        </p:spPr>
        <p:txBody>
          <a:bodyPr wrap="square" rtlCol="0">
            <a:spAutoFit/>
          </a:bodyPr>
          <a:lstStyle/>
          <a:p>
            <a:r>
              <a:rPr lang="es-ES" sz="2400" b="1" i="1" dirty="0" smtClean="0">
                <a:solidFill>
                  <a:srgbClr val="C00000"/>
                </a:solidFill>
                <a:effectLst>
                  <a:outerShdw blurRad="38100" dist="38100" dir="2700000" algn="tl">
                    <a:srgbClr val="000000">
                      <a:alpha val="43137"/>
                    </a:srgbClr>
                  </a:outerShdw>
                </a:effectLst>
              </a:rPr>
              <a:t>El saber de muchos, para conocimiento de todos…</a:t>
            </a:r>
            <a:endParaRPr lang="es-ES" sz="2400" b="1"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487358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pie de página"/>
          <p:cNvSpPr>
            <a:spLocks noGrp="1"/>
          </p:cNvSpPr>
          <p:nvPr>
            <p:ph type="ftr" sz="quarter" idx="10"/>
          </p:nvPr>
        </p:nvSpPr>
        <p:spPr/>
        <p:txBody>
          <a:bodyPr/>
          <a:lstStyle/>
          <a:p>
            <a:pPr>
              <a:defRPr/>
            </a:pPr>
            <a:r>
              <a:rPr lang="es-ES" dirty="0"/>
              <a:t>Biblioteca de </a:t>
            </a:r>
            <a:r>
              <a:rPr lang="es-ES" dirty="0" smtClean="0"/>
              <a:t>Ingeniería</a:t>
            </a:r>
            <a:endParaRPr lang="es-ES" dirty="0"/>
          </a:p>
        </p:txBody>
      </p:sp>
      <p:sp>
        <p:nvSpPr>
          <p:cNvPr id="7171" name="Text Box 8"/>
          <p:cNvSpPr txBox="1">
            <a:spLocks noChangeArrowheads="1"/>
          </p:cNvSpPr>
          <p:nvPr/>
        </p:nvSpPr>
        <p:spPr bwMode="auto">
          <a:xfrm>
            <a:off x="1455738" y="4667250"/>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3600"/>
          </a:p>
        </p:txBody>
      </p:sp>
      <p:pic>
        <p:nvPicPr>
          <p:cNvPr id="7172" name="Picture 2" descr="La imagen “file:///C:/WINNT/Profiles/direccion/Escritorio/INGENIEROS-HC2.jpg” no se puede mostrar debido a que contiene error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ffectLst>
            <a:outerShdw blurRad="50800" dist="38100" dir="2700000" sx="101000" sy="101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7174" name="Picture 3" descr="logoALAS"/>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l="7031"/>
          <a:stretch>
            <a:fillRect/>
          </a:stretch>
        </p:blipFill>
        <p:spPr bwMode="auto">
          <a:xfrm>
            <a:off x="-9525" y="-15875"/>
            <a:ext cx="2268538" cy="863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5" descr="marca-tinta-roja_100x8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Imagen 1"/>
          <p:cNvPicPr>
            <a:picLocks noChangeAspect="1"/>
          </p:cNvPicPr>
          <p:nvPr/>
        </p:nvPicPr>
        <p:blipFill>
          <a:blip r:embed="rId6" cstate="print"/>
          <a:stretch>
            <a:fillRect/>
          </a:stretch>
        </p:blipFill>
        <p:spPr>
          <a:xfrm>
            <a:off x="627380" y="1140620"/>
            <a:ext cx="2990850" cy="1447800"/>
          </a:xfrm>
          <a:prstGeom prst="rect">
            <a:avLst/>
          </a:prstGeom>
          <a:effectLst>
            <a:outerShdw blurRad="50800" dist="38100" dir="2700000" sx="102000" sy="102000" algn="tl" rotWithShape="0">
              <a:prstClr val="black">
                <a:alpha val="40000"/>
              </a:prstClr>
            </a:outerShdw>
          </a:effectLst>
        </p:spPr>
      </p:pic>
      <p:sp>
        <p:nvSpPr>
          <p:cNvPr id="3" name="CuadroTexto 2"/>
          <p:cNvSpPr txBox="1"/>
          <p:nvPr/>
        </p:nvSpPr>
        <p:spPr>
          <a:xfrm>
            <a:off x="4331970" y="1485900"/>
            <a:ext cx="184731" cy="369332"/>
          </a:xfrm>
          <a:prstGeom prst="rect">
            <a:avLst/>
          </a:prstGeom>
          <a:noFill/>
        </p:spPr>
        <p:txBody>
          <a:bodyPr wrap="none" rtlCol="0">
            <a:spAutoFit/>
          </a:bodyPr>
          <a:lstStyle/>
          <a:p>
            <a:endParaRPr lang="es-ES" dirty="0"/>
          </a:p>
        </p:txBody>
      </p:sp>
      <p:sp>
        <p:nvSpPr>
          <p:cNvPr id="10" name="CuadroTexto 9"/>
          <p:cNvSpPr txBox="1"/>
          <p:nvPr/>
        </p:nvSpPr>
        <p:spPr>
          <a:xfrm>
            <a:off x="627380" y="2831306"/>
            <a:ext cx="3952558" cy="3139321"/>
          </a:xfrm>
          <a:prstGeom prst="rect">
            <a:avLst/>
          </a:prstGeom>
          <a:noFill/>
        </p:spPr>
        <p:txBody>
          <a:bodyPr wrap="square" rtlCol="0">
            <a:spAutoFit/>
          </a:bodyPr>
          <a:lstStyle/>
          <a:p>
            <a:pPr marL="285750" indent="-285750">
              <a:buFont typeface="Arial" panose="020B0604020202020204" pitchFamily="34" charset="0"/>
              <a:buChar char="•"/>
            </a:pPr>
            <a:r>
              <a:rPr lang="es-ES" b="1" dirty="0"/>
              <a:t>C</a:t>
            </a:r>
            <a:r>
              <a:rPr lang="es-ES" b="1" dirty="0" smtClean="0"/>
              <a:t>omunidades</a:t>
            </a:r>
            <a:r>
              <a:rPr lang="es-ES" dirty="0" smtClean="0"/>
              <a:t>:</a:t>
            </a:r>
          </a:p>
          <a:p>
            <a:pPr marL="742950" lvl="1" indent="-285750">
              <a:buFont typeface="Arial" panose="020B0604020202020204" pitchFamily="34" charset="0"/>
              <a:buChar char="•"/>
            </a:pPr>
            <a:r>
              <a:rPr lang="es-ES" dirty="0" smtClean="0"/>
              <a:t> Congresos US</a:t>
            </a:r>
          </a:p>
          <a:p>
            <a:pPr marL="742950" lvl="1" indent="-285750">
              <a:buFont typeface="Arial" panose="020B0604020202020204" pitchFamily="34" charset="0"/>
              <a:buChar char="•"/>
            </a:pPr>
            <a:r>
              <a:rPr lang="es-ES" dirty="0" smtClean="0"/>
              <a:t> Investigación</a:t>
            </a:r>
          </a:p>
          <a:p>
            <a:pPr marL="742950" lvl="1" indent="-285750">
              <a:buFont typeface="Arial" panose="020B0604020202020204" pitchFamily="34" charset="0"/>
              <a:buChar char="•"/>
            </a:pPr>
            <a:r>
              <a:rPr lang="es-ES" dirty="0" smtClean="0"/>
              <a:t> Revistas US </a:t>
            </a:r>
          </a:p>
          <a:p>
            <a:pPr marL="742950" lvl="1" indent="-285750">
              <a:buFont typeface="Arial" panose="020B0604020202020204" pitchFamily="34" charset="0"/>
              <a:buChar char="•"/>
            </a:pPr>
            <a:r>
              <a:rPr lang="es-ES" dirty="0" smtClean="0"/>
              <a:t> </a:t>
            </a:r>
            <a:r>
              <a:rPr lang="es-ES" b="1" dirty="0" smtClean="0">
                <a:solidFill>
                  <a:srgbClr val="C00000"/>
                </a:solidFill>
              </a:rPr>
              <a:t>TRABAJOS ACADÉMICOS</a:t>
            </a:r>
          </a:p>
          <a:p>
            <a:pPr marL="285750" indent="-285750">
              <a:buFont typeface="Arial" panose="020B0604020202020204" pitchFamily="34" charset="0"/>
              <a:buChar char="•"/>
            </a:pPr>
            <a:endParaRPr lang="es-ES" b="1" dirty="0" smtClean="0"/>
          </a:p>
          <a:p>
            <a:endParaRPr lang="es-ES" b="1" dirty="0" smtClean="0"/>
          </a:p>
          <a:p>
            <a:pPr marL="285750" indent="-285750">
              <a:buFont typeface="Arial" panose="020B0604020202020204" pitchFamily="34" charset="0"/>
              <a:buChar char="•"/>
            </a:pPr>
            <a:r>
              <a:rPr lang="es-ES" b="1" dirty="0" err="1" smtClean="0"/>
              <a:t>Subcomunidades</a:t>
            </a:r>
            <a:r>
              <a:rPr lang="es-ES" dirty="0" smtClean="0"/>
              <a:t>:</a:t>
            </a:r>
          </a:p>
          <a:p>
            <a:pPr marL="742950" lvl="1" indent="-285750">
              <a:buFont typeface="Arial" panose="020B0604020202020204" pitchFamily="34" charset="0"/>
              <a:buChar char="•"/>
            </a:pPr>
            <a:r>
              <a:rPr lang="es-ES" b="1" dirty="0" smtClean="0">
                <a:solidFill>
                  <a:srgbClr val="C00000"/>
                </a:solidFill>
              </a:rPr>
              <a:t>TFG</a:t>
            </a:r>
          </a:p>
          <a:p>
            <a:pPr marL="742950" lvl="1" indent="-285750">
              <a:buFont typeface="Arial" panose="020B0604020202020204" pitchFamily="34" charset="0"/>
              <a:buChar char="•"/>
            </a:pPr>
            <a:r>
              <a:rPr lang="es-ES" b="1" dirty="0" smtClean="0">
                <a:solidFill>
                  <a:srgbClr val="C00000"/>
                </a:solidFill>
              </a:rPr>
              <a:t>TFM</a:t>
            </a:r>
          </a:p>
          <a:p>
            <a:pPr marL="285750" indent="-285750">
              <a:buFont typeface="Arial" panose="020B0604020202020204" pitchFamily="34" charset="0"/>
              <a:buChar char="•"/>
            </a:pPr>
            <a:endParaRPr lang="es-ES" dirty="0"/>
          </a:p>
        </p:txBody>
      </p:sp>
      <p:pic>
        <p:nvPicPr>
          <p:cNvPr id="4" name="Imagen 3"/>
          <p:cNvPicPr>
            <a:picLocks noChangeAspect="1"/>
          </p:cNvPicPr>
          <p:nvPr/>
        </p:nvPicPr>
        <p:blipFill>
          <a:blip r:embed="rId7" cstate="print"/>
          <a:stretch>
            <a:fillRect/>
          </a:stretch>
        </p:blipFill>
        <p:spPr>
          <a:xfrm>
            <a:off x="4126912" y="1708160"/>
            <a:ext cx="4677634" cy="2058590"/>
          </a:xfrm>
          <a:prstGeom prst="rect">
            <a:avLst/>
          </a:prstGeom>
          <a:effectLst>
            <a:outerShdw blurRad="50800" dist="38100" dir="2700000" sx="101000" sy="101000" algn="tl" rotWithShape="0">
              <a:prstClr val="black">
                <a:alpha val="40000"/>
              </a:prstClr>
            </a:outerShdw>
          </a:effectLst>
        </p:spPr>
      </p:pic>
      <p:sp>
        <p:nvSpPr>
          <p:cNvPr id="6" name="CuadroTexto 5"/>
          <p:cNvSpPr txBox="1"/>
          <p:nvPr/>
        </p:nvSpPr>
        <p:spPr>
          <a:xfrm>
            <a:off x="4165376" y="1301234"/>
            <a:ext cx="3429000" cy="369332"/>
          </a:xfrm>
          <a:prstGeom prst="rect">
            <a:avLst/>
          </a:prstGeom>
          <a:noFill/>
        </p:spPr>
        <p:txBody>
          <a:bodyPr wrap="square" rtlCol="0">
            <a:spAutoFit/>
          </a:bodyPr>
          <a:lstStyle/>
          <a:p>
            <a:r>
              <a:rPr lang="es-ES" b="1" u="sng" dirty="0" smtClean="0">
                <a:solidFill>
                  <a:srgbClr val="C00000"/>
                </a:solidFill>
              </a:rPr>
              <a:t>Trabajos Fin de Grado</a:t>
            </a:r>
            <a:endParaRPr lang="es-ES" b="1" u="sng" dirty="0">
              <a:solidFill>
                <a:srgbClr val="C00000"/>
              </a:solidFill>
            </a:endParaRPr>
          </a:p>
        </p:txBody>
      </p:sp>
      <p:sp>
        <p:nvSpPr>
          <p:cNvPr id="14" name="CuadroTexto 13"/>
          <p:cNvSpPr txBox="1"/>
          <p:nvPr/>
        </p:nvSpPr>
        <p:spPr>
          <a:xfrm>
            <a:off x="4193383" y="3828544"/>
            <a:ext cx="3429000" cy="369332"/>
          </a:xfrm>
          <a:prstGeom prst="rect">
            <a:avLst/>
          </a:prstGeom>
          <a:noFill/>
        </p:spPr>
        <p:txBody>
          <a:bodyPr wrap="square" rtlCol="0">
            <a:spAutoFit/>
          </a:bodyPr>
          <a:lstStyle/>
          <a:p>
            <a:r>
              <a:rPr lang="es-ES" b="1" u="sng" dirty="0" smtClean="0">
                <a:solidFill>
                  <a:srgbClr val="C00000"/>
                </a:solidFill>
              </a:rPr>
              <a:t>Trabajos Fin de Máster</a:t>
            </a:r>
            <a:endParaRPr lang="es-ES" b="1" u="sng" dirty="0">
              <a:solidFill>
                <a:srgbClr val="C00000"/>
              </a:solidFill>
            </a:endParaRPr>
          </a:p>
        </p:txBody>
      </p:sp>
      <p:pic>
        <p:nvPicPr>
          <p:cNvPr id="7" name="Imagen 6"/>
          <p:cNvPicPr>
            <a:picLocks noChangeAspect="1"/>
          </p:cNvPicPr>
          <p:nvPr/>
        </p:nvPicPr>
        <p:blipFill>
          <a:blip r:embed="rId8" cstate="print"/>
          <a:stretch>
            <a:fillRect/>
          </a:stretch>
        </p:blipFill>
        <p:spPr>
          <a:xfrm>
            <a:off x="4243457" y="4148277"/>
            <a:ext cx="4610064" cy="1945222"/>
          </a:xfrm>
          <a:prstGeom prst="rect">
            <a:avLst/>
          </a:prstGeom>
          <a:effectLst>
            <a:outerShdw blurRad="50800" dist="38100" dir="2700000" sx="101000" sy="101000" algn="tl" rotWithShape="0">
              <a:prstClr val="black">
                <a:alpha val="40000"/>
              </a:prstClr>
            </a:outerShdw>
          </a:effectLst>
        </p:spPr>
      </p:pic>
    </p:spTree>
    <p:extLst>
      <p:ext uri="{BB962C8B-B14F-4D97-AF65-F5344CB8AC3E}">
        <p14:creationId xmlns:p14="http://schemas.microsoft.com/office/powerpoint/2010/main" xmlns="" val="208117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pie de página"/>
          <p:cNvSpPr>
            <a:spLocks noGrp="1"/>
          </p:cNvSpPr>
          <p:nvPr>
            <p:ph type="ftr" sz="quarter" idx="10"/>
          </p:nvPr>
        </p:nvSpPr>
        <p:spPr/>
        <p:txBody>
          <a:bodyPr/>
          <a:lstStyle/>
          <a:p>
            <a:pPr>
              <a:defRPr/>
            </a:pPr>
            <a:r>
              <a:rPr lang="es-ES" dirty="0"/>
              <a:t>Biblioteca de </a:t>
            </a:r>
            <a:r>
              <a:rPr lang="es-ES" dirty="0" smtClean="0"/>
              <a:t>Ingeniería</a:t>
            </a:r>
            <a:endParaRPr lang="es-ES" dirty="0"/>
          </a:p>
        </p:txBody>
      </p:sp>
      <p:sp>
        <p:nvSpPr>
          <p:cNvPr id="7171" name="Text Box 8"/>
          <p:cNvSpPr txBox="1">
            <a:spLocks noChangeArrowheads="1"/>
          </p:cNvSpPr>
          <p:nvPr/>
        </p:nvSpPr>
        <p:spPr bwMode="auto">
          <a:xfrm>
            <a:off x="1455738" y="4667250"/>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3600"/>
          </a:p>
        </p:txBody>
      </p:sp>
      <p:pic>
        <p:nvPicPr>
          <p:cNvPr id="7172" name="Picture 2" descr="La imagen “file:///C:/WINNT/Profiles/direccion/Escritorio/INGENIEROS-HC2.jpg” no se puede mostrar debido a que contiene error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7174" name="Picture 3" descr="logoALAS"/>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5" descr="marca-tinta-roja_100x8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ángulo 8"/>
          <p:cNvSpPr/>
          <p:nvPr/>
        </p:nvSpPr>
        <p:spPr>
          <a:xfrm>
            <a:off x="4918477" y="1437265"/>
            <a:ext cx="3677921" cy="923330"/>
          </a:xfrm>
          <a:prstGeom prst="rect">
            <a:avLst/>
          </a:prstGeom>
          <a:effectLst>
            <a:innerShdw blurRad="381000">
              <a:schemeClr val="accent5"/>
            </a:innerShdw>
            <a:softEdge rad="12700"/>
          </a:effectLst>
        </p:spPr>
        <p:txBody>
          <a:bodyPr wrap="square">
            <a:spAutoFit/>
          </a:bodyPr>
          <a:lstStyle/>
          <a:p>
            <a:pPr marL="285750" indent="-285750">
              <a:buFont typeface="Arial" panose="020B0604020202020204" pitchFamily="34" charset="0"/>
              <a:buChar char="•"/>
            </a:pPr>
            <a:r>
              <a:rPr lang="es-ES" b="1" dirty="0">
                <a:solidFill>
                  <a:srgbClr val="C00000"/>
                </a:solidFill>
              </a:rPr>
              <a:t>Envío por parte de Secretaría del listado de trabajos académicos </a:t>
            </a:r>
            <a:r>
              <a:rPr lang="es-ES" b="1" dirty="0" smtClean="0">
                <a:solidFill>
                  <a:srgbClr val="C00000"/>
                </a:solidFill>
              </a:rPr>
              <a:t>para subir a </a:t>
            </a:r>
            <a:r>
              <a:rPr lang="es-ES" b="1" dirty="0" err="1" smtClean="0">
                <a:solidFill>
                  <a:srgbClr val="C00000"/>
                </a:solidFill>
              </a:rPr>
              <a:t>idUS</a:t>
            </a:r>
            <a:endParaRPr lang="es-ES" b="1" dirty="0">
              <a:solidFill>
                <a:srgbClr val="C00000"/>
              </a:solidFill>
            </a:endParaRPr>
          </a:p>
        </p:txBody>
      </p:sp>
      <p:pic>
        <p:nvPicPr>
          <p:cNvPr id="2" name="Imagen 1"/>
          <p:cNvPicPr>
            <a:picLocks noChangeAspect="1"/>
          </p:cNvPicPr>
          <p:nvPr/>
        </p:nvPicPr>
        <p:blipFill>
          <a:blip r:embed="rId6" cstate="print"/>
          <a:stretch>
            <a:fillRect/>
          </a:stretch>
        </p:blipFill>
        <p:spPr>
          <a:xfrm>
            <a:off x="103014" y="1249866"/>
            <a:ext cx="4583597" cy="4292020"/>
          </a:xfrm>
          <a:prstGeom prst="rect">
            <a:avLst/>
          </a:prstGeom>
          <a:effectLst>
            <a:outerShdw blurRad="50800" dist="38100" dir="2700000" sx="101000" sy="101000" algn="tl" rotWithShape="0">
              <a:prstClr val="black">
                <a:alpha val="40000"/>
              </a:prstClr>
            </a:outerShdw>
          </a:effectLst>
        </p:spPr>
      </p:pic>
      <p:pic>
        <p:nvPicPr>
          <p:cNvPr id="3" name="Imagen 2"/>
          <p:cNvPicPr>
            <a:picLocks noChangeAspect="1"/>
          </p:cNvPicPr>
          <p:nvPr/>
        </p:nvPicPr>
        <p:blipFill>
          <a:blip r:embed="rId7" cstate="print"/>
          <a:stretch>
            <a:fillRect/>
          </a:stretch>
        </p:blipFill>
        <p:spPr>
          <a:xfrm>
            <a:off x="4472389" y="2623778"/>
            <a:ext cx="4570095" cy="2918108"/>
          </a:xfrm>
          <a:prstGeom prst="rect">
            <a:avLst/>
          </a:prstGeom>
          <a:effectLst>
            <a:outerShdw blurRad="50800" dist="38100" dir="2700000" sx="101000" sy="101000" algn="tl" rotWithShape="0">
              <a:prstClr val="black">
                <a:alpha val="40000"/>
              </a:prstClr>
            </a:outerShdw>
          </a:effectLst>
        </p:spPr>
      </p:pic>
      <p:pic>
        <p:nvPicPr>
          <p:cNvPr id="4" name="Imagen 3"/>
          <p:cNvPicPr>
            <a:picLocks noChangeAspect="1"/>
          </p:cNvPicPr>
          <p:nvPr/>
        </p:nvPicPr>
        <p:blipFill>
          <a:blip r:embed="rId8" cstate="print"/>
          <a:stretch>
            <a:fillRect/>
          </a:stretch>
        </p:blipFill>
        <p:spPr>
          <a:xfrm>
            <a:off x="1823486" y="5650976"/>
            <a:ext cx="4933950" cy="798511"/>
          </a:xfrm>
          <a:prstGeom prst="rect">
            <a:avLst/>
          </a:prstGeom>
          <a:effectLst>
            <a:outerShdw blurRad="50800" dist="38100" dir="2700000" sx="101000" sy="101000" algn="tl" rotWithShape="0">
              <a:prstClr val="black">
                <a:alpha val="40000"/>
              </a:prstClr>
            </a:outerShdw>
          </a:effectLst>
        </p:spPr>
      </p:pic>
    </p:spTree>
    <p:extLst>
      <p:ext uri="{BB962C8B-B14F-4D97-AF65-F5344CB8AC3E}">
        <p14:creationId xmlns:p14="http://schemas.microsoft.com/office/powerpoint/2010/main" xmlns="" val="208117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pie de página"/>
          <p:cNvSpPr>
            <a:spLocks noGrp="1"/>
          </p:cNvSpPr>
          <p:nvPr>
            <p:ph type="ftr" sz="quarter" idx="10"/>
          </p:nvPr>
        </p:nvSpPr>
        <p:spPr/>
        <p:txBody>
          <a:bodyPr/>
          <a:lstStyle/>
          <a:p>
            <a:pPr>
              <a:defRPr/>
            </a:pPr>
            <a:r>
              <a:rPr lang="es-ES" dirty="0"/>
              <a:t>Biblioteca de </a:t>
            </a:r>
            <a:r>
              <a:rPr lang="es-ES" dirty="0" smtClean="0"/>
              <a:t>Ingeniería</a:t>
            </a:r>
            <a:endParaRPr lang="es-ES" dirty="0"/>
          </a:p>
        </p:txBody>
      </p:sp>
      <p:sp>
        <p:nvSpPr>
          <p:cNvPr id="7171" name="Text Box 8"/>
          <p:cNvSpPr txBox="1">
            <a:spLocks noChangeArrowheads="1"/>
          </p:cNvSpPr>
          <p:nvPr/>
        </p:nvSpPr>
        <p:spPr bwMode="auto">
          <a:xfrm>
            <a:off x="1455738" y="4667250"/>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3600"/>
          </a:p>
        </p:txBody>
      </p:sp>
      <p:pic>
        <p:nvPicPr>
          <p:cNvPr id="7172" name="Picture 2" descr="La imagen “file:///C:/WINNT/Profiles/direccion/Escritorio/INGENIEROS-HC2.jpg” no se puede mostrar debido a que contiene error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7174" name="Picture 3" descr="logoALAS"/>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5" descr="marca-tinta-roja_100x8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1 CuadroTexto"/>
          <p:cNvSpPr txBox="1"/>
          <p:nvPr/>
        </p:nvSpPr>
        <p:spPr>
          <a:xfrm>
            <a:off x="754063" y="1048753"/>
            <a:ext cx="5448030" cy="646331"/>
          </a:xfrm>
          <a:prstGeom prst="rect">
            <a:avLst/>
          </a:prstGeom>
          <a:noFill/>
        </p:spPr>
        <p:txBody>
          <a:bodyPr wrap="none" rtlCol="0">
            <a:spAutoFit/>
          </a:bodyPr>
          <a:lstStyle/>
          <a:p>
            <a:pPr marL="285750" indent="-285750">
              <a:buFont typeface="Arial" panose="020B0604020202020204" pitchFamily="34" charset="0"/>
              <a:buChar char="•"/>
            </a:pPr>
            <a:r>
              <a:rPr lang="es-ES" b="1" dirty="0" smtClean="0">
                <a:solidFill>
                  <a:srgbClr val="C00000"/>
                </a:solidFill>
              </a:rPr>
              <a:t>Búsqueda del trabajo en e-</a:t>
            </a:r>
            <a:r>
              <a:rPr lang="es-ES" b="1" dirty="0" err="1" smtClean="0">
                <a:solidFill>
                  <a:srgbClr val="C00000"/>
                </a:solidFill>
              </a:rPr>
              <a:t>Reding</a:t>
            </a:r>
            <a:r>
              <a:rPr lang="es-ES" b="1" dirty="0" smtClean="0">
                <a:solidFill>
                  <a:srgbClr val="C00000"/>
                </a:solidFill>
              </a:rPr>
              <a:t> </a:t>
            </a:r>
          </a:p>
          <a:p>
            <a:pPr marL="285750" indent="-285750">
              <a:buFont typeface="Arial" panose="020B0604020202020204" pitchFamily="34" charset="0"/>
              <a:buChar char="•"/>
            </a:pPr>
            <a:r>
              <a:rPr lang="es-ES" b="1" dirty="0" smtClean="0">
                <a:solidFill>
                  <a:srgbClr val="C00000"/>
                </a:solidFill>
              </a:rPr>
              <a:t>Preparación del documento. Unificación de carpetas</a:t>
            </a:r>
            <a:endParaRPr lang="es-ES" b="1" dirty="0">
              <a:solidFill>
                <a:srgbClr val="C00000"/>
              </a:solidFill>
            </a:endParaRPr>
          </a:p>
        </p:txBody>
      </p:sp>
      <p:pic>
        <p:nvPicPr>
          <p:cNvPr id="6" name="Imagen 5"/>
          <p:cNvPicPr>
            <a:picLocks noChangeAspect="1"/>
          </p:cNvPicPr>
          <p:nvPr/>
        </p:nvPicPr>
        <p:blipFill>
          <a:blip r:embed="rId6" cstate="print"/>
          <a:stretch>
            <a:fillRect/>
          </a:stretch>
        </p:blipFill>
        <p:spPr>
          <a:xfrm>
            <a:off x="618722" y="1749128"/>
            <a:ext cx="7491656" cy="3999578"/>
          </a:xfrm>
          <a:prstGeom prst="rect">
            <a:avLst/>
          </a:prstGeom>
          <a:effectLst>
            <a:outerShdw blurRad="50800" dist="38100" dir="2700000" sx="101000" sy="101000" algn="tl" rotWithShape="0">
              <a:prstClr val="black">
                <a:alpha val="40000"/>
              </a:prstClr>
            </a:outerShdw>
          </a:effectLst>
        </p:spPr>
      </p:pic>
      <p:sp>
        <p:nvSpPr>
          <p:cNvPr id="4" name="Elipse 3"/>
          <p:cNvSpPr/>
          <p:nvPr/>
        </p:nvSpPr>
        <p:spPr>
          <a:xfrm>
            <a:off x="6690167" y="3431893"/>
            <a:ext cx="1273215" cy="653970"/>
          </a:xfrm>
          <a:prstGeom prst="ellipse">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7" cstate="print"/>
          <a:stretch>
            <a:fillRect/>
          </a:stretch>
        </p:blipFill>
        <p:spPr>
          <a:xfrm>
            <a:off x="1755775" y="4987925"/>
            <a:ext cx="5648325" cy="638175"/>
          </a:xfrm>
          <a:prstGeom prst="rect">
            <a:avLst/>
          </a:prstGeom>
        </p:spPr>
      </p:pic>
      <p:pic>
        <p:nvPicPr>
          <p:cNvPr id="9" name="Imagen 8"/>
          <p:cNvPicPr>
            <a:picLocks noChangeAspect="1"/>
          </p:cNvPicPr>
          <p:nvPr/>
        </p:nvPicPr>
        <p:blipFill>
          <a:blip r:embed="rId8" cstate="print"/>
          <a:stretch>
            <a:fillRect/>
          </a:stretch>
        </p:blipFill>
        <p:spPr>
          <a:xfrm>
            <a:off x="1812925" y="5619394"/>
            <a:ext cx="5591175" cy="619125"/>
          </a:xfrm>
          <a:prstGeom prst="rect">
            <a:avLst/>
          </a:prstGeom>
          <a:effectLst>
            <a:outerShdw blurRad="50800" dist="38100" dir="2700000" sx="101000" sy="101000" algn="tl" rotWithShape="0">
              <a:prstClr val="black">
                <a:alpha val="40000"/>
              </a:prstClr>
            </a:outerShdw>
          </a:effectLst>
        </p:spPr>
      </p:pic>
    </p:spTree>
    <p:extLst>
      <p:ext uri="{BB962C8B-B14F-4D97-AF65-F5344CB8AC3E}">
        <p14:creationId xmlns:p14="http://schemas.microsoft.com/office/powerpoint/2010/main" xmlns="" val="208117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pie de página"/>
          <p:cNvSpPr>
            <a:spLocks noGrp="1"/>
          </p:cNvSpPr>
          <p:nvPr>
            <p:ph type="ftr" sz="quarter" idx="10"/>
          </p:nvPr>
        </p:nvSpPr>
        <p:spPr/>
        <p:txBody>
          <a:bodyPr/>
          <a:lstStyle/>
          <a:p>
            <a:pPr>
              <a:defRPr/>
            </a:pPr>
            <a:r>
              <a:rPr lang="es-ES" dirty="0"/>
              <a:t>Biblioteca de </a:t>
            </a:r>
            <a:r>
              <a:rPr lang="es-ES" dirty="0" smtClean="0"/>
              <a:t>Ingeniería</a:t>
            </a:r>
            <a:endParaRPr lang="es-ES" dirty="0"/>
          </a:p>
        </p:txBody>
      </p:sp>
      <p:sp>
        <p:nvSpPr>
          <p:cNvPr id="7171" name="Text Box 8"/>
          <p:cNvSpPr txBox="1">
            <a:spLocks noChangeArrowheads="1"/>
          </p:cNvSpPr>
          <p:nvPr/>
        </p:nvSpPr>
        <p:spPr bwMode="auto">
          <a:xfrm>
            <a:off x="1455738" y="4667250"/>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3600"/>
          </a:p>
        </p:txBody>
      </p:sp>
      <p:pic>
        <p:nvPicPr>
          <p:cNvPr id="7172" name="Picture 2" descr="La imagen “file:///C:/WINNT/Profiles/direccion/Escritorio/INGENIEROS-HC2.jpg” no se puede mostrar debido a que contiene error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7174" name="Picture 3" descr="logoALAS"/>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5" descr="marca-tinta-roja_100x8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uadroTexto 1"/>
          <p:cNvSpPr txBox="1"/>
          <p:nvPr/>
        </p:nvSpPr>
        <p:spPr>
          <a:xfrm>
            <a:off x="1455738" y="1619741"/>
            <a:ext cx="5354223" cy="3539430"/>
          </a:xfrm>
          <a:prstGeom prst="rect">
            <a:avLst/>
          </a:prstGeom>
          <a:noFill/>
        </p:spPr>
        <p:txBody>
          <a:bodyPr wrap="none" rtlCol="0">
            <a:spAutoFit/>
          </a:bodyPr>
          <a:lstStyle/>
          <a:p>
            <a:r>
              <a:rPr lang="es-ES" sz="2800" b="1" u="sng" dirty="0" smtClean="0"/>
              <a:t>Sumario</a:t>
            </a:r>
          </a:p>
          <a:p>
            <a:endParaRPr lang="es-ES" sz="2800" b="1" u="sng" dirty="0" smtClean="0"/>
          </a:p>
          <a:p>
            <a:pPr marL="342900" indent="-342900">
              <a:buFont typeface="Arial" panose="020B0604020202020204" pitchFamily="34" charset="0"/>
              <a:buChar char="•"/>
            </a:pPr>
            <a:r>
              <a:rPr lang="es-ES" sz="2800" dirty="0" smtClean="0"/>
              <a:t>Normativa y procedimientos</a:t>
            </a:r>
          </a:p>
          <a:p>
            <a:endParaRPr lang="es-ES" sz="2800" dirty="0" smtClean="0"/>
          </a:p>
          <a:p>
            <a:pPr marL="342900" indent="-342900">
              <a:buFont typeface="Arial" panose="020B0604020202020204" pitchFamily="34" charset="0"/>
              <a:buChar char="•"/>
            </a:pPr>
            <a:r>
              <a:rPr lang="es-ES" sz="2800" dirty="0"/>
              <a:t>Trabajos académicos en </a:t>
            </a:r>
            <a:r>
              <a:rPr lang="es-ES" sz="2800" dirty="0" smtClean="0"/>
              <a:t>e-</a:t>
            </a:r>
            <a:r>
              <a:rPr lang="es-ES" sz="2800" dirty="0" err="1" smtClean="0"/>
              <a:t>Reding</a:t>
            </a:r>
            <a:endParaRPr lang="es-ES" sz="2800" dirty="0" smtClean="0"/>
          </a:p>
          <a:p>
            <a:endParaRPr lang="es-ES" sz="2800" dirty="0"/>
          </a:p>
          <a:p>
            <a:pPr marL="342900" indent="-342900">
              <a:buFont typeface="Arial" panose="020B0604020202020204" pitchFamily="34" charset="0"/>
              <a:buChar char="•"/>
            </a:pPr>
            <a:r>
              <a:rPr lang="es-ES" sz="2800" dirty="0" smtClean="0"/>
              <a:t>Trabajos académicos en </a:t>
            </a:r>
            <a:r>
              <a:rPr lang="es-ES" sz="2800" dirty="0" err="1" smtClean="0"/>
              <a:t>idUS</a:t>
            </a:r>
            <a:endParaRPr lang="es-ES" sz="2800" dirty="0" smtClean="0"/>
          </a:p>
          <a:p>
            <a:pPr marL="342900" indent="-342900">
              <a:buFont typeface="+mj-lt"/>
              <a:buAutoNum type="arabicPeriod"/>
            </a:pPr>
            <a:endParaRPr lang="es-ES" sz="2800" dirty="0"/>
          </a:p>
        </p:txBody>
      </p:sp>
    </p:spTree>
    <p:extLst>
      <p:ext uri="{BB962C8B-B14F-4D97-AF65-F5344CB8AC3E}">
        <p14:creationId xmlns:p14="http://schemas.microsoft.com/office/powerpoint/2010/main" xmlns="" val="1971316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pie de página"/>
          <p:cNvSpPr>
            <a:spLocks noGrp="1"/>
          </p:cNvSpPr>
          <p:nvPr>
            <p:ph type="ftr" sz="quarter" idx="10"/>
          </p:nvPr>
        </p:nvSpPr>
        <p:spPr/>
        <p:txBody>
          <a:bodyPr/>
          <a:lstStyle/>
          <a:p>
            <a:pPr>
              <a:defRPr/>
            </a:pPr>
            <a:r>
              <a:rPr lang="es-ES" dirty="0"/>
              <a:t>Biblioteca de </a:t>
            </a:r>
            <a:r>
              <a:rPr lang="es-ES" dirty="0" smtClean="0"/>
              <a:t>Ingeniería</a:t>
            </a:r>
            <a:endParaRPr lang="es-ES" dirty="0"/>
          </a:p>
        </p:txBody>
      </p:sp>
      <p:sp>
        <p:nvSpPr>
          <p:cNvPr id="7171" name="Text Box 8"/>
          <p:cNvSpPr txBox="1">
            <a:spLocks noChangeArrowheads="1"/>
          </p:cNvSpPr>
          <p:nvPr/>
        </p:nvSpPr>
        <p:spPr bwMode="auto">
          <a:xfrm>
            <a:off x="1455738" y="4667250"/>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3600"/>
          </a:p>
        </p:txBody>
      </p:sp>
      <p:pic>
        <p:nvPicPr>
          <p:cNvPr id="7172" name="Picture 2" descr="La imagen “file:///C:/WINNT/Profiles/direccion/Escritorio/INGENIEROS-HC2.jpg” no se puede mostrar debido a que contiene error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7174" name="Picture 3" descr="logoALAS"/>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5" descr="marca-tinta-roja_100x8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Imagen 1"/>
          <p:cNvPicPr>
            <a:picLocks noChangeAspect="1"/>
          </p:cNvPicPr>
          <p:nvPr/>
        </p:nvPicPr>
        <p:blipFill>
          <a:blip r:embed="rId6" cstate="print"/>
          <a:stretch>
            <a:fillRect/>
          </a:stretch>
        </p:blipFill>
        <p:spPr>
          <a:xfrm>
            <a:off x="661465" y="1045587"/>
            <a:ext cx="6399091" cy="4849379"/>
          </a:xfrm>
          <a:prstGeom prst="rect">
            <a:avLst/>
          </a:prstGeom>
          <a:effectLst>
            <a:outerShdw blurRad="50800" dist="38100" dir="2700000" sx="101000" sy="101000" algn="tl" rotWithShape="0">
              <a:prstClr val="black">
                <a:alpha val="40000"/>
              </a:prstClr>
            </a:outerShdw>
          </a:effectLst>
        </p:spPr>
      </p:pic>
    </p:spTree>
    <p:extLst>
      <p:ext uri="{BB962C8B-B14F-4D97-AF65-F5344CB8AC3E}">
        <p14:creationId xmlns:p14="http://schemas.microsoft.com/office/powerpoint/2010/main" xmlns="" val="4119766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pie de página"/>
          <p:cNvSpPr>
            <a:spLocks noGrp="1"/>
          </p:cNvSpPr>
          <p:nvPr>
            <p:ph type="ftr" sz="quarter" idx="10"/>
          </p:nvPr>
        </p:nvSpPr>
        <p:spPr/>
        <p:txBody>
          <a:bodyPr/>
          <a:lstStyle/>
          <a:p>
            <a:pPr>
              <a:defRPr/>
            </a:pPr>
            <a:r>
              <a:rPr lang="es-ES" dirty="0"/>
              <a:t>Biblioteca de </a:t>
            </a:r>
            <a:r>
              <a:rPr lang="es-ES" dirty="0" smtClean="0"/>
              <a:t>Ingeniería</a:t>
            </a:r>
            <a:endParaRPr lang="es-ES" dirty="0"/>
          </a:p>
        </p:txBody>
      </p:sp>
      <p:sp>
        <p:nvSpPr>
          <p:cNvPr id="7171" name="Text Box 8"/>
          <p:cNvSpPr txBox="1">
            <a:spLocks noChangeArrowheads="1"/>
          </p:cNvSpPr>
          <p:nvPr/>
        </p:nvSpPr>
        <p:spPr bwMode="auto">
          <a:xfrm>
            <a:off x="1455738" y="4667250"/>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3600"/>
          </a:p>
        </p:txBody>
      </p:sp>
      <p:pic>
        <p:nvPicPr>
          <p:cNvPr id="7172" name="Picture 2" descr="La imagen “file:///C:/WINNT/Profiles/direccion/Escritorio/INGENIEROS-HC2.jpg” no se puede mostrar debido a que contiene error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7174" name="Picture 3" descr="logoALAS"/>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5" descr="marca-tinta-roja_100x8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Imagen 1"/>
          <p:cNvPicPr>
            <a:picLocks noChangeAspect="1"/>
          </p:cNvPicPr>
          <p:nvPr/>
        </p:nvPicPr>
        <p:blipFill>
          <a:blip r:embed="rId6" cstate="print"/>
          <a:stretch>
            <a:fillRect/>
          </a:stretch>
        </p:blipFill>
        <p:spPr>
          <a:xfrm>
            <a:off x="371879" y="1074026"/>
            <a:ext cx="6280382" cy="4982730"/>
          </a:xfrm>
          <a:prstGeom prst="rect">
            <a:avLst/>
          </a:prstGeom>
          <a:effectLst>
            <a:outerShdw blurRad="50800" dist="38100" dir="2700000" sx="101000" sy="101000" algn="tl" rotWithShape="0">
              <a:prstClr val="black">
                <a:alpha val="40000"/>
              </a:prstClr>
            </a:outerShdw>
          </a:effectLst>
        </p:spPr>
      </p:pic>
      <p:sp>
        <p:nvSpPr>
          <p:cNvPr id="10" name="Rectángulo 9"/>
          <p:cNvSpPr/>
          <p:nvPr/>
        </p:nvSpPr>
        <p:spPr>
          <a:xfrm>
            <a:off x="6789767" y="2269947"/>
            <a:ext cx="1885923" cy="1200329"/>
          </a:xfrm>
          <a:prstGeom prst="rect">
            <a:avLst/>
          </a:prstGeom>
        </p:spPr>
        <p:txBody>
          <a:bodyPr wrap="square">
            <a:spAutoFit/>
          </a:bodyPr>
          <a:lstStyle/>
          <a:p>
            <a:pPr marL="285750" indent="-285750">
              <a:buFont typeface="Arial" panose="020B0604020202020204" pitchFamily="34" charset="0"/>
              <a:buChar char="•"/>
            </a:pPr>
            <a:r>
              <a:rPr lang="es-ES" b="1" dirty="0" smtClean="0">
                <a:solidFill>
                  <a:srgbClr val="C00000"/>
                </a:solidFill>
              </a:rPr>
              <a:t>Introducción del TFG en idus: metadatos…</a:t>
            </a:r>
            <a:endParaRPr lang="es-ES" b="1" dirty="0">
              <a:solidFill>
                <a:srgbClr val="C00000"/>
              </a:solidFill>
            </a:endParaRPr>
          </a:p>
        </p:txBody>
      </p:sp>
    </p:spTree>
    <p:extLst>
      <p:ext uri="{BB962C8B-B14F-4D97-AF65-F5344CB8AC3E}">
        <p14:creationId xmlns:p14="http://schemas.microsoft.com/office/powerpoint/2010/main" xmlns="" val="3054018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pie de página"/>
          <p:cNvSpPr>
            <a:spLocks noGrp="1"/>
          </p:cNvSpPr>
          <p:nvPr>
            <p:ph type="ftr" sz="quarter" idx="10"/>
          </p:nvPr>
        </p:nvSpPr>
        <p:spPr/>
        <p:txBody>
          <a:bodyPr/>
          <a:lstStyle/>
          <a:p>
            <a:pPr>
              <a:defRPr/>
            </a:pPr>
            <a:r>
              <a:rPr lang="es-ES" dirty="0"/>
              <a:t>Biblioteca de </a:t>
            </a:r>
            <a:r>
              <a:rPr lang="es-ES" dirty="0" smtClean="0"/>
              <a:t>Ingeniería</a:t>
            </a:r>
            <a:endParaRPr lang="es-ES" dirty="0"/>
          </a:p>
        </p:txBody>
      </p:sp>
      <p:sp>
        <p:nvSpPr>
          <p:cNvPr id="7171" name="Text Box 8"/>
          <p:cNvSpPr txBox="1">
            <a:spLocks noChangeArrowheads="1"/>
          </p:cNvSpPr>
          <p:nvPr/>
        </p:nvSpPr>
        <p:spPr bwMode="auto">
          <a:xfrm>
            <a:off x="1455738" y="4667250"/>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3600"/>
          </a:p>
        </p:txBody>
      </p:sp>
      <p:pic>
        <p:nvPicPr>
          <p:cNvPr id="7172" name="Picture 2" descr="La imagen “file:///C:/WINNT/Profiles/direccion/Escritorio/INGENIEROS-HC2.jpg” no se puede mostrar debido a que contiene error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7174" name="Picture 3" descr="logoALAS"/>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5" descr="marca-tinta-roja_100x8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Imagen 1"/>
          <p:cNvPicPr>
            <a:picLocks noChangeAspect="1"/>
          </p:cNvPicPr>
          <p:nvPr/>
        </p:nvPicPr>
        <p:blipFill>
          <a:blip r:embed="rId6" cstate="print"/>
          <a:stretch>
            <a:fillRect/>
          </a:stretch>
        </p:blipFill>
        <p:spPr>
          <a:xfrm>
            <a:off x="296325" y="1000123"/>
            <a:ext cx="5923085" cy="4695779"/>
          </a:xfrm>
          <a:prstGeom prst="rect">
            <a:avLst/>
          </a:prstGeom>
          <a:effectLst>
            <a:outerShdw blurRad="50800" dist="38100" dir="2700000" sx="101000" sy="101000" algn="tl" rotWithShape="0">
              <a:prstClr val="black">
                <a:alpha val="40000"/>
              </a:prstClr>
            </a:outerShdw>
          </a:effectLst>
        </p:spPr>
      </p:pic>
      <p:pic>
        <p:nvPicPr>
          <p:cNvPr id="3" name="Imagen 2"/>
          <p:cNvPicPr>
            <a:picLocks noChangeAspect="1"/>
          </p:cNvPicPr>
          <p:nvPr/>
        </p:nvPicPr>
        <p:blipFill>
          <a:blip r:embed="rId7" cstate="print"/>
          <a:stretch>
            <a:fillRect/>
          </a:stretch>
        </p:blipFill>
        <p:spPr>
          <a:xfrm>
            <a:off x="7261328" y="2214117"/>
            <a:ext cx="1414362" cy="577912"/>
          </a:xfrm>
          <a:prstGeom prst="rect">
            <a:avLst/>
          </a:prstGeom>
          <a:effectLst>
            <a:outerShdw blurRad="50800" dist="38100" dir="2700000" sx="103000" sy="103000" algn="tl" rotWithShape="0">
              <a:prstClr val="black">
                <a:alpha val="40000"/>
              </a:prstClr>
            </a:outerShdw>
          </a:effectLst>
        </p:spPr>
      </p:pic>
      <p:pic>
        <p:nvPicPr>
          <p:cNvPr id="4" name="Imagen 3"/>
          <p:cNvPicPr>
            <a:picLocks noChangeAspect="1"/>
          </p:cNvPicPr>
          <p:nvPr/>
        </p:nvPicPr>
        <p:blipFill>
          <a:blip r:embed="rId8" cstate="print"/>
          <a:stretch>
            <a:fillRect/>
          </a:stretch>
        </p:blipFill>
        <p:spPr>
          <a:xfrm>
            <a:off x="3132138" y="1218941"/>
            <a:ext cx="5504777" cy="731232"/>
          </a:xfrm>
          <a:prstGeom prst="rect">
            <a:avLst/>
          </a:prstGeom>
          <a:effectLst>
            <a:outerShdw blurRad="50800" dist="38100" dir="2700000" sx="102000" sy="102000" algn="tl" rotWithShape="0">
              <a:prstClr val="black">
                <a:alpha val="40000"/>
              </a:prstClr>
            </a:outerShdw>
          </a:effectLst>
        </p:spPr>
      </p:pic>
      <p:pic>
        <p:nvPicPr>
          <p:cNvPr id="5" name="Imagen 4"/>
          <p:cNvPicPr>
            <a:picLocks noChangeAspect="1"/>
          </p:cNvPicPr>
          <p:nvPr/>
        </p:nvPicPr>
        <p:blipFill>
          <a:blip r:embed="rId9" cstate="print"/>
          <a:stretch>
            <a:fillRect/>
          </a:stretch>
        </p:blipFill>
        <p:spPr>
          <a:xfrm>
            <a:off x="3884245" y="2077743"/>
            <a:ext cx="3083284" cy="4342107"/>
          </a:xfrm>
          <a:prstGeom prst="rect">
            <a:avLst/>
          </a:prstGeom>
          <a:effectLst>
            <a:outerShdw blurRad="50800" dist="38100" dir="2700000" sx="101000" sy="101000" algn="tl" rotWithShape="0">
              <a:prstClr val="black">
                <a:alpha val="40000"/>
              </a:prstClr>
            </a:outerShdw>
          </a:effectLst>
        </p:spPr>
      </p:pic>
    </p:spTree>
    <p:extLst>
      <p:ext uri="{BB962C8B-B14F-4D97-AF65-F5344CB8AC3E}">
        <p14:creationId xmlns:p14="http://schemas.microsoft.com/office/powerpoint/2010/main" xmlns="" val="208117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pie de página"/>
          <p:cNvSpPr>
            <a:spLocks noGrp="1"/>
          </p:cNvSpPr>
          <p:nvPr>
            <p:ph type="ftr" sz="quarter" idx="10"/>
          </p:nvPr>
        </p:nvSpPr>
        <p:spPr/>
        <p:txBody>
          <a:bodyPr/>
          <a:lstStyle/>
          <a:p>
            <a:pPr>
              <a:defRPr/>
            </a:pPr>
            <a:r>
              <a:rPr lang="es-ES" dirty="0"/>
              <a:t>Biblioteca de </a:t>
            </a:r>
            <a:r>
              <a:rPr lang="es-ES" dirty="0" smtClean="0"/>
              <a:t>Ingeniería</a:t>
            </a:r>
            <a:endParaRPr lang="es-ES" dirty="0"/>
          </a:p>
        </p:txBody>
      </p:sp>
      <p:sp>
        <p:nvSpPr>
          <p:cNvPr id="7171" name="Text Box 8"/>
          <p:cNvSpPr txBox="1">
            <a:spLocks noChangeArrowheads="1"/>
          </p:cNvSpPr>
          <p:nvPr/>
        </p:nvSpPr>
        <p:spPr bwMode="auto">
          <a:xfrm>
            <a:off x="1455738" y="4667250"/>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3600"/>
          </a:p>
        </p:txBody>
      </p:sp>
      <p:pic>
        <p:nvPicPr>
          <p:cNvPr id="7172" name="Picture 2" descr="La imagen “file:///C:/WINNT/Profiles/direccion/Escritorio/INGENIEROS-HC2.jpg” no se puede mostrar debido a que contiene error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7174" name="Picture 3" descr="logoALAS"/>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5" descr="marca-tinta-roja_100x8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uadroTexto 1"/>
          <p:cNvSpPr txBox="1"/>
          <p:nvPr/>
        </p:nvSpPr>
        <p:spPr>
          <a:xfrm>
            <a:off x="1305268" y="3147111"/>
            <a:ext cx="6239080" cy="646331"/>
          </a:xfrm>
          <a:prstGeom prst="rect">
            <a:avLst/>
          </a:prstGeom>
          <a:noFill/>
        </p:spPr>
        <p:txBody>
          <a:bodyPr wrap="none" rtlCol="0">
            <a:spAutoFit/>
          </a:bodyPr>
          <a:lstStyle/>
          <a:p>
            <a:r>
              <a:rPr lang="es-ES" sz="3600" b="1" dirty="0" smtClean="0">
                <a:solidFill>
                  <a:srgbClr val="C00000"/>
                </a:solidFill>
              </a:rPr>
              <a:t>¡¡Gracias por vuestra atención!!</a:t>
            </a:r>
            <a:endParaRPr lang="es-ES" sz="3600" b="1" dirty="0">
              <a:solidFill>
                <a:srgbClr val="C00000"/>
              </a:solidFill>
            </a:endParaRPr>
          </a:p>
        </p:txBody>
      </p:sp>
    </p:spTree>
    <p:extLst>
      <p:ext uri="{BB962C8B-B14F-4D97-AF65-F5344CB8AC3E}">
        <p14:creationId xmlns:p14="http://schemas.microsoft.com/office/powerpoint/2010/main" xmlns="" val="902714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pie de página"/>
          <p:cNvSpPr>
            <a:spLocks noGrp="1"/>
          </p:cNvSpPr>
          <p:nvPr>
            <p:ph type="ftr" sz="quarter" idx="10"/>
          </p:nvPr>
        </p:nvSpPr>
        <p:spPr/>
        <p:txBody>
          <a:bodyPr/>
          <a:lstStyle/>
          <a:p>
            <a:pPr>
              <a:defRPr/>
            </a:pPr>
            <a:r>
              <a:rPr lang="es-ES" dirty="0"/>
              <a:t>Biblioteca de </a:t>
            </a:r>
            <a:r>
              <a:rPr lang="es-ES" dirty="0" smtClean="0"/>
              <a:t>Ingeniería</a:t>
            </a:r>
            <a:endParaRPr lang="es-ES" dirty="0"/>
          </a:p>
        </p:txBody>
      </p:sp>
      <p:sp>
        <p:nvSpPr>
          <p:cNvPr id="7171" name="Text Box 8"/>
          <p:cNvSpPr txBox="1">
            <a:spLocks noChangeArrowheads="1"/>
          </p:cNvSpPr>
          <p:nvPr/>
        </p:nvSpPr>
        <p:spPr bwMode="auto">
          <a:xfrm>
            <a:off x="1455738" y="4667250"/>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3600"/>
          </a:p>
        </p:txBody>
      </p:sp>
      <p:pic>
        <p:nvPicPr>
          <p:cNvPr id="7172" name="Picture 2" descr="La imagen “file:///C:/WINNT/Profiles/direccion/Escritorio/INGENIEROS-HC2.jpg” no se puede mostrar debido a que contiene error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7174" name="Picture 3" descr="logoALAS"/>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5" descr="marca-tinta-roja_100x8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Imagen 1"/>
          <p:cNvPicPr>
            <a:picLocks noChangeAspect="1"/>
          </p:cNvPicPr>
          <p:nvPr/>
        </p:nvPicPr>
        <p:blipFill>
          <a:blip r:embed="rId6" cstate="print"/>
          <a:stretch>
            <a:fillRect/>
          </a:stretch>
        </p:blipFill>
        <p:spPr>
          <a:xfrm>
            <a:off x="468313" y="1776415"/>
            <a:ext cx="6934200" cy="1333500"/>
          </a:xfrm>
          <a:prstGeom prst="rect">
            <a:avLst/>
          </a:prstGeom>
          <a:effectLst>
            <a:outerShdw blurRad="50800" dist="38100" dir="2700000" sx="101000" sy="101000" algn="tl" rotWithShape="0">
              <a:prstClr val="black">
                <a:alpha val="40000"/>
              </a:prstClr>
            </a:outerShdw>
          </a:effectLst>
        </p:spPr>
      </p:pic>
      <p:pic>
        <p:nvPicPr>
          <p:cNvPr id="3" name="Imagen 2"/>
          <p:cNvPicPr>
            <a:picLocks noChangeAspect="1"/>
          </p:cNvPicPr>
          <p:nvPr/>
        </p:nvPicPr>
        <p:blipFill>
          <a:blip r:embed="rId7" cstate="print"/>
          <a:stretch>
            <a:fillRect/>
          </a:stretch>
        </p:blipFill>
        <p:spPr>
          <a:xfrm>
            <a:off x="1039813" y="3870325"/>
            <a:ext cx="7448550" cy="1438275"/>
          </a:xfrm>
          <a:prstGeom prst="rect">
            <a:avLst/>
          </a:prstGeom>
          <a:effectLst>
            <a:outerShdw blurRad="50800" dist="38100" dir="2700000" sx="101000" sy="101000" algn="tl" rotWithShape="0">
              <a:prstClr val="black">
                <a:alpha val="40000"/>
              </a:prstClr>
            </a:outerShdw>
          </a:effectLst>
        </p:spPr>
      </p:pic>
      <p:sp>
        <p:nvSpPr>
          <p:cNvPr id="10" name="Rectángulo 9"/>
          <p:cNvSpPr/>
          <p:nvPr/>
        </p:nvSpPr>
        <p:spPr>
          <a:xfrm>
            <a:off x="504495" y="3155816"/>
            <a:ext cx="7983868" cy="307777"/>
          </a:xfrm>
          <a:prstGeom prst="rect">
            <a:avLst/>
          </a:prstGeom>
        </p:spPr>
        <p:txBody>
          <a:bodyPr wrap="square">
            <a:spAutoFit/>
          </a:bodyPr>
          <a:lstStyle/>
          <a:p>
            <a:r>
              <a:rPr lang="es-ES" sz="1400" b="1" dirty="0">
                <a:solidFill>
                  <a:srgbClr val="C00000"/>
                </a:solidFill>
                <a:latin typeface="Arial" panose="020B0604020202020204" pitchFamily="34" charset="0"/>
              </a:rPr>
              <a:t>Normativa del TFG</a:t>
            </a:r>
            <a:r>
              <a:rPr lang="es-ES" sz="1200" dirty="0">
                <a:latin typeface="Arial" panose="020B0604020202020204" pitchFamily="34" charset="0"/>
              </a:rPr>
              <a:t>: </a:t>
            </a:r>
            <a:r>
              <a:rPr lang="es-ES" sz="1200" dirty="0">
                <a:latin typeface="Arial" panose="020B0604020202020204" pitchFamily="34" charset="0"/>
                <a:hlinkClick r:id="rId8"/>
              </a:rPr>
              <a:t>http://</a:t>
            </a:r>
            <a:r>
              <a:rPr lang="es-ES" sz="1200" dirty="0" smtClean="0">
                <a:latin typeface="Arial" panose="020B0604020202020204" pitchFamily="34" charset="0"/>
                <a:hlinkClick r:id="rId8"/>
              </a:rPr>
              <a:t>www.etsi.us.es/archivos/informacion/normativa/documentos/trabajo_fin_grado.pdf</a:t>
            </a:r>
            <a:r>
              <a:rPr lang="es-ES" sz="1200" dirty="0" smtClean="0">
                <a:latin typeface="Arial" panose="020B0604020202020204" pitchFamily="34" charset="0"/>
              </a:rPr>
              <a:t> </a:t>
            </a:r>
            <a:endParaRPr lang="es-ES" sz="1200" dirty="0">
              <a:latin typeface="Arial" panose="020B0604020202020204" pitchFamily="34" charset="0"/>
            </a:endParaRPr>
          </a:p>
        </p:txBody>
      </p:sp>
      <p:sp>
        <p:nvSpPr>
          <p:cNvPr id="16" name="Rectángulo 15"/>
          <p:cNvSpPr/>
          <p:nvPr/>
        </p:nvSpPr>
        <p:spPr>
          <a:xfrm>
            <a:off x="1039813" y="5404450"/>
            <a:ext cx="7983868" cy="307777"/>
          </a:xfrm>
          <a:prstGeom prst="rect">
            <a:avLst/>
          </a:prstGeom>
        </p:spPr>
        <p:txBody>
          <a:bodyPr wrap="square">
            <a:spAutoFit/>
          </a:bodyPr>
          <a:lstStyle/>
          <a:p>
            <a:r>
              <a:rPr lang="es-ES" sz="1400" b="1" dirty="0">
                <a:solidFill>
                  <a:srgbClr val="C00000"/>
                </a:solidFill>
                <a:latin typeface="Arial" panose="020B0604020202020204" pitchFamily="34" charset="0"/>
              </a:rPr>
              <a:t>Normativa del </a:t>
            </a:r>
            <a:r>
              <a:rPr lang="es-ES" sz="1400" b="1" dirty="0" smtClean="0">
                <a:solidFill>
                  <a:srgbClr val="C00000"/>
                </a:solidFill>
                <a:latin typeface="Arial" panose="020B0604020202020204" pitchFamily="34" charset="0"/>
              </a:rPr>
              <a:t>TFM</a:t>
            </a:r>
            <a:r>
              <a:rPr lang="es-ES" sz="1200" dirty="0">
                <a:latin typeface="Arial" panose="020B0604020202020204" pitchFamily="34" charset="0"/>
              </a:rPr>
              <a:t>: </a:t>
            </a:r>
            <a:r>
              <a:rPr lang="es-ES" sz="1200" dirty="0">
                <a:latin typeface="Arial" panose="020B0604020202020204" pitchFamily="34" charset="0"/>
                <a:hlinkClick r:id="rId9"/>
              </a:rPr>
              <a:t>http://</a:t>
            </a:r>
            <a:r>
              <a:rPr lang="es-ES" sz="1200" dirty="0" smtClean="0">
                <a:latin typeface="Arial" panose="020B0604020202020204" pitchFamily="34" charset="0"/>
                <a:hlinkClick r:id="rId9"/>
              </a:rPr>
              <a:t>www.etsi.us.es/archivos/informacion/normativa/documentos/trabajo_fin_master.pdf</a:t>
            </a:r>
            <a:r>
              <a:rPr lang="es-ES" sz="1200" dirty="0" smtClean="0">
                <a:latin typeface="Arial" panose="020B0604020202020204" pitchFamily="34" charset="0"/>
              </a:rPr>
              <a:t> </a:t>
            </a:r>
            <a:endParaRPr lang="es-ES" sz="1200" dirty="0">
              <a:latin typeface="Arial" panose="020B0604020202020204" pitchFamily="34" charset="0"/>
            </a:endParaRPr>
          </a:p>
        </p:txBody>
      </p:sp>
    </p:spTree>
    <p:extLst>
      <p:ext uri="{BB962C8B-B14F-4D97-AF65-F5344CB8AC3E}">
        <p14:creationId xmlns:p14="http://schemas.microsoft.com/office/powerpoint/2010/main" xmlns="" val="3122797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pie de página"/>
          <p:cNvSpPr>
            <a:spLocks noGrp="1"/>
          </p:cNvSpPr>
          <p:nvPr>
            <p:ph type="ftr" sz="quarter" idx="10"/>
          </p:nvPr>
        </p:nvSpPr>
        <p:spPr/>
        <p:txBody>
          <a:bodyPr/>
          <a:lstStyle/>
          <a:p>
            <a:pPr>
              <a:defRPr/>
            </a:pPr>
            <a:r>
              <a:rPr lang="es-ES" dirty="0"/>
              <a:t>Biblioteca de </a:t>
            </a:r>
            <a:r>
              <a:rPr lang="es-ES" dirty="0" smtClean="0"/>
              <a:t>Ingeniería</a:t>
            </a:r>
            <a:endParaRPr lang="es-ES" dirty="0"/>
          </a:p>
        </p:txBody>
      </p:sp>
      <p:sp>
        <p:nvSpPr>
          <p:cNvPr id="7171" name="Text Box 8"/>
          <p:cNvSpPr txBox="1">
            <a:spLocks noChangeArrowheads="1"/>
          </p:cNvSpPr>
          <p:nvPr/>
        </p:nvSpPr>
        <p:spPr bwMode="auto">
          <a:xfrm>
            <a:off x="1455738" y="4667250"/>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3600"/>
          </a:p>
        </p:txBody>
      </p:sp>
      <p:pic>
        <p:nvPicPr>
          <p:cNvPr id="7172" name="Picture 2" descr="La imagen “file:///C:/WINNT/Profiles/direccion/Escritorio/INGENIEROS-HC2.jpg” no se puede mostrar debido a que contiene error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7174" name="Picture 3" descr="logoALAS"/>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5" descr="marca-tinta-roja_100x8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Imagen 1"/>
          <p:cNvPicPr>
            <a:picLocks noChangeAspect="1"/>
          </p:cNvPicPr>
          <p:nvPr/>
        </p:nvPicPr>
        <p:blipFill>
          <a:blip r:embed="rId6" cstate="print"/>
          <a:stretch>
            <a:fillRect/>
          </a:stretch>
        </p:blipFill>
        <p:spPr>
          <a:xfrm>
            <a:off x="754063" y="1589729"/>
            <a:ext cx="6274665" cy="784333"/>
          </a:xfrm>
          <a:prstGeom prst="rect">
            <a:avLst/>
          </a:prstGeom>
          <a:effectLst>
            <a:outerShdw blurRad="50800" dist="38100" dir="2700000" algn="tl" rotWithShape="0">
              <a:prstClr val="black">
                <a:alpha val="40000"/>
              </a:prstClr>
            </a:outerShdw>
          </a:effectLst>
        </p:spPr>
      </p:pic>
      <p:sp>
        <p:nvSpPr>
          <p:cNvPr id="3" name="CuadroTexto 2"/>
          <p:cNvSpPr txBox="1"/>
          <p:nvPr/>
        </p:nvSpPr>
        <p:spPr>
          <a:xfrm flipH="1">
            <a:off x="3611562" y="2936903"/>
            <a:ext cx="4829175" cy="369332"/>
          </a:xfrm>
          <a:prstGeom prst="rect">
            <a:avLst/>
          </a:prstGeom>
          <a:noFill/>
        </p:spPr>
        <p:txBody>
          <a:bodyPr wrap="square" rtlCol="0">
            <a:spAutoFit/>
          </a:bodyPr>
          <a:lstStyle/>
          <a:p>
            <a:r>
              <a:rPr lang="es-ES" b="1" dirty="0" smtClean="0">
                <a:solidFill>
                  <a:srgbClr val="C00000"/>
                </a:solidFill>
              </a:rPr>
              <a:t>TFM</a:t>
            </a:r>
            <a:r>
              <a:rPr lang="es-ES" dirty="0" smtClean="0"/>
              <a:t>: Comisión Académica del Máster (CAM)</a:t>
            </a:r>
            <a:endParaRPr lang="es-ES" dirty="0"/>
          </a:p>
        </p:txBody>
      </p:sp>
      <p:pic>
        <p:nvPicPr>
          <p:cNvPr id="4" name="Imagen 3"/>
          <p:cNvPicPr>
            <a:picLocks noChangeAspect="1"/>
          </p:cNvPicPr>
          <p:nvPr/>
        </p:nvPicPr>
        <p:blipFill>
          <a:blip r:embed="rId7" cstate="print"/>
          <a:stretch>
            <a:fillRect/>
          </a:stretch>
        </p:blipFill>
        <p:spPr>
          <a:xfrm>
            <a:off x="864725" y="3598591"/>
            <a:ext cx="6825799" cy="1158455"/>
          </a:xfrm>
          <a:prstGeom prst="rect">
            <a:avLst/>
          </a:prstGeom>
          <a:effectLst>
            <a:outerShdw blurRad="50800" dist="38100" dir="2700000" algn="tl" rotWithShape="0">
              <a:prstClr val="black">
                <a:alpha val="40000"/>
              </a:prstClr>
            </a:outerShdw>
          </a:effectLst>
        </p:spPr>
      </p:pic>
      <p:pic>
        <p:nvPicPr>
          <p:cNvPr id="5" name="Imagen 4"/>
          <p:cNvPicPr>
            <a:picLocks noChangeAspect="1"/>
          </p:cNvPicPr>
          <p:nvPr/>
        </p:nvPicPr>
        <p:blipFill>
          <a:blip r:embed="rId8" cstate="print"/>
          <a:stretch>
            <a:fillRect/>
          </a:stretch>
        </p:blipFill>
        <p:spPr>
          <a:xfrm>
            <a:off x="2529101" y="5345953"/>
            <a:ext cx="3497049" cy="36940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2374002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pie de página"/>
          <p:cNvSpPr>
            <a:spLocks noGrp="1"/>
          </p:cNvSpPr>
          <p:nvPr>
            <p:ph type="ftr" sz="quarter" idx="10"/>
          </p:nvPr>
        </p:nvSpPr>
        <p:spPr/>
        <p:txBody>
          <a:bodyPr/>
          <a:lstStyle/>
          <a:p>
            <a:pPr>
              <a:defRPr/>
            </a:pPr>
            <a:r>
              <a:rPr lang="es-ES" dirty="0"/>
              <a:t>Biblioteca de </a:t>
            </a:r>
            <a:r>
              <a:rPr lang="es-ES" dirty="0" smtClean="0"/>
              <a:t>Ingeniería</a:t>
            </a:r>
            <a:endParaRPr lang="es-ES" dirty="0"/>
          </a:p>
        </p:txBody>
      </p:sp>
      <p:sp>
        <p:nvSpPr>
          <p:cNvPr id="7171" name="Text Box 8"/>
          <p:cNvSpPr txBox="1">
            <a:spLocks noChangeArrowheads="1"/>
          </p:cNvSpPr>
          <p:nvPr/>
        </p:nvSpPr>
        <p:spPr bwMode="auto">
          <a:xfrm>
            <a:off x="1455738" y="4667250"/>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3600"/>
          </a:p>
        </p:txBody>
      </p:sp>
      <p:pic>
        <p:nvPicPr>
          <p:cNvPr id="7172" name="Picture 2" descr="La imagen “file:///C:/WINNT/Profiles/direccion/Escritorio/INGENIEROS-HC2.jpg” no se puede mostrar debido a que contiene error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7174" name="Picture 3" descr="logoALAS"/>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5" descr="marca-tinta-roja_100x8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Imagen 8"/>
          <p:cNvPicPr>
            <a:picLocks noChangeAspect="1"/>
          </p:cNvPicPr>
          <p:nvPr/>
        </p:nvPicPr>
        <p:blipFill>
          <a:blip r:embed="rId6" cstate="print"/>
          <a:stretch>
            <a:fillRect/>
          </a:stretch>
        </p:blipFill>
        <p:spPr>
          <a:xfrm>
            <a:off x="360915" y="2640631"/>
            <a:ext cx="5287028" cy="1756399"/>
          </a:xfrm>
          <a:prstGeom prst="rect">
            <a:avLst/>
          </a:prstGeom>
          <a:effectLst>
            <a:outerShdw blurRad="50800" dist="38100" dir="2700000" algn="tl" rotWithShape="0">
              <a:prstClr val="black">
                <a:alpha val="40000"/>
              </a:prstClr>
            </a:outerShdw>
          </a:effectLst>
        </p:spPr>
      </p:pic>
      <p:sp>
        <p:nvSpPr>
          <p:cNvPr id="2" name="Rectángulo 1"/>
          <p:cNvSpPr/>
          <p:nvPr/>
        </p:nvSpPr>
        <p:spPr>
          <a:xfrm>
            <a:off x="2050335" y="6118496"/>
            <a:ext cx="4581447" cy="369332"/>
          </a:xfrm>
          <a:prstGeom prst="rect">
            <a:avLst/>
          </a:prstGeom>
        </p:spPr>
        <p:txBody>
          <a:bodyPr wrap="none">
            <a:spAutoFit/>
          </a:bodyPr>
          <a:lstStyle/>
          <a:p>
            <a:r>
              <a:rPr lang="es-ES" dirty="0">
                <a:hlinkClick r:id="rId7"/>
              </a:rPr>
              <a:t>http://</a:t>
            </a:r>
            <a:r>
              <a:rPr lang="es-ES" dirty="0" smtClean="0">
                <a:hlinkClick r:id="rId7"/>
              </a:rPr>
              <a:t>www.etsi.us.es/publicaciones/formatos</a:t>
            </a:r>
            <a:r>
              <a:rPr lang="es-ES" dirty="0" smtClean="0"/>
              <a:t> </a:t>
            </a:r>
            <a:endParaRPr lang="es-ES" dirty="0"/>
          </a:p>
        </p:txBody>
      </p:sp>
      <p:pic>
        <p:nvPicPr>
          <p:cNvPr id="6" name="Imagen 5"/>
          <p:cNvPicPr>
            <a:picLocks noChangeAspect="1"/>
          </p:cNvPicPr>
          <p:nvPr/>
        </p:nvPicPr>
        <p:blipFill>
          <a:blip r:embed="rId8" cstate="print"/>
          <a:stretch>
            <a:fillRect/>
          </a:stretch>
        </p:blipFill>
        <p:spPr>
          <a:xfrm>
            <a:off x="2408010" y="1629818"/>
            <a:ext cx="3089188" cy="4391570"/>
          </a:xfrm>
          <a:prstGeom prst="rect">
            <a:avLst/>
          </a:prstGeom>
          <a:effectLst>
            <a:outerShdw blurRad="50800" dist="38100" dir="2700000" sx="101000" sy="101000" algn="tl" rotWithShape="0">
              <a:prstClr val="black">
                <a:alpha val="40000"/>
              </a:prstClr>
            </a:outerShdw>
          </a:effectLst>
        </p:spPr>
      </p:pic>
      <p:pic>
        <p:nvPicPr>
          <p:cNvPr id="7" name="Imagen 6"/>
          <p:cNvPicPr>
            <a:picLocks noChangeAspect="1"/>
          </p:cNvPicPr>
          <p:nvPr/>
        </p:nvPicPr>
        <p:blipFill>
          <a:blip r:embed="rId9" cstate="print"/>
          <a:stretch>
            <a:fillRect/>
          </a:stretch>
        </p:blipFill>
        <p:spPr>
          <a:xfrm>
            <a:off x="5175395" y="1192213"/>
            <a:ext cx="3228407" cy="4653235"/>
          </a:xfrm>
          <a:prstGeom prst="rect">
            <a:avLst/>
          </a:prstGeom>
        </p:spPr>
      </p:pic>
    </p:spTree>
    <p:extLst>
      <p:ext uri="{BB962C8B-B14F-4D97-AF65-F5344CB8AC3E}">
        <p14:creationId xmlns:p14="http://schemas.microsoft.com/office/powerpoint/2010/main" xmlns="" val="329793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pie de página"/>
          <p:cNvSpPr>
            <a:spLocks noGrp="1"/>
          </p:cNvSpPr>
          <p:nvPr>
            <p:ph type="ftr" sz="quarter" idx="10"/>
          </p:nvPr>
        </p:nvSpPr>
        <p:spPr/>
        <p:txBody>
          <a:bodyPr/>
          <a:lstStyle/>
          <a:p>
            <a:pPr>
              <a:defRPr/>
            </a:pPr>
            <a:r>
              <a:rPr lang="es-ES" dirty="0"/>
              <a:t>Biblioteca de </a:t>
            </a:r>
            <a:r>
              <a:rPr lang="es-ES" dirty="0" smtClean="0"/>
              <a:t>Ingeniería</a:t>
            </a:r>
            <a:endParaRPr lang="es-ES" dirty="0"/>
          </a:p>
        </p:txBody>
      </p:sp>
      <p:sp>
        <p:nvSpPr>
          <p:cNvPr id="7171" name="Text Box 8"/>
          <p:cNvSpPr txBox="1">
            <a:spLocks noChangeArrowheads="1"/>
          </p:cNvSpPr>
          <p:nvPr/>
        </p:nvSpPr>
        <p:spPr bwMode="auto">
          <a:xfrm>
            <a:off x="1455738" y="4667250"/>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3600"/>
          </a:p>
        </p:txBody>
      </p:sp>
      <p:pic>
        <p:nvPicPr>
          <p:cNvPr id="7172" name="Picture 2" descr="La imagen “file:///C:/WINNT/Profiles/direccion/Escritorio/INGENIEROS-HC2.jpg” no se puede mostrar debido a que contiene error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7174" name="Picture 3" descr="logoALAS"/>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5" descr="marca-tinta-roja_100x8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Imagen 1"/>
          <p:cNvPicPr>
            <a:picLocks noChangeAspect="1"/>
          </p:cNvPicPr>
          <p:nvPr/>
        </p:nvPicPr>
        <p:blipFill>
          <a:blip r:embed="rId6" cstate="print"/>
          <a:stretch>
            <a:fillRect/>
          </a:stretch>
        </p:blipFill>
        <p:spPr>
          <a:xfrm>
            <a:off x="392111" y="1137866"/>
            <a:ext cx="3733804" cy="251012"/>
          </a:xfrm>
          <a:prstGeom prst="rect">
            <a:avLst/>
          </a:prstGeom>
          <a:effectLst>
            <a:outerShdw blurRad="50800" dist="38100" dir="2700000" algn="tl" rotWithShape="0">
              <a:prstClr val="black">
                <a:alpha val="40000"/>
              </a:prstClr>
            </a:outerShdw>
          </a:effectLst>
        </p:spPr>
      </p:pic>
      <p:sp>
        <p:nvSpPr>
          <p:cNvPr id="3" name="CuadroTexto 2"/>
          <p:cNvSpPr txBox="1"/>
          <p:nvPr/>
        </p:nvSpPr>
        <p:spPr>
          <a:xfrm>
            <a:off x="382588" y="1585982"/>
            <a:ext cx="4732337" cy="2308324"/>
          </a:xfrm>
          <a:prstGeom prst="rect">
            <a:avLst/>
          </a:prstGeom>
          <a:noFill/>
        </p:spPr>
        <p:txBody>
          <a:bodyPr wrap="square" rtlCol="0">
            <a:spAutoFit/>
          </a:bodyPr>
          <a:lstStyle/>
          <a:p>
            <a:pPr marL="285750" indent="-285750">
              <a:buFont typeface="Arial" panose="020B0604020202020204" pitchFamily="34" charset="0"/>
              <a:buChar char="•"/>
            </a:pPr>
            <a:r>
              <a:rPr lang="es-ES" dirty="0" smtClean="0"/>
              <a:t>Informe de defensa del tutor</a:t>
            </a:r>
          </a:p>
          <a:p>
            <a:endParaRPr lang="es-ES" dirty="0"/>
          </a:p>
          <a:p>
            <a:pPr marL="285750" indent="-285750">
              <a:buFont typeface="Arial" panose="020B0604020202020204" pitchFamily="34" charset="0"/>
              <a:buChar char="•"/>
            </a:pPr>
            <a:r>
              <a:rPr lang="es-ES" dirty="0" smtClean="0"/>
              <a:t>Solicitud de defensa del TFG (informe de defensa del tutor y memoria del TFG)</a:t>
            </a:r>
          </a:p>
          <a:p>
            <a:pPr marL="285750" indent="-285750">
              <a:buFont typeface="Arial" panose="020B0604020202020204" pitchFamily="34" charset="0"/>
              <a:buChar char="•"/>
            </a:pPr>
            <a:endParaRPr lang="es-ES" dirty="0"/>
          </a:p>
          <a:p>
            <a:r>
              <a:rPr lang="es-ES" dirty="0" smtClean="0"/>
              <a:t>      </a:t>
            </a:r>
            <a:r>
              <a:rPr lang="es-ES" b="1" dirty="0" smtClean="0">
                <a:solidFill>
                  <a:srgbClr val="C00000"/>
                </a:solidFill>
              </a:rPr>
              <a:t>Solicitud de confidencialidad </a:t>
            </a:r>
          </a:p>
          <a:p>
            <a:r>
              <a:rPr lang="es-ES" b="1" dirty="0" smtClean="0">
                <a:solidFill>
                  <a:srgbClr val="C00000"/>
                </a:solidFill>
              </a:rPr>
              <a:t>      * Sustitución de la memoria por un resumen</a:t>
            </a:r>
            <a:endParaRPr lang="es-ES" b="1" dirty="0" smtClean="0"/>
          </a:p>
          <a:p>
            <a:endParaRPr lang="es-ES" dirty="0"/>
          </a:p>
        </p:txBody>
      </p:sp>
      <p:pic>
        <p:nvPicPr>
          <p:cNvPr id="4" name="Imagen 3"/>
          <p:cNvPicPr>
            <a:picLocks noChangeAspect="1"/>
          </p:cNvPicPr>
          <p:nvPr/>
        </p:nvPicPr>
        <p:blipFill>
          <a:blip r:embed="rId7" cstate="print"/>
          <a:stretch>
            <a:fillRect/>
          </a:stretch>
        </p:blipFill>
        <p:spPr>
          <a:xfrm>
            <a:off x="5557838" y="1201211"/>
            <a:ext cx="3165662" cy="4828523"/>
          </a:xfrm>
          <a:prstGeom prst="rect">
            <a:avLst/>
          </a:prstGeom>
        </p:spPr>
      </p:pic>
      <p:pic>
        <p:nvPicPr>
          <p:cNvPr id="5" name="Imagen 4"/>
          <p:cNvPicPr>
            <a:picLocks noChangeAspect="1"/>
          </p:cNvPicPr>
          <p:nvPr/>
        </p:nvPicPr>
        <p:blipFill>
          <a:blip r:embed="rId8" cstate="print"/>
          <a:stretch>
            <a:fillRect/>
          </a:stretch>
        </p:blipFill>
        <p:spPr>
          <a:xfrm>
            <a:off x="5513613" y="1032990"/>
            <a:ext cx="3244625" cy="4967759"/>
          </a:xfrm>
          <a:prstGeom prst="rect">
            <a:avLst/>
          </a:prstGeom>
        </p:spPr>
      </p:pic>
      <p:pic>
        <p:nvPicPr>
          <p:cNvPr id="14" name="Imagen 13"/>
          <p:cNvPicPr>
            <a:picLocks noChangeAspect="1"/>
          </p:cNvPicPr>
          <p:nvPr/>
        </p:nvPicPr>
        <p:blipFill>
          <a:blip r:embed="rId9" cstate="print"/>
          <a:stretch>
            <a:fillRect/>
          </a:stretch>
        </p:blipFill>
        <p:spPr>
          <a:xfrm>
            <a:off x="976210" y="5409363"/>
            <a:ext cx="4324480" cy="699875"/>
          </a:xfrm>
          <a:prstGeom prst="rect">
            <a:avLst/>
          </a:prstGeom>
          <a:effectLst>
            <a:outerShdw blurRad="50800" dist="38100" dir="2700000" sx="101000" sy="101000" algn="tl" rotWithShape="0">
              <a:prstClr val="black">
                <a:alpha val="40000"/>
              </a:prstClr>
            </a:outerShdw>
          </a:effectLst>
        </p:spPr>
      </p:pic>
      <p:pic>
        <p:nvPicPr>
          <p:cNvPr id="1026" name="Picture 2"/>
          <p:cNvPicPr>
            <a:picLocks noChangeAspect="1" noChangeArrowheads="1"/>
          </p:cNvPicPr>
          <p:nvPr/>
        </p:nvPicPr>
        <p:blipFill>
          <a:blip r:embed="rId10" cstate="print"/>
          <a:srcRect/>
          <a:stretch>
            <a:fillRect/>
          </a:stretch>
        </p:blipFill>
        <p:spPr bwMode="auto">
          <a:xfrm>
            <a:off x="995362" y="3709987"/>
            <a:ext cx="7781925" cy="1181100"/>
          </a:xfrm>
          <a:prstGeom prst="rect">
            <a:avLst/>
          </a:prstGeom>
          <a:noFill/>
          <a:ln w="9525">
            <a:noFill/>
            <a:miter lim="800000"/>
            <a:headEnd/>
            <a:tailEnd/>
          </a:ln>
        </p:spPr>
      </p:pic>
      <p:pic>
        <p:nvPicPr>
          <p:cNvPr id="6" name="Imagen 5"/>
          <p:cNvPicPr>
            <a:picLocks noChangeAspect="1"/>
          </p:cNvPicPr>
          <p:nvPr/>
        </p:nvPicPr>
        <p:blipFill>
          <a:blip r:embed="rId11" cstate="print"/>
          <a:stretch>
            <a:fillRect/>
          </a:stretch>
        </p:blipFill>
        <p:spPr>
          <a:xfrm>
            <a:off x="5604387" y="1743038"/>
            <a:ext cx="3074988" cy="4416649"/>
          </a:xfrm>
          <a:prstGeom prst="rect">
            <a:avLst/>
          </a:prstGeom>
        </p:spPr>
      </p:pic>
      <p:sp>
        <p:nvSpPr>
          <p:cNvPr id="7" name="Rectángulo 6"/>
          <p:cNvSpPr/>
          <p:nvPr/>
        </p:nvSpPr>
        <p:spPr>
          <a:xfrm>
            <a:off x="902480" y="3641632"/>
            <a:ext cx="4572000" cy="1569660"/>
          </a:xfrm>
          <a:prstGeom prst="rect">
            <a:avLst/>
          </a:prstGeom>
          <a:solidFill>
            <a:schemeClr val="bg1"/>
          </a:solidFill>
        </p:spPr>
        <p:txBody>
          <a:bodyPr>
            <a:spAutoFit/>
          </a:bodyPr>
          <a:lstStyle/>
          <a:p>
            <a:r>
              <a:rPr lang="es-ES" sz="1200" b="1" i="1" dirty="0">
                <a:latin typeface="droid_sansregular"/>
              </a:rPr>
              <a:t>Tras el periodo de reclamaciones, el alumno deberá retirar en Secretaría de la Escuela la memoria del TFG en el plazo máximo de 10 días. En caso contrario, el documento será destruido</a:t>
            </a:r>
            <a:r>
              <a:rPr lang="es-ES" sz="1200" b="1" i="1" u="sng" dirty="0">
                <a:latin typeface="droid_sansregular"/>
              </a:rPr>
              <a:t>. </a:t>
            </a:r>
            <a:r>
              <a:rPr lang="es-ES" sz="1200" b="1" i="1" u="sng" dirty="0">
                <a:solidFill>
                  <a:srgbClr val="C00000"/>
                </a:solidFill>
                <a:latin typeface="droid_sansregular"/>
              </a:rPr>
              <a:t>La copia en formato electrónico será depositada en la Biblioteca para ser incluida en un repositorio de acceso abierto, con la excepción de los declarados confidenciales cuyo resumen se archivará en el expediente del alumno.</a:t>
            </a:r>
            <a:endParaRPr lang="es-ES" sz="1200" b="1" i="1" u="sng" dirty="0">
              <a:solidFill>
                <a:srgbClr val="C00000"/>
              </a:solidFill>
              <a:effectLst/>
              <a:latin typeface="droid_sansregular"/>
            </a:endParaRPr>
          </a:p>
        </p:txBody>
      </p:sp>
    </p:spTree>
    <p:extLst>
      <p:ext uri="{BB962C8B-B14F-4D97-AF65-F5344CB8AC3E}">
        <p14:creationId xmlns:p14="http://schemas.microsoft.com/office/powerpoint/2010/main" xmlns="" val="187295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pie de página"/>
          <p:cNvSpPr>
            <a:spLocks noGrp="1"/>
          </p:cNvSpPr>
          <p:nvPr>
            <p:ph type="ftr" sz="quarter" idx="10"/>
          </p:nvPr>
        </p:nvSpPr>
        <p:spPr/>
        <p:txBody>
          <a:bodyPr/>
          <a:lstStyle/>
          <a:p>
            <a:pPr>
              <a:defRPr/>
            </a:pPr>
            <a:r>
              <a:rPr lang="es-ES" dirty="0"/>
              <a:t>Biblioteca de </a:t>
            </a:r>
            <a:r>
              <a:rPr lang="es-ES" dirty="0" smtClean="0"/>
              <a:t>Ingeniería</a:t>
            </a:r>
            <a:endParaRPr lang="es-ES" dirty="0"/>
          </a:p>
        </p:txBody>
      </p:sp>
      <p:sp>
        <p:nvSpPr>
          <p:cNvPr id="7171" name="Text Box 8"/>
          <p:cNvSpPr txBox="1">
            <a:spLocks noChangeArrowheads="1"/>
          </p:cNvSpPr>
          <p:nvPr/>
        </p:nvSpPr>
        <p:spPr bwMode="auto">
          <a:xfrm>
            <a:off x="1455738" y="4667250"/>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3600"/>
          </a:p>
        </p:txBody>
      </p:sp>
      <p:pic>
        <p:nvPicPr>
          <p:cNvPr id="7172" name="Picture 2" descr="La imagen “file:///C:/WINNT/Profiles/direccion/Escritorio/INGENIEROS-HC2.jpg” no se puede mostrar debido a que contiene error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7174" name="Picture 3" descr="logoALAS"/>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5" descr="marca-tinta-roja_100x8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Imagen 1"/>
          <p:cNvPicPr>
            <a:picLocks noChangeAspect="1"/>
          </p:cNvPicPr>
          <p:nvPr/>
        </p:nvPicPr>
        <p:blipFill>
          <a:blip r:embed="rId6" cstate="print"/>
          <a:stretch>
            <a:fillRect/>
          </a:stretch>
        </p:blipFill>
        <p:spPr>
          <a:xfrm>
            <a:off x="468313" y="1137326"/>
            <a:ext cx="4702969" cy="1460396"/>
          </a:xfrm>
          <a:prstGeom prst="rect">
            <a:avLst/>
          </a:prstGeom>
          <a:effectLst>
            <a:outerShdw blurRad="50800" dist="38100" dir="2700000" algn="tl" rotWithShape="0">
              <a:prstClr val="black">
                <a:alpha val="40000"/>
              </a:prstClr>
            </a:outerShdw>
          </a:effectLst>
        </p:spPr>
      </p:pic>
      <p:sp>
        <p:nvSpPr>
          <p:cNvPr id="4" name="CuadroTexto 3"/>
          <p:cNvSpPr txBox="1"/>
          <p:nvPr/>
        </p:nvSpPr>
        <p:spPr>
          <a:xfrm>
            <a:off x="754063" y="2785415"/>
            <a:ext cx="4840941" cy="369332"/>
          </a:xfrm>
          <a:prstGeom prst="rect">
            <a:avLst/>
          </a:prstGeom>
          <a:noFill/>
        </p:spPr>
        <p:txBody>
          <a:bodyPr wrap="square" rtlCol="0">
            <a:spAutoFit/>
          </a:bodyPr>
          <a:lstStyle/>
          <a:p>
            <a:r>
              <a:rPr lang="es-ES" b="1" u="sng" dirty="0" smtClean="0">
                <a:solidFill>
                  <a:srgbClr val="C00000"/>
                </a:solidFill>
              </a:rPr>
              <a:t>Principal diferencia con el TFG</a:t>
            </a:r>
          </a:p>
        </p:txBody>
      </p:sp>
      <p:pic>
        <p:nvPicPr>
          <p:cNvPr id="5" name="Imagen 4"/>
          <p:cNvPicPr>
            <a:picLocks noChangeAspect="1"/>
          </p:cNvPicPr>
          <p:nvPr/>
        </p:nvPicPr>
        <p:blipFill>
          <a:blip r:embed="rId7" cstate="print"/>
          <a:stretch>
            <a:fillRect/>
          </a:stretch>
        </p:blipFill>
        <p:spPr>
          <a:xfrm>
            <a:off x="5595004" y="1491124"/>
            <a:ext cx="2928937" cy="4342907"/>
          </a:xfrm>
          <a:prstGeom prst="rect">
            <a:avLst/>
          </a:prstGeom>
          <a:effectLst>
            <a:outerShdw blurRad="50800" dist="38100" dir="2700000" algn="tl" rotWithShape="0">
              <a:prstClr val="black">
                <a:alpha val="40000"/>
              </a:prstClr>
            </a:outerShdw>
          </a:effectLst>
        </p:spPr>
      </p:pic>
      <p:sp>
        <p:nvSpPr>
          <p:cNvPr id="6" name="Rectángulo 5"/>
          <p:cNvSpPr/>
          <p:nvPr/>
        </p:nvSpPr>
        <p:spPr>
          <a:xfrm>
            <a:off x="741224" y="3181047"/>
            <a:ext cx="4572000" cy="2800767"/>
          </a:xfrm>
          <a:prstGeom prst="rect">
            <a:avLst/>
          </a:prstGeom>
        </p:spPr>
        <p:txBody>
          <a:bodyPr>
            <a:spAutoFit/>
          </a:bodyPr>
          <a:lstStyle/>
          <a:p>
            <a:r>
              <a:rPr lang="es-ES" sz="1400" b="1" i="1" dirty="0"/>
              <a:t>7. Depósito y Propiedad </a:t>
            </a:r>
            <a:endParaRPr lang="es-ES" sz="1400" b="1" i="1" dirty="0" smtClean="0"/>
          </a:p>
          <a:p>
            <a:r>
              <a:rPr lang="es-ES" sz="1400" b="1" i="1" dirty="0" smtClean="0">
                <a:solidFill>
                  <a:srgbClr val="C00000"/>
                </a:solidFill>
              </a:rPr>
              <a:t>… </a:t>
            </a:r>
            <a:r>
              <a:rPr lang="es-ES" sz="1400" b="1" i="1" u="sng" dirty="0">
                <a:solidFill>
                  <a:srgbClr val="C00000"/>
                </a:solidFill>
              </a:rPr>
              <a:t>el Centro sólo podrá remitir copia a la Biblioteca para que puedan ser consultadas con carácter general cuando hayan recibido la autorización expresa del alumno, con el visto bueno del Tutor del trabajo realizado. </a:t>
            </a:r>
            <a:endParaRPr lang="es-ES" sz="1400" b="1" i="1" u="sng" dirty="0" smtClean="0">
              <a:solidFill>
                <a:srgbClr val="C00000"/>
              </a:solidFill>
            </a:endParaRPr>
          </a:p>
          <a:p>
            <a:endParaRPr lang="es-ES" sz="1400" b="1" i="1" u="sng" dirty="0">
              <a:solidFill>
                <a:srgbClr val="C00000"/>
              </a:solidFill>
            </a:endParaRPr>
          </a:p>
          <a:p>
            <a:endParaRPr lang="es-ES" sz="1400" b="1" i="1" u="sng" dirty="0" smtClean="0">
              <a:solidFill>
                <a:srgbClr val="C00000"/>
              </a:solidFill>
            </a:endParaRPr>
          </a:p>
          <a:p>
            <a:r>
              <a:rPr lang="es-ES" b="1" dirty="0" smtClean="0"/>
              <a:t>Sustitución por un resumen si el alumno no autoriza el depósito en Biblioteca</a:t>
            </a:r>
          </a:p>
          <a:p>
            <a:endParaRPr lang="es-ES" sz="1400" b="1" i="1" u="sng" dirty="0">
              <a:solidFill>
                <a:srgbClr val="C00000"/>
              </a:solidFill>
            </a:endParaRPr>
          </a:p>
          <a:p>
            <a:endParaRPr lang="es-ES" sz="1400" b="1" i="1" u="sng" dirty="0" smtClean="0">
              <a:solidFill>
                <a:srgbClr val="C00000"/>
              </a:solidFill>
            </a:endParaRPr>
          </a:p>
          <a:p>
            <a:endParaRPr lang="es-ES" sz="1400" b="1" dirty="0"/>
          </a:p>
        </p:txBody>
      </p:sp>
    </p:spTree>
    <p:extLst>
      <p:ext uri="{BB962C8B-B14F-4D97-AF65-F5344CB8AC3E}">
        <p14:creationId xmlns:p14="http://schemas.microsoft.com/office/powerpoint/2010/main" xmlns="" val="2681553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pie de página"/>
          <p:cNvSpPr>
            <a:spLocks noGrp="1"/>
          </p:cNvSpPr>
          <p:nvPr>
            <p:ph type="ftr" sz="quarter" idx="10"/>
          </p:nvPr>
        </p:nvSpPr>
        <p:spPr/>
        <p:txBody>
          <a:bodyPr/>
          <a:lstStyle/>
          <a:p>
            <a:pPr>
              <a:defRPr/>
            </a:pPr>
            <a:r>
              <a:rPr lang="es-ES" dirty="0"/>
              <a:t>Biblioteca de </a:t>
            </a:r>
            <a:r>
              <a:rPr lang="es-ES" dirty="0" smtClean="0"/>
              <a:t>Ingeniería</a:t>
            </a:r>
            <a:endParaRPr lang="es-ES" dirty="0"/>
          </a:p>
        </p:txBody>
      </p:sp>
      <p:sp>
        <p:nvSpPr>
          <p:cNvPr id="7171" name="Text Box 8"/>
          <p:cNvSpPr txBox="1">
            <a:spLocks noChangeArrowheads="1"/>
          </p:cNvSpPr>
          <p:nvPr/>
        </p:nvSpPr>
        <p:spPr bwMode="auto">
          <a:xfrm>
            <a:off x="1455738" y="4667250"/>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3600"/>
          </a:p>
        </p:txBody>
      </p:sp>
      <p:pic>
        <p:nvPicPr>
          <p:cNvPr id="7172" name="Picture 2" descr="La imagen “file:///C:/WINNT/Profiles/direccion/Escritorio/INGENIEROS-HC2.jpg” no se puede mostrar debido a que contiene error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7174" name="Picture 3" descr="logoALAS"/>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5" descr="marca-tinta-roja_100x8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Imagen 2"/>
          <p:cNvPicPr>
            <a:picLocks noChangeAspect="1"/>
          </p:cNvPicPr>
          <p:nvPr/>
        </p:nvPicPr>
        <p:blipFill>
          <a:blip r:embed="rId6" cstate="print"/>
          <a:stretch>
            <a:fillRect/>
          </a:stretch>
        </p:blipFill>
        <p:spPr>
          <a:xfrm>
            <a:off x="295996" y="3408430"/>
            <a:ext cx="8379694" cy="1429787"/>
          </a:xfrm>
          <a:prstGeom prst="rect">
            <a:avLst/>
          </a:prstGeom>
        </p:spPr>
      </p:pic>
      <p:pic>
        <p:nvPicPr>
          <p:cNvPr id="4" name="Imagen 3"/>
          <p:cNvPicPr>
            <a:picLocks noChangeAspect="1"/>
          </p:cNvPicPr>
          <p:nvPr/>
        </p:nvPicPr>
        <p:blipFill>
          <a:blip r:embed="rId7" cstate="print"/>
          <a:stretch>
            <a:fillRect/>
          </a:stretch>
        </p:blipFill>
        <p:spPr>
          <a:xfrm>
            <a:off x="75251" y="1682889"/>
            <a:ext cx="6113773" cy="1725542"/>
          </a:xfrm>
          <a:prstGeom prst="rect">
            <a:avLst/>
          </a:prstGeom>
        </p:spPr>
      </p:pic>
    </p:spTree>
    <p:extLst>
      <p:ext uri="{BB962C8B-B14F-4D97-AF65-F5344CB8AC3E}">
        <p14:creationId xmlns:p14="http://schemas.microsoft.com/office/powerpoint/2010/main" xmlns="" val="456417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pie de página"/>
          <p:cNvSpPr>
            <a:spLocks noGrp="1"/>
          </p:cNvSpPr>
          <p:nvPr>
            <p:ph type="ftr" sz="quarter" idx="10"/>
          </p:nvPr>
        </p:nvSpPr>
        <p:spPr/>
        <p:txBody>
          <a:bodyPr/>
          <a:lstStyle/>
          <a:p>
            <a:pPr>
              <a:defRPr/>
            </a:pPr>
            <a:r>
              <a:rPr lang="es-ES" dirty="0"/>
              <a:t>Biblioteca de </a:t>
            </a:r>
            <a:r>
              <a:rPr lang="es-ES" dirty="0" smtClean="0"/>
              <a:t>Ingeniería</a:t>
            </a:r>
            <a:endParaRPr lang="es-ES" dirty="0"/>
          </a:p>
        </p:txBody>
      </p:sp>
      <p:sp>
        <p:nvSpPr>
          <p:cNvPr id="7171" name="Text Box 8"/>
          <p:cNvSpPr txBox="1">
            <a:spLocks noChangeArrowheads="1"/>
          </p:cNvSpPr>
          <p:nvPr/>
        </p:nvSpPr>
        <p:spPr bwMode="auto">
          <a:xfrm>
            <a:off x="1455738" y="4667250"/>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3600"/>
          </a:p>
        </p:txBody>
      </p:sp>
      <p:pic>
        <p:nvPicPr>
          <p:cNvPr id="7172" name="Picture 2" descr="La imagen “file:///C:/WINNT/Profiles/direccion/Escritorio/INGENIEROS-HC2.jpg” no se puede mostrar debido a que contiene error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5827" y="6021388"/>
            <a:ext cx="1439863"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Rectangle 7"/>
          <p:cNvSpPr>
            <a:spLocks noChangeArrowheads="1"/>
          </p:cNvSpPr>
          <p:nvPr/>
        </p:nvSpPr>
        <p:spPr bwMode="auto">
          <a:xfrm>
            <a:off x="-11112" y="776290"/>
            <a:ext cx="8101013" cy="142875"/>
          </a:xfrm>
          <a:prstGeom prst="rect">
            <a:avLst/>
          </a:prstGeom>
          <a:gradFill rotWithShape="1">
            <a:gsLst>
              <a:gs pos="0">
                <a:srgbClr val="EBD6D6"/>
              </a:gs>
              <a:gs pos="100000">
                <a:srgbClr val="993333"/>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p>
        </p:txBody>
      </p:sp>
      <p:pic>
        <p:nvPicPr>
          <p:cNvPr id="7174" name="Picture 3" descr="logoALAS"/>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l="7031"/>
          <a:stretch>
            <a:fillRect/>
          </a:stretch>
        </p:blipFill>
        <p:spPr bwMode="auto">
          <a:xfrm>
            <a:off x="-9525" y="-15875"/>
            <a:ext cx="2268538"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5" descr="marca-tinta-roja_100x8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8313" y="6165850"/>
            <a:ext cx="5715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ángulo 4"/>
          <p:cNvSpPr/>
          <p:nvPr/>
        </p:nvSpPr>
        <p:spPr>
          <a:xfrm>
            <a:off x="899478" y="4660277"/>
            <a:ext cx="7360920" cy="1477328"/>
          </a:xfrm>
          <a:prstGeom prst="rect">
            <a:avLst/>
          </a:prstGeom>
        </p:spPr>
        <p:txBody>
          <a:bodyPr wrap="square">
            <a:spAutoFit/>
          </a:bodyPr>
          <a:lstStyle/>
          <a:p>
            <a:pPr marL="285750" indent="-285750">
              <a:buFont typeface="Arial" panose="020B0604020202020204" pitchFamily="34" charset="0"/>
              <a:buChar char="•"/>
            </a:pPr>
            <a:r>
              <a:rPr lang="es-ES" b="1" dirty="0">
                <a:solidFill>
                  <a:srgbClr val="C00000"/>
                </a:solidFill>
              </a:rPr>
              <a:t>Retirada de copia impresa y digital del trabajo académico en </a:t>
            </a:r>
            <a:r>
              <a:rPr lang="es-ES" b="1" dirty="0" smtClean="0">
                <a:solidFill>
                  <a:srgbClr val="C00000"/>
                </a:solidFill>
              </a:rPr>
              <a:t>Secretaría</a:t>
            </a:r>
          </a:p>
          <a:p>
            <a:endParaRPr lang="es-ES" b="1" dirty="0">
              <a:solidFill>
                <a:srgbClr val="C00000"/>
              </a:solidFill>
            </a:endParaRPr>
          </a:p>
          <a:p>
            <a:pPr marL="285750" indent="-285750">
              <a:buFont typeface="Arial" panose="020B0604020202020204" pitchFamily="34" charset="0"/>
              <a:buChar char="•"/>
            </a:pPr>
            <a:r>
              <a:rPr lang="es-ES" b="1" dirty="0">
                <a:solidFill>
                  <a:srgbClr val="C00000"/>
                </a:solidFill>
              </a:rPr>
              <a:t>Comprobación de ambos formatos en Biblioteca (Manolo Zurita</a:t>
            </a:r>
            <a:r>
              <a:rPr lang="es-ES" b="1" dirty="0" smtClean="0">
                <a:solidFill>
                  <a:srgbClr val="C00000"/>
                </a:solidFill>
              </a:rPr>
              <a:t>)</a:t>
            </a:r>
          </a:p>
          <a:p>
            <a:pPr marL="285750" indent="-285750">
              <a:buFont typeface="Arial" panose="020B0604020202020204" pitchFamily="34" charset="0"/>
              <a:buChar char="•"/>
            </a:pPr>
            <a:endParaRPr lang="es-ES" b="1" dirty="0">
              <a:solidFill>
                <a:srgbClr val="C00000"/>
              </a:solidFill>
            </a:endParaRPr>
          </a:p>
          <a:p>
            <a:pPr marL="285750" indent="-285750">
              <a:buFont typeface="Arial" panose="020B0604020202020204" pitchFamily="34" charset="0"/>
              <a:buChar char="•"/>
            </a:pPr>
            <a:r>
              <a:rPr lang="es-ES" b="1" dirty="0" err="1" smtClean="0">
                <a:solidFill>
                  <a:srgbClr val="C00000"/>
                </a:solidFill>
              </a:rPr>
              <a:t>CDs</a:t>
            </a:r>
            <a:r>
              <a:rPr lang="es-ES" b="1" dirty="0" smtClean="0">
                <a:solidFill>
                  <a:srgbClr val="C00000"/>
                </a:solidFill>
              </a:rPr>
              <a:t> de los </a:t>
            </a:r>
            <a:r>
              <a:rPr lang="es-ES" b="1" dirty="0" smtClean="0">
                <a:solidFill>
                  <a:srgbClr val="C00000"/>
                </a:solidFill>
              </a:rPr>
              <a:t>trabajos académicos </a:t>
            </a:r>
            <a:r>
              <a:rPr lang="es-ES" b="1" dirty="0" smtClean="0">
                <a:solidFill>
                  <a:srgbClr val="C00000"/>
                </a:solidFill>
              </a:rPr>
              <a:t>en Biblioteca</a:t>
            </a:r>
            <a:endParaRPr lang="es-ES" b="1" dirty="0">
              <a:solidFill>
                <a:srgbClr val="C00000"/>
              </a:solidFill>
            </a:endParaRPr>
          </a:p>
        </p:txBody>
      </p:sp>
      <p:pic>
        <p:nvPicPr>
          <p:cNvPr id="7" name="Imagen 6"/>
          <p:cNvPicPr>
            <a:picLocks noChangeAspect="1"/>
          </p:cNvPicPr>
          <p:nvPr/>
        </p:nvPicPr>
        <p:blipFill>
          <a:blip r:embed="rId6" cstate="print"/>
          <a:stretch>
            <a:fillRect/>
          </a:stretch>
        </p:blipFill>
        <p:spPr>
          <a:xfrm>
            <a:off x="5298172" y="2054624"/>
            <a:ext cx="3193886" cy="1661465"/>
          </a:xfrm>
          <a:prstGeom prst="rect">
            <a:avLst/>
          </a:prstGeom>
        </p:spPr>
      </p:pic>
      <p:pic>
        <p:nvPicPr>
          <p:cNvPr id="3" name="Imagen 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33254" y="1441782"/>
            <a:ext cx="4790648" cy="2695878"/>
          </a:xfrm>
          <a:prstGeom prst="rect">
            <a:avLst/>
          </a:prstGeom>
        </p:spPr>
      </p:pic>
    </p:spTree>
    <p:extLst>
      <p:ext uri="{BB962C8B-B14F-4D97-AF65-F5344CB8AC3E}">
        <p14:creationId xmlns:p14="http://schemas.microsoft.com/office/powerpoint/2010/main" xmlns="" val="231513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10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1455</TotalTime>
  <Words>1970</Words>
  <Application>Microsoft Office PowerPoint</Application>
  <PresentationFormat>Presentación en pantalla (4:3)</PresentationFormat>
  <Paragraphs>148</Paragraphs>
  <Slides>23</Slides>
  <Notes>23</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RAFAEL</dc:creator>
  <cp:lastModifiedBy>publico</cp:lastModifiedBy>
  <cp:revision>120</cp:revision>
  <dcterms:created xsi:type="dcterms:W3CDTF">2015-11-10T15:53:23Z</dcterms:created>
  <dcterms:modified xsi:type="dcterms:W3CDTF">2015-11-24T17:28:35Z</dcterms:modified>
</cp:coreProperties>
</file>