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60" r:id="rId2"/>
    <p:sldId id="257" r:id="rId3"/>
    <p:sldId id="262" r:id="rId4"/>
    <p:sldId id="269" r:id="rId5"/>
    <p:sldId id="264" r:id="rId6"/>
    <p:sldId id="265" r:id="rId7"/>
    <p:sldId id="263" r:id="rId8"/>
    <p:sldId id="266" r:id="rId9"/>
    <p:sldId id="268" r:id="rId10"/>
    <p:sldId id="267" r:id="rId11"/>
    <p:sldId id="271" r:id="rId12"/>
    <p:sldId id="272" r:id="rId13"/>
    <p:sldId id="274" r:id="rId14"/>
    <p:sldId id="273" r:id="rId15"/>
    <p:sldId id="276" r:id="rId16"/>
    <p:sldId id="275" r:id="rId17"/>
    <p:sldId id="261"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Open Sans" panose="020B0604020202020204" charset="0"/>
      <p:regular r:id="rId24"/>
      <p:bold r:id="rId25"/>
      <p:italic r:id="rId26"/>
      <p:boldItalic r:id="rId27"/>
    </p:embeddedFont>
    <p:embeddedFont>
      <p:font typeface="Roboto"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ML" initials="J" lastIdx="2" clrIdx="0">
    <p:extLst>
      <p:ext uri="{19B8F6BF-5375-455C-9EA6-DF929625EA0E}">
        <p15:presenceInfo xmlns:p15="http://schemas.microsoft.com/office/powerpoint/2012/main" userId="JM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60828"/>
    <a:srgbClr val="DBBC93"/>
    <a:srgbClr val="32548A"/>
    <a:srgbClr val="F7F7F7"/>
    <a:srgbClr val="FBFBFB"/>
    <a:srgbClr val="DEE7F0"/>
    <a:srgbClr val="51739F"/>
    <a:srgbClr val="35598F"/>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22" autoAdjust="0"/>
  </p:normalViewPr>
  <p:slideViewPr>
    <p:cSldViewPr>
      <p:cViewPr varScale="1">
        <p:scale>
          <a:sx n="44" d="100"/>
          <a:sy n="44" d="100"/>
        </p:scale>
        <p:origin x="750" y="60"/>
      </p:cViewPr>
      <p:guideLst>
        <p:guide orient="horz" pos="2160"/>
        <p:guide pos="2880"/>
      </p:guideLst>
    </p:cSldViewPr>
  </p:slideViewPr>
  <p:outlineViewPr>
    <p:cViewPr>
      <p:scale>
        <a:sx n="33" d="100"/>
        <a:sy n="33" d="100"/>
      </p:scale>
      <p:origin x="0" y="0"/>
    </p:cViewPr>
  </p:outlineViewPr>
  <p:notesTextViewPr>
    <p:cViewPr>
      <p:scale>
        <a:sx n="3" d="2"/>
        <a:sy n="3" d="2"/>
      </p:scale>
      <p:origin x="0" y="-48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E8684-FDE8-4DCF-B5AF-01DF2E0B1F1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8598B678-1420-4B6E-B635-68E1EE88EA98}">
      <dgm:prSet phldrT="[Texto]" custT="1"/>
      <dgm:spPr>
        <a:solidFill>
          <a:srgbClr val="760828"/>
        </a:solidFill>
        <a:ln>
          <a:solidFill>
            <a:schemeClr val="bg1">
              <a:lumMod val="75000"/>
            </a:schemeClr>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800" dirty="0" smtClean="0"/>
            <a:t>DISEÑO DE LA INTERFAZ</a:t>
          </a:r>
          <a:endParaRPr lang="es-ES" sz="2800" dirty="0"/>
        </a:p>
      </dgm:t>
    </dgm:pt>
    <dgm:pt modelId="{59951507-1A81-4639-9BE1-210B365DA955}" type="parTrans" cxnId="{DE1FA54A-CF20-43F1-B24D-74B4BBCA833A}">
      <dgm:prSet/>
      <dgm:spPr/>
      <dgm:t>
        <a:bodyPr/>
        <a:lstStyle/>
        <a:p>
          <a:endParaRPr lang="es-ES"/>
        </a:p>
      </dgm:t>
    </dgm:pt>
    <dgm:pt modelId="{437A4F73-2C2B-43D3-B8BE-D1C607F71883}" type="sibTrans" cxnId="{DE1FA54A-CF20-43F1-B24D-74B4BBCA833A}">
      <dgm:prSet/>
      <dgm:spPr/>
      <dgm:t>
        <a:bodyPr/>
        <a:lstStyle/>
        <a:p>
          <a:endParaRPr lang="es-ES"/>
        </a:p>
      </dgm:t>
    </dgm:pt>
    <dgm:pt modelId="{1F63E054-177A-4572-A0A4-CC55EC4D48BC}">
      <dgm:prSet phldrT="[Texto]" custT="1"/>
      <dgm:spPr>
        <a:solidFill>
          <a:schemeClr val="bg1">
            <a:lumMod val="95000"/>
          </a:schemeClr>
        </a:solidFill>
        <a:ln>
          <a:solidFill>
            <a:schemeClr val="bg1">
              <a:lumMod val="75000"/>
            </a:schemeClr>
          </a:solidFill>
        </a:ln>
      </dgm:spPr>
      <dgm:t>
        <a:bodyPr/>
        <a:lstStyle/>
        <a:p>
          <a:r>
            <a:rPr lang="es-ES" sz="2600" dirty="0" smtClean="0"/>
            <a:t>Página principal</a:t>
          </a:r>
          <a:endParaRPr lang="es-ES" sz="2600" dirty="0"/>
        </a:p>
      </dgm:t>
    </dgm:pt>
    <dgm:pt modelId="{05F1ADBF-8BBC-4229-AAEE-A3AAEB1342E9}" type="parTrans" cxnId="{C112C523-1D79-48DA-B16C-69B481AED3E3}">
      <dgm:prSet/>
      <dgm:spPr/>
      <dgm:t>
        <a:bodyPr/>
        <a:lstStyle/>
        <a:p>
          <a:endParaRPr lang="es-ES"/>
        </a:p>
      </dgm:t>
    </dgm:pt>
    <dgm:pt modelId="{58B269B0-75E2-41F7-B522-C1485F2BD69B}" type="sibTrans" cxnId="{C112C523-1D79-48DA-B16C-69B481AED3E3}">
      <dgm:prSet/>
      <dgm:spPr/>
      <dgm:t>
        <a:bodyPr/>
        <a:lstStyle/>
        <a:p>
          <a:endParaRPr lang="es-ES"/>
        </a:p>
      </dgm:t>
    </dgm:pt>
    <dgm:pt modelId="{4648C72F-7632-4810-8D81-8690A3A54FC6}">
      <dgm:prSet phldrT="[Texto]" custT="1"/>
      <dgm:spPr>
        <a:solidFill>
          <a:srgbClr val="760828"/>
        </a:solidFill>
        <a:ln>
          <a:solidFill>
            <a:schemeClr val="bg1">
              <a:lumMod val="75000"/>
            </a:schemeClr>
          </a:solidFill>
        </a:ln>
      </dgm:spPr>
      <dgm:t>
        <a:bodyPr/>
        <a:lstStyle/>
        <a:p>
          <a:r>
            <a:rPr lang="es-ES" sz="2800" dirty="0" smtClean="0"/>
            <a:t>PERFILES DE BÚSQUEDA</a:t>
          </a:r>
          <a:endParaRPr lang="es-ES" sz="2800" dirty="0"/>
        </a:p>
      </dgm:t>
    </dgm:pt>
    <dgm:pt modelId="{BD793811-159E-4A26-BCC2-774179D34CA7}" type="parTrans" cxnId="{35F72975-C6D5-40B9-A940-353ABED81667}">
      <dgm:prSet/>
      <dgm:spPr/>
      <dgm:t>
        <a:bodyPr/>
        <a:lstStyle/>
        <a:p>
          <a:endParaRPr lang="es-ES"/>
        </a:p>
      </dgm:t>
    </dgm:pt>
    <dgm:pt modelId="{BDF91DC3-0883-4C34-AD33-514FC26F232E}" type="sibTrans" cxnId="{35F72975-C6D5-40B9-A940-353ABED81667}">
      <dgm:prSet/>
      <dgm:spPr/>
      <dgm:t>
        <a:bodyPr/>
        <a:lstStyle/>
        <a:p>
          <a:endParaRPr lang="es-ES"/>
        </a:p>
      </dgm:t>
    </dgm:pt>
    <dgm:pt modelId="{6B4B2E02-E975-446E-8098-B585ED266DFC}">
      <dgm:prSet phldrT="[Texto]" custT="1"/>
      <dgm:spPr>
        <a:solidFill>
          <a:schemeClr val="bg1">
            <a:lumMod val="95000"/>
          </a:schemeClr>
        </a:solidFill>
        <a:ln>
          <a:solidFill>
            <a:schemeClr val="bg1">
              <a:lumMod val="75000"/>
            </a:schemeClr>
          </a:solidFill>
        </a:ln>
      </dgm:spPr>
      <dgm:t>
        <a:bodyPr/>
        <a:lstStyle/>
        <a:p>
          <a:r>
            <a:rPr lang="es-ES" sz="2600" dirty="0" smtClean="0"/>
            <a:t>Recuperación de los recursos</a:t>
          </a:r>
          <a:endParaRPr lang="es-ES" sz="2600" dirty="0"/>
        </a:p>
      </dgm:t>
    </dgm:pt>
    <dgm:pt modelId="{6AB2C3FB-FB03-48A3-80CB-D3E835EAD78C}" type="parTrans" cxnId="{59139591-E134-440A-A575-3EF15FA223B8}">
      <dgm:prSet/>
      <dgm:spPr/>
      <dgm:t>
        <a:bodyPr/>
        <a:lstStyle/>
        <a:p>
          <a:endParaRPr lang="es-ES"/>
        </a:p>
      </dgm:t>
    </dgm:pt>
    <dgm:pt modelId="{5A7F2C9A-4554-494A-8586-C123D4D55833}" type="sibTrans" cxnId="{59139591-E134-440A-A575-3EF15FA223B8}">
      <dgm:prSet/>
      <dgm:spPr/>
      <dgm:t>
        <a:bodyPr/>
        <a:lstStyle/>
        <a:p>
          <a:endParaRPr lang="es-ES"/>
        </a:p>
      </dgm:t>
    </dgm:pt>
    <dgm:pt modelId="{90C5432A-7BB0-422B-8A23-2540C697DCE1}">
      <dgm:prSet phldrT="[Texto]" custT="1"/>
      <dgm:spPr>
        <a:solidFill>
          <a:schemeClr val="bg1">
            <a:lumMod val="95000"/>
          </a:schemeClr>
        </a:solidFill>
        <a:ln>
          <a:solidFill>
            <a:schemeClr val="bg1">
              <a:lumMod val="75000"/>
            </a:schemeClr>
          </a:solidFill>
        </a:ln>
      </dgm:spPr>
      <dgm:t>
        <a:bodyPr/>
        <a:lstStyle/>
        <a:p>
          <a:r>
            <a:rPr lang="es-ES" sz="2600" dirty="0" smtClean="0"/>
            <a:t>Simplificación de perfiles</a:t>
          </a:r>
          <a:endParaRPr lang="es-ES" sz="2600" dirty="0"/>
        </a:p>
      </dgm:t>
    </dgm:pt>
    <dgm:pt modelId="{16DE7337-616F-46B5-A041-30E2B8382CBB}" type="parTrans" cxnId="{2EBA049F-E7D4-4F57-96B5-45CCF0C7FB8F}">
      <dgm:prSet/>
      <dgm:spPr/>
      <dgm:t>
        <a:bodyPr/>
        <a:lstStyle/>
        <a:p>
          <a:endParaRPr lang="es-ES"/>
        </a:p>
      </dgm:t>
    </dgm:pt>
    <dgm:pt modelId="{58EA8122-644F-4816-8CEC-37B47CBF8BEF}" type="sibTrans" cxnId="{2EBA049F-E7D4-4F57-96B5-45CCF0C7FB8F}">
      <dgm:prSet/>
      <dgm:spPr/>
      <dgm:t>
        <a:bodyPr/>
        <a:lstStyle/>
        <a:p>
          <a:endParaRPr lang="es-ES"/>
        </a:p>
      </dgm:t>
    </dgm:pt>
    <dgm:pt modelId="{AD501FEF-4086-454A-8C16-087A47B1CE40}">
      <dgm:prSet phldrT="[Texto]" custT="1"/>
      <dgm:spPr>
        <a:solidFill>
          <a:srgbClr val="760828"/>
        </a:solidFill>
        <a:ln>
          <a:solidFill>
            <a:schemeClr val="bg1">
              <a:lumMod val="75000"/>
            </a:schemeClr>
          </a:solidFill>
        </a:ln>
      </dgm:spPr>
      <dgm:t>
        <a:bodyPr/>
        <a:lstStyle/>
        <a:p>
          <a:r>
            <a:rPr lang="es-ES" sz="2800" dirty="0" smtClean="0"/>
            <a:t>RECURSOS ELECTRÓNICOS</a:t>
          </a:r>
          <a:endParaRPr lang="es-ES" sz="2800" dirty="0"/>
        </a:p>
      </dgm:t>
    </dgm:pt>
    <dgm:pt modelId="{CD5B97AE-063C-4CC3-B227-8236345F124D}" type="parTrans" cxnId="{C1C3AA47-E449-477B-B673-80389918E619}">
      <dgm:prSet/>
      <dgm:spPr/>
      <dgm:t>
        <a:bodyPr/>
        <a:lstStyle/>
        <a:p>
          <a:endParaRPr lang="es-ES"/>
        </a:p>
      </dgm:t>
    </dgm:pt>
    <dgm:pt modelId="{9BCEB6A8-1F80-4D50-88A4-6F3E433B26B7}" type="sibTrans" cxnId="{C1C3AA47-E449-477B-B673-80389918E619}">
      <dgm:prSet/>
      <dgm:spPr/>
      <dgm:t>
        <a:bodyPr/>
        <a:lstStyle/>
        <a:p>
          <a:endParaRPr lang="es-ES"/>
        </a:p>
      </dgm:t>
    </dgm:pt>
    <dgm:pt modelId="{988D3578-3EA2-42A3-82C3-F7B38EB73794}">
      <dgm:prSet phldrT="[Texto]" custT="1"/>
      <dgm:spPr>
        <a:solidFill>
          <a:schemeClr val="bg1">
            <a:lumMod val="95000"/>
          </a:schemeClr>
        </a:solidFill>
        <a:ln>
          <a:solidFill>
            <a:schemeClr val="bg1">
              <a:lumMod val="75000"/>
            </a:schemeClr>
          </a:solidFill>
        </a:ln>
      </dgm:spPr>
      <dgm:t>
        <a:bodyPr/>
        <a:lstStyle/>
        <a:p>
          <a:r>
            <a:rPr lang="es-ES" sz="2600" dirty="0" smtClean="0"/>
            <a:t>Enriquecimiento de los recursos</a:t>
          </a:r>
          <a:endParaRPr lang="es-ES" sz="2600" dirty="0"/>
        </a:p>
      </dgm:t>
    </dgm:pt>
    <dgm:pt modelId="{D82E910E-26EB-451C-993C-916B2243DCF4}" type="parTrans" cxnId="{D645D377-64EC-4B58-B81D-4A924F5408E2}">
      <dgm:prSet/>
      <dgm:spPr/>
      <dgm:t>
        <a:bodyPr/>
        <a:lstStyle/>
        <a:p>
          <a:endParaRPr lang="es-ES"/>
        </a:p>
      </dgm:t>
    </dgm:pt>
    <dgm:pt modelId="{9409BE2C-FDFF-4E37-8EDA-A182D659909E}" type="sibTrans" cxnId="{D645D377-64EC-4B58-B81D-4A924F5408E2}">
      <dgm:prSet/>
      <dgm:spPr/>
      <dgm:t>
        <a:bodyPr/>
        <a:lstStyle/>
        <a:p>
          <a:endParaRPr lang="es-ES"/>
        </a:p>
      </dgm:t>
    </dgm:pt>
    <dgm:pt modelId="{691DE87A-6287-4AFE-9699-89F1434BAF83}">
      <dgm:prSet phldrT="[Texto]" custT="1"/>
      <dgm:spPr>
        <a:solidFill>
          <a:schemeClr val="bg1">
            <a:lumMod val="95000"/>
          </a:schemeClr>
        </a:solidFill>
        <a:ln>
          <a:solidFill>
            <a:schemeClr val="bg1">
              <a:lumMod val="75000"/>
            </a:schemeClr>
          </a:solidFill>
        </a:ln>
      </dgm:spPr>
      <dgm:t>
        <a:bodyPr/>
        <a:lstStyle/>
        <a:p>
          <a:r>
            <a:rPr lang="es-ES" sz="2600" dirty="0" smtClean="0"/>
            <a:t>Términos y traducciones</a:t>
          </a:r>
          <a:endParaRPr lang="es-ES" sz="2600" dirty="0"/>
        </a:p>
      </dgm:t>
    </dgm:pt>
    <dgm:pt modelId="{83E41DA3-E9BE-4092-8F08-B029A15C0933}" type="parTrans" cxnId="{6D0151DA-0170-499E-B5E5-B25D48F8FFF2}">
      <dgm:prSet/>
      <dgm:spPr/>
      <dgm:t>
        <a:bodyPr/>
        <a:lstStyle/>
        <a:p>
          <a:endParaRPr lang="es-ES"/>
        </a:p>
      </dgm:t>
    </dgm:pt>
    <dgm:pt modelId="{BDA26255-3083-465F-A9BB-98D05756C1BD}" type="sibTrans" cxnId="{6D0151DA-0170-499E-B5E5-B25D48F8FFF2}">
      <dgm:prSet/>
      <dgm:spPr/>
      <dgm:t>
        <a:bodyPr/>
        <a:lstStyle/>
        <a:p>
          <a:endParaRPr lang="es-ES"/>
        </a:p>
      </dgm:t>
    </dgm:pt>
    <dgm:pt modelId="{B19EEC97-D2A9-440F-82EB-7722B49D0453}">
      <dgm:prSet phldrT="[Texto]" custT="1"/>
      <dgm:spPr>
        <a:solidFill>
          <a:schemeClr val="bg1">
            <a:lumMod val="95000"/>
          </a:schemeClr>
        </a:solidFill>
        <a:ln>
          <a:solidFill>
            <a:schemeClr val="bg1">
              <a:lumMod val="75000"/>
            </a:schemeClr>
          </a:solidFill>
        </a:ln>
      </dgm:spPr>
      <dgm:t>
        <a:bodyPr/>
        <a:lstStyle/>
        <a:p>
          <a:r>
            <a:rPr lang="es-ES" sz="2600" dirty="0" smtClean="0"/>
            <a:t>Resultados y registro detallado</a:t>
          </a:r>
          <a:endParaRPr lang="es-ES" sz="2600" dirty="0"/>
        </a:p>
      </dgm:t>
    </dgm:pt>
    <dgm:pt modelId="{183ECCB0-25DC-45E7-B7AE-497D3020AAA1}" type="parTrans" cxnId="{42D0D953-5731-4C1A-A316-5F866A15014B}">
      <dgm:prSet/>
      <dgm:spPr/>
      <dgm:t>
        <a:bodyPr/>
        <a:lstStyle/>
        <a:p>
          <a:endParaRPr lang="es-ES"/>
        </a:p>
      </dgm:t>
    </dgm:pt>
    <dgm:pt modelId="{9262FDA7-7405-4858-AEBC-A4CA7EB417BF}" type="sibTrans" cxnId="{42D0D953-5731-4C1A-A316-5F866A15014B}">
      <dgm:prSet/>
      <dgm:spPr/>
      <dgm:t>
        <a:bodyPr/>
        <a:lstStyle/>
        <a:p>
          <a:endParaRPr lang="es-ES"/>
        </a:p>
      </dgm:t>
    </dgm:pt>
    <dgm:pt modelId="{C4DFB7DA-A1AD-43B6-8F76-8B83C4D9E378}">
      <dgm:prSet phldrT="[Texto]" custT="1"/>
      <dgm:spPr>
        <a:solidFill>
          <a:schemeClr val="bg1">
            <a:lumMod val="95000"/>
          </a:schemeClr>
        </a:solidFill>
        <a:ln>
          <a:solidFill>
            <a:schemeClr val="bg1">
              <a:lumMod val="75000"/>
            </a:schemeClr>
          </a:solidFill>
        </a:ln>
      </dgm:spPr>
      <dgm:t>
        <a:bodyPr/>
        <a:lstStyle/>
        <a:p>
          <a:r>
            <a:rPr lang="es-ES" sz="2600" dirty="0" smtClean="0"/>
            <a:t>Orden de relevancia</a:t>
          </a:r>
          <a:endParaRPr lang="es-ES" sz="2600" dirty="0"/>
        </a:p>
      </dgm:t>
    </dgm:pt>
    <dgm:pt modelId="{5679F1D6-8830-4307-B387-CC9832071361}" type="parTrans" cxnId="{570639EC-6FE8-4604-9730-7DB57B12C3ED}">
      <dgm:prSet/>
      <dgm:spPr/>
      <dgm:t>
        <a:bodyPr/>
        <a:lstStyle/>
        <a:p>
          <a:endParaRPr lang="es-ES"/>
        </a:p>
      </dgm:t>
    </dgm:pt>
    <dgm:pt modelId="{19D84EFA-8C99-4AF7-836A-3CBA170D168E}" type="sibTrans" cxnId="{570639EC-6FE8-4604-9730-7DB57B12C3ED}">
      <dgm:prSet/>
      <dgm:spPr/>
      <dgm:t>
        <a:bodyPr/>
        <a:lstStyle/>
        <a:p>
          <a:endParaRPr lang="es-ES"/>
        </a:p>
      </dgm:t>
    </dgm:pt>
    <dgm:pt modelId="{A86881FE-EE99-4551-9098-137CA17229DB}">
      <dgm:prSet phldrT="[Texto]" custT="1"/>
      <dgm:spPr>
        <a:solidFill>
          <a:schemeClr val="bg1">
            <a:lumMod val="95000"/>
          </a:schemeClr>
        </a:solidFill>
        <a:ln>
          <a:solidFill>
            <a:schemeClr val="bg1">
              <a:lumMod val="75000"/>
            </a:schemeClr>
          </a:solidFill>
        </a:ln>
      </dgm:spPr>
      <dgm:t>
        <a:bodyPr/>
        <a:lstStyle/>
        <a:p>
          <a:r>
            <a:rPr lang="es-ES" sz="2600" dirty="0" smtClean="0"/>
            <a:t>Licencias</a:t>
          </a:r>
          <a:endParaRPr lang="es-ES" sz="2600" dirty="0"/>
        </a:p>
      </dgm:t>
    </dgm:pt>
    <dgm:pt modelId="{21E1E678-2CA0-4B9A-A5FC-FD21B3F29690}" type="parTrans" cxnId="{77BB6579-981C-4601-8A02-509312489FE3}">
      <dgm:prSet/>
      <dgm:spPr/>
      <dgm:t>
        <a:bodyPr/>
        <a:lstStyle/>
        <a:p>
          <a:endParaRPr lang="es-ES"/>
        </a:p>
      </dgm:t>
    </dgm:pt>
    <dgm:pt modelId="{724B1229-2728-4799-AF06-8FD9110EFD6C}" type="sibTrans" cxnId="{77BB6579-981C-4601-8A02-509312489FE3}">
      <dgm:prSet/>
      <dgm:spPr/>
      <dgm:t>
        <a:bodyPr/>
        <a:lstStyle/>
        <a:p>
          <a:endParaRPr lang="es-ES"/>
        </a:p>
      </dgm:t>
    </dgm:pt>
    <dgm:pt modelId="{19693C51-251A-455C-B15A-2E7DDCA3A535}">
      <dgm:prSet phldrT="[Texto]" custT="1"/>
      <dgm:spPr>
        <a:solidFill>
          <a:schemeClr val="bg1">
            <a:lumMod val="95000"/>
          </a:schemeClr>
        </a:solidFill>
        <a:ln>
          <a:solidFill>
            <a:schemeClr val="bg1">
              <a:lumMod val="75000"/>
            </a:schemeClr>
          </a:solidFill>
        </a:ln>
      </dgm:spPr>
      <dgm:t>
        <a:bodyPr/>
        <a:lstStyle/>
        <a:p>
          <a:r>
            <a:rPr lang="es-ES" sz="2600" dirty="0" smtClean="0"/>
            <a:t>Recomendación de recursos</a:t>
          </a:r>
          <a:endParaRPr lang="es-ES" sz="2600" dirty="0"/>
        </a:p>
      </dgm:t>
    </dgm:pt>
    <dgm:pt modelId="{1260AFF3-FD65-4523-B389-ED6B47D94D25}" type="parTrans" cxnId="{5A71D912-92E7-4906-99A1-35AAC1C92BD2}">
      <dgm:prSet/>
      <dgm:spPr/>
    </dgm:pt>
    <dgm:pt modelId="{45BA51EA-8AF6-4A0D-BF58-23749AF666DB}" type="sibTrans" cxnId="{5A71D912-92E7-4906-99A1-35AAC1C92BD2}">
      <dgm:prSet/>
      <dgm:spPr/>
    </dgm:pt>
    <dgm:pt modelId="{3A7F31BE-26D2-476F-8F56-912B3DB7FBF8}" type="pres">
      <dgm:prSet presAssocID="{0F7E8684-FDE8-4DCF-B5AF-01DF2E0B1F17}" presName="Name0" presStyleCnt="0">
        <dgm:presLayoutVars>
          <dgm:dir/>
          <dgm:animLvl val="lvl"/>
          <dgm:resizeHandles val="exact"/>
        </dgm:presLayoutVars>
      </dgm:prSet>
      <dgm:spPr/>
      <dgm:t>
        <a:bodyPr/>
        <a:lstStyle/>
        <a:p>
          <a:endParaRPr lang="es-ES"/>
        </a:p>
      </dgm:t>
    </dgm:pt>
    <dgm:pt modelId="{3565B0F9-F845-408D-954D-CB8658067E42}" type="pres">
      <dgm:prSet presAssocID="{8598B678-1420-4B6E-B635-68E1EE88EA98}" presName="composite" presStyleCnt="0"/>
      <dgm:spPr/>
    </dgm:pt>
    <dgm:pt modelId="{416B4424-6560-4F5F-ABEE-5655C17EC9C6}" type="pres">
      <dgm:prSet presAssocID="{8598B678-1420-4B6E-B635-68E1EE88EA98}" presName="parTx" presStyleLbl="alignNode1" presStyleIdx="0" presStyleCnt="3">
        <dgm:presLayoutVars>
          <dgm:chMax val="0"/>
          <dgm:chPref val="0"/>
          <dgm:bulletEnabled val="1"/>
        </dgm:presLayoutVars>
      </dgm:prSet>
      <dgm:spPr/>
      <dgm:t>
        <a:bodyPr/>
        <a:lstStyle/>
        <a:p>
          <a:endParaRPr lang="es-ES"/>
        </a:p>
      </dgm:t>
    </dgm:pt>
    <dgm:pt modelId="{9A5F3B5C-E94B-4960-B3F1-AB71776257BC}" type="pres">
      <dgm:prSet presAssocID="{8598B678-1420-4B6E-B635-68E1EE88EA98}" presName="desTx" presStyleLbl="alignAccFollowNode1" presStyleIdx="0" presStyleCnt="3" custLinFactNeighborX="285" custLinFactNeighborY="-1089">
        <dgm:presLayoutVars>
          <dgm:bulletEnabled val="1"/>
        </dgm:presLayoutVars>
      </dgm:prSet>
      <dgm:spPr/>
      <dgm:t>
        <a:bodyPr/>
        <a:lstStyle/>
        <a:p>
          <a:endParaRPr lang="es-ES"/>
        </a:p>
      </dgm:t>
    </dgm:pt>
    <dgm:pt modelId="{1E835B8D-1836-4CE7-A696-A9F8D8E52953}" type="pres">
      <dgm:prSet presAssocID="{437A4F73-2C2B-43D3-B8BE-D1C607F71883}" presName="space" presStyleCnt="0"/>
      <dgm:spPr/>
    </dgm:pt>
    <dgm:pt modelId="{02085712-9623-4850-9EF1-4DAEE8B8F158}" type="pres">
      <dgm:prSet presAssocID="{4648C72F-7632-4810-8D81-8690A3A54FC6}" presName="composite" presStyleCnt="0"/>
      <dgm:spPr/>
    </dgm:pt>
    <dgm:pt modelId="{4106FBC7-DDC4-411F-BF6C-B306037F0FA0}" type="pres">
      <dgm:prSet presAssocID="{4648C72F-7632-4810-8D81-8690A3A54FC6}" presName="parTx" presStyleLbl="alignNode1" presStyleIdx="1" presStyleCnt="3">
        <dgm:presLayoutVars>
          <dgm:chMax val="0"/>
          <dgm:chPref val="0"/>
          <dgm:bulletEnabled val="1"/>
        </dgm:presLayoutVars>
      </dgm:prSet>
      <dgm:spPr/>
      <dgm:t>
        <a:bodyPr/>
        <a:lstStyle/>
        <a:p>
          <a:endParaRPr lang="es-ES"/>
        </a:p>
      </dgm:t>
    </dgm:pt>
    <dgm:pt modelId="{475E97A8-2301-4013-8F63-6787B2F6E678}" type="pres">
      <dgm:prSet presAssocID="{4648C72F-7632-4810-8D81-8690A3A54FC6}" presName="desTx" presStyleLbl="alignAccFollowNode1" presStyleIdx="1" presStyleCnt="3" custLinFactNeighborX="285" custLinFactNeighborY="1196">
        <dgm:presLayoutVars>
          <dgm:bulletEnabled val="1"/>
        </dgm:presLayoutVars>
      </dgm:prSet>
      <dgm:spPr/>
      <dgm:t>
        <a:bodyPr/>
        <a:lstStyle/>
        <a:p>
          <a:endParaRPr lang="es-ES"/>
        </a:p>
      </dgm:t>
    </dgm:pt>
    <dgm:pt modelId="{AA660DC6-BE0E-4B05-BB2C-F61F65FFB0E6}" type="pres">
      <dgm:prSet presAssocID="{BDF91DC3-0883-4C34-AD33-514FC26F232E}" presName="space" presStyleCnt="0"/>
      <dgm:spPr/>
    </dgm:pt>
    <dgm:pt modelId="{17ECD686-D9C8-420F-8F28-3239F7AF7E51}" type="pres">
      <dgm:prSet presAssocID="{AD501FEF-4086-454A-8C16-087A47B1CE40}" presName="composite" presStyleCnt="0"/>
      <dgm:spPr/>
    </dgm:pt>
    <dgm:pt modelId="{6DE4B994-4C74-4D08-9839-5416A146FDC8}" type="pres">
      <dgm:prSet presAssocID="{AD501FEF-4086-454A-8C16-087A47B1CE40}" presName="parTx" presStyleLbl="alignNode1" presStyleIdx="2" presStyleCnt="3">
        <dgm:presLayoutVars>
          <dgm:chMax val="0"/>
          <dgm:chPref val="0"/>
          <dgm:bulletEnabled val="1"/>
        </dgm:presLayoutVars>
      </dgm:prSet>
      <dgm:spPr/>
      <dgm:t>
        <a:bodyPr/>
        <a:lstStyle/>
        <a:p>
          <a:endParaRPr lang="es-ES"/>
        </a:p>
      </dgm:t>
    </dgm:pt>
    <dgm:pt modelId="{61DC9040-0795-4DEF-A41B-DEF7274EB327}" type="pres">
      <dgm:prSet presAssocID="{AD501FEF-4086-454A-8C16-087A47B1CE40}" presName="desTx" presStyleLbl="alignAccFollowNode1" presStyleIdx="2" presStyleCnt="3">
        <dgm:presLayoutVars>
          <dgm:bulletEnabled val="1"/>
        </dgm:presLayoutVars>
      </dgm:prSet>
      <dgm:spPr/>
      <dgm:t>
        <a:bodyPr/>
        <a:lstStyle/>
        <a:p>
          <a:endParaRPr lang="es-ES"/>
        </a:p>
      </dgm:t>
    </dgm:pt>
  </dgm:ptLst>
  <dgm:cxnLst>
    <dgm:cxn modelId="{42D0D953-5731-4C1A-A316-5F866A15014B}" srcId="{8598B678-1420-4B6E-B635-68E1EE88EA98}" destId="{B19EEC97-D2A9-440F-82EB-7722B49D0453}" srcOrd="1" destOrd="0" parTransId="{183ECCB0-25DC-45E7-B7AE-497D3020AAA1}" sibTransId="{9262FDA7-7405-4858-AEBC-A4CA7EB417BF}"/>
    <dgm:cxn modelId="{0403F0B7-9FE1-4C8D-86C4-649D23E7D7FF}" type="presOf" srcId="{6B4B2E02-E975-446E-8098-B585ED266DFC}" destId="{475E97A8-2301-4013-8F63-6787B2F6E678}" srcOrd="0" destOrd="0" presId="urn:microsoft.com/office/officeart/2005/8/layout/hList1"/>
    <dgm:cxn modelId="{4675C57A-1A3A-4D9B-A710-BCC8E08C4A60}" type="presOf" srcId="{90C5432A-7BB0-422B-8A23-2540C697DCE1}" destId="{475E97A8-2301-4013-8F63-6787B2F6E678}" srcOrd="0" destOrd="1" presId="urn:microsoft.com/office/officeart/2005/8/layout/hList1"/>
    <dgm:cxn modelId="{0B067305-623D-4245-8BE1-429A5AB714B5}" type="presOf" srcId="{A86881FE-EE99-4551-9098-137CA17229DB}" destId="{61DC9040-0795-4DEF-A41B-DEF7274EB327}" srcOrd="0" destOrd="2" presId="urn:microsoft.com/office/officeart/2005/8/layout/hList1"/>
    <dgm:cxn modelId="{77BB6579-981C-4601-8A02-509312489FE3}" srcId="{AD501FEF-4086-454A-8C16-087A47B1CE40}" destId="{A86881FE-EE99-4551-9098-137CA17229DB}" srcOrd="2" destOrd="0" parTransId="{21E1E678-2CA0-4B9A-A5FC-FD21B3F29690}" sibTransId="{724B1229-2728-4799-AF06-8FD9110EFD6C}"/>
    <dgm:cxn modelId="{0C9495B1-AFC4-4789-A659-3283BE45E8B6}" type="presOf" srcId="{B19EEC97-D2A9-440F-82EB-7722B49D0453}" destId="{9A5F3B5C-E94B-4960-B3F1-AB71776257BC}" srcOrd="0" destOrd="1" presId="urn:microsoft.com/office/officeart/2005/8/layout/hList1"/>
    <dgm:cxn modelId="{03AAB172-6E4F-47E1-BFDD-A126EED0B8AF}" type="presOf" srcId="{0F7E8684-FDE8-4DCF-B5AF-01DF2E0B1F17}" destId="{3A7F31BE-26D2-476F-8F56-912B3DB7FBF8}" srcOrd="0" destOrd="0" presId="urn:microsoft.com/office/officeart/2005/8/layout/hList1"/>
    <dgm:cxn modelId="{FF5007B4-3999-4AEF-BD32-19C833AFEB23}" type="presOf" srcId="{1F63E054-177A-4572-A0A4-CC55EC4D48BC}" destId="{9A5F3B5C-E94B-4960-B3F1-AB71776257BC}" srcOrd="0" destOrd="0" presId="urn:microsoft.com/office/officeart/2005/8/layout/hList1"/>
    <dgm:cxn modelId="{7DD0022D-2FAE-4135-992D-A4F1823442E1}" type="presOf" srcId="{8598B678-1420-4B6E-B635-68E1EE88EA98}" destId="{416B4424-6560-4F5F-ABEE-5655C17EC9C6}" srcOrd="0" destOrd="0" presId="urn:microsoft.com/office/officeart/2005/8/layout/hList1"/>
    <dgm:cxn modelId="{07102537-4BBD-4121-AD87-4B79630CE86F}" type="presOf" srcId="{19693C51-251A-455C-B15A-2E7DDCA3A535}" destId="{61DC9040-0795-4DEF-A41B-DEF7274EB327}" srcOrd="0" destOrd="1" presId="urn:microsoft.com/office/officeart/2005/8/layout/hList1"/>
    <dgm:cxn modelId="{6D0151DA-0170-499E-B5E5-B25D48F8FFF2}" srcId="{8598B678-1420-4B6E-B635-68E1EE88EA98}" destId="{691DE87A-6287-4AFE-9699-89F1434BAF83}" srcOrd="2" destOrd="0" parTransId="{83E41DA3-E9BE-4092-8F08-B029A15C0933}" sibTransId="{BDA26255-3083-465F-A9BB-98D05756C1BD}"/>
    <dgm:cxn modelId="{D645D377-64EC-4B58-B81D-4A924F5408E2}" srcId="{AD501FEF-4086-454A-8C16-087A47B1CE40}" destId="{988D3578-3EA2-42A3-82C3-F7B38EB73794}" srcOrd="0" destOrd="0" parTransId="{D82E910E-26EB-451C-993C-916B2243DCF4}" sibTransId="{9409BE2C-FDFF-4E37-8EDA-A182D659909E}"/>
    <dgm:cxn modelId="{35F72975-C6D5-40B9-A940-353ABED81667}" srcId="{0F7E8684-FDE8-4DCF-B5AF-01DF2E0B1F17}" destId="{4648C72F-7632-4810-8D81-8690A3A54FC6}" srcOrd="1" destOrd="0" parTransId="{BD793811-159E-4A26-BCC2-774179D34CA7}" sibTransId="{BDF91DC3-0883-4C34-AD33-514FC26F232E}"/>
    <dgm:cxn modelId="{C1C3AA47-E449-477B-B673-80389918E619}" srcId="{0F7E8684-FDE8-4DCF-B5AF-01DF2E0B1F17}" destId="{AD501FEF-4086-454A-8C16-087A47B1CE40}" srcOrd="2" destOrd="0" parTransId="{CD5B97AE-063C-4CC3-B227-8236345F124D}" sibTransId="{9BCEB6A8-1F80-4D50-88A4-6F3E433B26B7}"/>
    <dgm:cxn modelId="{570639EC-6FE8-4604-9730-7DB57B12C3ED}" srcId="{4648C72F-7632-4810-8D81-8690A3A54FC6}" destId="{C4DFB7DA-A1AD-43B6-8F76-8B83C4D9E378}" srcOrd="2" destOrd="0" parTransId="{5679F1D6-8830-4307-B387-CC9832071361}" sibTransId="{19D84EFA-8C99-4AF7-836A-3CBA170D168E}"/>
    <dgm:cxn modelId="{59139591-E134-440A-A575-3EF15FA223B8}" srcId="{4648C72F-7632-4810-8D81-8690A3A54FC6}" destId="{6B4B2E02-E975-446E-8098-B585ED266DFC}" srcOrd="0" destOrd="0" parTransId="{6AB2C3FB-FB03-48A3-80CB-D3E835EAD78C}" sibTransId="{5A7F2C9A-4554-494A-8586-C123D4D55833}"/>
    <dgm:cxn modelId="{2749881B-E60D-49A8-BD06-CEF3BF6339FB}" type="presOf" srcId="{4648C72F-7632-4810-8D81-8690A3A54FC6}" destId="{4106FBC7-DDC4-411F-BF6C-B306037F0FA0}" srcOrd="0" destOrd="0" presId="urn:microsoft.com/office/officeart/2005/8/layout/hList1"/>
    <dgm:cxn modelId="{DD4CB468-B3AC-4C61-BEB9-26B2150E0FCF}" type="presOf" srcId="{AD501FEF-4086-454A-8C16-087A47B1CE40}" destId="{6DE4B994-4C74-4D08-9839-5416A146FDC8}" srcOrd="0" destOrd="0" presId="urn:microsoft.com/office/officeart/2005/8/layout/hList1"/>
    <dgm:cxn modelId="{EFC67DB4-153B-41FD-B758-7964DF99B966}" type="presOf" srcId="{C4DFB7DA-A1AD-43B6-8F76-8B83C4D9E378}" destId="{475E97A8-2301-4013-8F63-6787B2F6E678}" srcOrd="0" destOrd="2" presId="urn:microsoft.com/office/officeart/2005/8/layout/hList1"/>
    <dgm:cxn modelId="{2EBA049F-E7D4-4F57-96B5-45CCF0C7FB8F}" srcId="{4648C72F-7632-4810-8D81-8690A3A54FC6}" destId="{90C5432A-7BB0-422B-8A23-2540C697DCE1}" srcOrd="1" destOrd="0" parTransId="{16DE7337-616F-46B5-A041-30E2B8382CBB}" sibTransId="{58EA8122-644F-4816-8CEC-37B47CBF8BEF}"/>
    <dgm:cxn modelId="{5A71D912-92E7-4906-99A1-35AAC1C92BD2}" srcId="{AD501FEF-4086-454A-8C16-087A47B1CE40}" destId="{19693C51-251A-455C-B15A-2E7DDCA3A535}" srcOrd="1" destOrd="0" parTransId="{1260AFF3-FD65-4523-B389-ED6B47D94D25}" sibTransId="{45BA51EA-8AF6-4A0D-BF58-23749AF666DB}"/>
    <dgm:cxn modelId="{C112C523-1D79-48DA-B16C-69B481AED3E3}" srcId="{8598B678-1420-4B6E-B635-68E1EE88EA98}" destId="{1F63E054-177A-4572-A0A4-CC55EC4D48BC}" srcOrd="0" destOrd="0" parTransId="{05F1ADBF-8BBC-4229-AAEE-A3AAEB1342E9}" sibTransId="{58B269B0-75E2-41F7-B522-C1485F2BD69B}"/>
    <dgm:cxn modelId="{F4E7D7E1-F8BE-4C99-9D37-747E2F87F767}" type="presOf" srcId="{691DE87A-6287-4AFE-9699-89F1434BAF83}" destId="{9A5F3B5C-E94B-4960-B3F1-AB71776257BC}" srcOrd="0" destOrd="2" presId="urn:microsoft.com/office/officeart/2005/8/layout/hList1"/>
    <dgm:cxn modelId="{DE1FA54A-CF20-43F1-B24D-74B4BBCA833A}" srcId="{0F7E8684-FDE8-4DCF-B5AF-01DF2E0B1F17}" destId="{8598B678-1420-4B6E-B635-68E1EE88EA98}" srcOrd="0" destOrd="0" parTransId="{59951507-1A81-4639-9BE1-210B365DA955}" sibTransId="{437A4F73-2C2B-43D3-B8BE-D1C607F71883}"/>
    <dgm:cxn modelId="{D67F7347-0D54-419C-8B90-B7199D228CB4}" type="presOf" srcId="{988D3578-3EA2-42A3-82C3-F7B38EB73794}" destId="{61DC9040-0795-4DEF-A41B-DEF7274EB327}" srcOrd="0" destOrd="0" presId="urn:microsoft.com/office/officeart/2005/8/layout/hList1"/>
    <dgm:cxn modelId="{B569D0DE-CA03-45B0-9462-3A2655828D48}" type="presParOf" srcId="{3A7F31BE-26D2-476F-8F56-912B3DB7FBF8}" destId="{3565B0F9-F845-408D-954D-CB8658067E42}" srcOrd="0" destOrd="0" presId="urn:microsoft.com/office/officeart/2005/8/layout/hList1"/>
    <dgm:cxn modelId="{9611709E-342E-4AC4-859C-06440BD5B0A8}" type="presParOf" srcId="{3565B0F9-F845-408D-954D-CB8658067E42}" destId="{416B4424-6560-4F5F-ABEE-5655C17EC9C6}" srcOrd="0" destOrd="0" presId="urn:microsoft.com/office/officeart/2005/8/layout/hList1"/>
    <dgm:cxn modelId="{EBAB9684-CE34-47D5-BF61-04D7BE84980F}" type="presParOf" srcId="{3565B0F9-F845-408D-954D-CB8658067E42}" destId="{9A5F3B5C-E94B-4960-B3F1-AB71776257BC}" srcOrd="1" destOrd="0" presId="urn:microsoft.com/office/officeart/2005/8/layout/hList1"/>
    <dgm:cxn modelId="{22D8E7CE-F620-49E1-AF61-489188DA81EE}" type="presParOf" srcId="{3A7F31BE-26D2-476F-8F56-912B3DB7FBF8}" destId="{1E835B8D-1836-4CE7-A696-A9F8D8E52953}" srcOrd="1" destOrd="0" presId="urn:microsoft.com/office/officeart/2005/8/layout/hList1"/>
    <dgm:cxn modelId="{89336FE5-F27E-4066-B6DF-C576322E1AA9}" type="presParOf" srcId="{3A7F31BE-26D2-476F-8F56-912B3DB7FBF8}" destId="{02085712-9623-4850-9EF1-4DAEE8B8F158}" srcOrd="2" destOrd="0" presId="urn:microsoft.com/office/officeart/2005/8/layout/hList1"/>
    <dgm:cxn modelId="{D0D1D61C-7EB5-4EC8-80F8-DFFB40635856}" type="presParOf" srcId="{02085712-9623-4850-9EF1-4DAEE8B8F158}" destId="{4106FBC7-DDC4-411F-BF6C-B306037F0FA0}" srcOrd="0" destOrd="0" presId="urn:microsoft.com/office/officeart/2005/8/layout/hList1"/>
    <dgm:cxn modelId="{87B036DA-012A-4707-9721-33BD81A631EC}" type="presParOf" srcId="{02085712-9623-4850-9EF1-4DAEE8B8F158}" destId="{475E97A8-2301-4013-8F63-6787B2F6E678}" srcOrd="1" destOrd="0" presId="urn:microsoft.com/office/officeart/2005/8/layout/hList1"/>
    <dgm:cxn modelId="{F56877A1-E66D-4D3B-879D-F25493F831CC}" type="presParOf" srcId="{3A7F31BE-26D2-476F-8F56-912B3DB7FBF8}" destId="{AA660DC6-BE0E-4B05-BB2C-F61F65FFB0E6}" srcOrd="3" destOrd="0" presId="urn:microsoft.com/office/officeart/2005/8/layout/hList1"/>
    <dgm:cxn modelId="{487C54D8-89AC-4057-B58A-C990E6C55129}" type="presParOf" srcId="{3A7F31BE-26D2-476F-8F56-912B3DB7FBF8}" destId="{17ECD686-D9C8-420F-8F28-3239F7AF7E51}" srcOrd="4" destOrd="0" presId="urn:microsoft.com/office/officeart/2005/8/layout/hList1"/>
    <dgm:cxn modelId="{4352A5A9-9915-4AE5-8576-37F79F763631}" type="presParOf" srcId="{17ECD686-D9C8-420F-8F28-3239F7AF7E51}" destId="{6DE4B994-4C74-4D08-9839-5416A146FDC8}" srcOrd="0" destOrd="0" presId="urn:microsoft.com/office/officeart/2005/8/layout/hList1"/>
    <dgm:cxn modelId="{E6E99F3B-DC11-46D5-9428-A5498A954AB0}" type="presParOf" srcId="{17ECD686-D9C8-420F-8F28-3239F7AF7E51}" destId="{61DC9040-0795-4DEF-A41B-DEF7274EB3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B4424-6560-4F5F-ABEE-5655C17EC9C6}">
      <dsp:nvSpPr>
        <dsp:cNvPr id="0" name=""/>
        <dsp:cNvSpPr/>
      </dsp:nvSpPr>
      <dsp:spPr>
        <a:xfrm>
          <a:off x="4833" y="6595"/>
          <a:ext cx="4713089" cy="950400"/>
        </a:xfrm>
        <a:prstGeom prst="rect">
          <a:avLst/>
        </a:prstGeom>
        <a:solidFill>
          <a:srgbClr val="760828"/>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800" kern="1200" dirty="0" smtClean="0"/>
            <a:t>DISEÑO DE LA INTERFAZ</a:t>
          </a:r>
          <a:endParaRPr lang="es-ES" sz="2800" kern="1200" dirty="0"/>
        </a:p>
      </dsp:txBody>
      <dsp:txXfrm>
        <a:off x="4833" y="6595"/>
        <a:ext cx="4713089" cy="950400"/>
      </dsp:txXfrm>
    </dsp:sp>
    <dsp:sp modelId="{9A5F3B5C-E94B-4960-B3F1-AB71776257BC}">
      <dsp:nvSpPr>
        <dsp:cNvPr id="0" name=""/>
        <dsp:cNvSpPr/>
      </dsp:nvSpPr>
      <dsp:spPr>
        <a:xfrm>
          <a:off x="18266" y="935956"/>
          <a:ext cx="4713089" cy="1932008"/>
        </a:xfrm>
        <a:prstGeom prst="rect">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S" sz="2600" kern="1200" dirty="0" smtClean="0"/>
            <a:t>Página principal</a:t>
          </a:r>
          <a:endParaRPr lang="es-ES" sz="2600" kern="1200" dirty="0"/>
        </a:p>
        <a:p>
          <a:pPr marL="228600" lvl="1" indent="-228600" algn="l" defTabSz="1155700">
            <a:lnSpc>
              <a:spcPct val="90000"/>
            </a:lnSpc>
            <a:spcBef>
              <a:spcPct val="0"/>
            </a:spcBef>
            <a:spcAft>
              <a:spcPct val="15000"/>
            </a:spcAft>
            <a:buChar char="••"/>
          </a:pPr>
          <a:r>
            <a:rPr lang="es-ES" sz="2600" kern="1200" dirty="0" smtClean="0"/>
            <a:t>Resultados y registro detallado</a:t>
          </a:r>
          <a:endParaRPr lang="es-ES" sz="2600" kern="1200" dirty="0"/>
        </a:p>
        <a:p>
          <a:pPr marL="228600" lvl="1" indent="-228600" algn="l" defTabSz="1155700">
            <a:lnSpc>
              <a:spcPct val="90000"/>
            </a:lnSpc>
            <a:spcBef>
              <a:spcPct val="0"/>
            </a:spcBef>
            <a:spcAft>
              <a:spcPct val="15000"/>
            </a:spcAft>
            <a:buChar char="••"/>
          </a:pPr>
          <a:r>
            <a:rPr lang="es-ES" sz="2600" kern="1200" dirty="0" smtClean="0"/>
            <a:t>Términos y traducciones</a:t>
          </a:r>
          <a:endParaRPr lang="es-ES" sz="2600" kern="1200" dirty="0"/>
        </a:p>
      </dsp:txBody>
      <dsp:txXfrm>
        <a:off x="18266" y="935956"/>
        <a:ext cx="4713089" cy="1932008"/>
      </dsp:txXfrm>
    </dsp:sp>
    <dsp:sp modelId="{4106FBC7-DDC4-411F-BF6C-B306037F0FA0}">
      <dsp:nvSpPr>
        <dsp:cNvPr id="0" name=""/>
        <dsp:cNvSpPr/>
      </dsp:nvSpPr>
      <dsp:spPr>
        <a:xfrm>
          <a:off x="5377755" y="6595"/>
          <a:ext cx="4713089" cy="950400"/>
        </a:xfrm>
        <a:prstGeom prst="rect">
          <a:avLst/>
        </a:prstGeom>
        <a:solidFill>
          <a:srgbClr val="760828"/>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S" sz="2800" kern="1200" dirty="0" smtClean="0"/>
            <a:t>PERFILES DE BÚSQUEDA</a:t>
          </a:r>
          <a:endParaRPr lang="es-ES" sz="2800" kern="1200" dirty="0"/>
        </a:p>
      </dsp:txBody>
      <dsp:txXfrm>
        <a:off x="5377755" y="6595"/>
        <a:ext cx="4713089" cy="950400"/>
      </dsp:txXfrm>
    </dsp:sp>
    <dsp:sp modelId="{475E97A8-2301-4013-8F63-6787B2F6E678}">
      <dsp:nvSpPr>
        <dsp:cNvPr id="0" name=""/>
        <dsp:cNvSpPr/>
      </dsp:nvSpPr>
      <dsp:spPr>
        <a:xfrm>
          <a:off x="5391187" y="963591"/>
          <a:ext cx="4713089" cy="1932008"/>
        </a:xfrm>
        <a:prstGeom prst="rect">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S" sz="2600" kern="1200" dirty="0" smtClean="0"/>
            <a:t>Recuperación de los recursos</a:t>
          </a:r>
          <a:endParaRPr lang="es-ES" sz="2600" kern="1200" dirty="0"/>
        </a:p>
        <a:p>
          <a:pPr marL="228600" lvl="1" indent="-228600" algn="l" defTabSz="1155700">
            <a:lnSpc>
              <a:spcPct val="90000"/>
            </a:lnSpc>
            <a:spcBef>
              <a:spcPct val="0"/>
            </a:spcBef>
            <a:spcAft>
              <a:spcPct val="15000"/>
            </a:spcAft>
            <a:buChar char="••"/>
          </a:pPr>
          <a:r>
            <a:rPr lang="es-ES" sz="2600" kern="1200" dirty="0" smtClean="0"/>
            <a:t>Simplificación de perfiles</a:t>
          </a:r>
          <a:endParaRPr lang="es-ES" sz="2600" kern="1200" dirty="0"/>
        </a:p>
        <a:p>
          <a:pPr marL="228600" lvl="1" indent="-228600" algn="l" defTabSz="1155700">
            <a:lnSpc>
              <a:spcPct val="90000"/>
            </a:lnSpc>
            <a:spcBef>
              <a:spcPct val="0"/>
            </a:spcBef>
            <a:spcAft>
              <a:spcPct val="15000"/>
            </a:spcAft>
            <a:buChar char="••"/>
          </a:pPr>
          <a:r>
            <a:rPr lang="es-ES" sz="2600" kern="1200" dirty="0" smtClean="0"/>
            <a:t>Orden de relevancia</a:t>
          </a:r>
          <a:endParaRPr lang="es-ES" sz="2600" kern="1200" dirty="0"/>
        </a:p>
      </dsp:txBody>
      <dsp:txXfrm>
        <a:off x="5391187" y="963591"/>
        <a:ext cx="4713089" cy="1932008"/>
      </dsp:txXfrm>
    </dsp:sp>
    <dsp:sp modelId="{6DE4B994-4C74-4D08-9839-5416A146FDC8}">
      <dsp:nvSpPr>
        <dsp:cNvPr id="0" name=""/>
        <dsp:cNvSpPr/>
      </dsp:nvSpPr>
      <dsp:spPr>
        <a:xfrm>
          <a:off x="10750676" y="6595"/>
          <a:ext cx="4713089" cy="950400"/>
        </a:xfrm>
        <a:prstGeom prst="rect">
          <a:avLst/>
        </a:prstGeom>
        <a:solidFill>
          <a:srgbClr val="760828"/>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ES" sz="2800" kern="1200" dirty="0" smtClean="0"/>
            <a:t>RECURSOS ELECTRÓNICOS</a:t>
          </a:r>
          <a:endParaRPr lang="es-ES" sz="2800" kern="1200" dirty="0"/>
        </a:p>
      </dsp:txBody>
      <dsp:txXfrm>
        <a:off x="10750676" y="6595"/>
        <a:ext cx="4713089" cy="950400"/>
      </dsp:txXfrm>
    </dsp:sp>
    <dsp:sp modelId="{61DC9040-0795-4DEF-A41B-DEF7274EB327}">
      <dsp:nvSpPr>
        <dsp:cNvPr id="0" name=""/>
        <dsp:cNvSpPr/>
      </dsp:nvSpPr>
      <dsp:spPr>
        <a:xfrm>
          <a:off x="10750676" y="956995"/>
          <a:ext cx="4713089" cy="1932008"/>
        </a:xfrm>
        <a:prstGeom prst="rect">
          <a:avLst/>
        </a:prstGeom>
        <a:solidFill>
          <a:schemeClr val="bg1">
            <a:lumMod val="95000"/>
          </a:schemeClr>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s-ES" sz="2600" kern="1200" dirty="0" smtClean="0"/>
            <a:t>Enriquecimiento de los recursos</a:t>
          </a:r>
          <a:endParaRPr lang="es-ES" sz="2600" kern="1200" dirty="0"/>
        </a:p>
        <a:p>
          <a:pPr marL="228600" lvl="1" indent="-228600" algn="l" defTabSz="1155700">
            <a:lnSpc>
              <a:spcPct val="90000"/>
            </a:lnSpc>
            <a:spcBef>
              <a:spcPct val="0"/>
            </a:spcBef>
            <a:spcAft>
              <a:spcPct val="15000"/>
            </a:spcAft>
            <a:buChar char="••"/>
          </a:pPr>
          <a:r>
            <a:rPr lang="es-ES" sz="2600" kern="1200" dirty="0" smtClean="0"/>
            <a:t>Recomendación de recursos</a:t>
          </a:r>
          <a:endParaRPr lang="es-ES" sz="2600" kern="1200" dirty="0"/>
        </a:p>
        <a:p>
          <a:pPr marL="228600" lvl="1" indent="-228600" algn="l" defTabSz="1155700">
            <a:lnSpc>
              <a:spcPct val="90000"/>
            </a:lnSpc>
            <a:spcBef>
              <a:spcPct val="0"/>
            </a:spcBef>
            <a:spcAft>
              <a:spcPct val="15000"/>
            </a:spcAft>
            <a:buChar char="••"/>
          </a:pPr>
          <a:r>
            <a:rPr lang="es-ES" sz="2600" kern="1200" dirty="0" smtClean="0"/>
            <a:t>Licencias</a:t>
          </a:r>
          <a:endParaRPr lang="es-ES" sz="2600" kern="1200" dirty="0"/>
        </a:p>
      </dsp:txBody>
      <dsp:txXfrm>
        <a:off x="10750676" y="956995"/>
        <a:ext cx="4713089" cy="193200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5CDA9-2DCF-42A0-BC8B-D276C1FC1432}" type="datetimeFigureOut">
              <a:rPr lang="es-ES" smtClean="0"/>
              <a:t>16/12/2019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19613-7FEA-496C-99AB-352F14CD44ED}" type="slidenum">
              <a:rPr lang="es-ES" smtClean="0"/>
              <a:t>‹Nº›</a:t>
            </a:fld>
            <a:endParaRPr lang="es-ES"/>
          </a:p>
        </p:txBody>
      </p:sp>
    </p:spTree>
    <p:extLst>
      <p:ext uri="{BB962C8B-B14F-4D97-AF65-F5344CB8AC3E}">
        <p14:creationId xmlns:p14="http://schemas.microsoft.com/office/powerpoint/2010/main" val="224828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AE9203-C7B5-45C5-9074-2E2CED88801F}"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00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1" i="0" kern="1200" dirty="0" smtClean="0">
                <a:solidFill>
                  <a:schemeClr val="tx1"/>
                </a:solidFill>
                <a:effectLst/>
                <a:latin typeface="+mn-lt"/>
                <a:ea typeface="+mn-ea"/>
                <a:cs typeface="+mn-cs"/>
              </a:rPr>
              <a:t>Grupo de Primo</a:t>
            </a:r>
            <a:r>
              <a:rPr lang="es-ES" sz="1200" b="0" i="0" kern="1200" dirty="0" smtClean="0">
                <a:solidFill>
                  <a:schemeClr val="tx1"/>
                </a:solidFill>
                <a:effectLst/>
                <a:latin typeface="+mn-lt"/>
                <a:ea typeface="+mn-ea"/>
                <a:cs typeface="+mn-cs"/>
              </a:rPr>
              <a:t> desde el inicio de la migración se configuró y se realizó la formación urgente al personal. Después de varios meses de funcionamiento se ha considerado que el Grupo Primo siga trabajando para lograr un Catálogo que se adapte a las necesidades de los diferentes colectivos que lo consultan. El resultado ha sido una revisión de diferentes aspectos de Fama, no sólo la imagen. </a:t>
            </a:r>
            <a:endParaRPr lang="es-ES" dirty="0"/>
          </a:p>
        </p:txBody>
      </p:sp>
      <p:sp>
        <p:nvSpPr>
          <p:cNvPr id="4" name="Marcador de número de diapositiva 3"/>
          <p:cNvSpPr>
            <a:spLocks noGrp="1"/>
          </p:cNvSpPr>
          <p:nvPr>
            <p:ph type="sldNum" sz="quarter" idx="10"/>
          </p:nvPr>
        </p:nvSpPr>
        <p:spPr/>
        <p:txBody>
          <a:bodyPr/>
          <a:lstStyle/>
          <a:p>
            <a:fld id="{01B19613-7FEA-496C-99AB-352F14CD44ED}" type="slidenum">
              <a:rPr lang="es-ES" smtClean="0"/>
              <a:t>2</a:t>
            </a:fld>
            <a:endParaRPr lang="es-ES"/>
          </a:p>
        </p:txBody>
      </p:sp>
    </p:spTree>
    <p:extLst>
      <p:ext uri="{BB962C8B-B14F-4D97-AF65-F5344CB8AC3E}">
        <p14:creationId xmlns:p14="http://schemas.microsoft.com/office/powerpoint/2010/main" val="83835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es-ES" sz="1200" b="1" i="0" kern="1200" dirty="0" smtClean="0">
                <a:solidFill>
                  <a:schemeClr val="tx1"/>
                </a:solidFill>
                <a:effectLst/>
                <a:latin typeface="+mn-lt"/>
                <a:ea typeface="+mn-ea"/>
                <a:cs typeface="+mn-cs"/>
              </a:rPr>
              <a:t>Objetivo general:</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Mejorar la usabilidad y la experiencia de usuario en el manejo de Fama y atender a todos aquellos cambios a abordar tras el periodo de adaptación al nuevo SIGB por parte de la Biblioteca) </a:t>
            </a:r>
          </a:p>
          <a:p>
            <a:pPr rtl="0" fontAlgn="base"/>
            <a:r>
              <a:rPr lang="es-ES" sz="1200" b="1" i="0" kern="1200" dirty="0" smtClean="0">
                <a:solidFill>
                  <a:schemeClr val="tx1"/>
                </a:solidFill>
                <a:effectLst/>
                <a:latin typeface="+mn-lt"/>
                <a:ea typeface="+mn-ea"/>
                <a:cs typeface="+mn-cs"/>
              </a:rPr>
              <a:t>Metodología</a:t>
            </a:r>
            <a:r>
              <a:rPr lang="es-ES" sz="1200" b="0" i="0" kern="1200" dirty="0" smtClean="0">
                <a:solidFill>
                  <a:schemeClr val="tx1"/>
                </a:solidFill>
                <a:effectLst/>
                <a:latin typeface="+mn-lt"/>
                <a:ea typeface="+mn-ea"/>
                <a:cs typeface="+mn-cs"/>
              </a:rPr>
              <a:t> </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El </a:t>
            </a:r>
            <a:r>
              <a:rPr lang="es-ES" sz="1200" b="1" i="0" kern="1200" dirty="0" smtClean="0">
                <a:solidFill>
                  <a:schemeClr val="tx1"/>
                </a:solidFill>
                <a:effectLst/>
                <a:latin typeface="+mn-lt"/>
                <a:ea typeface="+mn-ea"/>
                <a:cs typeface="+mn-cs"/>
              </a:rPr>
              <a:t>Grupo de trabajo de Primo</a:t>
            </a:r>
            <a:r>
              <a:rPr lang="es-ES" sz="1200" b="0" i="0" kern="1200" dirty="0" smtClean="0">
                <a:solidFill>
                  <a:schemeClr val="tx1"/>
                </a:solidFill>
                <a:effectLst/>
                <a:latin typeface="+mn-lt"/>
                <a:ea typeface="+mn-ea"/>
                <a:cs typeface="+mn-cs"/>
              </a:rPr>
              <a:t> coordinado por </a:t>
            </a:r>
            <a:r>
              <a:rPr lang="es-ES" sz="1200" b="0" i="0" kern="1200" dirty="0" err="1" smtClean="0">
                <a:solidFill>
                  <a:schemeClr val="tx1"/>
                </a:solidFill>
                <a:effectLst/>
                <a:latin typeface="+mn-lt"/>
                <a:ea typeface="+mn-ea"/>
                <a:cs typeface="+mn-cs"/>
              </a:rPr>
              <a:t>Mariví</a:t>
            </a:r>
            <a:r>
              <a:rPr lang="es-ES" sz="1200" b="0" i="0" kern="1200" dirty="0" smtClean="0">
                <a:solidFill>
                  <a:schemeClr val="tx1"/>
                </a:solidFill>
                <a:effectLst/>
                <a:latin typeface="+mn-lt"/>
                <a:ea typeface="+mn-ea"/>
                <a:cs typeface="+mn-cs"/>
              </a:rPr>
              <a:t> Jiménez se dividió en tres subgrupos para agilizar las mejoras. Los tres subgrupos están dirigidos a l</a:t>
            </a:r>
            <a:r>
              <a:rPr lang="es-ES" sz="1200" b="1" i="0" kern="1200" dirty="0" smtClean="0">
                <a:solidFill>
                  <a:schemeClr val="tx1"/>
                </a:solidFill>
                <a:effectLst/>
                <a:latin typeface="+mn-lt"/>
                <a:ea typeface="+mn-ea"/>
                <a:cs typeface="+mn-cs"/>
              </a:rPr>
              <a:t>ograr una mejora de la experiencia de usuario</a:t>
            </a:r>
            <a:r>
              <a:rPr lang="es-ES" sz="1200" b="0" i="0" kern="1200" dirty="0" smtClean="0">
                <a:solidFill>
                  <a:schemeClr val="tx1"/>
                </a:solidFill>
                <a:effectLst/>
                <a:latin typeface="+mn-lt"/>
                <a:ea typeface="+mn-ea"/>
                <a:cs typeface="+mn-cs"/>
              </a:rPr>
              <a:t> en la búsqueda de Fama, mediante una interfaz intuitiva y que tenga en cuenta la usabilidad. El periodo de actividad se realizó en poco tiempo:  del 24 de junio al 18 septiembre, plazo máximo antes del inicio del curso. </a:t>
            </a:r>
          </a:p>
          <a:p>
            <a:pPr rtl="0" fontAlgn="base"/>
            <a:r>
              <a:rPr lang="es-ES" sz="1200" b="0" i="0" kern="1200" dirty="0" smtClean="0">
                <a:solidFill>
                  <a:schemeClr val="tx1"/>
                </a:solidFill>
                <a:effectLst/>
                <a:latin typeface="+mn-lt"/>
                <a:ea typeface="+mn-ea"/>
                <a:cs typeface="+mn-cs"/>
              </a:rPr>
              <a:t>Se crearon tres subgrupos que analizan las distintas partes, pero la toma de decisiones fue del grupo completo. Además, el trabajo en concreto que se presenta: la nueva imagen de Fama se realizó en un tipo récord, contando además con que se trata de un periodo de vacaciones (24 de junio/18 septiembre). </a:t>
            </a:r>
          </a:p>
          <a:p>
            <a:pPr rtl="0" fontAlgn="base"/>
            <a:r>
              <a:rPr lang="es-ES" sz="1200" b="0" i="0" kern="1200" dirty="0" smtClean="0">
                <a:solidFill>
                  <a:schemeClr val="tx1"/>
                </a:solidFill>
                <a:effectLst/>
                <a:latin typeface="+mn-lt"/>
                <a:ea typeface="+mn-ea"/>
                <a:cs typeface="+mn-cs"/>
              </a:rPr>
              <a:t>TOTAL: 17 personas, 14 de grupos y 3 de apoyo. Coordinadas por </a:t>
            </a:r>
            <a:r>
              <a:rPr lang="es-ES" sz="1200" b="0" i="0" kern="1200" dirty="0" err="1" smtClean="0">
                <a:solidFill>
                  <a:schemeClr val="tx1"/>
                </a:solidFill>
                <a:effectLst/>
                <a:latin typeface="+mn-lt"/>
                <a:ea typeface="+mn-ea"/>
                <a:cs typeface="+mn-cs"/>
              </a:rPr>
              <a:t>Mariví</a:t>
            </a:r>
            <a:r>
              <a:rPr lang="es-ES" sz="1200" b="0" i="0" kern="1200" dirty="0" smtClean="0">
                <a:solidFill>
                  <a:schemeClr val="tx1"/>
                </a:solidFill>
                <a:effectLst/>
                <a:latin typeface="+mn-lt"/>
                <a:ea typeface="+mn-ea"/>
                <a:cs typeface="+mn-cs"/>
              </a:rPr>
              <a:t> Jiménez. </a:t>
            </a:r>
          </a:p>
          <a:p>
            <a:pPr rtl="0" fontAlgn="base"/>
            <a:r>
              <a:rPr lang="es-ES" sz="1200" b="0" i="0" kern="1200" dirty="0" smtClean="0">
                <a:solidFill>
                  <a:schemeClr val="tx1"/>
                </a:solidFill>
                <a:effectLst/>
                <a:latin typeface="+mn-lt"/>
                <a:ea typeface="+mn-ea"/>
                <a:cs typeface="+mn-cs"/>
              </a:rPr>
              <a:t>Primer grupo: Diseño de la información de la página de inicio de Fama: </a:t>
            </a:r>
          </a:p>
          <a:p>
            <a:pPr rtl="0" fontAlgn="base"/>
            <a:r>
              <a:rPr lang="es-ES" sz="1200" b="0" i="0" kern="1200" dirty="0" smtClean="0">
                <a:solidFill>
                  <a:schemeClr val="tx1"/>
                </a:solidFill>
                <a:effectLst/>
                <a:latin typeface="+mn-lt"/>
                <a:ea typeface="+mn-ea"/>
                <a:cs typeface="+mn-cs"/>
              </a:rPr>
              <a:t>Juan Antonio (Responsable del grupo) </a:t>
            </a:r>
          </a:p>
          <a:p>
            <a:pPr rtl="0" fontAlgn="base"/>
            <a:r>
              <a:rPr lang="es-ES" sz="1200" b="0" i="0" kern="1200" dirty="0" smtClean="0">
                <a:solidFill>
                  <a:schemeClr val="tx1"/>
                </a:solidFill>
                <a:effectLst/>
                <a:latin typeface="+mn-lt"/>
                <a:ea typeface="+mn-ea"/>
                <a:cs typeface="+mn-cs"/>
              </a:rPr>
              <a:t>Almudena </a:t>
            </a:r>
            <a:r>
              <a:rPr lang="es-ES" sz="1200" b="0" i="0" kern="1200" dirty="0" err="1" smtClean="0">
                <a:solidFill>
                  <a:schemeClr val="tx1"/>
                </a:solidFill>
                <a:effectLst/>
                <a:latin typeface="+mn-lt"/>
                <a:ea typeface="+mn-ea"/>
                <a:cs typeface="+mn-cs"/>
              </a:rPr>
              <a:t>Iturri</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Eduardo Peñalver </a:t>
            </a:r>
          </a:p>
          <a:p>
            <a:pPr rtl="0" fontAlgn="base"/>
            <a:r>
              <a:rPr lang="es-ES" sz="1200" b="0" i="0" kern="1200" dirty="0" smtClean="0">
                <a:solidFill>
                  <a:schemeClr val="tx1"/>
                </a:solidFill>
                <a:effectLst/>
                <a:latin typeface="+mn-lt"/>
                <a:ea typeface="+mn-ea"/>
                <a:cs typeface="+mn-cs"/>
              </a:rPr>
              <a:t>Marta Suárez </a:t>
            </a:r>
          </a:p>
          <a:p>
            <a:pPr rtl="0" fontAlgn="base"/>
            <a:r>
              <a:rPr lang="es-ES" sz="1200" b="0" i="0" kern="1200" dirty="0" smtClean="0">
                <a:solidFill>
                  <a:schemeClr val="tx1"/>
                </a:solidFill>
                <a:effectLst/>
                <a:latin typeface="+mn-lt"/>
                <a:ea typeface="+mn-ea"/>
                <a:cs typeface="+mn-cs"/>
              </a:rPr>
              <a:t>Apoyo de: Paz Sánchez, Joaquín </a:t>
            </a:r>
            <a:r>
              <a:rPr lang="es-ES" sz="1200" b="0" i="0" kern="1200" dirty="0" err="1" smtClean="0">
                <a:solidFill>
                  <a:schemeClr val="tx1"/>
                </a:solidFill>
                <a:effectLst/>
                <a:latin typeface="+mn-lt"/>
                <a:ea typeface="+mn-ea"/>
                <a:cs typeface="+mn-cs"/>
              </a:rPr>
              <a:t>Lospitao</a:t>
            </a:r>
            <a:r>
              <a:rPr lang="es-ES" sz="1200" b="0" i="0" kern="1200" dirty="0" smtClean="0">
                <a:solidFill>
                  <a:schemeClr val="tx1"/>
                </a:solidFill>
                <a:effectLst/>
                <a:latin typeface="+mn-lt"/>
                <a:ea typeface="+mn-ea"/>
                <a:cs typeface="+mn-cs"/>
              </a:rPr>
              <a:t>, Ramona Miró </a:t>
            </a:r>
          </a:p>
          <a:p>
            <a:pPr rtl="0" fontAlgn="base"/>
            <a:r>
              <a:rPr lang="es-ES" sz="1200" b="0" i="0" kern="1200" dirty="0" smtClean="0">
                <a:solidFill>
                  <a:schemeClr val="tx1"/>
                </a:solidFill>
                <a:effectLst/>
                <a:latin typeface="+mn-lt"/>
                <a:ea typeface="+mn-ea"/>
                <a:cs typeface="+mn-cs"/>
              </a:rPr>
              <a:t>Segundo grupo: Revisión de Perfiles de búsqueda y recuperación de la información: </a:t>
            </a:r>
          </a:p>
          <a:p>
            <a:pPr rtl="0" fontAlgn="base"/>
            <a:r>
              <a:rPr lang="es-ES" sz="1200" b="0" i="0" kern="1200" dirty="0" smtClean="0">
                <a:solidFill>
                  <a:schemeClr val="tx1"/>
                </a:solidFill>
                <a:effectLst/>
                <a:latin typeface="+mn-lt"/>
                <a:ea typeface="+mn-ea"/>
                <a:cs typeface="+mn-cs"/>
              </a:rPr>
              <a:t>Nacho  </a:t>
            </a:r>
            <a:r>
              <a:rPr lang="es-ES" sz="1200" b="0" i="0" kern="1200" dirty="0" err="1" smtClean="0">
                <a:solidFill>
                  <a:schemeClr val="tx1"/>
                </a:solidFill>
                <a:effectLst/>
                <a:latin typeface="+mn-lt"/>
                <a:ea typeface="+mn-ea"/>
                <a:cs typeface="+mn-cs"/>
              </a:rPr>
              <a:t>Valdecantos</a:t>
            </a:r>
            <a:r>
              <a:rPr lang="es-ES" sz="1200" b="0" i="0" kern="1200" dirty="0" smtClean="0">
                <a:solidFill>
                  <a:schemeClr val="tx1"/>
                </a:solidFill>
                <a:effectLst/>
                <a:latin typeface="+mn-lt"/>
                <a:ea typeface="+mn-ea"/>
                <a:cs typeface="+mn-cs"/>
              </a:rPr>
              <a:t> (Responsable del grupo) </a:t>
            </a:r>
          </a:p>
          <a:p>
            <a:pPr rtl="0" fontAlgn="base"/>
            <a:r>
              <a:rPr lang="es-ES" sz="1200" b="0" i="0" kern="1200" dirty="0" smtClean="0">
                <a:solidFill>
                  <a:schemeClr val="tx1"/>
                </a:solidFill>
                <a:effectLst/>
                <a:latin typeface="+mn-lt"/>
                <a:ea typeface="+mn-ea"/>
                <a:cs typeface="+mn-cs"/>
              </a:rPr>
              <a:t>María Luis Trejo </a:t>
            </a:r>
          </a:p>
          <a:p>
            <a:pPr rtl="0" fontAlgn="base"/>
            <a:r>
              <a:rPr lang="es-ES" sz="1200" b="0" i="0" kern="1200" dirty="0" smtClean="0">
                <a:solidFill>
                  <a:schemeClr val="tx1"/>
                </a:solidFill>
                <a:effectLst/>
                <a:latin typeface="+mn-lt"/>
                <a:ea typeface="+mn-ea"/>
                <a:cs typeface="+mn-cs"/>
              </a:rPr>
              <a:t>Ana Sancho </a:t>
            </a:r>
          </a:p>
          <a:p>
            <a:pPr rtl="0" fontAlgn="base"/>
            <a:r>
              <a:rPr lang="es-ES" sz="1200" b="0" i="0" kern="1200" dirty="0" smtClean="0">
                <a:solidFill>
                  <a:schemeClr val="tx1"/>
                </a:solidFill>
                <a:effectLst/>
                <a:latin typeface="+mn-lt"/>
                <a:ea typeface="+mn-ea"/>
                <a:cs typeface="+mn-cs"/>
              </a:rPr>
              <a:t>Paqui Cuellar </a:t>
            </a:r>
          </a:p>
          <a:p>
            <a:pPr rtl="0" fontAlgn="base"/>
            <a:r>
              <a:rPr lang="es-ES" sz="1200" b="0" i="0" kern="1200" dirty="0" smtClean="0">
                <a:solidFill>
                  <a:schemeClr val="tx1"/>
                </a:solidFill>
                <a:effectLst/>
                <a:latin typeface="+mn-lt"/>
                <a:ea typeface="+mn-ea"/>
                <a:cs typeface="+mn-cs"/>
              </a:rPr>
              <a:t>Jorge García </a:t>
            </a:r>
            <a:r>
              <a:rPr lang="es-ES" sz="1200" b="0" i="0" kern="1200" dirty="0" err="1" smtClean="0">
                <a:solidFill>
                  <a:schemeClr val="tx1"/>
                </a:solidFill>
                <a:effectLst/>
                <a:latin typeface="+mn-lt"/>
                <a:ea typeface="+mn-ea"/>
                <a:cs typeface="+mn-cs"/>
              </a:rPr>
              <a:t>Pousada</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Tercer grupo: Mejora de la Información de los Recursos electrónicos: </a:t>
            </a:r>
          </a:p>
          <a:p>
            <a:pPr rtl="0" fontAlgn="base"/>
            <a:r>
              <a:rPr lang="es-ES" sz="1200" b="0" i="0" kern="1200" dirty="0" smtClean="0">
                <a:solidFill>
                  <a:schemeClr val="tx1"/>
                </a:solidFill>
                <a:effectLst/>
                <a:latin typeface="+mn-lt"/>
                <a:ea typeface="+mn-ea"/>
                <a:cs typeface="+mn-cs"/>
              </a:rPr>
              <a:t>Almudena </a:t>
            </a:r>
            <a:r>
              <a:rPr lang="es-ES" sz="1200" b="0" i="0" kern="1200" dirty="0" err="1" smtClean="0">
                <a:solidFill>
                  <a:schemeClr val="tx1"/>
                </a:solidFill>
                <a:effectLst/>
                <a:latin typeface="+mn-lt"/>
                <a:ea typeface="+mn-ea"/>
                <a:cs typeface="+mn-cs"/>
              </a:rPr>
              <a:t>Pobil</a:t>
            </a:r>
            <a:r>
              <a:rPr lang="es-ES" sz="1200" b="0" i="0" kern="1200" dirty="0" smtClean="0">
                <a:solidFill>
                  <a:schemeClr val="tx1"/>
                </a:solidFill>
                <a:effectLst/>
                <a:latin typeface="+mn-lt"/>
                <a:ea typeface="+mn-ea"/>
                <a:cs typeface="+mn-cs"/>
              </a:rPr>
              <a:t> (Responsable del grupo) </a:t>
            </a:r>
          </a:p>
          <a:p>
            <a:pPr rtl="0" fontAlgn="base"/>
            <a:r>
              <a:rPr lang="es-ES" sz="1200" b="0" i="0" kern="1200" dirty="0" smtClean="0">
                <a:solidFill>
                  <a:schemeClr val="tx1"/>
                </a:solidFill>
                <a:effectLst/>
                <a:latin typeface="+mn-lt"/>
                <a:ea typeface="+mn-ea"/>
                <a:cs typeface="+mn-cs"/>
              </a:rPr>
              <a:t>María Luis Trejo </a:t>
            </a:r>
          </a:p>
          <a:p>
            <a:pPr rtl="0" fontAlgn="base"/>
            <a:r>
              <a:rPr lang="es-ES" sz="1200" b="0" i="0" kern="1200" dirty="0" smtClean="0">
                <a:solidFill>
                  <a:schemeClr val="tx1"/>
                </a:solidFill>
                <a:effectLst/>
                <a:latin typeface="+mn-lt"/>
                <a:ea typeface="+mn-ea"/>
                <a:cs typeface="+mn-cs"/>
              </a:rPr>
              <a:t>Ana </a:t>
            </a:r>
            <a:r>
              <a:rPr lang="es-ES" sz="1200" b="0" i="0" kern="1200" dirty="0" err="1" smtClean="0">
                <a:solidFill>
                  <a:schemeClr val="tx1"/>
                </a:solidFill>
                <a:effectLst/>
                <a:latin typeface="+mn-lt"/>
                <a:ea typeface="+mn-ea"/>
                <a:cs typeface="+mn-cs"/>
              </a:rPr>
              <a:t>Aloza</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Carmen Muñoz García-</a:t>
            </a:r>
            <a:r>
              <a:rPr lang="es-ES" sz="1200" b="0" i="0" kern="1200" dirty="0" err="1" smtClean="0">
                <a:solidFill>
                  <a:schemeClr val="tx1"/>
                </a:solidFill>
                <a:effectLst/>
                <a:latin typeface="+mn-lt"/>
                <a:ea typeface="+mn-ea"/>
                <a:cs typeface="+mn-cs"/>
              </a:rPr>
              <a:t>Liñan</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Trabajos previos complementarios que nos han ayudado a la toma de decisiones: </a:t>
            </a:r>
          </a:p>
          <a:p>
            <a:pPr rtl="0" fontAlgn="base"/>
            <a:r>
              <a:rPr lang="es-ES" sz="1200" b="0" i="0" kern="1200" dirty="0" smtClean="0">
                <a:solidFill>
                  <a:schemeClr val="tx1"/>
                </a:solidFill>
                <a:effectLst/>
                <a:latin typeface="+mn-lt"/>
                <a:ea typeface="+mn-ea"/>
                <a:cs typeface="+mn-cs"/>
              </a:rPr>
              <a:t>Estudio encuesta de satisfacción de usuarios. </a:t>
            </a:r>
          </a:p>
          <a:p>
            <a:pPr rtl="0" fontAlgn="base"/>
            <a:r>
              <a:rPr lang="es-ES" sz="1200" b="0" i="0" kern="1200" dirty="0" smtClean="0">
                <a:solidFill>
                  <a:schemeClr val="tx1"/>
                </a:solidFill>
                <a:effectLst/>
                <a:latin typeface="+mn-lt"/>
                <a:ea typeface="+mn-ea"/>
                <a:cs typeface="+mn-cs"/>
              </a:rPr>
              <a:t>Estudio de mensajes enviado por el chat de Fama (xxx mensajes), desde la publicación de Fama hasta el momento en que se inicia el trabajo del grupo de trabajo. </a:t>
            </a:r>
          </a:p>
          <a:p>
            <a:pPr rtl="0" fontAlgn="base"/>
            <a:r>
              <a:rPr lang="es-ES" sz="1200" b="0" i="0" kern="1200" dirty="0" smtClean="0">
                <a:solidFill>
                  <a:schemeClr val="tx1"/>
                </a:solidFill>
                <a:effectLst/>
                <a:latin typeface="+mn-lt"/>
                <a:ea typeface="+mn-ea"/>
                <a:cs typeface="+mn-cs"/>
              </a:rPr>
              <a:t>Lentitud de fama. Estudio comparativo... (lo sigo otro día). </a:t>
            </a:r>
          </a:p>
          <a:p>
            <a:pPr rtl="0" fontAlgn="base"/>
            <a:r>
              <a:rPr lang="es-ES" sz="1200" b="0" i="0" kern="1200" dirty="0" smtClean="0">
                <a:solidFill>
                  <a:schemeClr val="tx1"/>
                </a:solidFill>
                <a:effectLst/>
                <a:latin typeface="+mn-lt"/>
                <a:ea typeface="+mn-ea"/>
                <a:cs typeface="+mn-cs"/>
              </a:rPr>
              <a:t>Los miembros del grupo hicieron una comparación con otras bibliotecas de PRIMO VE </a:t>
            </a:r>
          </a:p>
          <a:p>
            <a:pPr rtl="0" fontAlgn="base"/>
            <a:r>
              <a:rPr lang="es-ES" sz="1200" b="0" i="0" kern="1200" dirty="0" smtClean="0">
                <a:solidFill>
                  <a:schemeClr val="tx1"/>
                </a:solidFill>
                <a:effectLst/>
                <a:latin typeface="+mn-lt"/>
                <a:ea typeface="+mn-ea"/>
                <a:cs typeface="+mn-cs"/>
              </a:rPr>
              <a:t>Por otro lado, desde migración del catálogo se han abierto 35 incidencias sobre PRIMO con la empresa </a:t>
            </a:r>
            <a:r>
              <a:rPr lang="es-ES" sz="1200" b="0" i="0" kern="1200" dirty="0" err="1" smtClean="0">
                <a:solidFill>
                  <a:schemeClr val="tx1"/>
                </a:solidFill>
                <a:effectLst/>
                <a:latin typeface="+mn-lt"/>
                <a:ea typeface="+mn-ea"/>
                <a:cs typeface="+mn-cs"/>
              </a:rPr>
              <a:t>ExLibris</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Nueva herramienta de trabajo: vista de pruebas. </a:t>
            </a:r>
          </a:p>
          <a:p>
            <a:endParaRPr lang="es-ES" dirty="0"/>
          </a:p>
        </p:txBody>
      </p:sp>
      <p:sp>
        <p:nvSpPr>
          <p:cNvPr id="4" name="Marcador de número de diapositiva 3"/>
          <p:cNvSpPr>
            <a:spLocks noGrp="1"/>
          </p:cNvSpPr>
          <p:nvPr>
            <p:ph type="sldNum" sz="quarter" idx="10"/>
          </p:nvPr>
        </p:nvSpPr>
        <p:spPr/>
        <p:txBody>
          <a:bodyPr/>
          <a:lstStyle/>
          <a:p>
            <a:fld id="{01B19613-7FEA-496C-99AB-352F14CD44ED}" type="slidenum">
              <a:rPr lang="es-ES" smtClean="0"/>
              <a:t>3</a:t>
            </a:fld>
            <a:endParaRPr lang="es-ES"/>
          </a:p>
        </p:txBody>
      </p:sp>
    </p:spTree>
    <p:extLst>
      <p:ext uri="{BB962C8B-B14F-4D97-AF65-F5344CB8AC3E}">
        <p14:creationId xmlns:p14="http://schemas.microsoft.com/office/powerpoint/2010/main" val="1547195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es-ES" sz="1200" b="0" i="0" kern="1200" dirty="0" smtClean="0">
                <a:solidFill>
                  <a:schemeClr val="tx1"/>
                </a:solidFill>
                <a:effectLst/>
                <a:latin typeface="+mn-lt"/>
                <a:ea typeface="+mn-ea"/>
                <a:cs typeface="+mn-cs"/>
              </a:rPr>
              <a:t>Trabajos previos complementarios que nos han ayudado a la toma de decisiones: </a:t>
            </a:r>
          </a:p>
          <a:p>
            <a:pPr rtl="0" fontAlgn="base"/>
            <a:r>
              <a:rPr lang="es-ES" sz="1200" b="0" i="0" kern="1200" dirty="0" smtClean="0">
                <a:solidFill>
                  <a:schemeClr val="tx1"/>
                </a:solidFill>
                <a:effectLst/>
                <a:latin typeface="+mn-lt"/>
                <a:ea typeface="+mn-ea"/>
                <a:cs typeface="+mn-cs"/>
              </a:rPr>
              <a:t>Estudio encuesta de satisfacción de usuarios. </a:t>
            </a:r>
          </a:p>
          <a:p>
            <a:pPr rtl="0" fontAlgn="base"/>
            <a:r>
              <a:rPr lang="es-ES" sz="1200" b="0" i="0" kern="1200" dirty="0" smtClean="0">
                <a:solidFill>
                  <a:schemeClr val="tx1"/>
                </a:solidFill>
                <a:effectLst/>
                <a:latin typeface="+mn-lt"/>
                <a:ea typeface="+mn-ea"/>
                <a:cs typeface="+mn-cs"/>
              </a:rPr>
              <a:t>Estudio de mensajes enviado por el chat de Fama (xxx mensajes), desde la publicación de Fama hasta el momento en que se inicia el trabajo del grupo de trabajo. </a:t>
            </a:r>
          </a:p>
          <a:p>
            <a:pPr rtl="0" fontAlgn="base"/>
            <a:r>
              <a:rPr lang="es-ES" sz="1200" b="0" i="0" kern="1200" dirty="0" smtClean="0">
                <a:solidFill>
                  <a:schemeClr val="tx1"/>
                </a:solidFill>
                <a:effectLst/>
                <a:latin typeface="+mn-lt"/>
                <a:ea typeface="+mn-ea"/>
                <a:cs typeface="+mn-cs"/>
              </a:rPr>
              <a:t>Lentitud de fama. Estudio comparativo... (lo sigo otro día). </a:t>
            </a:r>
          </a:p>
          <a:p>
            <a:pPr rtl="0" fontAlgn="base"/>
            <a:r>
              <a:rPr lang="es-ES" sz="1200" b="0" i="0" kern="1200" dirty="0" smtClean="0">
                <a:solidFill>
                  <a:schemeClr val="tx1"/>
                </a:solidFill>
                <a:effectLst/>
                <a:latin typeface="+mn-lt"/>
                <a:ea typeface="+mn-ea"/>
                <a:cs typeface="+mn-cs"/>
              </a:rPr>
              <a:t>Los miembros del grupo hicieron una comparación con otras bibliotecas de PRIMO VE </a:t>
            </a:r>
          </a:p>
          <a:p>
            <a:pPr rtl="0" fontAlgn="base"/>
            <a:r>
              <a:rPr lang="es-ES" sz="1200" b="0" i="0" kern="1200" dirty="0" smtClean="0">
                <a:solidFill>
                  <a:schemeClr val="tx1"/>
                </a:solidFill>
                <a:effectLst/>
                <a:latin typeface="+mn-lt"/>
                <a:ea typeface="+mn-ea"/>
                <a:cs typeface="+mn-cs"/>
              </a:rPr>
              <a:t>Por otro lado, desde migración del catálogo se han abierto 35 incidencias sobre PRIMO con la empresa </a:t>
            </a:r>
            <a:r>
              <a:rPr lang="es-ES" sz="1200" b="0" i="0" kern="1200" dirty="0" err="1" smtClean="0">
                <a:solidFill>
                  <a:schemeClr val="tx1"/>
                </a:solidFill>
                <a:effectLst/>
                <a:latin typeface="+mn-lt"/>
                <a:ea typeface="+mn-ea"/>
                <a:cs typeface="+mn-cs"/>
              </a:rPr>
              <a:t>ExLibris</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Nueva herramienta de trabajo: vista de pruebas. </a:t>
            </a:r>
          </a:p>
          <a:p>
            <a:pPr rtl="0" fontAlgn="base"/>
            <a:r>
              <a:rPr lang="es-ES" sz="1200" b="0" i="0" kern="1200" dirty="0" smtClean="0">
                <a:solidFill>
                  <a:schemeClr val="tx1"/>
                </a:solidFill>
                <a:effectLst/>
                <a:latin typeface="+mn-lt"/>
                <a:ea typeface="+mn-ea"/>
                <a:cs typeface="+mn-cs"/>
              </a:rPr>
              <a:t> </a:t>
            </a:r>
            <a:br>
              <a:rPr lang="es-ES" sz="1200" b="0" i="0" kern="1200" dirty="0" smtClean="0">
                <a:solidFill>
                  <a:schemeClr val="tx1"/>
                </a:solidFill>
                <a:effectLst/>
                <a:latin typeface="+mn-lt"/>
                <a:ea typeface="+mn-ea"/>
                <a:cs typeface="+mn-cs"/>
              </a:rPr>
            </a:br>
            <a:r>
              <a:rPr lang="es-ES" sz="1200" b="1" i="0" kern="1200" dirty="0" smtClean="0">
                <a:solidFill>
                  <a:schemeClr val="tx1"/>
                </a:solidFill>
                <a:effectLst/>
                <a:latin typeface="+mn-lt"/>
                <a:ea typeface="+mn-ea"/>
                <a:cs typeface="+mn-cs"/>
              </a:rPr>
              <a:t>Objetivos específicos</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Diseñar una </a:t>
            </a:r>
            <a:r>
              <a:rPr lang="es-ES" sz="1200" b="1" i="0" kern="1200" dirty="0" smtClean="0">
                <a:solidFill>
                  <a:schemeClr val="tx1"/>
                </a:solidFill>
                <a:effectLst/>
                <a:latin typeface="+mn-lt"/>
                <a:ea typeface="+mn-ea"/>
                <a:cs typeface="+mn-cs"/>
              </a:rPr>
              <a:t>página de inicio </a:t>
            </a:r>
            <a:r>
              <a:rPr lang="es-ES" sz="1200" b="0" i="0" kern="1200" dirty="0" smtClean="0">
                <a:solidFill>
                  <a:schemeClr val="tx1"/>
                </a:solidFill>
                <a:effectLst/>
                <a:latin typeface="+mn-lt"/>
                <a:ea typeface="+mn-ea"/>
                <a:cs typeface="+mn-cs"/>
              </a:rPr>
              <a:t>que ponga en valor a Fama ante la comunidad universitaria y que sirva como carta de presentación del resto de cambios realizados. </a:t>
            </a:r>
          </a:p>
          <a:p>
            <a:pPr rtl="0" fontAlgn="base"/>
            <a:r>
              <a:rPr lang="es-ES" sz="1200" b="1" i="0" kern="1200" dirty="0" smtClean="0">
                <a:solidFill>
                  <a:schemeClr val="tx1"/>
                </a:solidFill>
                <a:effectLst/>
                <a:latin typeface="+mn-lt"/>
                <a:ea typeface="+mn-ea"/>
                <a:cs typeface="+mn-cs"/>
              </a:rPr>
              <a:t>Simplificar</a:t>
            </a:r>
            <a:r>
              <a:rPr lang="es-ES" sz="1200" b="0" i="0" kern="1200" dirty="0" smtClean="0">
                <a:solidFill>
                  <a:schemeClr val="tx1"/>
                </a:solidFill>
                <a:effectLst/>
                <a:latin typeface="+mn-lt"/>
                <a:ea typeface="+mn-ea"/>
                <a:cs typeface="+mn-cs"/>
              </a:rPr>
              <a:t> los elementos configurables de la </a:t>
            </a:r>
            <a:r>
              <a:rPr lang="es-ES" sz="1200" b="1" i="0" kern="1200" dirty="0" smtClean="0">
                <a:solidFill>
                  <a:schemeClr val="tx1"/>
                </a:solidFill>
                <a:effectLst/>
                <a:latin typeface="+mn-lt"/>
                <a:ea typeface="+mn-ea"/>
                <a:cs typeface="+mn-cs"/>
              </a:rPr>
              <a:t>interfaz para mejorar</a:t>
            </a:r>
            <a:r>
              <a:rPr lang="es-ES" sz="1200" b="0" i="0" kern="1200" dirty="0" smtClean="0">
                <a:solidFill>
                  <a:schemeClr val="tx1"/>
                </a:solidFill>
                <a:effectLst/>
                <a:latin typeface="+mn-lt"/>
                <a:ea typeface="+mn-ea"/>
                <a:cs typeface="+mn-cs"/>
              </a:rPr>
              <a:t> la usabilidad y que aporten más valor según el punto de vista del usuario. </a:t>
            </a:r>
          </a:p>
          <a:p>
            <a:pPr rtl="0" fontAlgn="base"/>
            <a:r>
              <a:rPr lang="es-ES" sz="1200" b="1" i="0" kern="1200" dirty="0" smtClean="0">
                <a:solidFill>
                  <a:schemeClr val="tx1"/>
                </a:solidFill>
                <a:effectLst/>
                <a:latin typeface="+mn-lt"/>
                <a:ea typeface="+mn-ea"/>
                <a:cs typeface="+mn-cs"/>
              </a:rPr>
              <a:t>Revisar traducciones y términos</a:t>
            </a:r>
            <a:r>
              <a:rPr lang="es-ES" sz="1200" b="0" i="0" kern="1200" dirty="0" smtClean="0">
                <a:solidFill>
                  <a:schemeClr val="tx1"/>
                </a:solidFill>
                <a:effectLst/>
                <a:latin typeface="+mn-lt"/>
                <a:ea typeface="+mn-ea"/>
                <a:cs typeface="+mn-cs"/>
              </a:rPr>
              <a:t> utilizados a lo largo de todo el Catálogo con el fin de facilitar su comprensión al usuario, y </a:t>
            </a:r>
            <a:r>
              <a:rPr lang="es-ES" sz="1200" b="1" i="0" kern="1200" dirty="0" smtClean="0">
                <a:solidFill>
                  <a:schemeClr val="tx1"/>
                </a:solidFill>
                <a:effectLst/>
                <a:latin typeface="+mn-lt"/>
                <a:ea typeface="+mn-ea"/>
                <a:cs typeface="+mn-cs"/>
              </a:rPr>
              <a:t>replantear la ordenación lógica de los diferentes elementos</a:t>
            </a:r>
            <a:r>
              <a:rPr lang="es-ES" sz="1200" b="0" i="0" kern="1200" dirty="0" smtClean="0">
                <a:solidFill>
                  <a:schemeClr val="tx1"/>
                </a:solidFill>
                <a:effectLst/>
                <a:latin typeface="+mn-lt"/>
                <a:ea typeface="+mn-ea"/>
                <a:cs typeface="+mn-cs"/>
              </a:rPr>
              <a:t> presentados en el mismo. </a:t>
            </a:r>
          </a:p>
          <a:p>
            <a:pPr rtl="0" fontAlgn="base"/>
            <a:r>
              <a:rPr lang="es-ES" sz="1200" b="0" i="0" kern="1200" dirty="0" smtClean="0">
                <a:solidFill>
                  <a:schemeClr val="tx1"/>
                </a:solidFill>
                <a:effectLst/>
                <a:latin typeface="+mn-lt"/>
                <a:ea typeface="+mn-ea"/>
                <a:cs typeface="+mn-cs"/>
              </a:rPr>
              <a:t>Trabajar por la mejora en la recuperación de recursos y su presentación. </a:t>
            </a:r>
          </a:p>
          <a:p>
            <a:pPr rtl="0" fontAlgn="base"/>
            <a:r>
              <a:rPr lang="es-ES" sz="1200" b="0" i="0" kern="1200" dirty="0" smtClean="0">
                <a:solidFill>
                  <a:schemeClr val="tx1"/>
                </a:solidFill>
                <a:effectLst/>
                <a:latin typeface="+mn-lt"/>
                <a:ea typeface="+mn-ea"/>
                <a:cs typeface="+mn-cs"/>
              </a:rPr>
              <a:t>Iniciar el proceso de enriquecimiento de los recursos electrónicos. </a:t>
            </a:r>
          </a:p>
          <a:p>
            <a:endParaRPr lang="es-ES" dirty="0"/>
          </a:p>
        </p:txBody>
      </p:sp>
      <p:sp>
        <p:nvSpPr>
          <p:cNvPr id="4" name="Marcador de número de diapositiva 3"/>
          <p:cNvSpPr>
            <a:spLocks noGrp="1"/>
          </p:cNvSpPr>
          <p:nvPr>
            <p:ph type="sldNum" sz="quarter" idx="10"/>
          </p:nvPr>
        </p:nvSpPr>
        <p:spPr/>
        <p:txBody>
          <a:bodyPr/>
          <a:lstStyle/>
          <a:p>
            <a:fld id="{01B19613-7FEA-496C-99AB-352F14CD44ED}" type="slidenum">
              <a:rPr lang="es-ES" smtClean="0"/>
              <a:t>4</a:t>
            </a:fld>
            <a:endParaRPr lang="es-ES"/>
          </a:p>
        </p:txBody>
      </p:sp>
    </p:spTree>
    <p:extLst>
      <p:ext uri="{BB962C8B-B14F-4D97-AF65-F5344CB8AC3E}">
        <p14:creationId xmlns:p14="http://schemas.microsoft.com/office/powerpoint/2010/main" val="402578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es-ES" sz="1200" b="0" i="0" kern="1200" dirty="0" smtClean="0">
                <a:solidFill>
                  <a:schemeClr val="tx1"/>
                </a:solidFill>
                <a:effectLst/>
                <a:latin typeface="+mn-lt"/>
                <a:ea typeface="+mn-ea"/>
                <a:cs typeface="+mn-cs"/>
              </a:rPr>
              <a:t>MOVIMIENTO </a:t>
            </a:r>
          </a:p>
          <a:p>
            <a:pPr rtl="0" fontAlgn="base"/>
            <a:r>
              <a:rPr lang="es-ES" sz="1200" b="1" i="0" kern="1200" dirty="0" smtClean="0">
                <a:solidFill>
                  <a:schemeClr val="tx1"/>
                </a:solidFill>
                <a:effectLst/>
                <a:latin typeface="+mn-lt"/>
                <a:ea typeface="+mn-ea"/>
                <a:cs typeface="+mn-cs"/>
              </a:rPr>
              <a:t>Cajas informativas: 3 + 1 </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Diseño equilibrado y </a:t>
            </a:r>
            <a:r>
              <a:rPr lang="es-ES" sz="1200" b="0" i="0" kern="1200" dirty="0" err="1" smtClean="0">
                <a:solidFill>
                  <a:schemeClr val="tx1"/>
                </a:solidFill>
                <a:effectLst/>
                <a:latin typeface="+mn-lt"/>
                <a:ea typeface="+mn-ea"/>
                <a:cs typeface="+mn-cs"/>
              </a:rPr>
              <a:t>límpio</a:t>
            </a:r>
            <a:r>
              <a:rPr lang="es-ES" sz="1200" b="0" i="0" kern="1200" dirty="0" smtClean="0">
                <a:solidFill>
                  <a:schemeClr val="tx1"/>
                </a:solidFill>
                <a:effectLst/>
                <a:latin typeface="+mn-lt"/>
                <a:ea typeface="+mn-ea"/>
                <a:cs typeface="+mn-cs"/>
              </a:rPr>
              <a:t>, con poco texto para que se vea fácilmente en móviles pero que al mismo tiempo aporte elementos de ayuda importantes. Se ha condensado en el menor espacio posible la mayor cantidad de información pertinente. </a:t>
            </a:r>
          </a:p>
          <a:p>
            <a:pPr rtl="0" fontAlgn="base"/>
            <a:r>
              <a:rPr lang="es-ES" sz="1200" b="0" i="0" kern="1200" dirty="0" smtClean="0">
                <a:solidFill>
                  <a:schemeClr val="tx1"/>
                </a:solidFill>
                <a:effectLst/>
                <a:latin typeface="+mn-lt"/>
                <a:ea typeface="+mn-ea"/>
                <a:cs typeface="+mn-cs"/>
              </a:rPr>
              <a:t>1º Avisos para la identificación y sus ventajas. </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2º Vídeo descriptivo de las funcionalidades de Fama que en su imagen previa mostrase información útil sobre los tres perfiles de búsqueda y el icono de Fama. </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3º Menú con datos prácticos: FAQS extraídas de las preguntas del chat, Horarios por estar relacionados con los préstamos, Formulario de contacto para tener un </a:t>
            </a:r>
            <a:r>
              <a:rPr lang="es-ES" sz="1200" b="0" i="0" kern="1200" dirty="0" err="1" smtClean="0">
                <a:solidFill>
                  <a:schemeClr val="tx1"/>
                </a:solidFill>
                <a:effectLst/>
                <a:latin typeface="+mn-lt"/>
                <a:ea typeface="+mn-ea"/>
                <a:cs typeface="+mn-cs"/>
              </a:rPr>
              <a:t>feebback</a:t>
            </a:r>
            <a:r>
              <a:rPr lang="es-ES" sz="1200" b="0" i="0" kern="1200" dirty="0" smtClean="0">
                <a:solidFill>
                  <a:schemeClr val="tx1"/>
                </a:solidFill>
                <a:effectLst/>
                <a:latin typeface="+mn-lt"/>
                <a:ea typeface="+mn-ea"/>
                <a:cs typeface="+mn-cs"/>
              </a:rPr>
              <a:t> y sugerencias de mejora además de la información del chat.  </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Redes sociales y correo-e </a:t>
            </a:r>
          </a:p>
          <a:p>
            <a:pPr rtl="0" fontAlgn="base"/>
            <a:r>
              <a:rPr lang="es-ES" sz="1200" b="0" i="0" kern="1200" dirty="0" smtClean="0">
                <a:solidFill>
                  <a:schemeClr val="tx1"/>
                </a:solidFill>
                <a:effectLst/>
                <a:latin typeface="+mn-lt"/>
                <a:ea typeface="+mn-ea"/>
                <a:cs typeface="+mn-cs"/>
              </a:rPr>
              <a:t>4º Está configurada una 4ª caja de avisos que solo es visible cuando haya alguna urgencia. </a:t>
            </a:r>
          </a:p>
          <a:p>
            <a:pPr rtl="0" fontAlgn="base"/>
            <a:r>
              <a:rPr lang="es-ES" sz="1200" b="0" i="0" kern="1200" dirty="0" smtClean="0">
                <a:solidFill>
                  <a:schemeClr val="tx1"/>
                </a:solidFill>
                <a:effectLst/>
                <a:latin typeface="+mn-lt"/>
                <a:ea typeface="+mn-ea"/>
                <a:cs typeface="+mn-cs"/>
              </a:rPr>
              <a:t> </a:t>
            </a:r>
            <a:br>
              <a:rPr lang="es-ES" sz="1200" b="0" i="0" kern="1200" dirty="0" smtClean="0">
                <a:solidFill>
                  <a:schemeClr val="tx1"/>
                </a:solidFill>
                <a:effectLst/>
                <a:latin typeface="+mn-lt"/>
                <a:ea typeface="+mn-ea"/>
                <a:cs typeface="+mn-cs"/>
              </a:rPr>
            </a:br>
            <a:r>
              <a:rPr lang="es-ES" sz="1200" b="0" i="0" kern="1200" dirty="0" smtClean="0">
                <a:solidFill>
                  <a:schemeClr val="tx1"/>
                </a:solidFill>
                <a:effectLst/>
                <a:latin typeface="+mn-lt"/>
                <a:ea typeface="+mn-ea"/>
                <a:cs typeface="+mn-cs"/>
              </a:rPr>
              <a:t>MOVIMIENTO </a:t>
            </a:r>
          </a:p>
          <a:p>
            <a:pPr rtl="0" fontAlgn="base"/>
            <a:r>
              <a:rPr lang="es-ES" sz="1200" b="1" i="0" kern="1200" dirty="0" smtClean="0">
                <a:solidFill>
                  <a:schemeClr val="tx1"/>
                </a:solidFill>
                <a:effectLst/>
                <a:latin typeface="+mn-lt"/>
                <a:ea typeface="+mn-ea"/>
                <a:cs typeface="+mn-cs"/>
              </a:rPr>
              <a:t>Enlaces superiores.</a:t>
            </a:r>
            <a:r>
              <a:rPr lang="es-ES" sz="1200" b="0" i="0" kern="1200" dirty="0" smtClean="0">
                <a:solidFill>
                  <a:schemeClr val="tx1"/>
                </a:solidFill>
                <a:effectLst/>
                <a:latin typeface="+mn-lt"/>
                <a:ea typeface="+mn-ea"/>
                <a:cs typeface="+mn-cs"/>
              </a:rPr>
              <a:t> </a:t>
            </a:r>
          </a:p>
          <a:p>
            <a:pPr rtl="0" fontAlgn="base"/>
            <a:r>
              <a:rPr lang="es-ES" sz="1200" b="0" i="0" kern="1200" dirty="0" smtClean="0">
                <a:solidFill>
                  <a:schemeClr val="tx1"/>
                </a:solidFill>
                <a:effectLst/>
                <a:latin typeface="+mn-lt"/>
                <a:ea typeface="+mn-ea"/>
                <a:cs typeface="+mn-cs"/>
              </a:rPr>
              <a:t>Los términos de los enlaces superiores se han reducido para mejorar su uso y al mismo tiempo se  ha añadido una ayuda contextual para detallar para qué sirven exactamente. </a:t>
            </a:r>
          </a:p>
          <a:p>
            <a:endParaRPr lang="es-ES" dirty="0"/>
          </a:p>
        </p:txBody>
      </p:sp>
      <p:sp>
        <p:nvSpPr>
          <p:cNvPr id="4" name="Marcador de número de diapositiva 3"/>
          <p:cNvSpPr>
            <a:spLocks noGrp="1"/>
          </p:cNvSpPr>
          <p:nvPr>
            <p:ph type="sldNum" sz="quarter" idx="10"/>
          </p:nvPr>
        </p:nvSpPr>
        <p:spPr/>
        <p:txBody>
          <a:bodyPr/>
          <a:lstStyle/>
          <a:p>
            <a:fld id="{01B19613-7FEA-496C-99AB-352F14CD44ED}" type="slidenum">
              <a:rPr lang="es-ES" smtClean="0"/>
              <a:t>5</a:t>
            </a:fld>
            <a:endParaRPr lang="es-ES"/>
          </a:p>
        </p:txBody>
      </p:sp>
    </p:spTree>
    <p:extLst>
      <p:ext uri="{BB962C8B-B14F-4D97-AF65-F5344CB8AC3E}">
        <p14:creationId xmlns:p14="http://schemas.microsoft.com/office/powerpoint/2010/main" val="373249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es-ES" sz="1200" b="0" i="0" kern="1200" dirty="0" smtClean="0">
                <a:solidFill>
                  <a:schemeClr val="tx1"/>
                </a:solidFill>
                <a:effectLst/>
                <a:latin typeface="+mn-lt"/>
                <a:ea typeface="+mn-ea"/>
                <a:cs typeface="+mn-cs"/>
              </a:rPr>
              <a:t>Primo ya contaba con un buen diseño adaptado a móviles pero en la página inicial se ha cuidado que las cajas sigan esa misma adaptación y otros detalles como los logos se encajen perfectamente.  </a:t>
            </a:r>
          </a:p>
          <a:p>
            <a:pPr rtl="0" fontAlgn="base"/>
            <a:r>
              <a:rPr lang="es-ES" sz="1200" b="0" i="0" kern="1200" smtClean="0">
                <a:solidFill>
                  <a:schemeClr val="tx1"/>
                </a:solidFill>
                <a:effectLst/>
                <a:latin typeface="+mn-lt"/>
                <a:ea typeface="+mn-ea"/>
                <a:cs typeface="+mn-cs"/>
              </a:rPr>
              <a:t> </a:t>
            </a:r>
          </a:p>
          <a:p>
            <a:endParaRPr lang="es-ES" dirty="0"/>
          </a:p>
        </p:txBody>
      </p:sp>
      <p:sp>
        <p:nvSpPr>
          <p:cNvPr id="4" name="Marcador de número de diapositiva 3"/>
          <p:cNvSpPr>
            <a:spLocks noGrp="1"/>
          </p:cNvSpPr>
          <p:nvPr>
            <p:ph type="sldNum" sz="quarter" idx="10"/>
          </p:nvPr>
        </p:nvSpPr>
        <p:spPr/>
        <p:txBody>
          <a:bodyPr/>
          <a:lstStyle/>
          <a:p>
            <a:fld id="{01B19613-7FEA-496C-99AB-352F14CD44ED}" type="slidenum">
              <a:rPr lang="es-ES" smtClean="0"/>
              <a:t>6</a:t>
            </a:fld>
            <a:endParaRPr lang="es-ES"/>
          </a:p>
        </p:txBody>
      </p:sp>
    </p:spTree>
    <p:extLst>
      <p:ext uri="{BB962C8B-B14F-4D97-AF65-F5344CB8AC3E}">
        <p14:creationId xmlns:p14="http://schemas.microsoft.com/office/powerpoint/2010/main" val="2010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fama.us.es/permalink/34CBUA_US/nhtkp3/alma991005650229704987" TargetMode="External"/><Relationship Id="rId5" Type="http://schemas.openxmlformats.org/officeDocument/2006/relationships/image" Target="../media/image21.png"/><Relationship Id="rId4" Type="http://schemas.openxmlformats.org/officeDocument/2006/relationships/hyperlink" Target="https://fama.us.es/permalink/34CBUA_US/nhtkp3/alma9997753405256"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hyperlink" Target="https://granatensis.ugr.es/discovery/search?vid=34CBUA_UGR:CBUA&amp;lang=e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067800" y="1485901"/>
            <a:ext cx="8540551" cy="6705600"/>
            <a:chOff x="479677" y="0"/>
            <a:chExt cx="7447469" cy="5747136"/>
          </a:xfrm>
        </p:grpSpPr>
        <p:sp>
          <p:nvSpPr>
            <p:cNvPr id="4" name="Freeform 4"/>
            <p:cNvSpPr/>
            <p:nvPr/>
          </p:nvSpPr>
          <p:spPr>
            <a:xfrm>
              <a:off x="479677" y="0"/>
              <a:ext cx="7447469" cy="5747136"/>
            </a:xfrm>
            <a:custGeom>
              <a:avLst/>
              <a:gdLst/>
              <a:ahLst/>
              <a:cxnLst/>
              <a:rect l="l" t="t" r="r" b="b"/>
              <a:pathLst>
                <a:path w="7927147" h="5747136">
                  <a:moveTo>
                    <a:pt x="0" y="0"/>
                  </a:moveTo>
                  <a:lnTo>
                    <a:pt x="0" y="5747136"/>
                  </a:lnTo>
                  <a:lnTo>
                    <a:pt x="7927147" y="5747136"/>
                  </a:lnTo>
                  <a:lnTo>
                    <a:pt x="7927147" y="0"/>
                  </a:lnTo>
                  <a:lnTo>
                    <a:pt x="0" y="0"/>
                  </a:lnTo>
                  <a:close/>
                  <a:moveTo>
                    <a:pt x="7866187" y="5686177"/>
                  </a:moveTo>
                  <a:lnTo>
                    <a:pt x="59690" y="5686177"/>
                  </a:lnTo>
                  <a:lnTo>
                    <a:pt x="59690" y="59690"/>
                  </a:lnTo>
                  <a:lnTo>
                    <a:pt x="7866187" y="59690"/>
                  </a:lnTo>
                  <a:lnTo>
                    <a:pt x="7866187" y="5686177"/>
                  </a:lnTo>
                  <a:close/>
                </a:path>
              </a:pathLst>
            </a:custGeom>
            <a:solidFill>
              <a:srgbClr val="737373"/>
            </a:solidFill>
            <a:ln>
              <a:solidFill>
                <a:schemeClr val="tx1">
                  <a:lumMod val="50000"/>
                  <a:lumOff val="50000"/>
                </a:schemeClr>
              </a:solidFill>
            </a:ln>
          </p:spPr>
        </p:sp>
      </p:grpSp>
      <p:sp>
        <p:nvSpPr>
          <p:cNvPr id="2" name="AutoShape 2"/>
          <p:cNvSpPr/>
          <p:nvPr/>
        </p:nvSpPr>
        <p:spPr>
          <a:xfrm>
            <a:off x="14209180" y="7048500"/>
            <a:ext cx="4060986" cy="625448"/>
          </a:xfrm>
          <a:prstGeom prst="rect">
            <a:avLst/>
          </a:prstGeom>
          <a:solidFill>
            <a:srgbClr val="760828"/>
          </a:solidFill>
        </p:spPr>
      </p:sp>
      <p:sp>
        <p:nvSpPr>
          <p:cNvPr id="5" name="TextBox 5"/>
          <p:cNvSpPr txBox="1"/>
          <p:nvPr/>
        </p:nvSpPr>
        <p:spPr>
          <a:xfrm rot="-5400000">
            <a:off x="-541325" y="4539874"/>
            <a:ext cx="3434943" cy="361188"/>
          </a:xfrm>
          <a:prstGeom prst="rect">
            <a:avLst/>
          </a:prstGeom>
        </p:spPr>
        <p:txBody>
          <a:bodyPr lIns="0" tIns="0" rIns="0" bIns="0" rtlCol="0" anchor="t">
            <a:spAutoFit/>
          </a:bodyPr>
          <a:lstStyle/>
          <a:p>
            <a:pPr marL="0" marR="0" lvl="0" indent="0" algn="l" defTabSz="914400" rtl="0" eaLnBrk="1" fontAlgn="auto" latinLnBrk="0" hangingPunct="1">
              <a:lnSpc>
                <a:spcPts val="2735"/>
              </a:lnSpc>
              <a:spcBef>
                <a:spcPts val="0"/>
              </a:spcBef>
              <a:spcAft>
                <a:spcPts val="0"/>
              </a:spcAft>
              <a:buClrTx/>
              <a:buSzTx/>
              <a:buFontTx/>
              <a:buNone/>
              <a:tabLst/>
              <a:defRPr/>
            </a:pPr>
            <a:r>
              <a:rPr kumimoji="0" lang="en-US" sz="2400" b="1" i="0" u="none" strike="noStrike" kern="1200" cap="none" spc="144" normalizeH="0" baseline="0" noProof="0" dirty="0">
                <a:ln>
                  <a:noFill/>
                </a:ln>
                <a:solidFill>
                  <a:srgbClr val="545454"/>
                </a:solidFill>
                <a:effectLst/>
                <a:uLnTx/>
                <a:uFillTx/>
                <a:latin typeface="Roboto"/>
                <a:ea typeface="+mn-ea"/>
                <a:cs typeface="+mn-cs"/>
              </a:rPr>
              <a:t>17 DICIEMBRE 2019 </a:t>
            </a:r>
          </a:p>
        </p:txBody>
      </p:sp>
      <p:sp>
        <p:nvSpPr>
          <p:cNvPr id="6" name="TextBox 6"/>
          <p:cNvSpPr txBox="1"/>
          <p:nvPr/>
        </p:nvSpPr>
        <p:spPr>
          <a:xfrm>
            <a:off x="7949963" y="2171700"/>
            <a:ext cx="9043266" cy="4638962"/>
          </a:xfrm>
          <a:prstGeom prst="rect">
            <a:avLst/>
          </a:prstGeom>
          <a:solidFill>
            <a:schemeClr val="bg1"/>
          </a:solidFill>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all" spc="-86" normalizeH="0" baseline="0" noProof="0" dirty="0">
                <a:ln>
                  <a:noFill/>
                </a:ln>
                <a:solidFill>
                  <a:prstClr val="white"/>
                </a:solidFill>
                <a:effectLst/>
                <a:uLnTx/>
                <a:uFillTx/>
                <a:latin typeface="Calibri"/>
                <a:ea typeface="+mn-ea"/>
                <a:cs typeface="+mn-cs"/>
              </a:rPr>
              <a:t>````</a:t>
            </a:r>
          </a:p>
          <a:p>
            <a:pPr marL="0" marR="0" lvl="0" indent="0" algn="l" defTabSz="914400" rtl="0" eaLnBrk="1" fontAlgn="auto" latinLnBrk="0" hangingPunct="1">
              <a:lnSpc>
                <a:spcPts val="8357"/>
              </a:lnSpc>
              <a:spcBef>
                <a:spcPts val="0"/>
              </a:spcBef>
              <a:spcAft>
                <a:spcPts val="0"/>
              </a:spcAft>
              <a:buClrTx/>
              <a:buSzTx/>
              <a:buFontTx/>
              <a:buNone/>
              <a:tabLst/>
              <a:defRPr/>
            </a:pPr>
            <a:r>
              <a:rPr kumimoji="0" lang="en-US" sz="8615" b="0" i="0" u="none" strike="noStrike" kern="1200" cap="all" spc="-86" normalizeH="0" baseline="0" noProof="0" dirty="0">
                <a:ln>
                  <a:noFill/>
                </a:ln>
                <a:solidFill>
                  <a:prstClr val="black">
                    <a:lumMod val="50000"/>
                    <a:lumOff val="50000"/>
                  </a:prstClr>
                </a:solidFill>
                <a:effectLst/>
                <a:uLnTx/>
                <a:uFillTx/>
                <a:latin typeface="Calibri"/>
                <a:ea typeface="+mn-ea"/>
                <a:cs typeface="+mn-cs"/>
              </a:rPr>
              <a:t>XII Jornada de buenas prácticas y gestión del conocimiento</a:t>
            </a:r>
          </a:p>
        </p:txBody>
      </p:sp>
      <p:sp>
        <p:nvSpPr>
          <p:cNvPr id="7" name="AutoShape 7"/>
          <p:cNvSpPr/>
          <p:nvPr/>
        </p:nvSpPr>
        <p:spPr>
          <a:xfrm>
            <a:off x="995552" y="1"/>
            <a:ext cx="307922" cy="2247900"/>
          </a:xfrm>
          <a:prstGeom prst="rect">
            <a:avLst/>
          </a:prstGeom>
          <a:solidFill>
            <a:srgbClr val="E6B215"/>
          </a:solidFill>
        </p:spPr>
      </p:sp>
      <p:pic>
        <p:nvPicPr>
          <p:cNvPr id="9" name="Picture 9"/>
          <p:cNvPicPr>
            <a:picLocks noChangeAspect="1"/>
          </p:cNvPicPr>
          <p:nvPr/>
        </p:nvPicPr>
        <p:blipFill>
          <a:blip r:embed="rId3"/>
          <a:srcRect/>
          <a:stretch>
            <a:fillRect/>
          </a:stretch>
        </p:blipFill>
        <p:spPr>
          <a:xfrm>
            <a:off x="1905000" y="599390"/>
            <a:ext cx="5417006" cy="8125510"/>
          </a:xfrm>
          <a:prstGeom prst="rect">
            <a:avLst/>
          </a:prstGeom>
        </p:spPr>
      </p:pic>
      <p:sp>
        <p:nvSpPr>
          <p:cNvPr id="13" name="TextBox 13"/>
          <p:cNvSpPr txBox="1"/>
          <p:nvPr/>
        </p:nvSpPr>
        <p:spPr>
          <a:xfrm>
            <a:off x="15560478" y="7091349"/>
            <a:ext cx="1824293" cy="539750"/>
          </a:xfrm>
          <a:prstGeom prst="rect">
            <a:avLst/>
          </a:prstGeom>
        </p:spPr>
        <p:txBody>
          <a:bodyPr lIns="0" tIns="0" rIns="0" bIns="0" rtlCol="0" anchor="t">
            <a:spAutoFit/>
          </a:bodyPr>
          <a:lstStyle/>
          <a:p>
            <a:pPr marL="0" marR="0" lvl="0" indent="0" algn="l" defTabSz="914400" rtl="0" eaLnBrk="1" fontAlgn="auto" latinLnBrk="0" hangingPunct="1">
              <a:lnSpc>
                <a:spcPts val="448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Open Sans"/>
                <a:ea typeface="+mn-ea"/>
                <a:cs typeface="+mn-cs"/>
              </a:rPr>
              <a:t>#12JBP</a:t>
            </a:r>
          </a:p>
        </p:txBody>
      </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 y="7659987"/>
            <a:ext cx="18300192" cy="2637681"/>
          </a:xfrm>
          <a:prstGeom prst="rect">
            <a:avLst/>
          </a:prstGeom>
        </p:spPr>
      </p:pic>
      <p:sp>
        <p:nvSpPr>
          <p:cNvPr id="16" name="Rectángulo 15"/>
          <p:cNvSpPr/>
          <p:nvPr/>
        </p:nvSpPr>
        <p:spPr>
          <a:xfrm>
            <a:off x="1905000" y="9715500"/>
            <a:ext cx="11582400" cy="457200"/>
          </a:xfrm>
          <a:prstGeom prst="rect">
            <a:avLst/>
          </a:prstGeom>
          <a:solidFill>
            <a:srgbClr val="760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987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826950"/>
            <a:ext cx="8964276" cy="3734321"/>
          </a:xfrm>
          <a:prstGeom prst="rect">
            <a:avLst/>
          </a:prstGeom>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800" y="4224528"/>
            <a:ext cx="8945223" cy="3915321"/>
          </a:xfrm>
          <a:prstGeom prst="rect">
            <a:avLst/>
          </a:prstGeom>
        </p:spPr>
      </p:pic>
    </p:spTree>
    <p:extLst>
      <p:ext uri="{BB962C8B-B14F-4D97-AF65-F5344CB8AC3E}">
        <p14:creationId xmlns:p14="http://schemas.microsoft.com/office/powerpoint/2010/main" val="135634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sp>
        <p:nvSpPr>
          <p:cNvPr id="4" name="CuadroTexto 3"/>
          <p:cNvSpPr txBox="1"/>
          <p:nvPr/>
        </p:nvSpPr>
        <p:spPr>
          <a:xfrm>
            <a:off x="2457042" y="2530614"/>
            <a:ext cx="13621158" cy="3785652"/>
          </a:xfrm>
          <a:prstGeom prst="rect">
            <a:avLst/>
          </a:prstGeom>
          <a:noFill/>
        </p:spPr>
        <p:txBody>
          <a:bodyPr wrap="square" rtlCol="0">
            <a:spAutoFit/>
          </a:bodyPr>
          <a:lstStyle/>
          <a:p>
            <a:pPr marL="571500" indent="-571500">
              <a:buFont typeface="Arial" panose="020B0604020202020204" pitchFamily="34" charset="0"/>
              <a:buChar char="•"/>
            </a:pPr>
            <a:r>
              <a:rPr lang="es-ES" sz="4000" b="1" u="sng" dirty="0" smtClean="0">
                <a:solidFill>
                  <a:srgbClr val="595959"/>
                </a:solidFill>
              </a:rPr>
              <a:t>Registro detallado</a:t>
            </a:r>
          </a:p>
          <a:p>
            <a:pPr marL="1028700" lvl="1" indent="-571500">
              <a:buFont typeface="Arial" panose="020B0604020202020204" pitchFamily="34" charset="0"/>
              <a:buChar char="•"/>
            </a:pPr>
            <a:r>
              <a:rPr lang="es-ES" sz="4000" dirty="0" smtClean="0">
                <a:solidFill>
                  <a:srgbClr val="595959"/>
                </a:solidFill>
              </a:rPr>
              <a:t>Reordenación de apartados</a:t>
            </a:r>
          </a:p>
          <a:p>
            <a:pPr marL="1028700" lvl="1" indent="-571500">
              <a:buFont typeface="Arial" panose="020B0604020202020204" pitchFamily="34" charset="0"/>
              <a:buChar char="•"/>
            </a:pPr>
            <a:r>
              <a:rPr lang="es-ES" sz="4000" dirty="0" smtClean="0">
                <a:solidFill>
                  <a:srgbClr val="595959"/>
                </a:solidFill>
              </a:rPr>
              <a:t>Actualización de formatos de citas</a:t>
            </a:r>
          </a:p>
          <a:p>
            <a:pPr marL="1028700" lvl="1" indent="-571500">
              <a:buFont typeface="Arial" panose="020B0604020202020204" pitchFamily="34" charset="0"/>
              <a:buChar char="•"/>
            </a:pPr>
            <a:r>
              <a:rPr lang="es-ES" sz="4000" dirty="0" smtClean="0">
                <a:solidFill>
                  <a:srgbClr val="595959"/>
                </a:solidFill>
              </a:rPr>
              <a:t>Exportación RIS (</a:t>
            </a:r>
            <a:r>
              <a:rPr lang="es-ES" sz="4000" dirty="0" err="1" smtClean="0">
                <a:solidFill>
                  <a:srgbClr val="595959"/>
                </a:solidFill>
              </a:rPr>
              <a:t>Mendeley</a:t>
            </a:r>
            <a:r>
              <a:rPr lang="es-ES" sz="4000" dirty="0" smtClean="0">
                <a:solidFill>
                  <a:srgbClr val="595959"/>
                </a:solidFill>
              </a:rPr>
              <a:t>) y </a:t>
            </a:r>
            <a:r>
              <a:rPr lang="es-ES" sz="4000" dirty="0">
                <a:solidFill>
                  <a:srgbClr val="595959"/>
                </a:solidFill>
              </a:rPr>
              <a:t>UTF-8</a:t>
            </a:r>
          </a:p>
          <a:p>
            <a:pPr marL="1028700" lvl="1" indent="-571500">
              <a:buFont typeface="Arial" panose="020B0604020202020204" pitchFamily="34" charset="0"/>
              <a:buChar char="•"/>
            </a:pPr>
            <a:r>
              <a:rPr lang="es-ES" sz="4000" dirty="0" smtClean="0">
                <a:solidFill>
                  <a:srgbClr val="595959"/>
                </a:solidFill>
              </a:rPr>
              <a:t>Enriquecimiento de recursos-e </a:t>
            </a:r>
            <a:r>
              <a:rPr lang="es-ES" sz="4000" dirty="0">
                <a:solidFill>
                  <a:srgbClr val="595959"/>
                </a:solidFill>
              </a:rPr>
              <a:t>(1er </a:t>
            </a:r>
            <a:r>
              <a:rPr lang="es-ES" sz="4000" dirty="0" smtClean="0">
                <a:solidFill>
                  <a:srgbClr val="595959"/>
                </a:solidFill>
              </a:rPr>
              <a:t>recurso)</a:t>
            </a:r>
          </a:p>
          <a:p>
            <a:pPr marL="1028700" lvl="1" indent="-571500">
              <a:buFont typeface="Arial" panose="020B0604020202020204" pitchFamily="34" charset="0"/>
              <a:buChar char="•"/>
            </a:pPr>
            <a:r>
              <a:rPr lang="es-ES" sz="4000" dirty="0" smtClean="0">
                <a:solidFill>
                  <a:srgbClr val="595959"/>
                </a:solidFill>
              </a:rPr>
              <a:t>Licencias (2º recurso)</a:t>
            </a:r>
            <a:endParaRPr lang="es-ES" sz="4000" dirty="0">
              <a:solidFill>
                <a:srgbClr val="595959"/>
              </a:solidFill>
            </a:endParaRPr>
          </a:p>
        </p:txBody>
      </p:sp>
      <p:pic>
        <p:nvPicPr>
          <p:cNvPr id="5" name="Imagen 4">
            <a:hlinkClick r:id="rId4"/>
          </p:cNvPr>
          <p:cNvPicPr>
            <a:picLocks noChangeAspect="1"/>
          </p:cNvPicPr>
          <p:nvPr/>
        </p:nvPicPr>
        <p:blipFill>
          <a:blip r:embed="rId5"/>
          <a:stretch>
            <a:fillRect/>
          </a:stretch>
        </p:blipFill>
        <p:spPr>
          <a:xfrm>
            <a:off x="8305800" y="6554807"/>
            <a:ext cx="6034562" cy="2255580"/>
          </a:xfrm>
          <a:prstGeom prst="rect">
            <a:avLst/>
          </a:prstGeom>
        </p:spPr>
      </p:pic>
      <p:pic>
        <p:nvPicPr>
          <p:cNvPr id="7" name="Imagen 6">
            <a:hlinkClick r:id="rId6"/>
          </p:cNvPr>
          <p:cNvPicPr>
            <a:picLocks noChangeAspect="1"/>
          </p:cNvPicPr>
          <p:nvPr/>
        </p:nvPicPr>
        <p:blipFill>
          <a:blip r:embed="rId7"/>
          <a:stretch>
            <a:fillRect/>
          </a:stretch>
        </p:blipFill>
        <p:spPr>
          <a:xfrm>
            <a:off x="2514600" y="6554807"/>
            <a:ext cx="5532598" cy="2261593"/>
          </a:xfrm>
          <a:prstGeom prst="rect">
            <a:avLst/>
          </a:prstGeom>
        </p:spPr>
      </p:pic>
      <p:sp>
        <p:nvSpPr>
          <p:cNvPr id="6" name="CuadroTexto 5"/>
          <p:cNvSpPr txBox="1"/>
          <p:nvPr/>
        </p:nvSpPr>
        <p:spPr>
          <a:xfrm>
            <a:off x="3623265" y="8810387"/>
            <a:ext cx="3315267" cy="369332"/>
          </a:xfrm>
          <a:prstGeom prst="rect">
            <a:avLst/>
          </a:prstGeom>
          <a:noFill/>
        </p:spPr>
        <p:txBody>
          <a:bodyPr wrap="none" rtlCol="0">
            <a:spAutoFit/>
          </a:bodyPr>
          <a:lstStyle/>
          <a:p>
            <a:r>
              <a:rPr lang="es-ES" dirty="0" smtClean="0">
                <a:solidFill>
                  <a:srgbClr val="595959"/>
                </a:solidFill>
              </a:rPr>
              <a:t>Clic sobre la imagen para acceder</a:t>
            </a:r>
            <a:endParaRPr lang="es-ES" dirty="0">
              <a:solidFill>
                <a:srgbClr val="595959"/>
              </a:solidFill>
            </a:endParaRPr>
          </a:p>
        </p:txBody>
      </p:sp>
      <p:sp>
        <p:nvSpPr>
          <p:cNvPr id="8" name="CuadroTexto 7"/>
          <p:cNvSpPr txBox="1"/>
          <p:nvPr/>
        </p:nvSpPr>
        <p:spPr>
          <a:xfrm>
            <a:off x="9665447" y="8810387"/>
            <a:ext cx="3315267" cy="369332"/>
          </a:xfrm>
          <a:prstGeom prst="rect">
            <a:avLst/>
          </a:prstGeom>
          <a:noFill/>
        </p:spPr>
        <p:txBody>
          <a:bodyPr wrap="none" rtlCol="0">
            <a:spAutoFit/>
          </a:bodyPr>
          <a:lstStyle/>
          <a:p>
            <a:r>
              <a:rPr lang="es-ES" dirty="0" smtClean="0">
                <a:solidFill>
                  <a:srgbClr val="595959"/>
                </a:solidFill>
              </a:rPr>
              <a:t>Clic sobre la imagen para acceder</a:t>
            </a:r>
            <a:endParaRPr lang="es-ES" dirty="0">
              <a:solidFill>
                <a:srgbClr val="595959"/>
              </a:solidFill>
            </a:endParaRPr>
          </a:p>
        </p:txBody>
      </p:sp>
    </p:spTree>
    <p:extLst>
      <p:ext uri="{BB962C8B-B14F-4D97-AF65-F5344CB8AC3E}">
        <p14:creationId xmlns:p14="http://schemas.microsoft.com/office/powerpoint/2010/main" val="22651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1"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1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sp>
        <p:nvSpPr>
          <p:cNvPr id="4" name="CuadroTexto 3"/>
          <p:cNvSpPr txBox="1"/>
          <p:nvPr/>
        </p:nvSpPr>
        <p:spPr>
          <a:xfrm>
            <a:off x="2457042" y="2805648"/>
            <a:ext cx="13621158" cy="707886"/>
          </a:xfrm>
          <a:prstGeom prst="rect">
            <a:avLst/>
          </a:prstGeom>
          <a:noFill/>
        </p:spPr>
        <p:txBody>
          <a:bodyPr wrap="square" rtlCol="0">
            <a:spAutoFit/>
          </a:bodyPr>
          <a:lstStyle/>
          <a:p>
            <a:pPr marL="571500" indent="-571500">
              <a:buFont typeface="Arial" panose="020B0604020202020204" pitchFamily="34" charset="0"/>
              <a:buChar char="•"/>
            </a:pPr>
            <a:r>
              <a:rPr lang="es-ES" sz="4000" b="1" u="sng" dirty="0" smtClean="0">
                <a:solidFill>
                  <a:srgbClr val="595959"/>
                </a:solidFill>
              </a:rPr>
              <a:t>Traducciones y terminología</a:t>
            </a: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3200" y="3800256"/>
            <a:ext cx="3200847" cy="1571844"/>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96060" y="5411031"/>
            <a:ext cx="3162741" cy="1552792"/>
          </a:xfrm>
          <a:prstGeom prst="rect">
            <a:avLst/>
          </a:prstGeom>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0" y="3848100"/>
            <a:ext cx="6010759" cy="1505992"/>
          </a:xfrm>
          <a:prstGeom prst="rect">
            <a:avLst/>
          </a:prstGeom>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7488" y="5421018"/>
            <a:ext cx="6024735" cy="1475082"/>
          </a:xfrm>
          <a:prstGeom prst="rect">
            <a:avLst/>
          </a:prstGeom>
        </p:spPr>
      </p:pic>
      <p:pic>
        <p:nvPicPr>
          <p:cNvPr id="18" name="Imagen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3600" y="7392689"/>
            <a:ext cx="8287802" cy="1789411"/>
          </a:xfrm>
          <a:prstGeom prst="rect">
            <a:avLst/>
          </a:prstGeom>
        </p:spPr>
      </p:pic>
      <p:pic>
        <p:nvPicPr>
          <p:cNvPr id="21" name="Imagen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000" y="3909193"/>
            <a:ext cx="6287377" cy="2667372"/>
          </a:xfrm>
          <a:prstGeom prst="rect">
            <a:avLst/>
          </a:prstGeom>
        </p:spPr>
      </p:pic>
      <p:pic>
        <p:nvPicPr>
          <p:cNvPr id="22" name="Imagen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38607" y="6934735"/>
            <a:ext cx="3134162" cy="2229161"/>
          </a:xfrm>
          <a:prstGeom prst="rect">
            <a:avLst/>
          </a:prstGeom>
        </p:spPr>
      </p:pic>
    </p:spTree>
    <p:extLst>
      <p:ext uri="{BB962C8B-B14F-4D97-AF65-F5344CB8AC3E}">
        <p14:creationId xmlns:p14="http://schemas.microsoft.com/office/powerpoint/2010/main" val="168583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750"/>
                                        <p:tgtEl>
                                          <p:spTgt spid="11"/>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0" presetClass="entr" presetSubtype="0" fill="hold" nodeType="withEffect">
                                  <p:stCondLst>
                                    <p:cond delay="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childTnLst>
                                </p:cTn>
                              </p:par>
                              <p:par>
                                <p:cTn id="17" presetID="10"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par>
                                <p:cTn id="20" presetID="10" presetClass="entr" presetSubtype="0" fill="hold"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par>
                                <p:cTn id="23" presetID="10" presetClass="entr" presetSubtype="0"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750"/>
                                        <p:tgtEl>
                                          <p:spTgt spid="18"/>
                                        </p:tgtEl>
                                      </p:cBhvr>
                                    </p:animEffect>
                                  </p:childTnLst>
                                </p:cTn>
                              </p:par>
                              <p:par>
                                <p:cTn id="26" presetID="10" presetClass="entr" presetSubtype="0" fill="hold"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sp>
        <p:nvSpPr>
          <p:cNvPr id="4" name="CuadroTexto 3"/>
          <p:cNvSpPr txBox="1"/>
          <p:nvPr/>
        </p:nvSpPr>
        <p:spPr>
          <a:xfrm>
            <a:off x="2457042" y="2805648"/>
            <a:ext cx="13621158" cy="1323439"/>
          </a:xfrm>
          <a:prstGeom prst="rect">
            <a:avLst/>
          </a:prstGeom>
          <a:noFill/>
        </p:spPr>
        <p:txBody>
          <a:bodyPr wrap="square" rtlCol="0">
            <a:spAutoFit/>
          </a:bodyPr>
          <a:lstStyle/>
          <a:p>
            <a:pPr marL="571500" indent="-571500">
              <a:buFont typeface="Arial" panose="020B0604020202020204" pitchFamily="34" charset="0"/>
              <a:buChar char="•"/>
            </a:pPr>
            <a:r>
              <a:rPr lang="es-ES" sz="4000" b="1" u="sng" dirty="0" smtClean="0">
                <a:solidFill>
                  <a:srgbClr val="595959"/>
                </a:solidFill>
              </a:rPr>
              <a:t>Traducciones y terminología</a:t>
            </a:r>
          </a:p>
          <a:p>
            <a:endParaRPr lang="es-ES" sz="4000" b="1" u="sng" dirty="0">
              <a:solidFill>
                <a:srgbClr val="595959"/>
              </a:solidFill>
            </a:endParaRPr>
          </a:p>
        </p:txBody>
      </p:sp>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612" y="3695700"/>
            <a:ext cx="6544588" cy="5172797"/>
          </a:xfrm>
          <a:prstGeom prst="rect">
            <a:avLst/>
          </a:prstGeom>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5454" y="3695700"/>
            <a:ext cx="6601746" cy="5182323"/>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spTree>
    <p:extLst>
      <p:ext uri="{BB962C8B-B14F-4D97-AF65-F5344CB8AC3E}">
        <p14:creationId xmlns:p14="http://schemas.microsoft.com/office/powerpoint/2010/main" val="299129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125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sp>
        <p:nvSpPr>
          <p:cNvPr id="6" name="CuadroTexto 5"/>
          <p:cNvSpPr txBox="1"/>
          <p:nvPr/>
        </p:nvSpPr>
        <p:spPr>
          <a:xfrm>
            <a:off x="2333421" y="3009900"/>
            <a:ext cx="13621158" cy="6370975"/>
          </a:xfrm>
          <a:prstGeom prst="rect">
            <a:avLst/>
          </a:prstGeom>
          <a:noFill/>
        </p:spPr>
        <p:txBody>
          <a:bodyPr wrap="square" rtlCol="0">
            <a:spAutoFit/>
          </a:bodyPr>
          <a:lstStyle/>
          <a:p>
            <a:r>
              <a:rPr lang="es-ES" sz="4000" b="1" u="sng" dirty="0" smtClean="0">
                <a:solidFill>
                  <a:srgbClr val="595959"/>
                </a:solidFill>
              </a:rPr>
              <a:t>El grupo de PRIMO continúa trabajando en:</a:t>
            </a:r>
          </a:p>
          <a:p>
            <a:pPr marL="571500" indent="-571500">
              <a:buFont typeface="Arial" panose="020B0604020202020204" pitchFamily="34" charset="0"/>
              <a:buChar char="•"/>
            </a:pPr>
            <a:r>
              <a:rPr lang="es-ES" sz="3200" b="1" dirty="0" smtClean="0">
                <a:solidFill>
                  <a:srgbClr val="595959"/>
                </a:solidFill>
              </a:rPr>
              <a:t>Colecciones</a:t>
            </a:r>
          </a:p>
          <a:p>
            <a:pPr marL="571500" indent="-571500">
              <a:buFont typeface="Arial" panose="020B0604020202020204" pitchFamily="34" charset="0"/>
              <a:buChar char="•"/>
            </a:pPr>
            <a:r>
              <a:rPr lang="es-ES" sz="3200" b="1" dirty="0" smtClean="0">
                <a:solidFill>
                  <a:srgbClr val="595959"/>
                </a:solidFill>
              </a:rPr>
              <a:t>Mejorar la recuperación en los resultados</a:t>
            </a:r>
          </a:p>
          <a:p>
            <a:pPr marL="571500" indent="-571500">
              <a:buFont typeface="Arial" panose="020B0604020202020204" pitchFamily="34" charset="0"/>
              <a:buChar char="•"/>
            </a:pPr>
            <a:r>
              <a:rPr lang="es-ES" sz="3200" b="1" dirty="0" smtClean="0">
                <a:solidFill>
                  <a:srgbClr val="595959"/>
                </a:solidFill>
              </a:rPr>
              <a:t>Enriquecimiento</a:t>
            </a:r>
          </a:p>
          <a:p>
            <a:pPr marL="571500" indent="-571500">
              <a:buFont typeface="Arial" panose="020B0604020202020204" pitchFamily="34" charset="0"/>
              <a:buChar char="•"/>
            </a:pPr>
            <a:r>
              <a:rPr lang="es-ES" sz="3200" b="1" dirty="0">
                <a:solidFill>
                  <a:srgbClr val="595959"/>
                </a:solidFill>
              </a:rPr>
              <a:t>Nota pública del Fondo </a:t>
            </a:r>
            <a:r>
              <a:rPr lang="es-ES" sz="3200" b="1" dirty="0" smtClean="0">
                <a:solidFill>
                  <a:srgbClr val="595959"/>
                </a:solidFill>
              </a:rPr>
              <a:t>Antiguo</a:t>
            </a:r>
          </a:p>
          <a:p>
            <a:pPr marL="571500" indent="-571500">
              <a:buFont typeface="Arial" panose="020B0604020202020204" pitchFamily="34" charset="0"/>
              <a:buChar char="•"/>
            </a:pPr>
            <a:r>
              <a:rPr lang="es-ES" sz="3200" b="1" dirty="0" smtClean="0">
                <a:solidFill>
                  <a:srgbClr val="595959"/>
                </a:solidFill>
              </a:rPr>
              <a:t>Ubicar en plano de la Biblioteca</a:t>
            </a:r>
          </a:p>
          <a:p>
            <a:pPr marL="571500" indent="-571500">
              <a:buFont typeface="Arial" panose="020B0604020202020204" pitchFamily="34" charset="0"/>
              <a:buChar char="•"/>
            </a:pPr>
            <a:r>
              <a:rPr lang="es-ES" sz="3200" b="1" dirty="0" smtClean="0">
                <a:solidFill>
                  <a:srgbClr val="595959"/>
                </a:solidFill>
              </a:rPr>
              <a:t>Quitar signatura permanente en apartado “Localizaciones”</a:t>
            </a:r>
          </a:p>
          <a:p>
            <a:pPr marL="571500" indent="-571500">
              <a:buFont typeface="Arial" panose="020B0604020202020204" pitchFamily="34" charset="0"/>
              <a:buChar char="•"/>
            </a:pPr>
            <a:r>
              <a:rPr lang="es-ES" sz="3200" b="1" dirty="0" smtClean="0">
                <a:solidFill>
                  <a:srgbClr val="595959"/>
                </a:solidFill>
              </a:rPr>
              <a:t>Mención </a:t>
            </a:r>
            <a:r>
              <a:rPr lang="es-ES" sz="3200" b="1" dirty="0">
                <a:solidFill>
                  <a:srgbClr val="595959"/>
                </a:solidFill>
              </a:rPr>
              <a:t>de responsabilidad en el título e información del </a:t>
            </a:r>
            <a:r>
              <a:rPr lang="es-ES" sz="3200" b="1" dirty="0" smtClean="0">
                <a:solidFill>
                  <a:srgbClr val="595959"/>
                </a:solidFill>
              </a:rPr>
              <a:t>impresor </a:t>
            </a:r>
            <a:r>
              <a:rPr lang="es-ES" sz="3200" b="1" dirty="0">
                <a:solidFill>
                  <a:srgbClr val="595959"/>
                </a:solidFill>
              </a:rPr>
              <a:t>en la edición en el </a:t>
            </a:r>
            <a:r>
              <a:rPr lang="es-ES" sz="3200" b="1" dirty="0" smtClean="0">
                <a:solidFill>
                  <a:srgbClr val="595959"/>
                </a:solidFill>
              </a:rPr>
              <a:t>Fondo Antiguo</a:t>
            </a:r>
            <a:endParaRPr lang="es-ES" sz="3200" b="1" dirty="0">
              <a:solidFill>
                <a:srgbClr val="595959"/>
              </a:solidFill>
            </a:endParaRPr>
          </a:p>
          <a:p>
            <a:pPr marL="571500" indent="-571500">
              <a:buFont typeface="Arial" panose="020B0604020202020204" pitchFamily="34" charset="0"/>
              <a:buChar char="•"/>
            </a:pPr>
            <a:r>
              <a:rPr lang="es-ES" sz="3200" b="1" dirty="0" smtClean="0">
                <a:solidFill>
                  <a:srgbClr val="595959"/>
                </a:solidFill>
              </a:rPr>
              <a:t>Nuevo catálogo CBUA</a:t>
            </a:r>
          </a:p>
          <a:p>
            <a:pPr marL="571500" indent="-571500">
              <a:buFont typeface="Arial" panose="020B0604020202020204" pitchFamily="34" charset="0"/>
              <a:buChar char="•"/>
            </a:pPr>
            <a:r>
              <a:rPr lang="es-ES" sz="3200" b="1" dirty="0" smtClean="0">
                <a:solidFill>
                  <a:srgbClr val="595959"/>
                </a:solidFill>
              </a:rPr>
              <a:t>Guía de Fama</a:t>
            </a:r>
          </a:p>
          <a:p>
            <a:pPr marL="571500" indent="-571500">
              <a:buFont typeface="Arial" panose="020B0604020202020204" pitchFamily="34" charset="0"/>
              <a:buChar char="•"/>
            </a:pPr>
            <a:endParaRPr lang="es-ES" sz="4000" b="1" dirty="0" smtClean="0">
              <a:solidFill>
                <a:srgbClr val="595959"/>
              </a:solidFill>
            </a:endParaRPr>
          </a:p>
        </p:txBody>
      </p:sp>
      <p:pic>
        <p:nvPicPr>
          <p:cNvPr id="4" name="Imagen 3">
            <a:hlinkClick r:id="rId4"/>
          </p:cNvPr>
          <p:cNvPicPr>
            <a:picLocks noChangeAspect="1"/>
          </p:cNvPicPr>
          <p:nvPr/>
        </p:nvPicPr>
        <p:blipFill>
          <a:blip r:embed="rId5"/>
          <a:stretch>
            <a:fillRect/>
          </a:stretch>
        </p:blipFill>
        <p:spPr>
          <a:xfrm>
            <a:off x="9432925" y="7512724"/>
            <a:ext cx="3292475" cy="1295400"/>
          </a:xfrm>
          <a:prstGeom prst="rect">
            <a:avLst/>
          </a:prstGeom>
        </p:spPr>
      </p:pic>
      <p:sp>
        <p:nvSpPr>
          <p:cNvPr id="7" name="CuadroTexto 6"/>
          <p:cNvSpPr txBox="1"/>
          <p:nvPr/>
        </p:nvSpPr>
        <p:spPr>
          <a:xfrm>
            <a:off x="9563234" y="8812768"/>
            <a:ext cx="3031856" cy="369332"/>
          </a:xfrm>
          <a:prstGeom prst="rect">
            <a:avLst/>
          </a:prstGeom>
          <a:noFill/>
        </p:spPr>
        <p:txBody>
          <a:bodyPr wrap="none" rtlCol="0">
            <a:spAutoFit/>
          </a:bodyPr>
          <a:lstStyle/>
          <a:p>
            <a:r>
              <a:rPr lang="es-ES" dirty="0" smtClean="0">
                <a:solidFill>
                  <a:srgbClr val="595959"/>
                </a:solidFill>
              </a:rPr>
              <a:t>Clic sobre el logo para acceder</a:t>
            </a:r>
            <a:endParaRPr lang="es-ES" dirty="0">
              <a:solidFill>
                <a:srgbClr val="595959"/>
              </a:solidFill>
            </a:endParaRPr>
          </a:p>
        </p:txBody>
      </p:sp>
    </p:spTree>
    <p:extLst>
      <p:ext uri="{BB962C8B-B14F-4D97-AF65-F5344CB8AC3E}">
        <p14:creationId xmlns:p14="http://schemas.microsoft.com/office/powerpoint/2010/main" val="371966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8288000" cy="10287001"/>
          </a:xfrm>
          <a:prstGeom prst="rect">
            <a:avLst/>
          </a:prstGeom>
        </p:spPr>
      </p:pic>
    </p:spTree>
    <p:extLst>
      <p:ext uri="{BB962C8B-B14F-4D97-AF65-F5344CB8AC3E}">
        <p14:creationId xmlns:p14="http://schemas.microsoft.com/office/powerpoint/2010/main" val="45638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sp>
        <p:nvSpPr>
          <p:cNvPr id="4" name="CuadroTexto 3"/>
          <p:cNvSpPr txBox="1"/>
          <p:nvPr/>
        </p:nvSpPr>
        <p:spPr>
          <a:xfrm>
            <a:off x="5163102" y="3134723"/>
            <a:ext cx="7961795" cy="3170099"/>
          </a:xfrm>
          <a:prstGeom prst="rect">
            <a:avLst/>
          </a:prstGeom>
          <a:noFill/>
        </p:spPr>
        <p:txBody>
          <a:bodyPr wrap="none" rtlCol="0">
            <a:spAutoFit/>
          </a:bodyPr>
          <a:lstStyle/>
          <a:p>
            <a:pPr algn="ctr"/>
            <a:r>
              <a:rPr lang="es-ES" sz="6000" b="1" dirty="0" smtClean="0"/>
              <a:t>AYÚDANOS A MEJORAR </a:t>
            </a:r>
          </a:p>
          <a:p>
            <a:pPr algn="ctr"/>
            <a:r>
              <a:rPr lang="es-ES" sz="6000" b="1" dirty="0" smtClean="0"/>
              <a:t>NUESTRO CATÁLOGO,</a:t>
            </a:r>
          </a:p>
          <a:p>
            <a:pPr algn="ctr"/>
            <a:r>
              <a:rPr lang="es-ES" sz="8000" b="1" dirty="0" smtClean="0"/>
              <a:t>POR FAVOR</a:t>
            </a:r>
            <a:endParaRPr lang="es-ES" sz="8000" b="1" dirty="0"/>
          </a:p>
        </p:txBody>
      </p:sp>
      <p:sp>
        <p:nvSpPr>
          <p:cNvPr id="5" name="CuadroTexto 4"/>
          <p:cNvSpPr txBox="1"/>
          <p:nvPr/>
        </p:nvSpPr>
        <p:spPr>
          <a:xfrm>
            <a:off x="5847615" y="6777894"/>
            <a:ext cx="6592767" cy="523220"/>
          </a:xfrm>
          <a:prstGeom prst="rect">
            <a:avLst/>
          </a:prstGeom>
          <a:noFill/>
        </p:spPr>
        <p:txBody>
          <a:bodyPr wrap="none" rtlCol="0">
            <a:spAutoFit/>
          </a:bodyPr>
          <a:lstStyle/>
          <a:p>
            <a:r>
              <a:rPr lang="es-ES" sz="2800" b="1" dirty="0" smtClean="0">
                <a:solidFill>
                  <a:srgbClr val="595959"/>
                </a:solidFill>
              </a:rPr>
              <a:t>VUESTRAS EXPERIENCIA ES FUNDAMENTAL</a:t>
            </a: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0441" y="7698065"/>
            <a:ext cx="1987113" cy="1652386"/>
          </a:xfrm>
          <a:prstGeom prst="rect">
            <a:avLst/>
          </a:prstGeom>
        </p:spPr>
      </p:pic>
    </p:spTree>
    <p:extLst>
      <p:ext uri="{BB962C8B-B14F-4D97-AF65-F5344CB8AC3E}">
        <p14:creationId xmlns:p14="http://schemas.microsoft.com/office/powerpoint/2010/main" val="63158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743900"/>
          </a:xfrm>
          <a:prstGeom prst="rect">
            <a:avLst/>
          </a:prstGeom>
        </p:spPr>
      </p:pic>
      <p:sp>
        <p:nvSpPr>
          <p:cNvPr id="6" name="TextBox 6"/>
          <p:cNvSpPr txBox="1"/>
          <p:nvPr/>
        </p:nvSpPr>
        <p:spPr>
          <a:xfrm>
            <a:off x="4191000" y="3588246"/>
            <a:ext cx="12115800" cy="1078757"/>
          </a:xfrm>
          <a:prstGeom prst="rect">
            <a:avLst/>
          </a:prstGeom>
        </p:spPr>
        <p:txBody>
          <a:bodyPr wrap="square" lIns="0" tIns="0" rIns="0" bIns="0" rtlCol="0" anchor="t">
            <a:spAutoFit/>
          </a:bodyPr>
          <a:lstStyle/>
          <a:p>
            <a:pPr marL="0" marR="0" lvl="0" indent="0" algn="l" defTabSz="914400" rtl="0" eaLnBrk="1" fontAlgn="auto" latinLnBrk="0" hangingPunct="1">
              <a:lnSpc>
                <a:spcPts val="8394"/>
              </a:lnSpc>
              <a:spcBef>
                <a:spcPts val="0"/>
              </a:spcBef>
              <a:spcAft>
                <a:spcPts val="0"/>
              </a:spcAft>
              <a:buClrTx/>
              <a:buSzTx/>
              <a:buFontTx/>
              <a:buNone/>
              <a:tabLst/>
              <a:defRPr/>
            </a:pPr>
            <a:r>
              <a:rPr kumimoji="0" lang="en-US" sz="8000" b="1" i="0" u="none" strike="noStrike" kern="1200" cap="none" spc="152" normalizeH="0" baseline="0" noProof="0" dirty="0" smtClean="0">
                <a:ln>
                  <a:noFill/>
                </a:ln>
                <a:solidFill>
                  <a:srgbClr val="251E20"/>
                </a:solidFill>
                <a:effectLst/>
                <a:uLnTx/>
                <a:uFillTx/>
                <a:latin typeface="Calibri"/>
                <a:ea typeface="+mn-ea"/>
                <a:cs typeface="+mn-cs"/>
              </a:rPr>
              <a:t>CONTACTO</a:t>
            </a:r>
          </a:p>
        </p:txBody>
      </p:sp>
      <p:sp>
        <p:nvSpPr>
          <p:cNvPr id="7" name="TextBox 7"/>
          <p:cNvSpPr txBox="1"/>
          <p:nvPr/>
        </p:nvSpPr>
        <p:spPr>
          <a:xfrm>
            <a:off x="4191000" y="4930491"/>
            <a:ext cx="11092207" cy="3206006"/>
          </a:xfrm>
          <a:prstGeom prst="rect">
            <a:avLst/>
          </a:prstGeom>
        </p:spPr>
        <p:txBody>
          <a:bodyPr lIns="0" tIns="0" rIns="0" bIns="0" rtlCol="0" anchor="t">
            <a:spAutoFit/>
          </a:bodyPr>
          <a:lstStyle/>
          <a:p>
            <a:pPr marL="0" marR="0" lvl="0" indent="0" algn="l" defTabSz="914400" rtl="0" eaLnBrk="1" fontAlgn="auto" latinLnBrk="0" hangingPunct="1">
              <a:lnSpc>
                <a:spcPts val="5008"/>
              </a:lnSpc>
              <a:spcBef>
                <a:spcPts val="0"/>
              </a:spcBef>
              <a:spcAft>
                <a:spcPts val="0"/>
              </a:spcAft>
              <a:buClrTx/>
              <a:buSzTx/>
              <a:buFontTx/>
              <a:buNone/>
              <a:tabLst/>
              <a:defRPr/>
            </a:pPr>
            <a:r>
              <a:rPr kumimoji="0" lang="en-US" sz="3577" b="0" i="0" u="none" strike="noStrike" kern="1200" cap="none" spc="429" normalizeH="0" baseline="0" noProof="0" dirty="0" smtClean="0">
                <a:ln>
                  <a:noFill/>
                </a:ln>
                <a:solidFill>
                  <a:srgbClr val="251E20"/>
                </a:solidFill>
                <a:effectLst/>
                <a:uLnTx/>
                <a:uFillTx/>
                <a:latin typeface="Roboto"/>
                <a:ea typeface="+mn-ea"/>
                <a:cs typeface="+mn-cs"/>
              </a:rPr>
              <a:t>JUAN ANTONIO BARRERA</a:t>
            </a:r>
          </a:p>
          <a:p>
            <a:pPr lvl="0">
              <a:lnSpc>
                <a:spcPts val="5008"/>
              </a:lnSpc>
            </a:pPr>
            <a:r>
              <a:rPr lang="en-US" sz="3577" spc="429" dirty="0" smtClean="0">
                <a:solidFill>
                  <a:schemeClr val="bg1">
                    <a:lumMod val="50000"/>
                  </a:schemeClr>
                </a:solidFill>
                <a:latin typeface="Roboto"/>
              </a:rPr>
              <a:t>jabarrera@us.es</a:t>
            </a:r>
            <a:endParaRPr kumimoji="0" lang="en-US" sz="3577" b="0" i="0" u="none" strike="noStrike" kern="1200" cap="none" spc="429" normalizeH="0" baseline="0" noProof="0" dirty="0" smtClean="0">
              <a:ln>
                <a:noFill/>
              </a:ln>
              <a:solidFill>
                <a:schemeClr val="bg1">
                  <a:lumMod val="50000"/>
                </a:schemeClr>
              </a:solidFill>
              <a:effectLst/>
              <a:uLnTx/>
              <a:uFillTx/>
              <a:latin typeface="Roboto"/>
            </a:endParaRPr>
          </a:p>
          <a:p>
            <a:pPr marL="0" marR="0" lvl="0" indent="0" algn="l" defTabSz="914400" rtl="0" eaLnBrk="1" fontAlgn="auto" latinLnBrk="0" hangingPunct="1">
              <a:lnSpc>
                <a:spcPts val="5008"/>
              </a:lnSpc>
              <a:spcBef>
                <a:spcPts val="0"/>
              </a:spcBef>
              <a:spcAft>
                <a:spcPts val="0"/>
              </a:spcAft>
              <a:buClrTx/>
              <a:buSzTx/>
              <a:buFontTx/>
              <a:buNone/>
              <a:tabLst/>
              <a:defRPr/>
            </a:pPr>
            <a:endParaRPr lang="en-US" sz="3577" spc="429" dirty="0">
              <a:solidFill>
                <a:srgbClr val="251E20"/>
              </a:solidFill>
              <a:latin typeface="Roboto"/>
            </a:endParaRPr>
          </a:p>
          <a:p>
            <a:pPr marL="0" marR="0" lvl="0" indent="0" algn="l" defTabSz="914400" rtl="0" eaLnBrk="1" fontAlgn="auto" latinLnBrk="0" hangingPunct="1">
              <a:lnSpc>
                <a:spcPts val="5008"/>
              </a:lnSpc>
              <a:spcBef>
                <a:spcPts val="0"/>
              </a:spcBef>
              <a:spcAft>
                <a:spcPts val="0"/>
              </a:spcAft>
              <a:buClrTx/>
              <a:buSzTx/>
              <a:buFontTx/>
              <a:buNone/>
              <a:tabLst/>
              <a:defRPr/>
            </a:pPr>
            <a:r>
              <a:rPr kumimoji="0" lang="en-US" sz="3577" b="0" i="0" u="none" strike="noStrike" kern="1200" cap="none" spc="429" normalizeH="0" baseline="0" noProof="0" dirty="0" smtClean="0">
                <a:ln>
                  <a:noFill/>
                </a:ln>
                <a:solidFill>
                  <a:srgbClr val="251E20"/>
                </a:solidFill>
                <a:effectLst/>
                <a:uLnTx/>
                <a:uFillTx/>
                <a:latin typeface="Roboto"/>
                <a:ea typeface="+mn-ea"/>
                <a:cs typeface="+mn-cs"/>
              </a:rPr>
              <a:t>JULIO MORENO</a:t>
            </a:r>
          </a:p>
          <a:p>
            <a:pPr marL="0" marR="0" lvl="0" indent="0" algn="l" defTabSz="914400" rtl="0" eaLnBrk="1" fontAlgn="auto" latinLnBrk="0" hangingPunct="1">
              <a:lnSpc>
                <a:spcPts val="5008"/>
              </a:lnSpc>
              <a:spcBef>
                <a:spcPts val="0"/>
              </a:spcBef>
              <a:spcAft>
                <a:spcPts val="0"/>
              </a:spcAft>
              <a:buClrTx/>
              <a:buSzTx/>
              <a:buFontTx/>
              <a:buNone/>
              <a:tabLst/>
              <a:defRPr/>
            </a:pPr>
            <a:r>
              <a:rPr lang="en-US" sz="3577" spc="429" dirty="0" smtClean="0">
                <a:solidFill>
                  <a:schemeClr val="bg1">
                    <a:lumMod val="50000"/>
                  </a:schemeClr>
                </a:solidFill>
                <a:latin typeface="Roboto"/>
              </a:rPr>
              <a:t>julioml@us.es</a:t>
            </a:r>
            <a:endParaRPr kumimoji="0" lang="en-US" sz="3577" b="0" i="0" u="none" strike="noStrike" kern="1200" cap="none" spc="429" normalizeH="0" baseline="0" noProof="0" dirty="0">
              <a:ln>
                <a:noFill/>
              </a:ln>
              <a:solidFill>
                <a:schemeClr val="bg1">
                  <a:lumMod val="50000"/>
                </a:schemeClr>
              </a:solidFill>
              <a:effectLst/>
              <a:uLnTx/>
              <a:uFillTx/>
              <a:latin typeface="Roboto"/>
            </a:endParaRPr>
          </a:p>
        </p:txBody>
      </p:sp>
      <p:grpSp>
        <p:nvGrpSpPr>
          <p:cNvPr id="15" name="Group 15"/>
          <p:cNvGrpSpPr>
            <a:grpSpLocks noChangeAspect="1"/>
          </p:cNvGrpSpPr>
          <p:nvPr/>
        </p:nvGrpSpPr>
        <p:grpSpPr>
          <a:xfrm>
            <a:off x="-1752600" y="1638300"/>
            <a:ext cx="5372679" cy="5372679"/>
            <a:chOff x="0" y="0"/>
            <a:chExt cx="6350000" cy="6350000"/>
          </a:xfrm>
        </p:grpSpPr>
        <p:sp>
          <p:nvSpPr>
            <p:cNvPr id="16" name="Freeform 16"/>
            <p:cNvSpPr/>
            <p:nvPr/>
          </p:nvSpPr>
          <p:spPr>
            <a:xfrm>
              <a:off x="11684" y="11684"/>
              <a:ext cx="6326632" cy="6326632"/>
            </a:xfrm>
            <a:custGeom>
              <a:avLst/>
              <a:gdLst/>
              <a:ahLst/>
              <a:cxnLst/>
              <a:rect l="l" t="t" r="r" b="b"/>
              <a:pathLst>
                <a:path w="6326632" h="6326632">
                  <a:moveTo>
                    <a:pt x="3163316" y="0"/>
                  </a:moveTo>
                  <a:cubicBezTo>
                    <a:pt x="1416304" y="0"/>
                    <a:pt x="0" y="1416304"/>
                    <a:pt x="0" y="3163316"/>
                  </a:cubicBezTo>
                  <a:cubicBezTo>
                    <a:pt x="0" y="4910328"/>
                    <a:pt x="1416304" y="6326632"/>
                    <a:pt x="3163316" y="6326632"/>
                  </a:cubicBezTo>
                  <a:cubicBezTo>
                    <a:pt x="4910328" y="6326632"/>
                    <a:pt x="6326632" y="4910328"/>
                    <a:pt x="6326632" y="3163316"/>
                  </a:cubicBezTo>
                  <a:cubicBezTo>
                    <a:pt x="6326632" y="1416304"/>
                    <a:pt x="4910328" y="0"/>
                    <a:pt x="3163316" y="0"/>
                  </a:cubicBezTo>
                  <a:close/>
                  <a:moveTo>
                    <a:pt x="3163316" y="4190746"/>
                  </a:moveTo>
                  <a:cubicBezTo>
                    <a:pt x="2595880" y="4190746"/>
                    <a:pt x="2135886" y="3730752"/>
                    <a:pt x="2135886" y="3163316"/>
                  </a:cubicBezTo>
                  <a:cubicBezTo>
                    <a:pt x="2135886" y="2595880"/>
                    <a:pt x="2595880" y="2135886"/>
                    <a:pt x="3163316" y="2135886"/>
                  </a:cubicBezTo>
                  <a:cubicBezTo>
                    <a:pt x="3730752" y="2135886"/>
                    <a:pt x="4190746" y="2595880"/>
                    <a:pt x="4190746" y="3163316"/>
                  </a:cubicBezTo>
                  <a:cubicBezTo>
                    <a:pt x="4190746" y="3730752"/>
                    <a:pt x="3730752" y="4190746"/>
                    <a:pt x="3163316" y="4190746"/>
                  </a:cubicBezTo>
                  <a:close/>
                </a:path>
              </a:pathLst>
            </a:custGeom>
            <a:blipFill>
              <a:blip r:embed="rId3">
                <a:alphaModFix amt="32999"/>
              </a:blip>
              <a:stretch>
                <a:fillRect l="183" t="-24724" r="183" b="-24724"/>
              </a:stretch>
            </a:blipFill>
          </p:spPr>
        </p:sp>
      </p:grpSp>
      <p:grpSp>
        <p:nvGrpSpPr>
          <p:cNvPr id="17" name="Group 17"/>
          <p:cNvGrpSpPr>
            <a:grpSpLocks noChangeAspect="1"/>
          </p:cNvGrpSpPr>
          <p:nvPr/>
        </p:nvGrpSpPr>
        <p:grpSpPr>
          <a:xfrm>
            <a:off x="-495163" y="2754931"/>
            <a:ext cx="3139416" cy="3139416"/>
            <a:chOff x="0" y="0"/>
            <a:chExt cx="6350000" cy="6350000"/>
          </a:xfrm>
        </p:grpSpPr>
        <p:sp>
          <p:nvSpPr>
            <p:cNvPr id="18" name="Freeform 18"/>
            <p:cNvSpPr/>
            <p:nvPr/>
          </p:nvSpPr>
          <p:spPr>
            <a:xfrm>
              <a:off x="31877" y="31877"/>
              <a:ext cx="6286246" cy="6286246"/>
            </a:xfrm>
            <a:custGeom>
              <a:avLst/>
              <a:gdLst/>
              <a:ahLst/>
              <a:cxnLst/>
              <a:rect l="l" t="t" r="r" b="b"/>
              <a:pathLst>
                <a:path w="6286246" h="6286246">
                  <a:moveTo>
                    <a:pt x="3143123" y="0"/>
                  </a:moveTo>
                  <a:cubicBezTo>
                    <a:pt x="1407287" y="0"/>
                    <a:pt x="0" y="1407287"/>
                    <a:pt x="0" y="3143123"/>
                  </a:cubicBezTo>
                  <a:cubicBezTo>
                    <a:pt x="0" y="4878959"/>
                    <a:pt x="1407287" y="6286246"/>
                    <a:pt x="3143123" y="6286246"/>
                  </a:cubicBezTo>
                  <a:cubicBezTo>
                    <a:pt x="4878959" y="6286246"/>
                    <a:pt x="6286246" y="4878959"/>
                    <a:pt x="6286246" y="3143123"/>
                  </a:cubicBezTo>
                  <a:cubicBezTo>
                    <a:pt x="6286246" y="1407287"/>
                    <a:pt x="4878959" y="0"/>
                    <a:pt x="3143123" y="0"/>
                  </a:cubicBezTo>
                  <a:close/>
                  <a:moveTo>
                    <a:pt x="3143123" y="4701413"/>
                  </a:moveTo>
                  <a:cubicBezTo>
                    <a:pt x="2282444" y="4701413"/>
                    <a:pt x="1584833" y="4003675"/>
                    <a:pt x="1584833" y="3143123"/>
                  </a:cubicBezTo>
                  <a:cubicBezTo>
                    <a:pt x="1584833" y="2282571"/>
                    <a:pt x="2282444" y="1584833"/>
                    <a:pt x="3143123" y="1584833"/>
                  </a:cubicBezTo>
                  <a:cubicBezTo>
                    <a:pt x="4003802" y="1584833"/>
                    <a:pt x="4701413" y="2282444"/>
                    <a:pt x="4701413" y="3143123"/>
                  </a:cubicBezTo>
                  <a:cubicBezTo>
                    <a:pt x="4701413" y="4003802"/>
                    <a:pt x="4003802" y="4701413"/>
                    <a:pt x="3143123" y="4701413"/>
                  </a:cubicBezTo>
                  <a:close/>
                </a:path>
              </a:pathLst>
            </a:custGeom>
            <a:blipFill>
              <a:blip r:embed="rId3"/>
              <a:stretch>
                <a:fillRect l="501" t="-24247" r="501" b="-24247"/>
              </a:stretch>
            </a:blipFill>
          </p:spPr>
        </p:sp>
      </p:grpSp>
      <p:pic>
        <p:nvPicPr>
          <p:cNvPr id="14" name="Imagen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 y="7659987"/>
            <a:ext cx="18300192" cy="2637681"/>
          </a:xfrm>
          <a:prstGeom prst="rect">
            <a:avLst/>
          </a:prstGeom>
        </p:spPr>
      </p:pic>
    </p:spTree>
    <p:extLst>
      <p:ext uri="{BB962C8B-B14F-4D97-AF65-F5344CB8AC3E}">
        <p14:creationId xmlns:p14="http://schemas.microsoft.com/office/powerpoint/2010/main" val="161841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3743900"/>
          </a:xfrm>
          <a:prstGeom prst="rect">
            <a:avLst/>
          </a:prstGeom>
        </p:spPr>
      </p:pic>
      <p:sp>
        <p:nvSpPr>
          <p:cNvPr id="3" name="Rectángulo 2"/>
          <p:cNvSpPr/>
          <p:nvPr/>
        </p:nvSpPr>
        <p:spPr>
          <a:xfrm>
            <a:off x="3862104" y="4076700"/>
            <a:ext cx="11902397" cy="2651005"/>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6"/>
          <p:cNvSpPr txBox="1"/>
          <p:nvPr/>
        </p:nvSpPr>
        <p:spPr>
          <a:xfrm>
            <a:off x="4250701" y="4398690"/>
            <a:ext cx="11125200" cy="2154436"/>
          </a:xfrm>
          <a:prstGeom prst="rect">
            <a:avLst/>
          </a:prstGeom>
        </p:spPr>
        <p:txBody>
          <a:bodyPr wrap="square" lIns="0" tIns="0" rIns="0" bIns="0" rtlCol="0" anchor="t">
            <a:spAutoFit/>
          </a:bodyPr>
          <a:lstStyle/>
          <a:p>
            <a:pPr>
              <a:lnSpc>
                <a:spcPts val="8394"/>
              </a:lnSpc>
            </a:pPr>
            <a:r>
              <a:rPr lang="en-US" sz="7200" b="1" i="0" spc="152" dirty="0" smtClean="0">
                <a:solidFill>
                  <a:srgbClr val="595959"/>
                </a:solidFill>
              </a:rPr>
              <a:t>FAMA INGENIADA</a:t>
            </a:r>
            <a:r>
              <a:rPr lang="en-US" sz="7200" b="1" spc="152" dirty="0" smtClean="0">
                <a:solidFill>
                  <a:srgbClr val="251E20"/>
                </a:solidFill>
              </a:rPr>
              <a:t/>
            </a:r>
            <a:br>
              <a:rPr lang="en-US" sz="7200" b="1" spc="152" dirty="0" smtClean="0">
                <a:solidFill>
                  <a:srgbClr val="251E20"/>
                </a:solidFill>
              </a:rPr>
            </a:br>
            <a:r>
              <a:rPr lang="es-ES" sz="3600" b="1" spc="152" dirty="0" smtClean="0">
                <a:solidFill>
                  <a:schemeClr val="tx1">
                    <a:lumMod val="50000"/>
                    <a:lumOff val="50000"/>
                  </a:schemeClr>
                </a:solidFill>
              </a:rPr>
              <a:t>LA NUEVA IMAGEN DEL CATÁLOGO DE LA BIBLIOTECA</a:t>
            </a:r>
            <a:endParaRPr lang="en-US" sz="3600" b="1" i="0" spc="152" dirty="0">
              <a:solidFill>
                <a:schemeClr val="tx1">
                  <a:lumMod val="50000"/>
                  <a:lumOff val="50000"/>
                </a:schemeClr>
              </a:solidFill>
            </a:endParaRPr>
          </a:p>
        </p:txBody>
      </p:sp>
      <p:sp>
        <p:nvSpPr>
          <p:cNvPr id="7" name="TextBox 7"/>
          <p:cNvSpPr txBox="1"/>
          <p:nvPr/>
        </p:nvSpPr>
        <p:spPr>
          <a:xfrm>
            <a:off x="4250701" y="7243871"/>
            <a:ext cx="11092207" cy="594009"/>
          </a:xfrm>
          <a:prstGeom prst="rect">
            <a:avLst/>
          </a:prstGeom>
        </p:spPr>
        <p:txBody>
          <a:bodyPr lIns="0" tIns="0" rIns="0" bIns="0" rtlCol="0" anchor="t">
            <a:spAutoFit/>
          </a:bodyPr>
          <a:lstStyle/>
          <a:p>
            <a:pPr>
              <a:lnSpc>
                <a:spcPts val="5008"/>
              </a:lnSpc>
            </a:pPr>
            <a:r>
              <a:rPr lang="en-US" sz="3577" spc="429" dirty="0" smtClean="0">
                <a:solidFill>
                  <a:srgbClr val="595959"/>
                </a:solidFill>
                <a:latin typeface="Roboto"/>
              </a:rPr>
              <a:t>JUAN ANTONIO BARRERA Y JULIO MORENO</a:t>
            </a:r>
            <a:endParaRPr lang="en-US" sz="3577" b="0" i="0" spc="429" dirty="0">
              <a:solidFill>
                <a:srgbClr val="595959"/>
              </a:solidFill>
              <a:latin typeface="Roboto"/>
            </a:endParaRPr>
          </a:p>
        </p:txBody>
      </p:sp>
      <p:grpSp>
        <p:nvGrpSpPr>
          <p:cNvPr id="15" name="Group 15"/>
          <p:cNvGrpSpPr>
            <a:grpSpLocks noChangeAspect="1"/>
          </p:cNvGrpSpPr>
          <p:nvPr/>
        </p:nvGrpSpPr>
        <p:grpSpPr>
          <a:xfrm>
            <a:off x="-1752600" y="1638300"/>
            <a:ext cx="5372679" cy="5372679"/>
            <a:chOff x="0" y="0"/>
            <a:chExt cx="6350000" cy="6350000"/>
          </a:xfrm>
        </p:grpSpPr>
        <p:sp>
          <p:nvSpPr>
            <p:cNvPr id="16" name="Freeform 16"/>
            <p:cNvSpPr/>
            <p:nvPr/>
          </p:nvSpPr>
          <p:spPr>
            <a:xfrm>
              <a:off x="11684" y="11684"/>
              <a:ext cx="6326632" cy="6326632"/>
            </a:xfrm>
            <a:custGeom>
              <a:avLst/>
              <a:gdLst/>
              <a:ahLst/>
              <a:cxnLst/>
              <a:rect l="l" t="t" r="r" b="b"/>
              <a:pathLst>
                <a:path w="6326632" h="6326632">
                  <a:moveTo>
                    <a:pt x="3163316" y="0"/>
                  </a:moveTo>
                  <a:cubicBezTo>
                    <a:pt x="1416304" y="0"/>
                    <a:pt x="0" y="1416304"/>
                    <a:pt x="0" y="3163316"/>
                  </a:cubicBezTo>
                  <a:cubicBezTo>
                    <a:pt x="0" y="4910328"/>
                    <a:pt x="1416304" y="6326632"/>
                    <a:pt x="3163316" y="6326632"/>
                  </a:cubicBezTo>
                  <a:cubicBezTo>
                    <a:pt x="4910328" y="6326632"/>
                    <a:pt x="6326632" y="4910328"/>
                    <a:pt x="6326632" y="3163316"/>
                  </a:cubicBezTo>
                  <a:cubicBezTo>
                    <a:pt x="6326632" y="1416304"/>
                    <a:pt x="4910328" y="0"/>
                    <a:pt x="3163316" y="0"/>
                  </a:cubicBezTo>
                  <a:close/>
                  <a:moveTo>
                    <a:pt x="3163316" y="4190746"/>
                  </a:moveTo>
                  <a:cubicBezTo>
                    <a:pt x="2595880" y="4190746"/>
                    <a:pt x="2135886" y="3730752"/>
                    <a:pt x="2135886" y="3163316"/>
                  </a:cubicBezTo>
                  <a:cubicBezTo>
                    <a:pt x="2135886" y="2595880"/>
                    <a:pt x="2595880" y="2135886"/>
                    <a:pt x="3163316" y="2135886"/>
                  </a:cubicBezTo>
                  <a:cubicBezTo>
                    <a:pt x="3730752" y="2135886"/>
                    <a:pt x="4190746" y="2595880"/>
                    <a:pt x="4190746" y="3163316"/>
                  </a:cubicBezTo>
                  <a:cubicBezTo>
                    <a:pt x="4190746" y="3730752"/>
                    <a:pt x="3730752" y="4190746"/>
                    <a:pt x="3163316" y="4190746"/>
                  </a:cubicBezTo>
                  <a:close/>
                </a:path>
              </a:pathLst>
            </a:custGeom>
            <a:blipFill>
              <a:blip r:embed="rId4">
                <a:alphaModFix amt="32999"/>
              </a:blip>
              <a:stretch>
                <a:fillRect l="183" t="-24724" r="183" b="-24724"/>
              </a:stretch>
            </a:blipFill>
          </p:spPr>
        </p:sp>
      </p:grpSp>
      <p:grpSp>
        <p:nvGrpSpPr>
          <p:cNvPr id="17" name="Group 17"/>
          <p:cNvGrpSpPr>
            <a:grpSpLocks noChangeAspect="1"/>
          </p:cNvGrpSpPr>
          <p:nvPr/>
        </p:nvGrpSpPr>
        <p:grpSpPr>
          <a:xfrm>
            <a:off x="-495163" y="2754931"/>
            <a:ext cx="3139416" cy="3139416"/>
            <a:chOff x="0" y="0"/>
            <a:chExt cx="6350000" cy="6350000"/>
          </a:xfrm>
        </p:grpSpPr>
        <p:sp>
          <p:nvSpPr>
            <p:cNvPr id="18" name="Freeform 18"/>
            <p:cNvSpPr/>
            <p:nvPr/>
          </p:nvSpPr>
          <p:spPr>
            <a:xfrm>
              <a:off x="31877" y="31877"/>
              <a:ext cx="6286246" cy="6286246"/>
            </a:xfrm>
            <a:custGeom>
              <a:avLst/>
              <a:gdLst/>
              <a:ahLst/>
              <a:cxnLst/>
              <a:rect l="l" t="t" r="r" b="b"/>
              <a:pathLst>
                <a:path w="6286246" h="6286246">
                  <a:moveTo>
                    <a:pt x="3143123" y="0"/>
                  </a:moveTo>
                  <a:cubicBezTo>
                    <a:pt x="1407287" y="0"/>
                    <a:pt x="0" y="1407287"/>
                    <a:pt x="0" y="3143123"/>
                  </a:cubicBezTo>
                  <a:cubicBezTo>
                    <a:pt x="0" y="4878959"/>
                    <a:pt x="1407287" y="6286246"/>
                    <a:pt x="3143123" y="6286246"/>
                  </a:cubicBezTo>
                  <a:cubicBezTo>
                    <a:pt x="4878959" y="6286246"/>
                    <a:pt x="6286246" y="4878959"/>
                    <a:pt x="6286246" y="3143123"/>
                  </a:cubicBezTo>
                  <a:cubicBezTo>
                    <a:pt x="6286246" y="1407287"/>
                    <a:pt x="4878959" y="0"/>
                    <a:pt x="3143123" y="0"/>
                  </a:cubicBezTo>
                  <a:close/>
                  <a:moveTo>
                    <a:pt x="3143123" y="4701413"/>
                  </a:moveTo>
                  <a:cubicBezTo>
                    <a:pt x="2282444" y="4701413"/>
                    <a:pt x="1584833" y="4003675"/>
                    <a:pt x="1584833" y="3143123"/>
                  </a:cubicBezTo>
                  <a:cubicBezTo>
                    <a:pt x="1584833" y="2282571"/>
                    <a:pt x="2282444" y="1584833"/>
                    <a:pt x="3143123" y="1584833"/>
                  </a:cubicBezTo>
                  <a:cubicBezTo>
                    <a:pt x="4003802" y="1584833"/>
                    <a:pt x="4701413" y="2282444"/>
                    <a:pt x="4701413" y="3143123"/>
                  </a:cubicBezTo>
                  <a:cubicBezTo>
                    <a:pt x="4701413" y="4003802"/>
                    <a:pt x="4003802" y="4701413"/>
                    <a:pt x="3143123" y="4701413"/>
                  </a:cubicBezTo>
                  <a:close/>
                </a:path>
              </a:pathLst>
            </a:custGeom>
            <a:blipFill>
              <a:blip r:embed="rId4"/>
              <a:stretch>
                <a:fillRect l="501" t="-24247" r="501" b="-24247"/>
              </a:stretch>
            </a:blipFill>
          </p:spPr>
        </p:sp>
      </p:grpSp>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 y="7659987"/>
            <a:ext cx="18300192" cy="26376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639366823"/>
              </p:ext>
            </p:extLst>
          </p:nvPr>
        </p:nvGraphicFramePr>
        <p:xfrm>
          <a:off x="1409700" y="5524500"/>
          <a:ext cx="154686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pic>
        <p:nvPicPr>
          <p:cNvPr id="2" name="Imagen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sp>
        <p:nvSpPr>
          <p:cNvPr id="4" name="CuadroTexto 3"/>
          <p:cNvSpPr txBox="1"/>
          <p:nvPr/>
        </p:nvSpPr>
        <p:spPr>
          <a:xfrm>
            <a:off x="1790700" y="3009900"/>
            <a:ext cx="14706600" cy="16312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685800" indent="-685800">
              <a:buFont typeface="Arial" panose="020B0604020202020204" pitchFamily="34" charset="0"/>
              <a:buChar char="•"/>
            </a:pPr>
            <a:r>
              <a:rPr lang="es-ES" sz="3600" b="1" dirty="0" smtClean="0">
                <a:solidFill>
                  <a:srgbClr val="595959"/>
                </a:solidFill>
              </a:rPr>
              <a:t>Tres grupos de trabajo con un objetivo general (usabilidad, UX, </a:t>
            </a:r>
            <a:r>
              <a:rPr lang="es-ES" sz="3600" b="1" dirty="0" err="1" smtClean="0">
                <a:solidFill>
                  <a:srgbClr val="595959"/>
                </a:solidFill>
              </a:rPr>
              <a:t>etc</a:t>
            </a:r>
            <a:r>
              <a:rPr lang="es-ES" sz="3600" b="1" dirty="0" smtClean="0">
                <a:solidFill>
                  <a:srgbClr val="595959"/>
                </a:solidFill>
              </a:rPr>
              <a:t>)</a:t>
            </a:r>
          </a:p>
          <a:p>
            <a:pPr marL="1600200" lvl="2" indent="-685800">
              <a:buFont typeface="Wingdings" panose="05000000000000000000" pitchFamily="2" charset="2"/>
              <a:buChar char="q"/>
            </a:pPr>
            <a:r>
              <a:rPr lang="es-ES" sz="3200" dirty="0" smtClean="0">
                <a:solidFill>
                  <a:srgbClr val="595959"/>
                </a:solidFill>
              </a:rPr>
              <a:t>Metodología y reuniones de consenso</a:t>
            </a:r>
          </a:p>
          <a:p>
            <a:pPr marL="1600200" lvl="2" indent="-685800">
              <a:buFont typeface="Wingdings" panose="05000000000000000000" pitchFamily="2" charset="2"/>
              <a:buChar char="q"/>
            </a:pPr>
            <a:r>
              <a:rPr lang="es-ES" sz="3200" dirty="0">
                <a:solidFill>
                  <a:srgbClr val="595959"/>
                </a:solidFill>
              </a:rPr>
              <a:t>Objetivos </a:t>
            </a:r>
            <a:r>
              <a:rPr lang="es-ES" sz="3200" dirty="0" smtClean="0">
                <a:solidFill>
                  <a:srgbClr val="595959"/>
                </a:solidFill>
              </a:rPr>
              <a:t>específicos</a:t>
            </a:r>
            <a:endParaRPr lang="es-ES" sz="3200" dirty="0">
              <a:solidFill>
                <a:srgbClr val="595959"/>
              </a:solidFill>
            </a:endParaRPr>
          </a:p>
        </p:txBody>
      </p:sp>
      <p:sp>
        <p:nvSpPr>
          <p:cNvPr id="7" name="CuadroTexto 6"/>
          <p:cNvSpPr txBox="1"/>
          <p:nvPr/>
        </p:nvSpPr>
        <p:spPr>
          <a:xfrm>
            <a:off x="1409700" y="4843117"/>
            <a:ext cx="15468600" cy="646331"/>
          </a:xfrm>
          <a:prstGeom prst="rect">
            <a:avLst/>
          </a:prstGeom>
          <a:solidFill>
            <a:schemeClr val="bg1">
              <a:lumMod val="95000"/>
            </a:schemeClr>
          </a:solidFill>
          <a:ln w="57150">
            <a:solidFill>
              <a:srgbClr val="760828"/>
            </a:solidFill>
          </a:ln>
        </p:spPr>
        <p:txBody>
          <a:bodyPr wrap="square" rtlCol="0">
            <a:spAutoFit/>
          </a:bodyPr>
          <a:lstStyle/>
          <a:p>
            <a:pPr algn="ctr"/>
            <a:r>
              <a:rPr lang="es-ES" sz="3600" b="1" dirty="0" smtClean="0">
                <a:solidFill>
                  <a:schemeClr val="tx1">
                    <a:lumMod val="65000"/>
                    <a:lumOff val="35000"/>
                  </a:schemeClr>
                </a:solidFill>
              </a:rPr>
              <a:t>GRUPO DE PRIMO</a:t>
            </a:r>
            <a:endParaRPr lang="es-ES" sz="3600" b="1" dirty="0">
              <a:solidFill>
                <a:schemeClr val="tx1">
                  <a:lumMod val="65000"/>
                  <a:lumOff val="35000"/>
                </a:schemeClr>
              </a:solidFill>
            </a:endParaRPr>
          </a:p>
        </p:txBody>
      </p:sp>
    </p:spTree>
    <p:extLst>
      <p:ext uri="{BB962C8B-B14F-4D97-AF65-F5344CB8AC3E}">
        <p14:creationId xmlns:p14="http://schemas.microsoft.com/office/powerpoint/2010/main" val="107057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0" y="15240"/>
            <a:ext cx="18288000" cy="10271760"/>
          </a:xfrm>
          <a:prstGeom prst="rect">
            <a:avLst/>
          </a:prstGeom>
        </p:spPr>
      </p:pic>
    </p:spTree>
    <p:extLst>
      <p:ext uri="{BB962C8B-B14F-4D97-AF65-F5344CB8AC3E}">
        <p14:creationId xmlns:p14="http://schemas.microsoft.com/office/powerpoint/2010/main" val="362015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8288000" cy="10287001"/>
          </a:xfrm>
          <a:prstGeom prst="rect">
            <a:avLst/>
          </a:prstGeom>
        </p:spPr>
      </p:pic>
      <p:sp>
        <p:nvSpPr>
          <p:cNvPr id="2" name="Rectángulo 1"/>
          <p:cNvSpPr/>
          <p:nvPr/>
        </p:nvSpPr>
        <p:spPr>
          <a:xfrm>
            <a:off x="3810000" y="3771900"/>
            <a:ext cx="3886200" cy="4114800"/>
          </a:xfrm>
          <a:prstGeom prst="rect">
            <a:avLst/>
          </a:prstGeom>
          <a:noFill/>
          <a:ln w="57150">
            <a:solidFill>
              <a:srgbClr val="76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7696200" y="3771900"/>
            <a:ext cx="5791200" cy="4114800"/>
          </a:xfrm>
          <a:prstGeom prst="rect">
            <a:avLst/>
          </a:prstGeom>
          <a:noFill/>
          <a:ln w="57150">
            <a:solidFill>
              <a:srgbClr val="76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3810000" y="7886700"/>
            <a:ext cx="9677400" cy="1905000"/>
          </a:xfrm>
          <a:prstGeom prst="rect">
            <a:avLst/>
          </a:prstGeom>
          <a:noFill/>
          <a:ln w="57150">
            <a:solidFill>
              <a:srgbClr val="76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0131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grpId="2" nodeType="withEffect">
                                  <p:stCondLst>
                                    <p:cond delay="100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1" nodeType="with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xit" presetSubtype="0" fill="hold" grpId="2" nodeType="withEffect">
                                  <p:stCondLst>
                                    <p:cond delay="250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ntr" presetSubtype="0" fill="hold" grpId="0" nodeType="withEffect">
                                  <p:stCondLst>
                                    <p:cond delay="3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xit" presetSubtype="0" fill="hold" grpId="1" nodeType="withEffect">
                                  <p:stCondLst>
                                    <p:cond delay="400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4" grpId="1" animBg="1"/>
      <p:bldP spid="4" grpId="2"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ectángulo 3"/>
          <p:cNvSpPr/>
          <p:nvPr/>
        </p:nvSpPr>
        <p:spPr>
          <a:xfrm>
            <a:off x="4800600" y="0"/>
            <a:ext cx="7239000" cy="952500"/>
          </a:xfrm>
          <a:prstGeom prst="rect">
            <a:avLst/>
          </a:prstGeom>
          <a:noFill/>
          <a:ln w="38100">
            <a:solidFill>
              <a:srgbClr val="76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1" y="3265714"/>
            <a:ext cx="15050010" cy="4419600"/>
          </a:xfrm>
          <a:prstGeom prst="rect">
            <a:avLst/>
          </a:prstGeom>
        </p:spPr>
      </p:pic>
      <p:sp>
        <p:nvSpPr>
          <p:cNvPr id="6" name="Rectángulo 5"/>
          <p:cNvSpPr/>
          <p:nvPr/>
        </p:nvSpPr>
        <p:spPr>
          <a:xfrm>
            <a:off x="1600200" y="3238499"/>
            <a:ext cx="15012420" cy="4419601"/>
          </a:xfrm>
          <a:prstGeom prst="rect">
            <a:avLst/>
          </a:prstGeom>
          <a:noFill/>
          <a:ln w="57150">
            <a:solidFill>
              <a:srgbClr val="76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8288000" cy="10287001"/>
          </a:xfrm>
          <a:prstGeom prst="rect">
            <a:avLst/>
          </a:prstGeom>
        </p:spPr>
      </p:pic>
      <p:pic>
        <p:nvPicPr>
          <p:cNvPr id="7" name="Imagen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0800" y="623383"/>
            <a:ext cx="5116648" cy="9040231"/>
          </a:xfrm>
          <a:prstGeom prst="rect">
            <a:avLst/>
          </a:prstGeom>
        </p:spPr>
      </p:pic>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0" y="623383"/>
            <a:ext cx="5106509" cy="9040231"/>
          </a:xfrm>
          <a:prstGeom prst="rect">
            <a:avLst/>
          </a:prstGeom>
        </p:spPr>
      </p:pic>
      <p:sp>
        <p:nvSpPr>
          <p:cNvPr id="9" name="Rectángulo 8"/>
          <p:cNvSpPr/>
          <p:nvPr/>
        </p:nvSpPr>
        <p:spPr>
          <a:xfrm>
            <a:off x="2590800" y="623383"/>
            <a:ext cx="5116648" cy="9040231"/>
          </a:xfrm>
          <a:prstGeom prst="rect">
            <a:avLst/>
          </a:prstGeom>
          <a:noFill/>
          <a:ln w="57150">
            <a:solidFill>
              <a:srgbClr val="76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10657861" y="623383"/>
            <a:ext cx="5116648" cy="9040231"/>
          </a:xfrm>
          <a:prstGeom prst="rect">
            <a:avLst/>
          </a:prstGeom>
          <a:noFill/>
          <a:ln w="57150">
            <a:solidFill>
              <a:srgbClr val="760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41099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1000"/>
                                        <p:tgtEl>
                                          <p:spTgt spid="4"/>
                                        </p:tgtEl>
                                      </p:cBhvr>
                                    </p:animEffect>
                                    <p:set>
                                      <p:cBhvr>
                                        <p:cTn id="18" dur="1" fill="hold">
                                          <p:stCondLst>
                                            <p:cond delay="999"/>
                                          </p:stCondLst>
                                        </p:cTn>
                                        <p:tgtEl>
                                          <p:spTgt spid="4"/>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par>
                                <p:cTn id="25" presetID="10" presetClass="entr" presetSubtype="0" fill="hold" nodeType="with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par>
                                <p:cTn id="28" presetID="10" presetClass="entr" presetSubtype="0" fill="hold" nodeType="withEffect">
                                  <p:stCondLst>
                                    <p:cond delay="17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childTnLst>
                                </p:cTn>
                              </p:par>
                              <p:par>
                                <p:cTn id="31" presetID="10" presetClass="entr" presetSubtype="0" fill="hold" nodeType="withEffect">
                                  <p:stCondLst>
                                    <p:cond delay="175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par>
                                <p:cTn id="34" presetID="10" presetClass="entr" presetSubtype="0" fill="hold" grpId="0" nodeType="withEffect">
                                  <p:stCondLst>
                                    <p:cond delay="20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childTnLst>
                                </p:cTn>
                              </p:par>
                              <p:par>
                                <p:cTn id="37" presetID="10" presetClass="entr" presetSubtype="0"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sp>
        <p:nvSpPr>
          <p:cNvPr id="4" name="CuadroTexto 3"/>
          <p:cNvSpPr txBox="1"/>
          <p:nvPr/>
        </p:nvSpPr>
        <p:spPr>
          <a:xfrm>
            <a:off x="2438400" y="2705100"/>
            <a:ext cx="5791200" cy="707886"/>
          </a:xfrm>
          <a:prstGeom prst="rect">
            <a:avLst/>
          </a:prstGeom>
          <a:noFill/>
        </p:spPr>
        <p:txBody>
          <a:bodyPr wrap="square" rtlCol="0">
            <a:spAutoFit/>
          </a:bodyPr>
          <a:lstStyle/>
          <a:p>
            <a:pPr marL="571500" indent="-571500">
              <a:buFont typeface="Arial" panose="020B0604020202020204" pitchFamily="34" charset="0"/>
              <a:buChar char="•"/>
            </a:pPr>
            <a:r>
              <a:rPr lang="es-ES" sz="4000" b="1" u="sng" dirty="0" smtClean="0">
                <a:solidFill>
                  <a:srgbClr val="595959"/>
                </a:solidFill>
              </a:rPr>
              <a:t>Perfiles de búsqueda</a:t>
            </a:r>
            <a:endParaRPr lang="es-ES" sz="4000" b="1" u="sng" dirty="0">
              <a:solidFill>
                <a:srgbClr val="595959"/>
              </a:solidFill>
            </a:endParaRPr>
          </a:p>
        </p:txBody>
      </p:sp>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5797" t="37328" r="6252"/>
          <a:stretch/>
        </p:blipFill>
        <p:spPr>
          <a:xfrm>
            <a:off x="194349" y="3619500"/>
            <a:ext cx="17899301" cy="3808482"/>
          </a:xfrm>
          <a:prstGeom prst="rect">
            <a:avLst/>
          </a:prstGeom>
        </p:spPr>
      </p:pic>
      <p:sp>
        <p:nvSpPr>
          <p:cNvPr id="7" name="Cerrar llave 6"/>
          <p:cNvSpPr/>
          <p:nvPr/>
        </p:nvSpPr>
        <p:spPr>
          <a:xfrm>
            <a:off x="8382000" y="4456182"/>
            <a:ext cx="310896" cy="1371600"/>
          </a:xfrm>
          <a:prstGeom prst="rightBrace">
            <a:avLst>
              <a:gd name="adj1" fmla="val 8333"/>
              <a:gd name="adj2" fmla="val 51333"/>
            </a:avLst>
          </a:prstGeom>
          <a:noFill/>
          <a:ln w="57150">
            <a:solidFill>
              <a:srgbClr val="7608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Cerrar llave 7"/>
          <p:cNvSpPr/>
          <p:nvPr/>
        </p:nvSpPr>
        <p:spPr>
          <a:xfrm>
            <a:off x="8382000" y="5868857"/>
            <a:ext cx="310896" cy="1330525"/>
          </a:xfrm>
          <a:prstGeom prst="rightBrace">
            <a:avLst/>
          </a:prstGeom>
          <a:no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CuadroTexto 8"/>
          <p:cNvSpPr txBox="1"/>
          <p:nvPr/>
        </p:nvSpPr>
        <p:spPr>
          <a:xfrm>
            <a:off x="8763000" y="6284982"/>
            <a:ext cx="2133600" cy="461665"/>
          </a:xfrm>
          <a:prstGeom prst="rect">
            <a:avLst/>
          </a:prstGeom>
          <a:noFill/>
        </p:spPr>
        <p:txBody>
          <a:bodyPr wrap="square" rtlCol="0">
            <a:spAutoFit/>
          </a:bodyPr>
          <a:lstStyle/>
          <a:p>
            <a:r>
              <a:rPr lang="es-ES" sz="2400" b="1" dirty="0" smtClean="0">
                <a:solidFill>
                  <a:srgbClr val="595959"/>
                </a:solidFill>
              </a:rPr>
              <a:t>Autocompletar</a:t>
            </a:r>
            <a:endParaRPr lang="es-ES" sz="2400" b="1" dirty="0">
              <a:solidFill>
                <a:srgbClr val="595959"/>
              </a:solidFill>
            </a:endParaRPr>
          </a:p>
        </p:txBody>
      </p:sp>
    </p:spTree>
    <p:extLst>
      <p:ext uri="{BB962C8B-B14F-4D97-AF65-F5344CB8AC3E}">
        <p14:creationId xmlns:p14="http://schemas.microsoft.com/office/powerpoint/2010/main" val="418469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7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2682" r="-21"/>
          <a:stretch/>
        </p:blipFill>
        <p:spPr>
          <a:xfrm>
            <a:off x="3236455" y="3298683"/>
            <a:ext cx="11241545" cy="5731017"/>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510" y="2875804"/>
            <a:ext cx="5719090" cy="5343540"/>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1152" y="3613742"/>
            <a:ext cx="5659848" cy="5263558"/>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7718" y="3009399"/>
            <a:ext cx="5905482" cy="5105901"/>
          </a:xfrm>
          <a:prstGeom prst="rect">
            <a:avLst/>
          </a:prstGeom>
        </p:spPr>
      </p:pic>
      <p:sp>
        <p:nvSpPr>
          <p:cNvPr id="9" name="CuadroTexto 8"/>
          <p:cNvSpPr txBox="1"/>
          <p:nvPr/>
        </p:nvSpPr>
        <p:spPr>
          <a:xfrm>
            <a:off x="2037959" y="2247900"/>
            <a:ext cx="2477281" cy="707886"/>
          </a:xfrm>
          <a:prstGeom prst="rect">
            <a:avLst/>
          </a:prstGeom>
          <a:noFill/>
        </p:spPr>
        <p:txBody>
          <a:bodyPr wrap="none" rtlCol="0">
            <a:spAutoFit/>
          </a:bodyPr>
          <a:lstStyle/>
          <a:p>
            <a:r>
              <a:rPr lang="es-ES" sz="4000" b="1" dirty="0" smtClean="0">
                <a:solidFill>
                  <a:srgbClr val="595959"/>
                </a:solidFill>
              </a:rPr>
              <a:t>CATÁLOGO</a:t>
            </a:r>
            <a:endParaRPr lang="es-ES" sz="4000" b="1" dirty="0">
              <a:solidFill>
                <a:srgbClr val="595959"/>
              </a:solidFill>
            </a:endParaRPr>
          </a:p>
        </p:txBody>
      </p:sp>
      <p:sp>
        <p:nvSpPr>
          <p:cNvPr id="10" name="CuadroTexto 9"/>
          <p:cNvSpPr txBox="1"/>
          <p:nvPr/>
        </p:nvSpPr>
        <p:spPr>
          <a:xfrm>
            <a:off x="7187910" y="2987814"/>
            <a:ext cx="3933513" cy="707886"/>
          </a:xfrm>
          <a:prstGeom prst="rect">
            <a:avLst/>
          </a:prstGeom>
          <a:noFill/>
        </p:spPr>
        <p:txBody>
          <a:bodyPr wrap="none" rtlCol="0">
            <a:spAutoFit/>
          </a:bodyPr>
          <a:lstStyle/>
          <a:p>
            <a:r>
              <a:rPr lang="es-ES" sz="4000" b="1" dirty="0" smtClean="0">
                <a:solidFill>
                  <a:srgbClr val="595959"/>
                </a:solidFill>
              </a:rPr>
              <a:t>FONDO</a:t>
            </a:r>
            <a:r>
              <a:rPr lang="es-ES" sz="4000" b="1" dirty="0" smtClean="0"/>
              <a:t> </a:t>
            </a:r>
            <a:r>
              <a:rPr lang="es-ES" sz="4000" b="1" dirty="0" smtClean="0">
                <a:solidFill>
                  <a:srgbClr val="595959"/>
                </a:solidFill>
              </a:rPr>
              <a:t>ANTIGUO</a:t>
            </a:r>
            <a:endParaRPr lang="es-ES" sz="4000" b="1" dirty="0">
              <a:solidFill>
                <a:srgbClr val="595959"/>
              </a:solidFill>
            </a:endParaRPr>
          </a:p>
        </p:txBody>
      </p:sp>
      <p:sp>
        <p:nvSpPr>
          <p:cNvPr id="11" name="CuadroTexto 10"/>
          <p:cNvSpPr txBox="1"/>
          <p:nvPr/>
        </p:nvSpPr>
        <p:spPr>
          <a:xfrm>
            <a:off x="13924490" y="2324100"/>
            <a:ext cx="1440459" cy="707886"/>
          </a:xfrm>
          <a:prstGeom prst="rect">
            <a:avLst/>
          </a:prstGeom>
          <a:noFill/>
        </p:spPr>
        <p:txBody>
          <a:bodyPr wrap="none" rtlCol="0">
            <a:spAutoFit/>
          </a:bodyPr>
          <a:lstStyle/>
          <a:p>
            <a:r>
              <a:rPr lang="es-ES" sz="4000" b="1" dirty="0" smtClean="0">
                <a:solidFill>
                  <a:srgbClr val="595959"/>
                </a:solidFill>
              </a:rPr>
              <a:t>TODO</a:t>
            </a:r>
            <a:endParaRPr lang="es-ES" sz="4000" b="1" dirty="0">
              <a:solidFill>
                <a:srgbClr val="595959"/>
              </a:solidFill>
            </a:endParaRPr>
          </a:p>
        </p:txBody>
      </p:sp>
      <p:sp>
        <p:nvSpPr>
          <p:cNvPr id="12" name="CuadroTexto 11"/>
          <p:cNvSpPr txBox="1"/>
          <p:nvPr/>
        </p:nvSpPr>
        <p:spPr>
          <a:xfrm>
            <a:off x="2457042" y="2530614"/>
            <a:ext cx="2343558" cy="707886"/>
          </a:xfrm>
          <a:prstGeom prst="rect">
            <a:avLst/>
          </a:prstGeom>
          <a:noFill/>
        </p:spPr>
        <p:txBody>
          <a:bodyPr wrap="square" rtlCol="0">
            <a:spAutoFit/>
          </a:bodyPr>
          <a:lstStyle/>
          <a:p>
            <a:pPr marL="571500" indent="-571500">
              <a:buFont typeface="Arial" panose="020B0604020202020204" pitchFamily="34" charset="0"/>
              <a:buChar char="•"/>
            </a:pPr>
            <a:r>
              <a:rPr lang="es-ES" sz="4000" b="1" u="sng" dirty="0" smtClean="0">
                <a:solidFill>
                  <a:srgbClr val="595959"/>
                </a:solidFill>
              </a:rPr>
              <a:t>Facetas</a:t>
            </a:r>
            <a:endParaRPr lang="es-ES" sz="4000" b="1" u="sng" dirty="0">
              <a:solidFill>
                <a:srgbClr val="595959"/>
              </a:solidFill>
            </a:endParaRPr>
          </a:p>
        </p:txBody>
      </p:sp>
    </p:spTree>
    <p:extLst>
      <p:ext uri="{BB962C8B-B14F-4D97-AF65-F5344CB8AC3E}">
        <p14:creationId xmlns:p14="http://schemas.microsoft.com/office/powerpoint/2010/main" val="182742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2"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nodeType="withEffect">
                                  <p:stCondLst>
                                    <p:cond delay="125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1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175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175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3134723"/>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1076"/>
            <a:ext cx="18288000" cy="2635924"/>
          </a:xfrm>
          <a:prstGeom prst="rect">
            <a:avLst/>
          </a:prstGeom>
        </p:spPr>
      </p:pic>
      <p:sp>
        <p:nvSpPr>
          <p:cNvPr id="4" name="CuadroTexto 3"/>
          <p:cNvSpPr txBox="1"/>
          <p:nvPr/>
        </p:nvSpPr>
        <p:spPr>
          <a:xfrm>
            <a:off x="2457042" y="2530614"/>
            <a:ext cx="13621158" cy="5632311"/>
          </a:xfrm>
          <a:prstGeom prst="rect">
            <a:avLst/>
          </a:prstGeom>
          <a:noFill/>
        </p:spPr>
        <p:txBody>
          <a:bodyPr wrap="square" rtlCol="0">
            <a:spAutoFit/>
          </a:bodyPr>
          <a:lstStyle/>
          <a:p>
            <a:pPr marL="571500" indent="-571500">
              <a:buFont typeface="Arial" panose="020B0604020202020204" pitchFamily="34" charset="0"/>
              <a:buChar char="•"/>
            </a:pPr>
            <a:r>
              <a:rPr lang="es-ES" sz="4000" b="1" u="sng" dirty="0" smtClean="0">
                <a:solidFill>
                  <a:srgbClr val="595959"/>
                </a:solidFill>
              </a:rPr>
              <a:t>Resultados</a:t>
            </a:r>
          </a:p>
          <a:p>
            <a:pPr marL="1028700" lvl="1" indent="-571500">
              <a:buFont typeface="Arial" panose="020B0604020202020204" pitchFamily="34" charset="0"/>
              <a:buChar char="•"/>
            </a:pPr>
            <a:r>
              <a:rPr lang="es-ES" sz="4000" dirty="0" smtClean="0">
                <a:solidFill>
                  <a:srgbClr val="595959"/>
                </a:solidFill>
              </a:rPr>
              <a:t>Aumento del tamaño de portadas</a:t>
            </a:r>
          </a:p>
          <a:p>
            <a:pPr marL="1028700" lvl="1" indent="-571500">
              <a:buFont typeface="Arial" panose="020B0604020202020204" pitchFamily="34" charset="0"/>
              <a:buChar char="•"/>
            </a:pPr>
            <a:r>
              <a:rPr lang="es-ES" sz="4000" dirty="0" smtClean="0">
                <a:solidFill>
                  <a:srgbClr val="595959"/>
                </a:solidFill>
              </a:rPr>
              <a:t>Ocultar signatura permanente</a:t>
            </a:r>
          </a:p>
          <a:p>
            <a:pPr marL="1028700" lvl="1" indent="-571500">
              <a:buFont typeface="Arial" panose="020B0604020202020204" pitchFamily="34" charset="0"/>
              <a:buChar char="•"/>
            </a:pPr>
            <a:r>
              <a:rPr lang="es-ES" sz="4000" dirty="0" smtClean="0">
                <a:solidFill>
                  <a:srgbClr val="595959"/>
                </a:solidFill>
              </a:rPr>
              <a:t>Ranking de relevancia</a:t>
            </a:r>
          </a:p>
          <a:p>
            <a:pPr marL="1028700" lvl="1" indent="-571500">
              <a:buFont typeface="Arial" panose="020B0604020202020204" pitchFamily="34" charset="0"/>
              <a:buChar char="•"/>
            </a:pPr>
            <a:r>
              <a:rPr lang="es-ES" sz="4000" dirty="0" smtClean="0">
                <a:solidFill>
                  <a:srgbClr val="595959"/>
                </a:solidFill>
              </a:rPr>
              <a:t>Recomendación de recursos</a:t>
            </a:r>
          </a:p>
          <a:p>
            <a:pPr marL="1028700" lvl="1" indent="-571500">
              <a:buFont typeface="Arial" panose="020B0604020202020204" pitchFamily="34" charset="0"/>
              <a:buChar char="•"/>
            </a:pPr>
            <a:r>
              <a:rPr lang="es-ES" sz="4000" dirty="0" smtClean="0">
                <a:solidFill>
                  <a:srgbClr val="595959"/>
                </a:solidFill>
              </a:rPr>
              <a:t>Depuración de la colección electrónica</a:t>
            </a:r>
          </a:p>
          <a:p>
            <a:pPr marL="1028700" lvl="1" indent="-571500">
              <a:buFont typeface="Arial" panose="020B0604020202020204" pitchFamily="34" charset="0"/>
              <a:buChar char="•"/>
            </a:pPr>
            <a:r>
              <a:rPr lang="es-ES" sz="4000" dirty="0">
                <a:solidFill>
                  <a:srgbClr val="595959"/>
                </a:solidFill>
              </a:rPr>
              <a:t>Enlaces “Enviar a</a:t>
            </a:r>
            <a:r>
              <a:rPr lang="es-ES" sz="4000" dirty="0" smtClean="0">
                <a:solidFill>
                  <a:srgbClr val="595959"/>
                </a:solidFill>
              </a:rPr>
              <a:t>” en el registro simple:</a:t>
            </a:r>
            <a:endParaRPr lang="es-ES" sz="4000" dirty="0">
              <a:solidFill>
                <a:srgbClr val="595959"/>
              </a:solidFill>
            </a:endParaRPr>
          </a:p>
          <a:p>
            <a:pPr marL="1028700" lvl="1" indent="-571500">
              <a:buFont typeface="Arial" panose="020B0604020202020204" pitchFamily="34" charset="0"/>
              <a:buChar char="•"/>
            </a:pPr>
            <a:endParaRPr lang="es-ES" sz="4000" dirty="0" smtClean="0">
              <a:solidFill>
                <a:srgbClr val="595959"/>
              </a:solidFill>
            </a:endParaRPr>
          </a:p>
          <a:p>
            <a:pPr marL="1028700" lvl="1" indent="-571500">
              <a:buFont typeface="Arial" panose="020B0604020202020204" pitchFamily="34" charset="0"/>
              <a:buChar char="•"/>
            </a:pPr>
            <a:endParaRPr lang="es-ES" sz="4000" dirty="0">
              <a:solidFill>
                <a:srgbClr val="595959"/>
              </a:solidFill>
            </a:endParaRPr>
          </a:p>
        </p:txBody>
      </p:sp>
      <p:pic>
        <p:nvPicPr>
          <p:cNvPr id="6" name="Imagen 5"/>
          <p:cNvPicPr>
            <a:picLocks noChangeAspect="1"/>
          </p:cNvPicPr>
          <p:nvPr/>
        </p:nvPicPr>
        <p:blipFill>
          <a:blip r:embed="rId4"/>
          <a:stretch>
            <a:fillRect/>
          </a:stretch>
        </p:blipFill>
        <p:spPr>
          <a:xfrm>
            <a:off x="2209800" y="6819900"/>
            <a:ext cx="13219256" cy="1809399"/>
          </a:xfrm>
          <a:prstGeom prst="rect">
            <a:avLst/>
          </a:prstGeom>
        </p:spPr>
      </p:pic>
    </p:spTree>
    <p:extLst>
      <p:ext uri="{BB962C8B-B14F-4D97-AF65-F5344CB8AC3E}">
        <p14:creationId xmlns:p14="http://schemas.microsoft.com/office/powerpoint/2010/main" val="248219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1997</TotalTime>
  <Words>279</Words>
  <Application>Microsoft Office PowerPoint</Application>
  <PresentationFormat>Personalizado</PresentationFormat>
  <Paragraphs>126</Paragraphs>
  <Slides>17</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Calibri</vt:lpstr>
      <vt:lpstr>Wingdings</vt:lpstr>
      <vt:lpstr>Open Sans</vt:lpstr>
      <vt:lpstr>Arial</vt:lpstr>
      <vt:lpstr>Roboto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XII Jornadas de buenas prácticas y gestión del conocimiento</dc:title>
  <dc:creator>Usuario</dc:creator>
  <cp:lastModifiedBy>usuario</cp:lastModifiedBy>
  <cp:revision>108</cp:revision>
  <dcterms:created xsi:type="dcterms:W3CDTF">2006-08-16T00:00:00Z</dcterms:created>
  <dcterms:modified xsi:type="dcterms:W3CDTF">2019-12-16T18:14:19Z</dcterms:modified>
  <dc:identifier>DADp2YAaQ3c</dc:identifier>
</cp:coreProperties>
</file>