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59" r:id="rId3"/>
    <p:sldId id="266" r:id="rId4"/>
    <p:sldId id="260" r:id="rId5"/>
    <p:sldId id="265" r:id="rId6"/>
    <p:sldId id="267" r:id="rId7"/>
    <p:sldId id="268" r:id="rId8"/>
    <p:sldId id="277" r:id="rId9"/>
    <p:sldId id="271" r:id="rId10"/>
    <p:sldId id="272" r:id="rId11"/>
    <p:sldId id="273" r:id="rId12"/>
    <p:sldId id="274" r:id="rId13"/>
    <p:sldId id="275" r:id="rId14"/>
    <p:sldId id="276" r:id="rId15"/>
    <p:sldId id="261" r:id="rId1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6EAB"/>
    <a:srgbClr val="AB0A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1" autoAdjust="0"/>
  </p:normalViewPr>
  <p:slideViewPr>
    <p:cSldViewPr snapToGrid="0" showGuides="1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5ECB7-420E-4269-97F3-72A1CFF7452A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9467F-6A52-4E98-9D99-CF25436F5A0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028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375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22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9847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33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742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078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8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243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423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537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244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91D7-DB4B-4A12-B136-0317CAFB112C}" type="datetimeFigureOut">
              <a:rPr lang="es-ES" smtClean="0"/>
              <a:pPr/>
              <a:t>15/12/2017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2D9C-C653-4807-905E-CBB8B4AAD5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04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" t="15" r="3366"/>
          <a:stretch/>
        </p:blipFill>
        <p:spPr>
          <a:xfrm>
            <a:off x="0" y="0"/>
            <a:ext cx="4225159" cy="694208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385613" y="345787"/>
            <a:ext cx="79861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spc="-15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Mejorando el equipamiento informático para personas con discapacidad visual</a:t>
            </a:r>
          </a:p>
          <a:p>
            <a:endParaRPr lang="es-ES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0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sp>
        <p:nvSpPr>
          <p:cNvPr id="6" name="5 CuadroTexto"/>
          <p:cNvSpPr txBox="1"/>
          <p:nvPr/>
        </p:nvSpPr>
        <p:spPr>
          <a:xfrm>
            <a:off x="4048371" y="2977662"/>
            <a:ext cx="7845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JORNADA DE BUENAS PRÁCTICAS Y DE GESTIÓN</a:t>
            </a:r>
          </a:p>
          <a:p>
            <a:pPr algn="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CONOCIMIENTO DE LA BIBLIOTECA</a:t>
            </a:r>
          </a:p>
          <a:p>
            <a:pPr algn="r"/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ES" sz="11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 DE DICIEMBRE DE 2017</a:t>
            </a:r>
          </a:p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096000" y="5554617"/>
            <a:ext cx="4737320" cy="88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345723" y="6307015"/>
            <a:ext cx="4673600" cy="38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24" y="6102140"/>
            <a:ext cx="1931059" cy="64421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501661" y="4048594"/>
            <a:ext cx="505655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 Camacho, UNITIC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Almudena Iturri, Biblioteca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 Peña, Biblioteca</a:t>
            </a:r>
            <a:endParaRPr lang="es-ES" sz="2000" dirty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97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31734" y="377455"/>
            <a:ext cx="1073888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Conceptos iniciales</a:t>
            </a:r>
          </a:p>
          <a:p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 La Visión</a:t>
            </a:r>
            <a:r>
              <a:rPr lang="es-ES" sz="2800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sus alteraciones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_tradnl" dirty="0" smtClean="0"/>
          </a:p>
          <a:p>
            <a:r>
              <a:rPr lang="es-ES_tradnl" sz="2400" b="1" dirty="0" smtClean="0"/>
              <a:t>Definición: </a:t>
            </a:r>
            <a:r>
              <a:rPr lang="es-ES_tradnl" sz="2000" dirty="0" smtClean="0"/>
              <a:t>Facultad </a:t>
            </a:r>
            <a:r>
              <a:rPr lang="es-ES_tradnl" sz="2000" dirty="0"/>
              <a:t>sensorial de percibir y reconocer formas, tamaños y colores de objetos luminosos o iluminados, lo cual implica percepción de figura y forma, cromática y luminosa</a:t>
            </a:r>
            <a:r>
              <a:rPr lang="es-ES_tradnl" sz="2000" dirty="0" smtClean="0"/>
              <a:t>.</a:t>
            </a:r>
          </a:p>
          <a:p>
            <a:endParaRPr lang="es-ES" dirty="0"/>
          </a:p>
          <a:p>
            <a:pPr lvl="2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2000" dirty="0">
                <a:solidFill>
                  <a:schemeClr val="accent1">
                    <a:lumMod val="75000"/>
                  </a:schemeClr>
                </a:solidFill>
              </a:rPr>
              <a:t>Alteraciones en el funcionamiento visual normal: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s-ES" altLang="es-ES" dirty="0">
              <a:solidFill>
                <a:srgbClr val="C00000"/>
              </a:solidFill>
            </a:endParaRP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rgbClr val="000000"/>
                </a:solidFill>
              </a:rPr>
              <a:t>Hipermetropía, Miopía y </a:t>
            </a:r>
            <a:r>
              <a:rPr lang="es-ES" altLang="es-ES" dirty="0" smtClean="0">
                <a:solidFill>
                  <a:srgbClr val="000000"/>
                </a:solidFill>
              </a:rPr>
              <a:t>Astigmatismo</a:t>
            </a:r>
          </a:p>
          <a:p>
            <a:pPr algn="just">
              <a:spcBef>
                <a:spcPct val="0"/>
              </a:spcBef>
              <a:defRPr/>
            </a:pPr>
            <a:endParaRPr lang="es-ES" altLang="es-ES" dirty="0">
              <a:solidFill>
                <a:srgbClr val="C00000"/>
              </a:solidFill>
            </a:endParaRPr>
          </a:p>
          <a:p>
            <a:pPr lvl="2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2000" dirty="0">
                <a:solidFill>
                  <a:schemeClr val="accent1">
                    <a:lumMod val="75000"/>
                  </a:schemeClr>
                </a:solidFill>
              </a:rPr>
              <a:t>Alteraciones graves de la visión: </a:t>
            </a:r>
          </a:p>
          <a:p>
            <a:pPr algn="just">
              <a:spcBef>
                <a:spcPct val="0"/>
              </a:spcBef>
              <a:defRPr/>
            </a:pPr>
            <a:endParaRPr lang="es-ES" altLang="es-ES" dirty="0">
              <a:solidFill>
                <a:srgbClr val="C00000"/>
              </a:solidFill>
            </a:endParaRP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dirty="0" smtClean="0">
                <a:solidFill>
                  <a:srgbClr val="000000"/>
                </a:solidFill>
              </a:rPr>
              <a:t>Pérdida de la visión central</a:t>
            </a:r>
            <a:endParaRPr lang="es-ES" altLang="es-ES" dirty="0">
              <a:solidFill>
                <a:srgbClr val="000000"/>
              </a:solidFill>
            </a:endParaRP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rgbClr val="000000"/>
                </a:solidFill>
              </a:rPr>
              <a:t>Pérdida de la visión </a:t>
            </a:r>
            <a:r>
              <a:rPr lang="es-ES" altLang="es-ES" dirty="0" smtClean="0">
                <a:solidFill>
                  <a:srgbClr val="000000"/>
                </a:solidFill>
              </a:rPr>
              <a:t>periférica</a:t>
            </a:r>
            <a:endParaRPr lang="es-ES" altLang="es-ES" dirty="0">
              <a:solidFill>
                <a:srgbClr val="000000"/>
              </a:solidFill>
            </a:endParaRP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rgbClr val="000000"/>
                </a:solidFill>
              </a:rPr>
              <a:t>Visión </a:t>
            </a:r>
            <a:r>
              <a:rPr lang="es-ES" altLang="es-ES" dirty="0" smtClean="0">
                <a:solidFill>
                  <a:srgbClr val="000000"/>
                </a:solidFill>
              </a:rPr>
              <a:t>borrosa</a:t>
            </a:r>
            <a:endParaRPr lang="es-ES" altLang="es-ES" dirty="0">
              <a:solidFill>
                <a:srgbClr val="000000"/>
              </a:solidFill>
            </a:endParaRP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dirty="0">
                <a:solidFill>
                  <a:srgbClr val="000000"/>
                </a:solidFill>
              </a:rPr>
              <a:t>Pérdida total o severa,…….</a:t>
            </a:r>
          </a:p>
          <a:p>
            <a:pPr lvl="5" algn="just">
              <a:spcBef>
                <a:spcPct val="0"/>
              </a:spcBef>
              <a:defRPr/>
            </a:pPr>
            <a:endParaRPr lang="es-ES" altLang="es-ES" sz="2400" dirty="0">
              <a:solidFill>
                <a:srgbClr val="000000"/>
              </a:solidFill>
            </a:endParaRPr>
          </a:p>
          <a:p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976" y="585029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8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31734" y="377455"/>
            <a:ext cx="107388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 ¿Qué consecuencias tienen estos términos? </a:t>
            </a:r>
          </a:p>
          <a:p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Visión “normal”</a:t>
            </a:r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641" y="2153055"/>
            <a:ext cx="3700719" cy="255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976" y="585029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3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8898" y="2134175"/>
            <a:ext cx="3730414" cy="254834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31734" y="377455"/>
            <a:ext cx="107388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 ¿Qué consecuencias tienen estos términos? </a:t>
            </a:r>
          </a:p>
          <a:p>
            <a:endParaRPr lang="es-ES" sz="28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V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isión borrosa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976" y="585029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9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228" y="2160766"/>
            <a:ext cx="3695545" cy="253646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31734" y="377455"/>
            <a:ext cx="107388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 ¿Qué consecuencias tienen estos términos? </a:t>
            </a:r>
          </a:p>
          <a:p>
            <a:endParaRPr lang="es-ES" sz="28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</a:p>
          <a:p>
            <a:pPr algn="ctr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Pérdida de visión periférica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976" y="585029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7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5703" y="2154824"/>
            <a:ext cx="3700593" cy="254834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31734" y="377455"/>
            <a:ext cx="10738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 ¿Qué consecuencias tienen estos términos? </a:t>
            </a:r>
          </a:p>
          <a:p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</a:t>
            </a:r>
          </a:p>
          <a:p>
            <a:pPr algn="ctr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Pérdida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visión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o ceguera 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976" y="585029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3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sp>
        <p:nvSpPr>
          <p:cNvPr id="10" name="Rectángulo 9"/>
          <p:cNvSpPr/>
          <p:nvPr/>
        </p:nvSpPr>
        <p:spPr>
          <a:xfrm>
            <a:off x="933863" y="879390"/>
            <a:ext cx="1055238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¡Muchas gracias!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Camacho, CRAI Antonio de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Ulloa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Almudena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Iturri, Apoyo al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Aprendizaje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Peña, Informática y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Tecnología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y… </a:t>
            </a:r>
          </a:p>
          <a:p>
            <a:pPr algn="ctr">
              <a:lnSpc>
                <a:spcPct val="150000"/>
              </a:lnSpc>
            </a:pPr>
            <a:r>
              <a:rPr lang="es-ES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¡Muy felices fiestas!</a:t>
            </a:r>
          </a:p>
          <a:p>
            <a:pPr algn="ctr">
              <a:lnSpc>
                <a:spcPct val="150000"/>
              </a:lnSpc>
            </a:pPr>
            <a:endParaRPr lang="es-ES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pic>
        <p:nvPicPr>
          <p:cNvPr id="12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  <p:pic>
        <p:nvPicPr>
          <p:cNvPr id="2050" name="Picture 2" descr="Resultado de imagen de santa claus con gafas"/>
          <p:cNvPicPr>
            <a:picLocks noChangeAspect="1" noChangeArrowheads="1"/>
          </p:cNvPicPr>
          <p:nvPr/>
        </p:nvPicPr>
        <p:blipFill>
          <a:blip r:embed="rId5" cstate="print"/>
          <a:srcRect l="21219" t="10206" r="24249" b="10438"/>
          <a:stretch>
            <a:fillRect/>
          </a:stretch>
        </p:blipFill>
        <p:spPr bwMode="auto">
          <a:xfrm>
            <a:off x="9839569" y="2850334"/>
            <a:ext cx="2016370" cy="2198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41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sp>
        <p:nvSpPr>
          <p:cNvPr id="10" name="Rectángulo 9"/>
          <p:cNvSpPr/>
          <p:nvPr/>
        </p:nvSpPr>
        <p:spPr>
          <a:xfrm>
            <a:off x="918232" y="1398054"/>
            <a:ext cx="10552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spc="-15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La </a:t>
            </a:r>
            <a:r>
              <a:rPr lang="es-ES" sz="3200" b="1" spc="-15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atención a usuarios con discapacidad en la </a:t>
            </a:r>
            <a:r>
              <a:rPr lang="es-ES" sz="3200" b="1" spc="-15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Biblioteca.</a:t>
            </a:r>
            <a:endParaRPr lang="es-ES" sz="3200" b="1" spc="-15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pic>
        <p:nvPicPr>
          <p:cNvPr id="12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  <p:pic>
        <p:nvPicPr>
          <p:cNvPr id="10242" name="Picture 2" descr="http://2.bp.blogspot.com/-FTHe1Tr7e-c/VFI2bJqtIPI/AAAAAAAAA_E/W-5j9Qoq4V8/s960/logos%2B%25281%2529.png"/>
          <p:cNvPicPr>
            <a:picLocks noChangeAspect="1" noChangeArrowheads="1"/>
          </p:cNvPicPr>
          <p:nvPr/>
        </p:nvPicPr>
        <p:blipFill>
          <a:blip r:embed="rId5" cstate="print"/>
          <a:srcRect r="-2316" b="27180"/>
          <a:stretch>
            <a:fillRect/>
          </a:stretch>
        </p:blipFill>
        <p:spPr bwMode="auto">
          <a:xfrm>
            <a:off x="2132868" y="3168285"/>
            <a:ext cx="7902086" cy="204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7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sp>
        <p:nvSpPr>
          <p:cNvPr id="16" name="Rectángulo 8"/>
          <p:cNvSpPr/>
          <p:nvPr/>
        </p:nvSpPr>
        <p:spPr>
          <a:xfrm>
            <a:off x="356595" y="559527"/>
            <a:ext cx="11751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ES" sz="2800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atención a usuarios con discapacidad en la Biblioteca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  <p:sp>
        <p:nvSpPr>
          <p:cNvPr id="14" name="Rectángulo 9"/>
          <p:cNvSpPr/>
          <p:nvPr/>
        </p:nvSpPr>
        <p:spPr>
          <a:xfrm>
            <a:off x="819807" y="1472456"/>
            <a:ext cx="1055238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400" spc="-15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Razones que justifican el servicio </a:t>
            </a:r>
            <a:r>
              <a:rPr lang="es-ES" sz="2400" spc="-15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atención a personas con </a:t>
            </a:r>
            <a:r>
              <a:rPr lang="es-ES" sz="2400" spc="-15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discapacidad: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Declaración de la ONU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406769" y="3362459"/>
            <a:ext cx="99020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La Agenda 2030 se compromete a «no dejar a nadie atrás».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«Es necesario que los gobiernos, las personas con discapacidades y las organizaciones que las representan, las instituciones académicas y el sector privado trabajen en equipo para alcanzar los </a:t>
            </a:r>
            <a:r>
              <a:rPr lang="es-ES" b="1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 de Desarrollo Sostenible</a:t>
            </a:r>
            <a:r>
              <a:rPr lang="es-ES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endParaRPr lang="es-ES" dirty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 descr="http://www.un.org/sustainabledevelopment/es/wp-content/uploads/sites/3/2016/10/UNSDGLogo2016SP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3544" y="2277193"/>
            <a:ext cx="3939687" cy="6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42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sp>
        <p:nvSpPr>
          <p:cNvPr id="12" name="Rectángulo 9"/>
          <p:cNvSpPr/>
          <p:nvPr/>
        </p:nvSpPr>
        <p:spPr>
          <a:xfrm>
            <a:off x="819807" y="1472456"/>
            <a:ext cx="10552386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con la sociedad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2" t="12912" r="16801" b="50464"/>
          <a:stretch/>
        </p:blipFill>
        <p:spPr bwMode="auto">
          <a:xfrm>
            <a:off x="1283845" y="2503539"/>
            <a:ext cx="7663613" cy="23133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51" t="50066" r="17436" b="44389"/>
          <a:stretch/>
        </p:blipFill>
        <p:spPr bwMode="auto">
          <a:xfrm>
            <a:off x="9025613" y="3230764"/>
            <a:ext cx="2836986" cy="57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ágrima"/>
          <p:cNvSpPr/>
          <p:nvPr/>
        </p:nvSpPr>
        <p:spPr>
          <a:xfrm>
            <a:off x="6172997" y="3954586"/>
            <a:ext cx="2899508" cy="679939"/>
          </a:xfrm>
          <a:prstGeom prst="teardrop">
            <a:avLst>
              <a:gd name="adj" fmla="val 147978"/>
            </a:avLst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8"/>
          <p:cNvSpPr/>
          <p:nvPr/>
        </p:nvSpPr>
        <p:spPr>
          <a:xfrm>
            <a:off x="356595" y="559527"/>
            <a:ext cx="11751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ES" sz="2800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atención a usuarios con discapacidad en la Biblioteca</a:t>
            </a:r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9087" y="2737112"/>
            <a:ext cx="6508575" cy="22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Biblioteca se compromete a ofrecer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 las personas con diversidad funcional espacios, equipos y servicios adaptados que cubran sus necesidades”.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sp>
        <p:nvSpPr>
          <p:cNvPr id="12" name="Rectángulo 9"/>
          <p:cNvSpPr/>
          <p:nvPr/>
        </p:nvSpPr>
        <p:spPr>
          <a:xfrm>
            <a:off x="916042" y="1600464"/>
            <a:ext cx="10552386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 de Servicios de la Biblioteca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60" t="16486" r="34916" b="7920"/>
          <a:stretch/>
        </p:blipFill>
        <p:spPr bwMode="auto">
          <a:xfrm>
            <a:off x="9157369" y="1703862"/>
            <a:ext cx="2280994" cy="312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8"/>
          <p:cNvSpPr/>
          <p:nvPr/>
        </p:nvSpPr>
        <p:spPr>
          <a:xfrm>
            <a:off x="356595" y="559527"/>
            <a:ext cx="11751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ES" sz="2800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atención a usuarios con discapacidad en la Biblioteca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21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sp>
        <p:nvSpPr>
          <p:cNvPr id="12" name="Rectángulo 9"/>
          <p:cNvSpPr/>
          <p:nvPr/>
        </p:nvSpPr>
        <p:spPr>
          <a:xfrm>
            <a:off x="916042" y="2405449"/>
            <a:ext cx="4414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Estratégico 2020 de la Biblioteca</a:t>
            </a:r>
          </a:p>
        </p:txBody>
      </p:sp>
      <p:sp>
        <p:nvSpPr>
          <p:cNvPr id="16" name="Rectángulo 8"/>
          <p:cNvSpPr/>
          <p:nvPr/>
        </p:nvSpPr>
        <p:spPr>
          <a:xfrm>
            <a:off x="356595" y="559527"/>
            <a:ext cx="11751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ES" sz="2800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atención a usuarios con discapacidad en la Biblioteca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58" t="33485" r="3034" b="12498"/>
          <a:stretch/>
        </p:blipFill>
        <p:spPr bwMode="auto">
          <a:xfrm>
            <a:off x="8761048" y="1448418"/>
            <a:ext cx="2540000" cy="345965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bib.us.es/sites/bib3.us.es/files/pe_2020_mapead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9" t="5520" r="51987" b="9061"/>
          <a:stretch/>
        </p:blipFill>
        <p:spPr bwMode="auto">
          <a:xfrm>
            <a:off x="5994399" y="1513634"/>
            <a:ext cx="2319595" cy="33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8761048" y="4681415"/>
            <a:ext cx="2540000" cy="414216"/>
          </a:xfrm>
          <a:prstGeom prst="ellipse">
            <a:avLst/>
          </a:prstGeom>
          <a:noFill/>
          <a:ln w="22225">
            <a:solidFill>
              <a:srgbClr val="2B6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66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" t="1310" r="2101" b="1881"/>
          <a:stretch/>
        </p:blipFill>
        <p:spPr>
          <a:xfrm>
            <a:off x="5141105" y="1934121"/>
            <a:ext cx="6905583" cy="3392791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sp>
        <p:nvSpPr>
          <p:cNvPr id="12" name="Rectángulo 9"/>
          <p:cNvSpPr/>
          <p:nvPr/>
        </p:nvSpPr>
        <p:spPr>
          <a:xfrm>
            <a:off x="819807" y="1472456"/>
            <a:ext cx="1055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spc="-15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estadísticos de usuarios con discapacidad en la US 2017-18</a:t>
            </a:r>
          </a:p>
        </p:txBody>
      </p:sp>
      <p:sp>
        <p:nvSpPr>
          <p:cNvPr id="15" name="Rectángulo 8"/>
          <p:cNvSpPr/>
          <p:nvPr/>
        </p:nvSpPr>
        <p:spPr>
          <a:xfrm>
            <a:off x="356595" y="559527"/>
            <a:ext cx="11751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ES" sz="2800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atención a usuarios con discapacidad en la Biblioteca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9"/>
          <p:cNvSpPr/>
          <p:nvPr/>
        </p:nvSpPr>
        <p:spPr>
          <a:xfrm>
            <a:off x="925316" y="2070334"/>
            <a:ext cx="4107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624 estudiantes </a:t>
            </a:r>
            <a:r>
              <a:rPr lang="es-ES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 el SACU.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</a:t>
            </a:r>
            <a:r>
              <a:rPr lang="es-E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estudiantes de Grado 2017-18: 50.000  1’25 %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2743200" y="4611077"/>
            <a:ext cx="1172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  <p:pic>
        <p:nvPicPr>
          <p:cNvPr id="9218" name="Picture 2" descr="Resultado de imagen de iconos diagrama"/>
          <p:cNvPicPr>
            <a:picLocks noChangeAspect="1" noChangeArrowheads="1"/>
          </p:cNvPicPr>
          <p:nvPr/>
        </p:nvPicPr>
        <p:blipFill>
          <a:blip r:embed="rId7" cstate="print"/>
          <a:srcRect l="26266" t="23966" r="24827" b="42656"/>
          <a:stretch>
            <a:fillRect/>
          </a:stretch>
        </p:blipFill>
        <p:spPr bwMode="auto">
          <a:xfrm>
            <a:off x="10363201" y="1412975"/>
            <a:ext cx="1441622" cy="737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279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sp>
        <p:nvSpPr>
          <p:cNvPr id="10" name="Rectángulo 9"/>
          <p:cNvSpPr/>
          <p:nvPr/>
        </p:nvSpPr>
        <p:spPr>
          <a:xfrm>
            <a:off x="918232" y="1398054"/>
            <a:ext cx="1055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spc="-15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Conceptos </a:t>
            </a:r>
            <a:r>
              <a:rPr lang="es-ES" sz="3200" b="1" spc="-15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iniciales</a:t>
            </a:r>
            <a:endParaRPr lang="es-ES" sz="3200" b="1" spc="-15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pic>
        <p:nvPicPr>
          <p:cNvPr id="12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  <p:pic>
        <p:nvPicPr>
          <p:cNvPr id="1025" name="Picture 1" descr="C:\Users\usuario\Desktop\Mis Documentos\documentos\biblioteca_verde\Re_ presentacion\vi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317" y="3308595"/>
            <a:ext cx="166687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7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03047"/>
            <a:ext cx="12192000" cy="742933"/>
            <a:chOff x="84084" y="5499941"/>
            <a:chExt cx="12192000" cy="742933"/>
          </a:xfrm>
        </p:grpSpPr>
        <p:sp>
          <p:nvSpPr>
            <p:cNvPr id="7" name="Rectángulo 6"/>
            <p:cNvSpPr/>
            <p:nvPr/>
          </p:nvSpPr>
          <p:spPr>
            <a:xfrm>
              <a:off x="84084" y="5499941"/>
              <a:ext cx="12192000" cy="1278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651511"/>
              <a:ext cx="7067028" cy="591363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7455"/>
            <a:ext cx="12192000" cy="9144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08" y="6016171"/>
            <a:ext cx="1931059" cy="644214"/>
          </a:xfrm>
          <a:prstGeom prst="rect">
            <a:avLst/>
          </a:prstGeom>
        </p:spPr>
      </p:pic>
      <p:sp>
        <p:nvSpPr>
          <p:cNvPr id="16" name="Rectángulo 8"/>
          <p:cNvSpPr/>
          <p:nvPr/>
        </p:nvSpPr>
        <p:spPr>
          <a:xfrm>
            <a:off x="356595" y="559527"/>
            <a:ext cx="11751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s-ES" sz="28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s-ES" sz="2800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visión y sus alteraciones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https://secure.gravatar.com/avatar/c48278399d035658aa1faeb01504c350?s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3328" y="5688258"/>
            <a:ext cx="1016732" cy="1016732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309815" y="1390807"/>
            <a:ext cx="1019844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Definición de visión: </a:t>
            </a:r>
            <a:r>
              <a:rPr lang="es-ES_tradnl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Facultad sensorial de percibir y reconocer formas, tamaños y colores de objetos luminosos o iluminados, lo cual implica percepción de figura y forma, cromática y luminosa.</a:t>
            </a:r>
          </a:p>
          <a:p>
            <a:endParaRPr lang="es-ES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Alteraciones en el funcionamiento visual </a:t>
            </a:r>
            <a:r>
              <a:rPr lang="es-ES" altLang="es-ES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normal</a:t>
            </a:r>
            <a:endParaRPr lang="es-ES" altLang="es-ES" sz="2000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s-ES" altLang="es-ES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s-ES" altLang="es-ES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s-ES" altLang="es-ES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s-ES" altLang="es-ES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s-ES" altLang="es-ES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Alteraciones </a:t>
            </a:r>
            <a:r>
              <a:rPr lang="es-ES" altLang="es-ES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graves de la </a:t>
            </a:r>
            <a:r>
              <a:rPr lang="es-ES" altLang="es-ES" sz="20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visión</a:t>
            </a:r>
            <a:endParaRPr lang="es-ES" altLang="es-ES" sz="2000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s-ES" altLang="es-ES" dirty="0" smtClean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21578" y="2306595"/>
            <a:ext cx="2817341" cy="123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Hipermetropía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Miopía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solidFill>
                  <a:srgbClr val="2B6EA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Astigmatismo</a:t>
            </a:r>
            <a:endParaRPr lang="es-ES" sz="1600" dirty="0">
              <a:solidFill>
                <a:srgbClr val="2B6EA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Abrir llave"/>
          <p:cNvSpPr/>
          <p:nvPr/>
        </p:nvSpPr>
        <p:spPr>
          <a:xfrm>
            <a:off x="8834670" y="2430162"/>
            <a:ext cx="45719" cy="1013254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88324" y="3863546"/>
            <a:ext cx="140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Dd</a:t>
            </a:r>
            <a:endParaRPr lang="es-ES" dirty="0" smtClean="0"/>
          </a:p>
          <a:p>
            <a:r>
              <a:rPr lang="es-ES" dirty="0" err="1" smtClean="0"/>
              <a:t>ss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442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463</Words>
  <Application>Microsoft Office PowerPoint</Application>
  <PresentationFormat>Personalizado</PresentationFormat>
  <Paragraphs>87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43</cp:revision>
  <dcterms:created xsi:type="dcterms:W3CDTF">2017-12-11T10:57:53Z</dcterms:created>
  <dcterms:modified xsi:type="dcterms:W3CDTF">2017-12-15T13:07:18Z</dcterms:modified>
</cp:coreProperties>
</file>