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35"/>
  </p:notesMasterIdLst>
  <p:sldIdLst>
    <p:sldId id="256" r:id="rId3"/>
    <p:sldId id="270" r:id="rId4"/>
    <p:sldId id="271" r:id="rId5"/>
    <p:sldId id="272" r:id="rId6"/>
    <p:sldId id="260" r:id="rId7"/>
    <p:sldId id="259" r:id="rId8"/>
    <p:sldId id="285" r:id="rId9"/>
    <p:sldId id="286" r:id="rId10"/>
    <p:sldId id="258" r:id="rId11"/>
    <p:sldId id="261" r:id="rId12"/>
    <p:sldId id="281" r:id="rId13"/>
    <p:sldId id="282" r:id="rId14"/>
    <p:sldId id="283" r:id="rId15"/>
    <p:sldId id="263" r:id="rId16"/>
    <p:sldId id="287" r:id="rId17"/>
    <p:sldId id="300" r:id="rId18"/>
    <p:sldId id="264" r:id="rId19"/>
    <p:sldId id="267" r:id="rId20"/>
    <p:sldId id="265" r:id="rId21"/>
    <p:sldId id="298" r:id="rId22"/>
    <p:sldId id="299" r:id="rId23"/>
    <p:sldId id="268" r:id="rId24"/>
    <p:sldId id="293" r:id="rId25"/>
    <p:sldId id="295" r:id="rId26"/>
    <p:sldId id="269" r:id="rId27"/>
    <p:sldId id="296" r:id="rId28"/>
    <p:sldId id="297" r:id="rId29"/>
    <p:sldId id="284" r:id="rId30"/>
    <p:sldId id="291" r:id="rId31"/>
    <p:sldId id="288" r:id="rId32"/>
    <p:sldId id="290" r:id="rId33"/>
    <p:sldId id="292"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k" initials="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1B9"/>
    <a:srgbClr val="F4F4BA"/>
    <a:srgbClr val="FBF3DD"/>
    <a:srgbClr val="FBF9F3"/>
    <a:srgbClr val="FBFBF3"/>
    <a:srgbClr val="F9F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2" autoAdjust="0"/>
    <p:restoredTop sz="86421" autoAdjust="0"/>
  </p:normalViewPr>
  <p:slideViewPr>
    <p:cSldViewPr snapToGrid="0">
      <p:cViewPr varScale="1">
        <p:scale>
          <a:sx n="100" d="100"/>
          <a:sy n="100" d="100"/>
        </p:scale>
        <p:origin x="72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5E95-33E1-4A76-89AA-167D20AD5948}" type="datetimeFigureOut">
              <a:rPr lang="es-ES" smtClean="0"/>
              <a:t>15/12/2015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E5CBC-557A-44CA-854F-145C91F4C439}" type="slidenum">
              <a:rPr lang="es-ES" smtClean="0"/>
              <a:t>‹Nº›</a:t>
            </a:fld>
            <a:endParaRPr lang="es-ES"/>
          </a:p>
        </p:txBody>
      </p:sp>
    </p:spTree>
    <p:extLst>
      <p:ext uri="{BB962C8B-B14F-4D97-AF65-F5344CB8AC3E}">
        <p14:creationId xmlns:p14="http://schemas.microsoft.com/office/powerpoint/2010/main" val="3328035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DE5CBC-557A-44CA-854F-145C91F4C439}" type="slidenum">
              <a:rPr lang="es-ES" smtClean="0"/>
              <a:t>1</a:t>
            </a:fld>
            <a:endParaRPr lang="es-ES"/>
          </a:p>
        </p:txBody>
      </p:sp>
    </p:spTree>
    <p:extLst>
      <p:ext uri="{BB962C8B-B14F-4D97-AF65-F5344CB8AC3E}">
        <p14:creationId xmlns:p14="http://schemas.microsoft.com/office/powerpoint/2010/main" val="3203005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DE5CBC-557A-44CA-854F-145C91F4C439}" type="slidenum">
              <a:rPr lang="es-ES" smtClean="0"/>
              <a:t>11</a:t>
            </a:fld>
            <a:endParaRPr lang="es-ES"/>
          </a:p>
        </p:txBody>
      </p:sp>
    </p:spTree>
    <p:extLst>
      <p:ext uri="{BB962C8B-B14F-4D97-AF65-F5344CB8AC3E}">
        <p14:creationId xmlns:p14="http://schemas.microsoft.com/office/powerpoint/2010/main" val="243847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DE5CBC-557A-44CA-854F-145C91F4C439}" type="slidenum">
              <a:rPr lang="es-ES" smtClean="0"/>
              <a:t>13</a:t>
            </a:fld>
            <a:endParaRPr lang="es-ES"/>
          </a:p>
        </p:txBody>
      </p:sp>
    </p:spTree>
    <p:extLst>
      <p:ext uri="{BB962C8B-B14F-4D97-AF65-F5344CB8AC3E}">
        <p14:creationId xmlns:p14="http://schemas.microsoft.com/office/powerpoint/2010/main" val="3212676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Arial" panose="020B0604020202020204" pitchFamily="34" charset="0"/>
                <a:cs typeface="Arial" panose="020B0604020202020204" pitchFamily="34" charset="0"/>
              </a:rPr>
              <a:t>Visualiza las campañas de difusión y marketing de la BUS y la Biblioteca de Arquitectura, imprescindible para planificar</a:t>
            </a:r>
          </a:p>
          <a:p>
            <a:endParaRPr lang="es-ES" dirty="0"/>
          </a:p>
        </p:txBody>
      </p:sp>
      <p:sp>
        <p:nvSpPr>
          <p:cNvPr id="4" name="Marcador de número de diapositiva 3"/>
          <p:cNvSpPr>
            <a:spLocks noGrp="1"/>
          </p:cNvSpPr>
          <p:nvPr>
            <p:ph type="sldNum" sz="quarter" idx="10"/>
          </p:nvPr>
        </p:nvSpPr>
        <p:spPr/>
        <p:txBody>
          <a:bodyPr/>
          <a:lstStyle/>
          <a:p>
            <a:fld id="{9EDE5CBC-557A-44CA-854F-145C91F4C439}" type="slidenum">
              <a:rPr lang="es-ES" smtClean="0"/>
              <a:t>14</a:t>
            </a:fld>
            <a:endParaRPr lang="es-ES"/>
          </a:p>
        </p:txBody>
      </p:sp>
    </p:spTree>
    <p:extLst>
      <p:ext uri="{BB962C8B-B14F-4D97-AF65-F5344CB8AC3E}">
        <p14:creationId xmlns:p14="http://schemas.microsoft.com/office/powerpoint/2010/main" val="2416908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DE5CBC-557A-44CA-854F-145C91F4C439}" type="slidenum">
              <a:rPr lang="es-ES" smtClean="0"/>
              <a:t>18</a:t>
            </a:fld>
            <a:endParaRPr lang="es-ES"/>
          </a:p>
        </p:txBody>
      </p:sp>
    </p:spTree>
    <p:extLst>
      <p:ext uri="{BB962C8B-B14F-4D97-AF65-F5344CB8AC3E}">
        <p14:creationId xmlns:p14="http://schemas.microsoft.com/office/powerpoint/2010/main" val="3239413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DE5CBC-557A-44CA-854F-145C91F4C439}" type="slidenum">
              <a:rPr lang="es-ES" smtClean="0"/>
              <a:t>19</a:t>
            </a:fld>
            <a:endParaRPr lang="es-ES"/>
          </a:p>
        </p:txBody>
      </p:sp>
    </p:spTree>
    <p:extLst>
      <p:ext uri="{BB962C8B-B14F-4D97-AF65-F5344CB8AC3E}">
        <p14:creationId xmlns:p14="http://schemas.microsoft.com/office/powerpoint/2010/main" val="2023108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EDE5CBC-557A-44CA-854F-145C91F4C439}" type="slidenum">
              <a:rPr lang="es-ES" smtClean="0"/>
              <a:t>25</a:t>
            </a:fld>
            <a:endParaRPr lang="es-ES"/>
          </a:p>
        </p:txBody>
      </p:sp>
    </p:spTree>
    <p:extLst>
      <p:ext uri="{BB962C8B-B14F-4D97-AF65-F5344CB8AC3E}">
        <p14:creationId xmlns:p14="http://schemas.microsoft.com/office/powerpoint/2010/main" val="982922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DE5CBC-557A-44CA-854F-145C91F4C439}" type="slidenum">
              <a:rPr lang="es-ES" smtClean="0"/>
              <a:t>27</a:t>
            </a:fld>
            <a:endParaRPr lang="es-ES"/>
          </a:p>
        </p:txBody>
      </p:sp>
    </p:spTree>
    <p:extLst>
      <p:ext uri="{BB962C8B-B14F-4D97-AF65-F5344CB8AC3E}">
        <p14:creationId xmlns:p14="http://schemas.microsoft.com/office/powerpoint/2010/main" val="2821699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No se trata de seguir una moda y elaborar un plan perfecto de marketing, para olvidarlo cuando aparezca la próxima novedad. Creemos que se trata de adaptarnos a trabajar de otra manera. Más allá de los objetivos estratégicos (no perder usuarios, ganar nuevos, aumentar la visibilidad de la Biblioteca, etc…), es preciso establecer planes y campañas con una metodología clara.</a:t>
            </a:r>
          </a:p>
          <a:p>
            <a:r>
              <a:rPr lang="es-ES" sz="1200" kern="1200" dirty="0" smtClean="0">
                <a:solidFill>
                  <a:schemeClr val="tx1"/>
                </a:solidFill>
                <a:effectLst/>
                <a:latin typeface="+mn-lt"/>
                <a:ea typeface="+mn-ea"/>
                <a:cs typeface="+mn-cs"/>
              </a:rPr>
              <a:t> </a:t>
            </a:r>
          </a:p>
        </p:txBody>
      </p:sp>
      <p:sp>
        <p:nvSpPr>
          <p:cNvPr id="4" name="Marcador de número de diapositiva 3"/>
          <p:cNvSpPr>
            <a:spLocks noGrp="1"/>
          </p:cNvSpPr>
          <p:nvPr>
            <p:ph type="sldNum" sz="quarter" idx="10"/>
          </p:nvPr>
        </p:nvSpPr>
        <p:spPr/>
        <p:txBody>
          <a:bodyPr/>
          <a:lstStyle/>
          <a:p>
            <a:fld id="{9EDE5CBC-557A-44CA-854F-145C91F4C439}" type="slidenum">
              <a:rPr lang="es-ES" smtClean="0"/>
              <a:t>28</a:t>
            </a:fld>
            <a:endParaRPr lang="es-ES"/>
          </a:p>
        </p:txBody>
      </p:sp>
    </p:spTree>
    <p:extLst>
      <p:ext uri="{BB962C8B-B14F-4D97-AF65-F5344CB8AC3E}">
        <p14:creationId xmlns:p14="http://schemas.microsoft.com/office/powerpoint/2010/main" val="3115783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Tenemos que abrir paso a nuevos roles, a nuevas áreas de especialización en el trabajo bibliotecario, el punto de vista del marketing debe estar presente en la biblioteca. El objetivo es crear entre todo el personal una nueva cultura de la comunicación, una nueva forma de trabajar. Los bibliotecarios del equipo de comunicación son los reporteros de la Biblioteca que  necesitan conocer bien las actividades del resto de los compañeros. La comunicación y el marketing comienzan con el propio equipo de la biblioteca.</a:t>
            </a:r>
          </a:p>
          <a:p>
            <a:endParaRPr lang="es-ES" dirty="0"/>
          </a:p>
        </p:txBody>
      </p:sp>
      <p:sp>
        <p:nvSpPr>
          <p:cNvPr id="4" name="Marcador de número de diapositiva 3"/>
          <p:cNvSpPr>
            <a:spLocks noGrp="1"/>
          </p:cNvSpPr>
          <p:nvPr>
            <p:ph type="sldNum" sz="quarter" idx="10"/>
          </p:nvPr>
        </p:nvSpPr>
        <p:spPr/>
        <p:txBody>
          <a:bodyPr/>
          <a:lstStyle/>
          <a:p>
            <a:fld id="{9EDE5CBC-557A-44CA-854F-145C91F4C439}" type="slidenum">
              <a:rPr lang="es-ES" smtClean="0"/>
              <a:t>29</a:t>
            </a:fld>
            <a:endParaRPr lang="es-ES"/>
          </a:p>
        </p:txBody>
      </p:sp>
    </p:spTree>
    <p:extLst>
      <p:ext uri="{BB962C8B-B14F-4D97-AF65-F5344CB8AC3E}">
        <p14:creationId xmlns:p14="http://schemas.microsoft.com/office/powerpoint/2010/main" val="556296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DE5CBC-557A-44CA-854F-145C91F4C439}" type="slidenum">
              <a:rPr lang="es-ES" smtClean="0"/>
              <a:t>31</a:t>
            </a:fld>
            <a:endParaRPr lang="es-ES"/>
          </a:p>
        </p:txBody>
      </p:sp>
    </p:spTree>
    <p:extLst>
      <p:ext uri="{BB962C8B-B14F-4D97-AF65-F5344CB8AC3E}">
        <p14:creationId xmlns:p14="http://schemas.microsoft.com/office/powerpoint/2010/main" val="2335776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Arial" panose="020B0604020202020204" pitchFamily="34" charset="0"/>
                <a:ea typeface="+mn-ea"/>
                <a:cs typeface="Arial" panose="020B0604020202020204" pitchFamily="34" charset="0"/>
              </a:rPr>
              <a:t>En el entorno de las bibliotecas universitarias estamos asistiendo a una pérdida de centralidad en el interés de los usuarios y dentro de las propias Universidades. La Biblioteca ya no es la principal proveedora de información</a:t>
            </a:r>
          </a:p>
          <a:p>
            <a:endParaRPr lang="es-ES" sz="1200" kern="1200" dirty="0" smtClean="0">
              <a:solidFill>
                <a:schemeClr val="tx1"/>
              </a:solidFill>
              <a:effectLst/>
              <a:latin typeface="Arial" panose="020B0604020202020204" pitchFamily="34" charset="0"/>
              <a:ea typeface="+mn-ea"/>
              <a:cs typeface="Arial" panose="020B0604020202020204" pitchFamily="34" charset="0"/>
            </a:endParaRPr>
          </a:p>
          <a:p>
            <a:endParaRPr lang="es-ES" dirty="0"/>
          </a:p>
        </p:txBody>
      </p:sp>
      <p:sp>
        <p:nvSpPr>
          <p:cNvPr id="4" name="Marcador de número de diapositiva 3"/>
          <p:cNvSpPr>
            <a:spLocks noGrp="1"/>
          </p:cNvSpPr>
          <p:nvPr>
            <p:ph type="sldNum" sz="quarter" idx="10"/>
          </p:nvPr>
        </p:nvSpPr>
        <p:spPr/>
        <p:txBody>
          <a:bodyPr/>
          <a:lstStyle/>
          <a:p>
            <a:fld id="{9EDE5CBC-557A-44CA-854F-145C91F4C439}" type="slidenum">
              <a:rPr lang="es-ES" smtClean="0"/>
              <a:t>2</a:t>
            </a:fld>
            <a:endParaRPr lang="es-ES"/>
          </a:p>
        </p:txBody>
      </p:sp>
    </p:spTree>
    <p:extLst>
      <p:ext uri="{BB962C8B-B14F-4D97-AF65-F5344CB8AC3E}">
        <p14:creationId xmlns:p14="http://schemas.microsoft.com/office/powerpoint/2010/main" val="190888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Arial" panose="020B0604020202020204" pitchFamily="34" charset="0"/>
                <a:ea typeface="+mn-ea"/>
                <a:cs typeface="Arial" panose="020B0604020202020204" pitchFamily="34" charset="0"/>
              </a:rPr>
              <a:t>La Biblioteca ha perdido visibilidad y pierde relación con los usuarios.</a:t>
            </a:r>
          </a:p>
          <a:p>
            <a:endParaRPr lang="es-ES" dirty="0"/>
          </a:p>
        </p:txBody>
      </p:sp>
      <p:sp>
        <p:nvSpPr>
          <p:cNvPr id="4" name="Marcador de número de diapositiva 3"/>
          <p:cNvSpPr>
            <a:spLocks noGrp="1"/>
          </p:cNvSpPr>
          <p:nvPr>
            <p:ph type="sldNum" sz="quarter" idx="10"/>
          </p:nvPr>
        </p:nvSpPr>
        <p:spPr/>
        <p:txBody>
          <a:bodyPr/>
          <a:lstStyle/>
          <a:p>
            <a:fld id="{9EDE5CBC-557A-44CA-854F-145C91F4C439}" type="slidenum">
              <a:rPr lang="es-ES" smtClean="0"/>
              <a:t>3</a:t>
            </a:fld>
            <a:endParaRPr lang="es-ES"/>
          </a:p>
        </p:txBody>
      </p:sp>
    </p:spTree>
    <p:extLst>
      <p:ext uri="{BB962C8B-B14F-4D97-AF65-F5344CB8AC3E}">
        <p14:creationId xmlns:p14="http://schemas.microsoft.com/office/powerpoint/2010/main" val="4294748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Esta situación se complica por la crisis económica, se hace más necesario que nunca demostrar el valor y la rentabilidad de los productos y servicios que diseña y gestiona la biblioteca</a:t>
            </a:r>
          </a:p>
        </p:txBody>
      </p:sp>
      <p:sp>
        <p:nvSpPr>
          <p:cNvPr id="4" name="Marcador de número de diapositiva 3"/>
          <p:cNvSpPr>
            <a:spLocks noGrp="1"/>
          </p:cNvSpPr>
          <p:nvPr>
            <p:ph type="sldNum" sz="quarter" idx="10"/>
          </p:nvPr>
        </p:nvSpPr>
        <p:spPr/>
        <p:txBody>
          <a:bodyPr/>
          <a:lstStyle/>
          <a:p>
            <a:fld id="{9EDE5CBC-557A-44CA-854F-145C91F4C439}" type="slidenum">
              <a:rPr lang="es-ES" smtClean="0"/>
              <a:t>4</a:t>
            </a:fld>
            <a:endParaRPr lang="es-ES"/>
          </a:p>
        </p:txBody>
      </p:sp>
    </p:spTree>
    <p:extLst>
      <p:ext uri="{BB962C8B-B14F-4D97-AF65-F5344CB8AC3E}">
        <p14:creationId xmlns:p14="http://schemas.microsoft.com/office/powerpoint/2010/main" val="198057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Conservar a los clientes-usuarios, mantener su fidelidad a base de continuas mejoras del servicio</a:t>
            </a:r>
          </a:p>
          <a:p>
            <a:r>
              <a:rPr lang="es-ES" sz="1200" kern="1200" dirty="0" smtClean="0">
                <a:solidFill>
                  <a:schemeClr val="tx1"/>
                </a:solidFill>
                <a:effectLst/>
                <a:latin typeface="+mn-lt"/>
                <a:ea typeface="+mn-ea"/>
                <a:cs typeface="+mn-cs"/>
              </a:rPr>
              <a:t> </a:t>
            </a:r>
            <a:endParaRPr lang="es-ES" sz="1200" kern="1200" dirty="0" smtClean="0">
              <a:solidFill>
                <a:schemeClr val="tx1"/>
              </a:solidFill>
              <a:effectLst/>
              <a:latin typeface="Arial" panose="020B0604020202020204" pitchFamily="34" charset="0"/>
              <a:ea typeface="+mn-ea"/>
              <a:cs typeface="Arial" panose="020B0604020202020204" pitchFamily="34" charset="0"/>
            </a:endParaRPr>
          </a:p>
          <a:p>
            <a:r>
              <a:rPr lang="es-ES" sz="1200" kern="1200" dirty="0" smtClean="0">
                <a:solidFill>
                  <a:schemeClr val="tx1"/>
                </a:solidFill>
                <a:effectLst/>
                <a:latin typeface="Arial" panose="020B0604020202020204" pitchFamily="34" charset="0"/>
                <a:ea typeface="+mn-ea"/>
                <a:cs typeface="Arial" panose="020B0604020202020204" pitchFamily="34" charset="0"/>
              </a:rPr>
              <a:t> </a:t>
            </a:r>
          </a:p>
          <a:p>
            <a:endParaRPr lang="es-ES" dirty="0" smtClean="0">
              <a:solidFill>
                <a:schemeClr val="tx1"/>
              </a:solidFill>
              <a:latin typeface="Arial" panose="020B0604020202020204" pitchFamily="34" charset="0"/>
              <a:cs typeface="Arial" panose="020B0604020202020204" pitchFamily="34" charset="0"/>
            </a:endParaRPr>
          </a:p>
          <a:p>
            <a:endParaRPr lang="es-ES" dirty="0" smtClean="0"/>
          </a:p>
          <a:p>
            <a:endParaRPr lang="es-ES" dirty="0" smtClean="0"/>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9EDE5CBC-557A-44CA-854F-145C91F4C439}" type="slidenum">
              <a:rPr lang="es-ES" smtClean="0"/>
              <a:t>5</a:t>
            </a:fld>
            <a:endParaRPr lang="es-ES"/>
          </a:p>
        </p:txBody>
      </p:sp>
    </p:spTree>
    <p:extLst>
      <p:ext uri="{BB962C8B-B14F-4D97-AF65-F5344CB8AC3E}">
        <p14:creationId xmlns:p14="http://schemas.microsoft.com/office/powerpoint/2010/main" val="415411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smtClean="0">
                <a:latin typeface="Arial" panose="020B0604020202020204" pitchFamily="34" charset="0"/>
                <a:cs typeface="Arial" panose="020B0604020202020204" pitchFamily="34" charset="0"/>
              </a:rPr>
              <a:t>Objetivos</a:t>
            </a:r>
            <a:endParaRPr lang="es-ES" dirty="0" smtClean="0"/>
          </a:p>
          <a:p>
            <a:r>
              <a:rPr lang="es-ES" dirty="0" smtClean="0"/>
              <a:t>	- </a:t>
            </a:r>
            <a:r>
              <a:rPr lang="es-ES" sz="1200" dirty="0" smtClean="0">
                <a:latin typeface="Arial" panose="020B0604020202020204" pitchFamily="34" charset="0"/>
                <a:cs typeface="Arial" panose="020B0604020202020204" pitchFamily="34" charset="0"/>
              </a:rPr>
              <a:t>Mejorar el conocimiento de las necesidades y expectativas de los usuarios</a:t>
            </a:r>
          </a:p>
          <a:p>
            <a:r>
              <a:rPr lang="es-ES" sz="1200" dirty="0" smtClean="0">
                <a:latin typeface="Arial" panose="020B0604020202020204" pitchFamily="34" charset="0"/>
                <a:cs typeface="Arial" panose="020B0604020202020204" pitchFamily="34" charset="0"/>
              </a:rPr>
              <a:t>	- Garantizar y aumentar el uso de los recursos y servicios de la Biblioteca</a:t>
            </a:r>
          </a:p>
          <a:p>
            <a:r>
              <a:rPr lang="es-ES" sz="1200" dirty="0" smtClean="0">
                <a:latin typeface="Arial" panose="020B0604020202020204" pitchFamily="34" charset="0"/>
                <a:cs typeface="Arial" panose="020B0604020202020204" pitchFamily="34" charset="0"/>
              </a:rPr>
              <a:t>	- Acercar los servicios a los usuarios</a:t>
            </a:r>
            <a:r>
              <a:rPr lang="es-ES" sz="1200" b="1" dirty="0" smtClean="0">
                <a:latin typeface="Arial" panose="020B0604020202020204" pitchFamily="34" charset="0"/>
                <a:cs typeface="Arial" panose="020B0604020202020204" pitchFamily="34" charset="0"/>
              </a:rPr>
              <a:t> </a:t>
            </a:r>
            <a:r>
              <a:rPr lang="es-ES" sz="1200" dirty="0" smtClean="0">
                <a:latin typeface="Arial" panose="020B0604020202020204" pitchFamily="34" charset="0"/>
                <a:cs typeface="Arial" panose="020B0604020202020204" pitchFamily="34" charset="0"/>
              </a:rPr>
              <a:t>proyectando una imagen cercana de los mismos y 	del personal</a:t>
            </a:r>
          </a:p>
          <a:p>
            <a:r>
              <a:rPr lang="es-ES" sz="1200" dirty="0" smtClean="0">
                <a:latin typeface="Arial" panose="020B0604020202020204" pitchFamily="34" charset="0"/>
                <a:cs typeface="Arial" panose="020B0604020202020204" pitchFamily="34" charset="0"/>
              </a:rPr>
              <a:t>	- Aumentar la visibilidad de la Biblioteca y mejorar su reputación y relevancia en el ámbito 	universitario.</a:t>
            </a:r>
          </a:p>
          <a:p>
            <a:r>
              <a:rPr lang="es-ES" sz="1200" dirty="0" smtClean="0">
                <a:latin typeface="Arial" panose="020B0604020202020204" pitchFamily="34" charset="0"/>
                <a:cs typeface="Arial" panose="020B0604020202020204" pitchFamily="34" charset="0"/>
              </a:rPr>
              <a:t>	- La Biblioteca como marca de calidad</a:t>
            </a:r>
          </a:p>
          <a:p>
            <a:r>
              <a:rPr lang="es-ES" sz="1200" dirty="0" smtClean="0">
                <a:latin typeface="Arial" panose="020B0604020202020204" pitchFamily="34" charset="0"/>
                <a:cs typeface="Arial" panose="020B0604020202020204" pitchFamily="34" charset="0"/>
              </a:rPr>
              <a:t>	- Concienciar a todo el personal bibliotecario acerca de la importancia y necesidad de 	comunicar</a:t>
            </a:r>
          </a:p>
          <a:p>
            <a:r>
              <a:rPr lang="es-ES" sz="1200" b="1" dirty="0" smtClean="0">
                <a:latin typeface="Arial" panose="020B0604020202020204" pitchFamily="34" charset="0"/>
                <a:cs typeface="Arial" panose="020B0604020202020204" pitchFamily="34" charset="0"/>
              </a:rPr>
              <a:t> </a:t>
            </a:r>
            <a:endParaRPr lang="es-ES" sz="12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9EDE5CBC-557A-44CA-854F-145C91F4C439}" type="slidenum">
              <a:rPr lang="es-ES" smtClean="0"/>
              <a:t>6</a:t>
            </a:fld>
            <a:endParaRPr lang="es-ES"/>
          </a:p>
        </p:txBody>
      </p:sp>
    </p:spTree>
    <p:extLst>
      <p:ext uri="{BB962C8B-B14F-4D97-AF65-F5344CB8AC3E}">
        <p14:creationId xmlns:p14="http://schemas.microsoft.com/office/powerpoint/2010/main" val="20542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la biblioteca de Arquitectura tenemos antecedente de difusión de comunicación externa de nuestras colecciones y productos</a:t>
            </a:r>
            <a:endParaRPr lang="es-ES" dirty="0"/>
          </a:p>
        </p:txBody>
      </p:sp>
      <p:sp>
        <p:nvSpPr>
          <p:cNvPr id="4" name="Marcador de número de diapositiva 3"/>
          <p:cNvSpPr>
            <a:spLocks noGrp="1"/>
          </p:cNvSpPr>
          <p:nvPr>
            <p:ph type="sldNum" sz="quarter" idx="10"/>
          </p:nvPr>
        </p:nvSpPr>
        <p:spPr/>
        <p:txBody>
          <a:bodyPr/>
          <a:lstStyle/>
          <a:p>
            <a:fld id="{9EDE5CBC-557A-44CA-854F-145C91F4C439}" type="slidenum">
              <a:rPr lang="es-ES" smtClean="0"/>
              <a:t>7</a:t>
            </a:fld>
            <a:endParaRPr lang="es-ES"/>
          </a:p>
        </p:txBody>
      </p:sp>
    </p:spTree>
    <p:extLst>
      <p:ext uri="{BB962C8B-B14F-4D97-AF65-F5344CB8AC3E}">
        <p14:creationId xmlns:p14="http://schemas.microsoft.com/office/powerpoint/2010/main" val="2467984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 </a:t>
            </a:r>
          </a:p>
          <a:p>
            <a:endParaRPr lang="es-ES" dirty="0"/>
          </a:p>
        </p:txBody>
      </p:sp>
      <p:sp>
        <p:nvSpPr>
          <p:cNvPr id="4" name="Marcador de número de diapositiva 3"/>
          <p:cNvSpPr>
            <a:spLocks noGrp="1"/>
          </p:cNvSpPr>
          <p:nvPr>
            <p:ph type="sldNum" sz="quarter" idx="10"/>
          </p:nvPr>
        </p:nvSpPr>
        <p:spPr/>
        <p:txBody>
          <a:bodyPr/>
          <a:lstStyle/>
          <a:p>
            <a:fld id="{9EDE5CBC-557A-44CA-854F-145C91F4C439}" type="slidenum">
              <a:rPr lang="es-ES" smtClean="0"/>
              <a:t>9</a:t>
            </a:fld>
            <a:endParaRPr lang="es-ES"/>
          </a:p>
        </p:txBody>
      </p:sp>
    </p:spTree>
    <p:extLst>
      <p:ext uri="{BB962C8B-B14F-4D97-AF65-F5344CB8AC3E}">
        <p14:creationId xmlns:p14="http://schemas.microsoft.com/office/powerpoint/2010/main" val="729578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Con estos puntos de partida y tomando como referencia los objetivos estratégicos definidos en el Plan de Comunicación Externa de la BUS empezamos a sistematizar las acciones de difusión. Adaptando las recomendaciones de los expertos (</a:t>
            </a:r>
            <a:r>
              <a:rPr lang="es-ES" sz="1200" b="1" kern="1200" dirty="0" err="1" smtClean="0">
                <a:solidFill>
                  <a:schemeClr val="tx1"/>
                </a:solidFill>
                <a:effectLst/>
                <a:latin typeface="+mn-lt"/>
                <a:ea typeface="+mn-ea"/>
                <a:cs typeface="+mn-cs"/>
              </a:rPr>
              <a:t>Socialwithit</a:t>
            </a:r>
            <a:r>
              <a:rPr lang="es-ES" sz="1200" kern="1200" dirty="0" smtClean="0">
                <a:solidFill>
                  <a:schemeClr val="tx1"/>
                </a:solidFill>
                <a:effectLst/>
                <a:latin typeface="+mn-lt"/>
                <a:ea typeface="+mn-ea"/>
                <a:cs typeface="+mn-cs"/>
              </a:rPr>
              <a:t>, 2014; </a:t>
            </a:r>
            <a:r>
              <a:rPr lang="es-ES" sz="1200" b="1" kern="1200" dirty="0" smtClean="0">
                <a:solidFill>
                  <a:schemeClr val="tx1"/>
                </a:solidFill>
                <a:effectLst/>
                <a:latin typeface="+mn-lt"/>
                <a:ea typeface="+mn-ea"/>
                <a:cs typeface="+mn-cs"/>
              </a:rPr>
              <a:t>González-Fernández-Villavicencio, </a:t>
            </a:r>
            <a:r>
              <a:rPr lang="es-ES" sz="1200" kern="1200" dirty="0" smtClean="0">
                <a:solidFill>
                  <a:schemeClr val="tx1"/>
                </a:solidFill>
                <a:effectLst/>
                <a:latin typeface="+mn-lt"/>
                <a:ea typeface="+mn-ea"/>
                <a:cs typeface="+mn-cs"/>
              </a:rPr>
              <a:t>2015) al entorno de una biblioteca universitaria definimos la metodología para planificar campañas de difusión y marketing. Los pasos a seguir serían:</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1. Definir, analizar y segmentar la comunidad de usuarios. </a:t>
            </a:r>
          </a:p>
          <a:p>
            <a:r>
              <a:rPr lang="es-ES" sz="1200" kern="1200" dirty="0" smtClean="0">
                <a:solidFill>
                  <a:schemeClr val="tx1"/>
                </a:solidFill>
                <a:effectLst/>
                <a:latin typeface="+mn-lt"/>
                <a:ea typeface="+mn-ea"/>
                <a:cs typeface="+mn-cs"/>
              </a:rPr>
              <a:t>2. Definir los objetivos que deben ser SMART (</a:t>
            </a:r>
            <a:r>
              <a:rPr lang="es-ES" sz="1200" i="1" kern="1200" dirty="0" err="1" smtClean="0">
                <a:solidFill>
                  <a:schemeClr val="tx1"/>
                </a:solidFill>
                <a:effectLst/>
                <a:latin typeface="+mn-lt"/>
                <a:ea typeface="+mn-ea"/>
                <a:cs typeface="+mn-cs"/>
              </a:rPr>
              <a:t>Specific</a:t>
            </a:r>
            <a:r>
              <a:rPr lang="es-ES" sz="1200"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Measurable</a:t>
            </a:r>
            <a:r>
              <a:rPr lang="es-ES" sz="1200"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Achievable</a:t>
            </a:r>
            <a:r>
              <a:rPr lang="es-ES" sz="1200"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Realistic</a:t>
            </a:r>
            <a:r>
              <a:rPr lang="es-ES" sz="1200"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Timely</a:t>
            </a:r>
            <a:r>
              <a:rPr lang="es-ES" sz="1200" i="1"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Específicos, medibles, alcanzables, realistas, oportunos.</a:t>
            </a:r>
          </a:p>
          <a:p>
            <a:r>
              <a:rPr lang="es-ES" sz="1200" kern="1200" dirty="0" smtClean="0">
                <a:solidFill>
                  <a:schemeClr val="tx1"/>
                </a:solidFill>
                <a:effectLst/>
                <a:latin typeface="+mn-lt"/>
                <a:ea typeface="+mn-ea"/>
                <a:cs typeface="+mn-cs"/>
              </a:rPr>
              <a:t>3. Seleccionar los canales de comunicación con los usuarios, y establecer una política de uso para las herramientas de la web social.</a:t>
            </a:r>
          </a:p>
          <a:p>
            <a:r>
              <a:rPr lang="es-ES" sz="1200" kern="1200" dirty="0" smtClean="0">
                <a:solidFill>
                  <a:schemeClr val="tx1"/>
                </a:solidFill>
                <a:effectLst/>
                <a:latin typeface="+mn-lt"/>
                <a:ea typeface="+mn-ea"/>
                <a:cs typeface="+mn-cs"/>
              </a:rPr>
              <a:t>4. Planificar a lo largo del curso las campañas de comunicación y marketing concretas, estableciendo contenidos, segmento de usuarios, medios utilizados, responsables…</a:t>
            </a:r>
          </a:p>
          <a:p>
            <a:r>
              <a:rPr lang="es-ES" sz="1200" kern="1200" dirty="0" smtClean="0">
                <a:solidFill>
                  <a:schemeClr val="tx1"/>
                </a:solidFill>
                <a:effectLst/>
                <a:latin typeface="+mn-lt"/>
                <a:ea typeface="+mn-ea"/>
                <a:cs typeface="+mn-cs"/>
              </a:rPr>
              <a:t>5. Definir en cada caso un sistema de evaluación.</a:t>
            </a:r>
          </a:p>
          <a:p>
            <a:endParaRPr lang="es-ES" dirty="0"/>
          </a:p>
        </p:txBody>
      </p:sp>
      <p:sp>
        <p:nvSpPr>
          <p:cNvPr id="4" name="Marcador de número de diapositiva 3"/>
          <p:cNvSpPr>
            <a:spLocks noGrp="1"/>
          </p:cNvSpPr>
          <p:nvPr>
            <p:ph type="sldNum" sz="quarter" idx="10"/>
          </p:nvPr>
        </p:nvSpPr>
        <p:spPr/>
        <p:txBody>
          <a:bodyPr/>
          <a:lstStyle/>
          <a:p>
            <a:fld id="{9EDE5CBC-557A-44CA-854F-145C91F4C439}" type="slidenum">
              <a:rPr lang="es-ES" smtClean="0"/>
              <a:t>10</a:t>
            </a:fld>
            <a:endParaRPr lang="es-ES"/>
          </a:p>
        </p:txBody>
      </p:sp>
    </p:spTree>
    <p:extLst>
      <p:ext uri="{BB962C8B-B14F-4D97-AF65-F5344CB8AC3E}">
        <p14:creationId xmlns:p14="http://schemas.microsoft.com/office/powerpoint/2010/main" val="37332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37BDA0A-9A2A-4835-B672-B5EA9BA4AA19}" type="datetimeFigureOut">
              <a:rPr lang="es-ES" smtClean="0"/>
              <a:t>15/12/2015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393362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7BDA0A-9A2A-4835-B672-B5EA9BA4AA19}" type="datetimeFigureOut">
              <a:rPr lang="es-ES" smtClean="0"/>
              <a:t>15/12/2015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2437156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7BDA0A-9A2A-4835-B672-B5EA9BA4AA19}" type="datetimeFigureOut">
              <a:rPr lang="es-ES" smtClean="0"/>
              <a:t>15/12/2015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371864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37BDA0A-9A2A-4835-B672-B5EA9BA4AA19}" type="datetimeFigureOut">
              <a:rPr lang="es-ES" smtClean="0"/>
              <a:t>15/12/2015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3156062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7BDA0A-9A2A-4835-B672-B5EA9BA4AA19}" type="datetimeFigureOut">
              <a:rPr lang="es-ES" smtClean="0"/>
              <a:t>15/12/2015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3750199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37BDA0A-9A2A-4835-B672-B5EA9BA4AA19}" type="datetimeFigureOut">
              <a:rPr lang="es-ES" smtClean="0"/>
              <a:t>15/12/2015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4194064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37BDA0A-9A2A-4835-B672-B5EA9BA4AA19}" type="datetimeFigureOut">
              <a:rPr lang="es-ES" smtClean="0"/>
              <a:t>15/12/2015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3056281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37BDA0A-9A2A-4835-B672-B5EA9BA4AA19}" type="datetimeFigureOut">
              <a:rPr lang="es-ES" smtClean="0"/>
              <a:t>15/12/2015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819162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37BDA0A-9A2A-4835-B672-B5EA9BA4AA19}" type="datetimeFigureOut">
              <a:rPr lang="es-ES" smtClean="0"/>
              <a:t>15/12/2015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3352345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BDA0A-9A2A-4835-B672-B5EA9BA4AA19}" type="datetimeFigureOut">
              <a:rPr lang="es-ES" smtClean="0"/>
              <a:t>15/12/2015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3697603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37BDA0A-9A2A-4835-B672-B5EA9BA4AA19}" type="datetimeFigureOut">
              <a:rPr lang="es-ES" smtClean="0"/>
              <a:t>15/12/2015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729745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7BDA0A-9A2A-4835-B672-B5EA9BA4AA19}" type="datetimeFigureOut">
              <a:rPr lang="es-ES" smtClean="0"/>
              <a:t>15/12/2015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3064364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37BDA0A-9A2A-4835-B672-B5EA9BA4AA19}" type="datetimeFigureOut">
              <a:rPr lang="es-ES" smtClean="0"/>
              <a:t>15/12/2015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4229536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7BDA0A-9A2A-4835-B672-B5EA9BA4AA19}" type="datetimeFigureOut">
              <a:rPr lang="es-ES" smtClean="0"/>
              <a:t>15/12/2015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2887874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7BDA0A-9A2A-4835-B672-B5EA9BA4AA19}" type="datetimeFigureOut">
              <a:rPr lang="es-ES" smtClean="0"/>
              <a:t>15/12/2015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232398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37BDA0A-9A2A-4835-B672-B5EA9BA4AA19}" type="datetimeFigureOut">
              <a:rPr lang="es-ES" smtClean="0"/>
              <a:t>15/12/2015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3904841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37BDA0A-9A2A-4835-B672-B5EA9BA4AA19}" type="datetimeFigureOut">
              <a:rPr lang="es-ES" smtClean="0"/>
              <a:t>15/12/2015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227936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37BDA0A-9A2A-4835-B672-B5EA9BA4AA19}" type="datetimeFigureOut">
              <a:rPr lang="es-ES" smtClean="0"/>
              <a:t>15/12/2015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312744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37BDA0A-9A2A-4835-B672-B5EA9BA4AA19}" type="datetimeFigureOut">
              <a:rPr lang="es-ES" smtClean="0"/>
              <a:t>15/12/2015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37485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BDA0A-9A2A-4835-B672-B5EA9BA4AA19}" type="datetimeFigureOut">
              <a:rPr lang="es-ES" smtClean="0"/>
              <a:t>15/12/2015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77974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37BDA0A-9A2A-4835-B672-B5EA9BA4AA19}" type="datetimeFigureOut">
              <a:rPr lang="es-ES" smtClean="0"/>
              <a:t>15/12/2015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1144110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37BDA0A-9A2A-4835-B672-B5EA9BA4AA19}" type="datetimeFigureOut">
              <a:rPr lang="es-ES" smtClean="0"/>
              <a:t>15/12/2015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A04F4-EDF8-4272-B779-54F6834ED547}" type="slidenum">
              <a:rPr lang="es-ES" smtClean="0"/>
              <a:t>‹Nº›</a:t>
            </a:fld>
            <a:endParaRPr lang="es-ES"/>
          </a:p>
        </p:txBody>
      </p:sp>
    </p:spTree>
    <p:extLst>
      <p:ext uri="{BB962C8B-B14F-4D97-AF65-F5344CB8AC3E}">
        <p14:creationId xmlns:p14="http://schemas.microsoft.com/office/powerpoint/2010/main" val="293549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BDA0A-9A2A-4835-B672-B5EA9BA4AA19}" type="datetimeFigureOut">
              <a:rPr lang="es-ES" smtClean="0"/>
              <a:t>15/12/2015</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A04F4-EDF8-4272-B779-54F6834ED547}" type="slidenum">
              <a:rPr lang="es-ES" smtClean="0"/>
              <a:t>‹Nº›</a:t>
            </a:fld>
            <a:endParaRPr lang="es-ES"/>
          </a:p>
        </p:txBody>
      </p:sp>
    </p:spTree>
    <p:extLst>
      <p:ext uri="{BB962C8B-B14F-4D97-AF65-F5344CB8AC3E}">
        <p14:creationId xmlns:p14="http://schemas.microsoft.com/office/powerpoint/2010/main" val="1326899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BDA0A-9A2A-4835-B672-B5EA9BA4AA19}" type="datetimeFigureOut">
              <a:rPr lang="es-ES" smtClean="0"/>
              <a:t>15/12/2015</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A04F4-EDF8-4272-B779-54F6834ED547}" type="slidenum">
              <a:rPr lang="es-ES" smtClean="0"/>
              <a:t>‹Nº›</a:t>
            </a:fld>
            <a:endParaRPr lang="es-ES"/>
          </a:p>
        </p:txBody>
      </p:sp>
    </p:spTree>
    <p:extLst>
      <p:ext uri="{BB962C8B-B14F-4D97-AF65-F5344CB8AC3E}">
        <p14:creationId xmlns:p14="http://schemas.microsoft.com/office/powerpoint/2010/main" val="34891871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fama2.us.es/earq/pdf/calendario%20cuatrimestral.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fama2.us.es/earq/pdf/fichanuevoingreso.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fama2.us.es/earq/pdf/nuevaweb.pdf"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fama2.us.es/earq/pdf/PFC.pdf"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fama2.us.es/earq/pdf/mendeley.pdf"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fama2.us.es/earq/pdf/nuevoingreso.pdf"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bib.us.es/sites/bib3.us.es/files/plan_ce_1214.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obiter.us.es/" TargetMode="External"/><Relationship Id="rId7" Type="http://schemas.openxmlformats.org/officeDocument/2006/relationships/hyperlink" Target="http://bib2.us.es/cine/arquitectura/"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institucional.us.es/rrcartografia/"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314450" y="485775"/>
            <a:ext cx="9353550" cy="1657350"/>
          </a:xfrm>
        </p:spPr>
        <p:txBody>
          <a:bodyPr>
            <a:normAutofit/>
          </a:bodyPr>
          <a:lstStyle/>
          <a:p>
            <a:r>
              <a:rPr lang="es-ES" sz="3200" dirty="0">
                <a:latin typeface="Arial" panose="020B0604020202020204" pitchFamily="34" charset="0"/>
                <a:cs typeface="Arial" panose="020B0604020202020204" pitchFamily="34" charset="0"/>
              </a:rPr>
              <a:t>Campañas de difusión y marketing en la Biblioteca de </a:t>
            </a:r>
            <a:r>
              <a:rPr lang="es-ES" sz="3200" dirty="0" smtClean="0">
                <a:latin typeface="Arial" panose="020B0604020202020204" pitchFamily="34" charset="0"/>
                <a:cs typeface="Arial" panose="020B0604020202020204" pitchFamily="34" charset="0"/>
              </a:rPr>
              <a:t>Arquitectura de la US</a:t>
            </a:r>
            <a:endParaRPr lang="es-ES" sz="3200"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212850" y="3079750"/>
            <a:ext cx="9144000" cy="1895475"/>
          </a:xfrm>
        </p:spPr>
        <p:txBody>
          <a:bodyPr>
            <a:normAutofit/>
          </a:bodyPr>
          <a:lstStyle/>
          <a:p>
            <a:pPr algn="r"/>
            <a:r>
              <a:rPr lang="es-ES" sz="1800" dirty="0" smtClean="0">
                <a:latin typeface="Arial" panose="020B0604020202020204" pitchFamily="34" charset="0"/>
                <a:cs typeface="Arial" panose="020B0604020202020204" pitchFamily="34" charset="0"/>
              </a:rPr>
              <a:t>    Carmen Lobato</a:t>
            </a:r>
          </a:p>
          <a:p>
            <a:pPr algn="r"/>
            <a:r>
              <a:rPr lang="es-ES" sz="1800" dirty="0" smtClean="0">
                <a:latin typeface="Arial" panose="020B0604020202020204" pitchFamily="34" charset="0"/>
                <a:cs typeface="Arial" panose="020B0604020202020204" pitchFamily="34" charset="0"/>
              </a:rPr>
              <a:t>Dionisio Millán</a:t>
            </a:r>
          </a:p>
          <a:p>
            <a:pPr algn="r"/>
            <a:r>
              <a:rPr lang="es-ES" sz="1800" dirty="0" smtClean="0">
                <a:latin typeface="Arial" panose="020B0604020202020204" pitchFamily="34" charset="0"/>
                <a:cs typeface="Arial" panose="020B0604020202020204" pitchFamily="34" charset="0"/>
              </a:rPr>
              <a:t>Elvira Ordóñez</a:t>
            </a:r>
          </a:p>
          <a:p>
            <a:pPr algn="r"/>
            <a:r>
              <a:rPr lang="es-ES" sz="1800" dirty="0" smtClean="0">
                <a:latin typeface="Arial" panose="020B0604020202020204" pitchFamily="34" charset="0"/>
                <a:cs typeface="Arial" panose="020B0604020202020204" pitchFamily="34" charset="0"/>
              </a:rPr>
              <a:t>Charo Pérez</a:t>
            </a:r>
            <a:endParaRPr lang="es-ES" dirty="0" smtClean="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704851" y="5572126"/>
            <a:ext cx="10801350" cy="752474"/>
          </a:xfrm>
        </p:spPr>
        <p:txBody>
          <a:bodyPr/>
          <a:lstStyle/>
          <a:p>
            <a:r>
              <a:rPr lang="es-ES" sz="2000" dirty="0" smtClean="0">
                <a:solidFill>
                  <a:srgbClr val="C00000"/>
                </a:solidFill>
              </a:rPr>
              <a:t>VIII Jornadas de Buenas Prácticas y Gestión del Conocimiento 2015</a:t>
            </a:r>
          </a:p>
          <a:p>
            <a:r>
              <a:rPr lang="es-ES" sz="2000" dirty="0" smtClean="0">
                <a:solidFill>
                  <a:srgbClr val="C00000"/>
                </a:solidFill>
              </a:rPr>
              <a:t>Biblioteca Universidad de Sevilla</a:t>
            </a:r>
            <a:endParaRPr lang="es-ES" sz="2000" dirty="0">
              <a:solidFill>
                <a:srgbClr val="C00000"/>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67" y="5016768"/>
            <a:ext cx="1372416" cy="1307832"/>
          </a:xfrm>
          <a:prstGeom prst="rect">
            <a:avLst/>
          </a:prstGeom>
        </p:spPr>
      </p:pic>
      <p:pic>
        <p:nvPicPr>
          <p:cNvPr id="1028" name="Picture 4" descr="Licencia de Creative Comm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7750" y="5670684"/>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008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524625" y="485775"/>
            <a:ext cx="5124450" cy="5416868"/>
          </a:xfrm>
          <a:prstGeom prst="rect">
            <a:avLst/>
          </a:prstGeom>
          <a:noFill/>
        </p:spPr>
        <p:txBody>
          <a:bodyPr wrap="square" rtlCol="0">
            <a:spAutoFit/>
          </a:bodyPr>
          <a:lstStyle/>
          <a:p>
            <a:pPr algn="ctr"/>
            <a:endParaRPr lang="es-ES" sz="2800" dirty="0" smtClean="0">
              <a:latin typeface="Arial" panose="020B0604020202020204" pitchFamily="34" charset="0"/>
              <a:cs typeface="Arial" panose="020B0604020202020204" pitchFamily="34" charset="0"/>
            </a:endParaRPr>
          </a:p>
          <a:p>
            <a:pPr lvl="0"/>
            <a:endParaRPr lang="es-ES" sz="2800" dirty="0" smtClean="0">
              <a:solidFill>
                <a:srgbClr val="FF0000"/>
              </a:solidFill>
              <a:latin typeface="Arial" panose="020B0604020202020204" pitchFamily="34" charset="0"/>
              <a:cs typeface="Arial" panose="020B0604020202020204" pitchFamily="34" charset="0"/>
            </a:endParaRPr>
          </a:p>
          <a:p>
            <a:pPr lvl="0"/>
            <a:r>
              <a:rPr lang="es-ES" sz="2800" dirty="0" smtClean="0">
                <a:solidFill>
                  <a:srgbClr val="C00000"/>
                </a:solidFill>
                <a:latin typeface="Arial" panose="020B0604020202020204" pitchFamily="34" charset="0"/>
                <a:cs typeface="Arial" panose="020B0604020202020204" pitchFamily="34" charset="0"/>
              </a:rPr>
              <a:t>¿Difusión?, </a:t>
            </a:r>
            <a:r>
              <a:rPr lang="es-ES" sz="2400" dirty="0" smtClean="0">
                <a:latin typeface="Arial" panose="020B0604020202020204" pitchFamily="34" charset="0"/>
                <a:cs typeface="Arial" panose="020B0604020202020204" pitchFamily="34" charset="0"/>
              </a:rPr>
              <a:t>siempre, acciones aisladas o campañas </a:t>
            </a:r>
          </a:p>
          <a:p>
            <a:pPr lvl="0"/>
            <a:endParaRPr lang="es-ES" sz="2400" dirty="0">
              <a:latin typeface="Arial" panose="020B0604020202020204" pitchFamily="34" charset="0"/>
              <a:cs typeface="Arial" panose="020B0604020202020204" pitchFamily="34" charset="0"/>
            </a:endParaRPr>
          </a:p>
          <a:p>
            <a:pPr lvl="0"/>
            <a:endParaRPr lang="es-ES" sz="2400" dirty="0" smtClean="0">
              <a:latin typeface="Arial" panose="020B0604020202020204" pitchFamily="34" charset="0"/>
              <a:cs typeface="Arial" panose="020B0604020202020204" pitchFamily="34" charset="0"/>
            </a:endParaRPr>
          </a:p>
          <a:p>
            <a:pPr lvl="0"/>
            <a:endParaRPr lang="es-ES" sz="2400" dirty="0">
              <a:latin typeface="Arial" panose="020B0604020202020204" pitchFamily="34" charset="0"/>
              <a:cs typeface="Arial" panose="020B0604020202020204" pitchFamily="34" charset="0"/>
            </a:endParaRPr>
          </a:p>
          <a:p>
            <a:pPr lvl="0"/>
            <a:endParaRPr lang="es-ES" sz="2400" dirty="0">
              <a:latin typeface="Arial" panose="020B0604020202020204" pitchFamily="34" charset="0"/>
              <a:cs typeface="Arial" panose="020B0604020202020204" pitchFamily="34" charset="0"/>
            </a:endParaRPr>
          </a:p>
          <a:p>
            <a:r>
              <a:rPr lang="es-ES" sz="2800" dirty="0" smtClean="0">
                <a:solidFill>
                  <a:srgbClr val="C00000"/>
                </a:solidFill>
                <a:latin typeface="Arial" panose="020B0604020202020204" pitchFamily="34" charset="0"/>
                <a:cs typeface="Arial" panose="020B0604020202020204" pitchFamily="34" charset="0"/>
              </a:rPr>
              <a:t>¿Marketing?, </a:t>
            </a:r>
            <a:r>
              <a:rPr lang="es-ES" sz="2400" dirty="0" smtClean="0">
                <a:latin typeface="Arial" panose="020B0604020202020204" pitchFamily="34" charset="0"/>
                <a:cs typeface="Arial" panose="020B0604020202020204" pitchFamily="34" charset="0"/>
              </a:rPr>
              <a:t>cuando establecemos objetivos medibles, cuando segmentamos a la comunidad de usuarios…</a:t>
            </a:r>
          </a:p>
          <a:p>
            <a:endParaRPr lang="es-ES" sz="2400" dirty="0" smtClean="0">
              <a:latin typeface="Arial" panose="020B0604020202020204" pitchFamily="34" charset="0"/>
              <a:cs typeface="Arial" panose="020B0604020202020204" pitchFamily="34" charset="0"/>
            </a:endParaRPr>
          </a:p>
          <a:p>
            <a:endParaRPr lang="es-ES"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520" y="790574"/>
            <a:ext cx="3573105" cy="1909763"/>
          </a:xfrm>
          <a:prstGeom prst="rect">
            <a:avLst/>
          </a:prstGeom>
        </p:spPr>
      </p:pic>
      <p:pic>
        <p:nvPicPr>
          <p:cNvPr id="1026" name="Picture 2" descr="http://supermarketingblog.com/wp-content/uploads/2014/03/Marketing-Nuev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520" y="3127534"/>
            <a:ext cx="3590924" cy="223435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619249" y="5806349"/>
            <a:ext cx="8858250" cy="646331"/>
          </a:xfrm>
          <a:prstGeom prst="rect">
            <a:avLst/>
          </a:prstGeom>
        </p:spPr>
        <p:txBody>
          <a:bodyPr wrap="square">
            <a:spAutoFit/>
          </a:bodyPr>
          <a:lstStyle/>
          <a:p>
            <a:pPr algn="ctr"/>
            <a:r>
              <a:rPr lang="es-ES" dirty="0">
                <a:solidFill>
                  <a:srgbClr val="C00000"/>
                </a:solidFill>
              </a:rPr>
              <a:t>VIII Jornadas de Buenas Prácticas y Gestión del Conocimiento 2015</a:t>
            </a:r>
          </a:p>
          <a:p>
            <a:pPr algn="ctr"/>
            <a:r>
              <a:rPr lang="es-ES" dirty="0">
                <a:solidFill>
                  <a:srgbClr val="C00000"/>
                </a:solidFill>
              </a:rPr>
              <a:t>Biblioteca Universidad de Sevilla</a:t>
            </a:r>
          </a:p>
        </p:txBody>
      </p:sp>
    </p:spTree>
    <p:extLst>
      <p:ext uri="{BB962C8B-B14F-4D97-AF65-F5344CB8AC3E}">
        <p14:creationId xmlns:p14="http://schemas.microsoft.com/office/powerpoint/2010/main" val="1990487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oticiasmontreal.com/wp-content/uploads/2012/04/Origen-de-la-Lu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2424112"/>
            <a:ext cx="5429250"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352550" y="495300"/>
            <a:ext cx="10058400" cy="1815882"/>
          </a:xfrm>
          <a:prstGeom prst="rect">
            <a:avLst/>
          </a:prstGeom>
          <a:noFill/>
        </p:spPr>
        <p:txBody>
          <a:bodyPr wrap="square" rtlCol="0">
            <a:spAutoFit/>
          </a:bodyPr>
          <a:lstStyle/>
          <a:p>
            <a:pPr algn="ctr"/>
            <a:r>
              <a:rPr lang="es-ES" sz="2800" dirty="0" smtClean="0">
                <a:latin typeface="Arial" panose="020B0604020202020204" pitchFamily="34" charset="0"/>
                <a:cs typeface="Arial" panose="020B0604020202020204" pitchFamily="34" charset="0"/>
              </a:rPr>
              <a:t>Pero siempre… Campañas planificadas </a:t>
            </a:r>
          </a:p>
          <a:p>
            <a:pPr algn="ctr"/>
            <a:r>
              <a:rPr lang="es-ES" sz="2800" dirty="0" smtClean="0">
                <a:solidFill>
                  <a:srgbClr val="C00000"/>
                </a:solidFill>
                <a:latin typeface="Arial" panose="020B0604020202020204" pitchFamily="34" charset="0"/>
                <a:cs typeface="Arial" panose="020B0604020202020204" pitchFamily="34" charset="0"/>
              </a:rPr>
              <a:t>elementos comunes</a:t>
            </a:r>
          </a:p>
          <a:p>
            <a:pPr algn="ctr"/>
            <a:endParaRPr lang="es-ES" sz="2800" dirty="0">
              <a:latin typeface="Arial" panose="020B0604020202020204" pitchFamily="34" charset="0"/>
              <a:cs typeface="Arial" panose="020B0604020202020204" pitchFamily="34" charset="0"/>
            </a:endParaRPr>
          </a:p>
          <a:p>
            <a:pPr algn="just"/>
            <a:r>
              <a:rPr lang="es-ES" sz="2800" dirty="0" smtClean="0">
                <a:latin typeface="Arial" panose="020B0604020202020204" pitchFamily="34" charset="0"/>
                <a:cs typeface="Arial" panose="020B0604020202020204" pitchFamily="34" charset="0"/>
              </a:rPr>
              <a:t>El </a:t>
            </a:r>
            <a:r>
              <a:rPr lang="es-ES" sz="2800" dirty="0" smtClean="0">
                <a:solidFill>
                  <a:srgbClr val="C00000"/>
                </a:solidFill>
                <a:latin typeface="Arial" panose="020B0604020202020204" pitchFamily="34" charset="0"/>
                <a:cs typeface="Arial" panose="020B0604020202020204" pitchFamily="34" charset="0"/>
              </a:rPr>
              <a:t>origen</a:t>
            </a:r>
            <a:r>
              <a:rPr lang="es-ES" sz="2800" dirty="0" smtClean="0">
                <a:latin typeface="Arial" panose="020B0604020202020204" pitchFamily="34" charset="0"/>
                <a:cs typeface="Arial" panose="020B0604020202020204" pitchFamily="34" charset="0"/>
              </a:rPr>
              <a:t>, de dónde parte la iniciativa… </a:t>
            </a:r>
            <a:endParaRPr lang="es-ES" sz="2800" dirty="0">
              <a:latin typeface="Arial" panose="020B0604020202020204" pitchFamily="34" charset="0"/>
              <a:cs typeface="Arial" panose="020B0604020202020204" pitchFamily="34" charset="0"/>
            </a:endParaRPr>
          </a:p>
        </p:txBody>
      </p:sp>
      <p:sp>
        <p:nvSpPr>
          <p:cNvPr id="3" name="Rectángulo 2"/>
          <p:cNvSpPr/>
          <p:nvPr/>
        </p:nvSpPr>
        <p:spPr>
          <a:xfrm>
            <a:off x="1247775" y="5829655"/>
            <a:ext cx="9715500" cy="646331"/>
          </a:xfrm>
          <a:prstGeom prst="rect">
            <a:avLst/>
          </a:prstGeom>
        </p:spPr>
        <p:txBody>
          <a:bodyPr wrap="square">
            <a:spAutoFit/>
          </a:bodyPr>
          <a:lstStyle/>
          <a:p>
            <a:pPr algn="ctr"/>
            <a:r>
              <a:rPr lang="es-ES" dirty="0">
                <a:solidFill>
                  <a:srgbClr val="C00000"/>
                </a:solidFill>
              </a:rPr>
              <a:t>VIII Jornadas de Buenas Prácticas y Gestión del Conocimiento 2015</a:t>
            </a:r>
          </a:p>
          <a:p>
            <a:pPr algn="ctr"/>
            <a:r>
              <a:rPr lang="es-ES" dirty="0">
                <a:solidFill>
                  <a:srgbClr val="C00000"/>
                </a:solidFill>
              </a:rPr>
              <a:t>Biblioteca Universidad de Sevilla</a:t>
            </a:r>
          </a:p>
        </p:txBody>
      </p:sp>
    </p:spTree>
    <p:extLst>
      <p:ext uri="{BB962C8B-B14F-4D97-AF65-F5344CB8AC3E}">
        <p14:creationId xmlns:p14="http://schemas.microsoft.com/office/powerpoint/2010/main" val="819683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57375" y="1628775"/>
            <a:ext cx="3314700" cy="3600986"/>
          </a:xfrm>
          <a:prstGeom prst="rect">
            <a:avLst/>
          </a:prstGeom>
          <a:noFill/>
        </p:spPr>
        <p:txBody>
          <a:bodyPr wrap="square" rtlCol="0">
            <a:spAutoFit/>
          </a:bodyPr>
          <a:lstStyle/>
          <a:p>
            <a:pPr algn="ctr"/>
            <a:endParaRPr lang="es-ES" sz="2800" dirty="0" smtClean="0">
              <a:latin typeface="Arial" panose="020B0604020202020204" pitchFamily="34" charset="0"/>
              <a:cs typeface="Arial" panose="020B0604020202020204" pitchFamily="34" charset="0"/>
            </a:endParaRPr>
          </a:p>
          <a:p>
            <a:pPr algn="just"/>
            <a:r>
              <a:rPr lang="es-ES" sz="2800" dirty="0" smtClean="0">
                <a:solidFill>
                  <a:srgbClr val="C00000"/>
                </a:solidFill>
                <a:latin typeface="Arial" panose="020B0604020202020204" pitchFamily="34" charset="0"/>
                <a:cs typeface="Arial" panose="020B0604020202020204" pitchFamily="34" charset="0"/>
              </a:rPr>
              <a:t>Temporalización</a:t>
            </a:r>
          </a:p>
          <a:p>
            <a:pPr algn="just"/>
            <a:endParaRPr lang="es-ES" sz="2400" dirty="0" smtClean="0">
              <a:solidFill>
                <a:srgbClr val="FF0000"/>
              </a:solidFill>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los tiempos vienen marcados por el curso académico, el calendario docente e investigador</a:t>
            </a:r>
            <a:endParaRPr lang="es-ES" sz="2400" dirty="0">
              <a:latin typeface="Arial" panose="020B0604020202020204" pitchFamily="34" charset="0"/>
              <a:cs typeface="Arial" panose="020B0604020202020204" pitchFamily="34" charset="0"/>
            </a:endParaRPr>
          </a:p>
          <a:p>
            <a:pPr algn="ctr"/>
            <a:endParaRPr lang="es-ES" sz="2800" dirty="0">
              <a:latin typeface="Arial" panose="020B0604020202020204" pitchFamily="34" charset="0"/>
              <a:cs typeface="Arial" panose="020B0604020202020204" pitchFamily="34" charset="0"/>
            </a:endParaRPr>
          </a:p>
        </p:txBody>
      </p:sp>
      <p:pic>
        <p:nvPicPr>
          <p:cNvPr id="2052" name="Picture 4" descr="CALENDARIO ESCOLAR CARTAGENA 2015-20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6418" y="1752600"/>
            <a:ext cx="4910662" cy="347145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304924" y="476251"/>
            <a:ext cx="9862155" cy="954107"/>
          </a:xfrm>
          <a:prstGeom prst="rect">
            <a:avLst/>
          </a:prstGeom>
          <a:noFill/>
        </p:spPr>
        <p:txBody>
          <a:bodyPr wrap="square" rtlCol="0">
            <a:spAutoFit/>
          </a:bodyPr>
          <a:lstStyle/>
          <a:p>
            <a:pPr algn="ctr"/>
            <a:r>
              <a:rPr lang="es-ES" sz="2800" dirty="0">
                <a:latin typeface="Arial" panose="020B0604020202020204" pitchFamily="34" charset="0"/>
                <a:cs typeface="Arial" panose="020B0604020202020204" pitchFamily="34" charset="0"/>
              </a:rPr>
              <a:t>Pero siempre… Campañas planificadas </a:t>
            </a:r>
          </a:p>
          <a:p>
            <a:pPr algn="ctr"/>
            <a:r>
              <a:rPr lang="es-ES" sz="2800" dirty="0">
                <a:solidFill>
                  <a:srgbClr val="C00000"/>
                </a:solidFill>
                <a:latin typeface="Arial" panose="020B0604020202020204" pitchFamily="34" charset="0"/>
                <a:cs typeface="Arial" panose="020B0604020202020204" pitchFamily="34" charset="0"/>
              </a:rPr>
              <a:t>elementos comunes</a:t>
            </a:r>
          </a:p>
        </p:txBody>
      </p:sp>
      <p:sp>
        <p:nvSpPr>
          <p:cNvPr id="3" name="Rectángulo 2"/>
          <p:cNvSpPr/>
          <p:nvPr/>
        </p:nvSpPr>
        <p:spPr>
          <a:xfrm>
            <a:off x="1600201" y="5701606"/>
            <a:ext cx="9029700" cy="646331"/>
          </a:xfrm>
          <a:prstGeom prst="rect">
            <a:avLst/>
          </a:prstGeom>
        </p:spPr>
        <p:txBody>
          <a:bodyPr wrap="square">
            <a:spAutoFit/>
          </a:bodyPr>
          <a:lstStyle/>
          <a:p>
            <a:pPr algn="ctr"/>
            <a:r>
              <a:rPr lang="es-ES" dirty="0">
                <a:solidFill>
                  <a:srgbClr val="C00000"/>
                </a:solidFill>
              </a:rPr>
              <a:t>VIII Jornadas de Buenas Prácticas y Gestión del Conocimiento 2015</a:t>
            </a:r>
          </a:p>
          <a:p>
            <a:pPr algn="ctr"/>
            <a:r>
              <a:rPr lang="es-ES" dirty="0">
                <a:solidFill>
                  <a:srgbClr val="C00000"/>
                </a:solidFill>
              </a:rPr>
              <a:t>Biblioteca Universidad de Sevilla</a:t>
            </a:r>
          </a:p>
        </p:txBody>
      </p:sp>
    </p:spTree>
    <p:extLst>
      <p:ext uri="{BB962C8B-B14F-4D97-AF65-F5344CB8AC3E}">
        <p14:creationId xmlns:p14="http://schemas.microsoft.com/office/powerpoint/2010/main" val="3898143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uncionalia.com/general/images/Redes-socia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610525"/>
            <a:ext cx="4686300" cy="297906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228725" y="304801"/>
            <a:ext cx="10391776" cy="2246769"/>
          </a:xfrm>
          <a:prstGeom prst="rect">
            <a:avLst/>
          </a:prstGeom>
          <a:noFill/>
        </p:spPr>
        <p:txBody>
          <a:bodyPr wrap="square" rtlCol="0">
            <a:spAutoFit/>
          </a:bodyPr>
          <a:lstStyle/>
          <a:p>
            <a:pPr algn="ctr"/>
            <a:r>
              <a:rPr lang="es-ES" sz="2800" dirty="0" smtClean="0">
                <a:latin typeface="Arial" panose="020B0604020202020204" pitchFamily="34" charset="0"/>
                <a:cs typeface="Arial" panose="020B0604020202020204" pitchFamily="34" charset="0"/>
              </a:rPr>
              <a:t>Pero siempre… Campañas planificadas </a:t>
            </a:r>
          </a:p>
          <a:p>
            <a:pPr algn="ctr"/>
            <a:r>
              <a:rPr lang="es-ES" sz="2800" dirty="0" smtClean="0">
                <a:solidFill>
                  <a:srgbClr val="C00000"/>
                </a:solidFill>
                <a:latin typeface="Arial" panose="020B0604020202020204" pitchFamily="34" charset="0"/>
                <a:cs typeface="Arial" panose="020B0604020202020204" pitchFamily="34" charset="0"/>
              </a:rPr>
              <a:t>elementos comunes</a:t>
            </a:r>
          </a:p>
          <a:p>
            <a:pPr algn="ctr"/>
            <a:endParaRPr lang="es-ES" dirty="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La importancia de los criterios y </a:t>
            </a:r>
            <a:r>
              <a:rPr lang="es-ES" sz="2400" dirty="0" smtClean="0">
                <a:solidFill>
                  <a:srgbClr val="C00000"/>
                </a:solidFill>
                <a:latin typeface="Arial" panose="020B0604020202020204" pitchFamily="34" charset="0"/>
                <a:cs typeface="Arial" panose="020B0604020202020204" pitchFamily="34" charset="0"/>
              </a:rPr>
              <a:t>políticas de uso de los canales de comunicación</a:t>
            </a:r>
            <a:r>
              <a:rPr lang="es-ES" sz="2400"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sobre todo en </a:t>
            </a:r>
            <a:r>
              <a:rPr lang="es-ES" sz="2400" dirty="0" smtClean="0">
                <a:latin typeface="Arial" panose="020B0604020202020204" pitchFamily="34" charset="0"/>
                <a:cs typeface="Arial" panose="020B0604020202020204" pitchFamily="34" charset="0"/>
              </a:rPr>
              <a:t>las redes </a:t>
            </a:r>
            <a:r>
              <a:rPr lang="es-ES" sz="2400" dirty="0">
                <a:latin typeface="Arial" panose="020B0604020202020204" pitchFamily="34" charset="0"/>
                <a:cs typeface="Arial" panose="020B0604020202020204" pitchFamily="34" charset="0"/>
              </a:rPr>
              <a:t>sociales</a:t>
            </a:r>
            <a:endParaRPr lang="es-ES" sz="2400" dirty="0"/>
          </a:p>
        </p:txBody>
      </p:sp>
      <p:sp>
        <p:nvSpPr>
          <p:cNvPr id="3" name="Rectángulo 2"/>
          <p:cNvSpPr/>
          <p:nvPr/>
        </p:nvSpPr>
        <p:spPr>
          <a:xfrm>
            <a:off x="1619250" y="5848351"/>
            <a:ext cx="9096374" cy="646331"/>
          </a:xfrm>
          <a:prstGeom prst="rect">
            <a:avLst/>
          </a:prstGeom>
        </p:spPr>
        <p:txBody>
          <a:bodyPr wrap="square">
            <a:spAutoFit/>
          </a:bodyPr>
          <a:lstStyle/>
          <a:p>
            <a:pPr algn="ctr"/>
            <a:r>
              <a:rPr lang="es-ES" dirty="0">
                <a:solidFill>
                  <a:srgbClr val="C00000"/>
                </a:solidFill>
              </a:rPr>
              <a:t>VIII Jornadas de Buenas Prácticas y Gestión del Conocimiento 2015</a:t>
            </a:r>
          </a:p>
          <a:p>
            <a:pPr algn="ctr"/>
            <a:r>
              <a:rPr lang="es-ES" dirty="0">
                <a:solidFill>
                  <a:srgbClr val="C00000"/>
                </a:solidFill>
              </a:rPr>
              <a:t>Biblioteca Universidad de Sevilla</a:t>
            </a:r>
          </a:p>
        </p:txBody>
      </p:sp>
    </p:spTree>
    <p:extLst>
      <p:ext uri="{BB962C8B-B14F-4D97-AF65-F5344CB8AC3E}">
        <p14:creationId xmlns:p14="http://schemas.microsoft.com/office/powerpoint/2010/main" val="1407280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81076" y="2609850"/>
            <a:ext cx="5276850" cy="2708434"/>
          </a:xfrm>
          <a:prstGeom prst="rect">
            <a:avLst/>
          </a:prstGeom>
          <a:noFill/>
        </p:spPr>
        <p:txBody>
          <a:bodyPr wrap="square" rtlCol="0">
            <a:spAutoFit/>
          </a:bodyPr>
          <a:lstStyle/>
          <a:p>
            <a:pPr lvl="0" algn="ctr"/>
            <a:endParaRPr lang="es-ES" sz="2800" dirty="0" smtClean="0">
              <a:latin typeface="Arial" panose="020B0604020202020204" pitchFamily="34" charset="0"/>
              <a:cs typeface="Arial" panose="020B0604020202020204" pitchFamily="34" charset="0"/>
            </a:endParaRPr>
          </a:p>
          <a:p>
            <a:pPr lvl="0"/>
            <a:endParaRPr lang="es-ES" dirty="0" smtClean="0"/>
          </a:p>
          <a:p>
            <a:pPr lvl="0"/>
            <a:r>
              <a:rPr lang="es-ES" sz="2800" dirty="0" smtClean="0">
                <a:solidFill>
                  <a:srgbClr val="C00000"/>
                </a:solidFill>
                <a:latin typeface="Arial" panose="020B0604020202020204" pitchFamily="34" charset="0"/>
                <a:cs typeface="Arial" panose="020B0604020202020204" pitchFamily="34" charset="0"/>
              </a:rPr>
              <a:t>Calendario cuatrimestral </a:t>
            </a:r>
          </a:p>
          <a:p>
            <a:pPr lvl="0"/>
            <a:endParaRPr lang="es-ES" sz="2400" dirty="0" smtClean="0">
              <a:latin typeface="Arial" panose="020B0604020202020204" pitchFamily="34" charset="0"/>
              <a:cs typeface="Arial" panose="020B0604020202020204" pitchFamily="34" charset="0"/>
            </a:endParaRPr>
          </a:p>
          <a:p>
            <a:pPr lvl="0"/>
            <a:endParaRPr lang="es-ES" sz="2400" dirty="0">
              <a:latin typeface="Arial" panose="020B0604020202020204" pitchFamily="34" charset="0"/>
              <a:cs typeface="Arial" panose="020B0604020202020204" pitchFamily="34" charset="0"/>
            </a:endParaRPr>
          </a:p>
          <a:p>
            <a:pPr lvl="0"/>
            <a:endParaRPr lang="es-ES" sz="2400" dirty="0" smtClean="0">
              <a:latin typeface="Arial" panose="020B0604020202020204" pitchFamily="34" charset="0"/>
              <a:cs typeface="Arial" panose="020B0604020202020204" pitchFamily="34" charset="0"/>
            </a:endParaRPr>
          </a:p>
          <a:p>
            <a:pPr lvl="0"/>
            <a:endParaRPr lang="es-ES" sz="2400" dirty="0">
              <a:latin typeface="Arial" panose="020B0604020202020204" pitchFamily="34" charset="0"/>
              <a:cs typeface="Arial" panose="020B0604020202020204" pitchFamily="34" charset="0"/>
            </a:endParaRPr>
          </a:p>
        </p:txBody>
      </p:sp>
      <p:sp>
        <p:nvSpPr>
          <p:cNvPr id="3" name="CuadroTexto 2"/>
          <p:cNvSpPr txBox="1"/>
          <p:nvPr/>
        </p:nvSpPr>
        <p:spPr>
          <a:xfrm>
            <a:off x="1685925" y="600075"/>
            <a:ext cx="9744074" cy="954107"/>
          </a:xfrm>
          <a:prstGeom prst="rect">
            <a:avLst/>
          </a:prstGeom>
          <a:noFill/>
        </p:spPr>
        <p:txBody>
          <a:bodyPr wrap="square" rtlCol="0">
            <a:spAutoFit/>
          </a:bodyPr>
          <a:lstStyle/>
          <a:p>
            <a:pPr algn="ctr"/>
            <a:r>
              <a:rPr lang="es-ES" sz="2800" dirty="0">
                <a:latin typeface="Arial" panose="020B0604020202020204" pitchFamily="34" charset="0"/>
                <a:cs typeface="Arial" panose="020B0604020202020204" pitchFamily="34" charset="0"/>
              </a:rPr>
              <a:t>Pero siempre… Campañas planificadas </a:t>
            </a:r>
          </a:p>
          <a:p>
            <a:pPr algn="ctr"/>
            <a:r>
              <a:rPr lang="es-ES" sz="2800" dirty="0" smtClean="0">
                <a:solidFill>
                  <a:srgbClr val="C00000"/>
                </a:solidFill>
                <a:latin typeface="Arial" panose="020B0604020202020204" pitchFamily="34" charset="0"/>
                <a:cs typeface="Arial" panose="020B0604020202020204" pitchFamily="34" charset="0"/>
              </a:rPr>
              <a:t>herramientas </a:t>
            </a:r>
            <a:r>
              <a:rPr lang="es-ES" sz="2800" dirty="0">
                <a:solidFill>
                  <a:srgbClr val="C00000"/>
                </a:solidFill>
                <a:latin typeface="Arial" panose="020B0604020202020204" pitchFamily="34" charset="0"/>
                <a:cs typeface="Arial" panose="020B0604020202020204" pitchFamily="34" charset="0"/>
              </a:rPr>
              <a:t>comunes</a:t>
            </a:r>
          </a:p>
        </p:txBody>
      </p:sp>
      <p:pic>
        <p:nvPicPr>
          <p:cNvPr id="4" name="Imagen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7926" y="1714499"/>
            <a:ext cx="4025942" cy="4305521"/>
          </a:xfrm>
          <a:prstGeom prst="rect">
            <a:avLst/>
          </a:prstGeom>
        </p:spPr>
      </p:pic>
      <p:sp>
        <p:nvSpPr>
          <p:cNvPr id="5" name="Rectángulo 2"/>
          <p:cNvSpPr/>
          <p:nvPr/>
        </p:nvSpPr>
        <p:spPr>
          <a:xfrm>
            <a:off x="1685925" y="6077413"/>
            <a:ext cx="9143999" cy="646331"/>
          </a:xfrm>
          <a:prstGeom prst="rect">
            <a:avLst/>
          </a:prstGeom>
        </p:spPr>
        <p:txBody>
          <a:bodyPr wrap="square">
            <a:spAutoFit/>
          </a:bodyPr>
          <a:lstStyle/>
          <a:p>
            <a:pPr algn="ctr"/>
            <a:r>
              <a:rPr lang="es-ES" dirty="0">
                <a:solidFill>
                  <a:srgbClr val="C00000"/>
                </a:solidFill>
              </a:rPr>
              <a:t>VIII Jornadas de Buenas Prácticas y Gestión del Conocimiento 2015</a:t>
            </a:r>
          </a:p>
          <a:p>
            <a:pPr algn="ctr"/>
            <a:r>
              <a:rPr lang="es-ES" dirty="0">
                <a:solidFill>
                  <a:srgbClr val="C00000"/>
                </a:solidFill>
              </a:rPr>
              <a:t>Biblioteca Universidad de Sevilla</a:t>
            </a:r>
          </a:p>
        </p:txBody>
      </p:sp>
    </p:spTree>
    <p:extLst>
      <p:ext uri="{BB962C8B-B14F-4D97-AF65-F5344CB8AC3E}">
        <p14:creationId xmlns:p14="http://schemas.microsoft.com/office/powerpoint/2010/main" val="416894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09775" y="2952750"/>
            <a:ext cx="3200400" cy="3908762"/>
          </a:xfrm>
          <a:prstGeom prst="rect">
            <a:avLst/>
          </a:prstGeom>
        </p:spPr>
        <p:txBody>
          <a:bodyPr wrap="square">
            <a:spAutoFit/>
          </a:bodyPr>
          <a:lstStyle/>
          <a:p>
            <a:pPr lvl="0"/>
            <a:r>
              <a:rPr lang="es-ES" dirty="0" smtClean="0"/>
              <a:t> </a:t>
            </a:r>
            <a:r>
              <a:rPr lang="es-ES" sz="2800" dirty="0" smtClean="0">
                <a:solidFill>
                  <a:srgbClr val="C00000"/>
                </a:solidFill>
                <a:latin typeface="Arial" panose="020B0604020202020204" pitchFamily="34" charset="0"/>
                <a:cs typeface="Arial" panose="020B0604020202020204" pitchFamily="34" charset="0"/>
              </a:rPr>
              <a:t>Cronograma</a:t>
            </a:r>
          </a:p>
          <a:p>
            <a:r>
              <a:rPr lang="es-ES" sz="2400" dirty="0">
                <a:latin typeface="Arial" panose="020B0604020202020204" pitchFamily="34" charset="0"/>
                <a:cs typeface="Arial" panose="020B0604020202020204" pitchFamily="34" charset="0"/>
              </a:rPr>
              <a:t>Resume la </a:t>
            </a:r>
            <a:r>
              <a:rPr lang="es-ES" sz="2400" dirty="0" smtClean="0">
                <a:latin typeface="Arial" panose="020B0604020202020204" pitchFamily="34" charset="0"/>
                <a:cs typeface="Arial" panose="020B0604020202020204" pitchFamily="34" charset="0"/>
              </a:rPr>
              <a:t>planificación</a:t>
            </a:r>
          </a:p>
          <a:p>
            <a:endParaRPr lang="es-ES" sz="2400" dirty="0">
              <a:latin typeface="Arial" panose="020B0604020202020204" pitchFamily="34" charset="0"/>
              <a:cs typeface="Arial" panose="020B0604020202020204" pitchFamily="34" charset="0"/>
            </a:endParaRPr>
          </a:p>
          <a:p>
            <a:pPr lvl="0"/>
            <a:r>
              <a:rPr lang="es-ES" sz="2400" dirty="0" smtClean="0">
                <a:latin typeface="Arial" panose="020B0604020202020204" pitchFamily="34" charset="0"/>
                <a:cs typeface="Arial" panose="020B0604020202020204" pitchFamily="34" charset="0"/>
              </a:rPr>
              <a:t>Monitoriza </a:t>
            </a:r>
            <a:r>
              <a:rPr lang="es-ES" sz="2400" dirty="0">
                <a:latin typeface="Arial" panose="020B0604020202020204" pitchFamily="34" charset="0"/>
                <a:cs typeface="Arial" panose="020B0604020202020204" pitchFamily="34" charset="0"/>
              </a:rPr>
              <a:t>el desarrollo de la campaña</a:t>
            </a:r>
            <a:r>
              <a:rPr lang="es-ES" sz="2400" dirty="0" smtClean="0">
                <a:solidFill>
                  <a:srgbClr val="FF0000"/>
                </a:solidFill>
                <a:latin typeface="Arial" panose="020B0604020202020204" pitchFamily="34" charset="0"/>
                <a:cs typeface="Arial" panose="020B0604020202020204" pitchFamily="34" charset="0"/>
              </a:rPr>
              <a:t>     </a:t>
            </a:r>
            <a:r>
              <a:rPr lang="es-ES" sz="2800" dirty="0" smtClean="0">
                <a:solidFill>
                  <a:srgbClr val="FF0000"/>
                </a:solidFill>
                <a:latin typeface="Arial" panose="020B0604020202020204" pitchFamily="34" charset="0"/>
                <a:cs typeface="Arial" panose="020B0604020202020204" pitchFamily="34" charset="0"/>
              </a:rPr>
              <a:t>            </a:t>
            </a:r>
          </a:p>
          <a:p>
            <a:pPr lvl="0"/>
            <a:endParaRPr lang="es-ES" dirty="0">
              <a:solidFill>
                <a:srgbClr val="FF0000"/>
              </a:solidFill>
              <a:latin typeface="Arial" panose="020B0604020202020204" pitchFamily="34" charset="0"/>
              <a:cs typeface="Arial" panose="020B0604020202020204" pitchFamily="34" charset="0"/>
            </a:endParaRPr>
          </a:p>
          <a:p>
            <a:pPr lvl="0"/>
            <a:endParaRPr lang="es-ES" dirty="0" smtClean="0">
              <a:solidFill>
                <a:srgbClr val="FF0000"/>
              </a:solidFill>
              <a:latin typeface="Arial" panose="020B0604020202020204" pitchFamily="34" charset="0"/>
              <a:cs typeface="Arial" panose="020B0604020202020204" pitchFamily="34" charset="0"/>
            </a:endParaRPr>
          </a:p>
          <a:p>
            <a:pPr lvl="0"/>
            <a:r>
              <a:rPr lang="es-ES" dirty="0" smtClean="0">
                <a:solidFill>
                  <a:srgbClr val="FF0000"/>
                </a:solidFill>
                <a:latin typeface="Arial" panose="020B0604020202020204" pitchFamily="34" charset="0"/>
                <a:cs typeface="Arial" panose="020B0604020202020204" pitchFamily="34" charset="0"/>
              </a:rPr>
              <a:t>                                                     </a:t>
            </a:r>
            <a:endParaRPr lang="es-ES" sz="2400" dirty="0" smtClean="0">
              <a:latin typeface="Arial" panose="020B0604020202020204" pitchFamily="34" charset="0"/>
              <a:cs typeface="Arial" panose="020B0604020202020204" pitchFamily="34" charset="0"/>
            </a:endParaRPr>
          </a:p>
          <a:p>
            <a:pPr lvl="0"/>
            <a:r>
              <a:rPr lang="es-ES" dirty="0" smtClean="0">
                <a:solidFill>
                  <a:srgbClr val="FF0000"/>
                </a:solidFill>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sp>
        <p:nvSpPr>
          <p:cNvPr id="3" name="CuadroTexto 2"/>
          <p:cNvSpPr txBox="1"/>
          <p:nvPr/>
        </p:nvSpPr>
        <p:spPr>
          <a:xfrm>
            <a:off x="1476375" y="295275"/>
            <a:ext cx="9791700" cy="954107"/>
          </a:xfrm>
          <a:prstGeom prst="rect">
            <a:avLst/>
          </a:prstGeom>
          <a:noFill/>
        </p:spPr>
        <p:txBody>
          <a:bodyPr wrap="square" rtlCol="0">
            <a:spAutoFit/>
          </a:bodyPr>
          <a:lstStyle/>
          <a:p>
            <a:pPr algn="ctr"/>
            <a:r>
              <a:rPr lang="es-ES" sz="2800" dirty="0">
                <a:latin typeface="Arial" panose="020B0604020202020204" pitchFamily="34" charset="0"/>
                <a:cs typeface="Arial" panose="020B0604020202020204" pitchFamily="34" charset="0"/>
              </a:rPr>
              <a:t>Pero siempre… Campañas planificadas </a:t>
            </a:r>
          </a:p>
          <a:p>
            <a:pPr algn="ctr"/>
            <a:r>
              <a:rPr lang="es-ES" sz="2800" dirty="0" smtClean="0">
                <a:solidFill>
                  <a:srgbClr val="C00000"/>
                </a:solidFill>
                <a:latin typeface="Arial" panose="020B0604020202020204" pitchFamily="34" charset="0"/>
                <a:cs typeface="Arial" panose="020B0604020202020204" pitchFamily="34" charset="0"/>
              </a:rPr>
              <a:t>herramientas </a:t>
            </a:r>
            <a:r>
              <a:rPr lang="es-ES" sz="2800" dirty="0">
                <a:solidFill>
                  <a:srgbClr val="C00000"/>
                </a:solidFill>
                <a:latin typeface="Arial" panose="020B0604020202020204" pitchFamily="34" charset="0"/>
                <a:cs typeface="Arial" panose="020B0604020202020204" pitchFamily="34" charset="0"/>
              </a:rPr>
              <a:t>comunes</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075" y="2635032"/>
            <a:ext cx="4838700" cy="3222650"/>
          </a:xfrm>
          <a:prstGeom prst="rect">
            <a:avLst/>
          </a:prstGeom>
        </p:spPr>
      </p:pic>
      <p:pic>
        <p:nvPicPr>
          <p:cNvPr id="6" name="Picture 4" descr="C:\Users\Usuario\Desktop\BP\crono cabece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791" y="1414273"/>
            <a:ext cx="8314568" cy="902356"/>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2"/>
          <p:cNvSpPr/>
          <p:nvPr/>
        </p:nvSpPr>
        <p:spPr>
          <a:xfrm>
            <a:off x="1476373" y="6109252"/>
            <a:ext cx="9143999" cy="646331"/>
          </a:xfrm>
          <a:prstGeom prst="rect">
            <a:avLst/>
          </a:prstGeom>
        </p:spPr>
        <p:txBody>
          <a:bodyPr wrap="square">
            <a:spAutoFit/>
          </a:bodyPr>
          <a:lstStyle/>
          <a:p>
            <a:pPr algn="ctr"/>
            <a:r>
              <a:rPr lang="es-ES" dirty="0">
                <a:solidFill>
                  <a:srgbClr val="C00000"/>
                </a:solidFill>
              </a:rPr>
              <a:t>VIII Jornadas de Buenas Prácticas y Gestión del Conocimiento 2015</a:t>
            </a:r>
          </a:p>
          <a:p>
            <a:pPr algn="ctr"/>
            <a:r>
              <a:rPr lang="es-ES" dirty="0">
                <a:solidFill>
                  <a:srgbClr val="C00000"/>
                </a:solidFill>
              </a:rPr>
              <a:t>Biblioteca Universidad de Sevilla</a:t>
            </a:r>
          </a:p>
        </p:txBody>
      </p:sp>
    </p:spTree>
    <p:extLst>
      <p:ext uri="{BB962C8B-B14F-4D97-AF65-F5344CB8AC3E}">
        <p14:creationId xmlns:p14="http://schemas.microsoft.com/office/powerpoint/2010/main" val="3391790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7300" y="2219325"/>
            <a:ext cx="3952875" cy="3539430"/>
          </a:xfrm>
          <a:prstGeom prst="rect">
            <a:avLst/>
          </a:prstGeom>
        </p:spPr>
        <p:txBody>
          <a:bodyPr wrap="square">
            <a:spAutoFit/>
          </a:bodyPr>
          <a:lstStyle/>
          <a:p>
            <a:pPr lvl="0"/>
            <a:r>
              <a:rPr lang="es-ES" dirty="0" smtClean="0"/>
              <a:t> </a:t>
            </a:r>
            <a:r>
              <a:rPr lang="es-ES" sz="2800" dirty="0" smtClean="0">
                <a:solidFill>
                  <a:srgbClr val="C00000"/>
                </a:solidFill>
                <a:latin typeface="Arial" panose="020B0604020202020204" pitchFamily="34" charset="0"/>
                <a:cs typeface="Arial" panose="020B0604020202020204" pitchFamily="34" charset="0"/>
              </a:rPr>
              <a:t>Ficha de campaña</a:t>
            </a:r>
          </a:p>
          <a:p>
            <a:pPr lvl="0"/>
            <a:endParaRPr lang="es-ES" sz="2800" dirty="0" smtClean="0">
              <a:solidFill>
                <a:srgbClr val="C00000"/>
              </a:solidFill>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Documento de carácter final que recoge todos los datos de las campañas para su análisis</a:t>
            </a:r>
            <a:endParaRPr lang="es-ES" sz="2800" dirty="0" smtClean="0">
              <a:solidFill>
                <a:srgbClr val="FF0000"/>
              </a:solidFill>
              <a:latin typeface="Arial" panose="020B0604020202020204" pitchFamily="34" charset="0"/>
              <a:cs typeface="Arial" panose="020B0604020202020204" pitchFamily="34" charset="0"/>
            </a:endParaRPr>
          </a:p>
          <a:p>
            <a:pPr lvl="0"/>
            <a:endParaRPr lang="es-ES" dirty="0">
              <a:solidFill>
                <a:srgbClr val="FF0000"/>
              </a:solidFill>
              <a:latin typeface="Arial" panose="020B0604020202020204" pitchFamily="34" charset="0"/>
              <a:cs typeface="Arial" panose="020B0604020202020204" pitchFamily="34" charset="0"/>
            </a:endParaRPr>
          </a:p>
          <a:p>
            <a:pPr lvl="0"/>
            <a:endParaRPr lang="es-ES" dirty="0" smtClean="0">
              <a:solidFill>
                <a:srgbClr val="FF0000"/>
              </a:solidFill>
              <a:latin typeface="Arial" panose="020B0604020202020204" pitchFamily="34" charset="0"/>
              <a:cs typeface="Arial" panose="020B0604020202020204" pitchFamily="34" charset="0"/>
            </a:endParaRPr>
          </a:p>
          <a:p>
            <a:pPr lvl="0"/>
            <a:r>
              <a:rPr lang="es-ES" dirty="0" smtClean="0">
                <a:solidFill>
                  <a:srgbClr val="FF0000"/>
                </a:solidFill>
                <a:latin typeface="Arial" panose="020B0604020202020204" pitchFamily="34" charset="0"/>
                <a:cs typeface="Arial" panose="020B0604020202020204" pitchFamily="34" charset="0"/>
              </a:rPr>
              <a:t>                                                     </a:t>
            </a:r>
            <a:endParaRPr lang="es-ES" sz="2400" dirty="0" smtClean="0">
              <a:latin typeface="Arial" panose="020B0604020202020204" pitchFamily="34" charset="0"/>
              <a:cs typeface="Arial" panose="020B0604020202020204" pitchFamily="34" charset="0"/>
            </a:endParaRPr>
          </a:p>
          <a:p>
            <a:pPr lvl="0"/>
            <a:r>
              <a:rPr lang="es-ES" dirty="0" smtClean="0">
                <a:solidFill>
                  <a:srgbClr val="FF0000"/>
                </a:solidFill>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sp>
        <p:nvSpPr>
          <p:cNvPr id="3" name="CuadroTexto 2"/>
          <p:cNvSpPr txBox="1"/>
          <p:nvPr/>
        </p:nvSpPr>
        <p:spPr>
          <a:xfrm>
            <a:off x="1476375" y="295275"/>
            <a:ext cx="9791700" cy="954107"/>
          </a:xfrm>
          <a:prstGeom prst="rect">
            <a:avLst/>
          </a:prstGeom>
          <a:noFill/>
        </p:spPr>
        <p:txBody>
          <a:bodyPr wrap="square" rtlCol="0">
            <a:spAutoFit/>
          </a:bodyPr>
          <a:lstStyle/>
          <a:p>
            <a:pPr algn="ctr"/>
            <a:r>
              <a:rPr lang="es-ES" sz="2800" dirty="0">
                <a:latin typeface="Arial" panose="020B0604020202020204" pitchFamily="34" charset="0"/>
                <a:cs typeface="Arial" panose="020B0604020202020204" pitchFamily="34" charset="0"/>
              </a:rPr>
              <a:t>Pero siempre… Campañas planificadas </a:t>
            </a:r>
          </a:p>
          <a:p>
            <a:pPr algn="ctr"/>
            <a:r>
              <a:rPr lang="es-ES" sz="2800" dirty="0" smtClean="0">
                <a:solidFill>
                  <a:srgbClr val="C00000"/>
                </a:solidFill>
                <a:latin typeface="Arial" panose="020B0604020202020204" pitchFamily="34" charset="0"/>
                <a:cs typeface="Arial" panose="020B0604020202020204" pitchFamily="34" charset="0"/>
              </a:rPr>
              <a:t>herramientas </a:t>
            </a:r>
            <a:r>
              <a:rPr lang="es-ES" sz="2800" dirty="0">
                <a:solidFill>
                  <a:srgbClr val="C00000"/>
                </a:solidFill>
                <a:latin typeface="Arial" panose="020B0604020202020204" pitchFamily="34" charset="0"/>
                <a:cs typeface="Arial" panose="020B0604020202020204" pitchFamily="34" charset="0"/>
              </a:rPr>
              <a:t>comunes</a:t>
            </a:r>
          </a:p>
        </p:txBody>
      </p:sp>
      <p:pic>
        <p:nvPicPr>
          <p:cNvPr id="6" name="5 Imagen">
            <a:hlinkClick r:id="rId2"/>
          </p:cNvPr>
          <p:cNvPicPr/>
          <p:nvPr/>
        </p:nvPicPr>
        <p:blipFill rotWithShape="1">
          <a:blip r:embed="rId3"/>
          <a:srcRect l="22603" t="22517" r="27597" b="7948"/>
          <a:stretch/>
        </p:blipFill>
        <p:spPr bwMode="auto">
          <a:xfrm>
            <a:off x="5942816" y="1548168"/>
            <a:ext cx="4341052" cy="4210587"/>
          </a:xfrm>
          <a:prstGeom prst="rect">
            <a:avLst/>
          </a:prstGeom>
          <a:ln w="9525">
            <a:solidFill>
              <a:schemeClr val="tx1"/>
            </a:solidFill>
          </a:ln>
          <a:extLst>
            <a:ext uri="{53640926-AAD7-44D8-BBD7-CCE9431645EC}">
              <a14:shadowObscured xmlns:a14="http://schemas.microsoft.com/office/drawing/2010/main"/>
            </a:ext>
          </a:extLst>
        </p:spPr>
      </p:pic>
      <p:sp>
        <p:nvSpPr>
          <p:cNvPr id="7" name="Rectángulo 2"/>
          <p:cNvSpPr/>
          <p:nvPr/>
        </p:nvSpPr>
        <p:spPr>
          <a:xfrm>
            <a:off x="1370817" y="6014782"/>
            <a:ext cx="9143999" cy="646331"/>
          </a:xfrm>
          <a:prstGeom prst="rect">
            <a:avLst/>
          </a:prstGeom>
        </p:spPr>
        <p:txBody>
          <a:bodyPr wrap="square">
            <a:spAutoFit/>
          </a:bodyPr>
          <a:lstStyle/>
          <a:p>
            <a:pPr algn="ctr"/>
            <a:r>
              <a:rPr lang="es-ES" dirty="0">
                <a:solidFill>
                  <a:srgbClr val="C00000"/>
                </a:solidFill>
              </a:rPr>
              <a:t>VIII Jornadas de Buenas Prácticas y Gestión del Conocimiento 2015</a:t>
            </a:r>
          </a:p>
          <a:p>
            <a:pPr algn="ctr"/>
            <a:r>
              <a:rPr lang="es-ES" dirty="0">
                <a:solidFill>
                  <a:srgbClr val="C00000"/>
                </a:solidFill>
              </a:rPr>
              <a:t>Biblioteca Universidad de Sevilla</a:t>
            </a:r>
          </a:p>
        </p:txBody>
      </p:sp>
    </p:spTree>
    <p:extLst>
      <p:ext uri="{BB962C8B-B14F-4D97-AF65-F5344CB8AC3E}">
        <p14:creationId xmlns:p14="http://schemas.microsoft.com/office/powerpoint/2010/main" val="1179908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57200" y="400050"/>
            <a:ext cx="11220450" cy="5139869"/>
          </a:xfrm>
          <a:prstGeom prst="rect">
            <a:avLst/>
          </a:prstGeom>
          <a:noFill/>
        </p:spPr>
        <p:txBody>
          <a:bodyPr wrap="square" rtlCol="0">
            <a:spAutoFit/>
          </a:bodyPr>
          <a:lstStyle/>
          <a:p>
            <a:r>
              <a:rPr lang="es-ES" sz="2800" dirty="0" smtClean="0">
                <a:latin typeface="Arial" panose="020B0604020202020204" pitchFamily="34" charset="0"/>
                <a:cs typeface="Arial" panose="020B0604020202020204" pitchFamily="34" charset="0"/>
              </a:rPr>
              <a:t>   </a:t>
            </a:r>
          </a:p>
          <a:p>
            <a:pPr algn="ctr"/>
            <a:r>
              <a:rPr lang="es-ES" sz="3200" dirty="0" smtClean="0">
                <a:solidFill>
                  <a:srgbClr val="C00000"/>
                </a:solidFill>
                <a:latin typeface="Arial" panose="020B0604020202020204" pitchFamily="34" charset="0"/>
                <a:cs typeface="Arial" panose="020B0604020202020204" pitchFamily="34" charset="0"/>
              </a:rPr>
              <a:t>Difusión</a:t>
            </a:r>
          </a:p>
          <a:p>
            <a:endParaRPr lang="es-ES" sz="2400" dirty="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  </a:t>
            </a:r>
            <a:endParaRPr lang="es-ES" sz="2400" dirty="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  </a:t>
            </a:r>
            <a:r>
              <a:rPr lang="es-ES" sz="2400" u="sng" dirty="0" smtClean="0">
                <a:latin typeface="Arial" panose="020B0604020202020204" pitchFamily="34" charset="0"/>
                <a:cs typeface="Arial" panose="020B0604020202020204" pitchFamily="34" charset="0"/>
              </a:rPr>
              <a:t>Nueva página Web</a:t>
            </a:r>
            <a:r>
              <a:rPr lang="es-ES" sz="2400" dirty="0" smtClean="0">
                <a:latin typeface="Arial" panose="020B0604020202020204" pitchFamily="34" charset="0"/>
                <a:cs typeface="Arial" panose="020B0604020202020204" pitchFamily="34" charset="0"/>
              </a:rPr>
              <a:t>:</a:t>
            </a:r>
          </a:p>
          <a:p>
            <a:endParaRPr lang="es-ES" sz="2400" dirty="0" smtClean="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 Campaña general de la BUS</a:t>
            </a:r>
          </a:p>
          <a:p>
            <a:endParaRPr lang="es-ES" sz="2400" dirty="0" smtClean="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 No ligada a una fecha del calendario académico</a:t>
            </a:r>
          </a:p>
          <a:p>
            <a:endParaRPr lang="es-ES" sz="2400" dirty="0">
              <a:latin typeface="Arial" panose="020B0604020202020204" pitchFamily="34" charset="0"/>
              <a:cs typeface="Arial" panose="020B0604020202020204" pitchFamily="34" charset="0"/>
            </a:endParaRPr>
          </a:p>
          <a:p>
            <a:endParaRPr lang="es-ES" sz="2400" dirty="0" smtClean="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a:p>
            <a:endParaRPr lang="es-ES" sz="2800" dirty="0"/>
          </a:p>
        </p:txBody>
      </p:sp>
      <p:pic>
        <p:nvPicPr>
          <p:cNvPr id="2050" name="Picture 2" descr="\\CONCHA\Carpeta Compartida\buenas prácticas\BP 2015\Difusion Nueva Web Bca\Carteleria\Poster gran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1843698"/>
            <a:ext cx="4066521" cy="304989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771649" y="5739211"/>
            <a:ext cx="9143999" cy="646331"/>
          </a:xfrm>
          <a:prstGeom prst="rect">
            <a:avLst/>
          </a:prstGeom>
        </p:spPr>
        <p:txBody>
          <a:bodyPr wrap="square">
            <a:spAutoFit/>
          </a:bodyPr>
          <a:lstStyle/>
          <a:p>
            <a:pPr algn="ctr"/>
            <a:r>
              <a:rPr lang="es-ES" dirty="0">
                <a:solidFill>
                  <a:srgbClr val="C00000"/>
                </a:solidFill>
              </a:rPr>
              <a:t>VIII Jornadas de Buenas Prácticas y Gestión del Conocimiento 2015</a:t>
            </a:r>
          </a:p>
          <a:p>
            <a:pPr algn="ctr"/>
            <a:r>
              <a:rPr lang="es-ES" dirty="0">
                <a:solidFill>
                  <a:srgbClr val="C00000"/>
                </a:solidFill>
              </a:rPr>
              <a:t>Biblioteca Universidad de Sevilla</a:t>
            </a:r>
          </a:p>
        </p:txBody>
      </p:sp>
    </p:spTree>
    <p:extLst>
      <p:ext uri="{BB962C8B-B14F-4D97-AF65-F5344CB8AC3E}">
        <p14:creationId xmlns:p14="http://schemas.microsoft.com/office/powerpoint/2010/main" val="3624742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53000" y="561975"/>
            <a:ext cx="1695450" cy="584775"/>
          </a:xfrm>
          <a:prstGeom prst="rect">
            <a:avLst/>
          </a:prstGeom>
          <a:noFill/>
        </p:spPr>
        <p:txBody>
          <a:bodyPr wrap="square" rtlCol="0">
            <a:spAutoFit/>
          </a:bodyPr>
          <a:lstStyle/>
          <a:p>
            <a:pPr algn="ctr"/>
            <a:r>
              <a:rPr lang="es-ES" sz="3200" dirty="0">
                <a:solidFill>
                  <a:srgbClr val="C00000"/>
                </a:solidFill>
                <a:latin typeface="Arial" panose="020B0604020202020204" pitchFamily="34" charset="0"/>
                <a:cs typeface="Arial" panose="020B0604020202020204" pitchFamily="34" charset="0"/>
              </a:rPr>
              <a:t>Difusión</a:t>
            </a:r>
          </a:p>
        </p:txBody>
      </p:sp>
      <p:sp>
        <p:nvSpPr>
          <p:cNvPr id="3" name="2 Rectángulo"/>
          <p:cNvSpPr/>
          <p:nvPr/>
        </p:nvSpPr>
        <p:spPr>
          <a:xfrm>
            <a:off x="1599155" y="5929351"/>
            <a:ext cx="9377819" cy="646331"/>
          </a:xfrm>
          <a:prstGeom prst="rect">
            <a:avLst/>
          </a:prstGeom>
        </p:spPr>
        <p:txBody>
          <a:bodyPr wrap="square">
            <a:spAutoFit/>
          </a:bodyPr>
          <a:lstStyle/>
          <a:p>
            <a:pPr algn="ctr"/>
            <a:r>
              <a:rPr lang="es-ES" dirty="0">
                <a:solidFill>
                  <a:srgbClr val="C00000"/>
                </a:solidFill>
                <a:latin typeface="Arial" panose="020B0604020202020204" pitchFamily="34" charset="0"/>
                <a:cs typeface="Arial" panose="020B0604020202020204" pitchFamily="34" charset="0"/>
              </a:rPr>
              <a:t>VIII Jornadas de Buenas Prácticas y Gestión del Conocimiento 2015</a:t>
            </a:r>
          </a:p>
          <a:p>
            <a:pPr algn="ctr"/>
            <a:r>
              <a:rPr lang="es-ES" dirty="0">
                <a:solidFill>
                  <a:srgbClr val="C00000"/>
                </a:solidFill>
                <a:latin typeface="Arial" panose="020B0604020202020204" pitchFamily="34" charset="0"/>
                <a:cs typeface="Arial" panose="020B0604020202020204" pitchFamily="34" charset="0"/>
              </a:rPr>
              <a:t>Biblioteca Universidad de Sevilla</a:t>
            </a:r>
          </a:p>
        </p:txBody>
      </p:sp>
      <p:pic>
        <p:nvPicPr>
          <p:cNvPr id="1027"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216" y="1390390"/>
            <a:ext cx="8011015" cy="38830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62200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66825" y="866775"/>
            <a:ext cx="10029825" cy="1107996"/>
          </a:xfrm>
          <a:prstGeom prst="rect">
            <a:avLst/>
          </a:prstGeom>
          <a:noFill/>
        </p:spPr>
        <p:txBody>
          <a:bodyPr wrap="square" rtlCol="0">
            <a:spAutoFit/>
          </a:bodyPr>
          <a:lstStyle/>
          <a:p>
            <a:pPr algn="just"/>
            <a:endParaRPr lang="es-ES" sz="2400" dirty="0" smtClean="0">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a:p>
            <a:endParaRPr lang="es-ES" dirty="0"/>
          </a:p>
        </p:txBody>
      </p:sp>
      <p:sp>
        <p:nvSpPr>
          <p:cNvPr id="3" name="2 Rectángulo"/>
          <p:cNvSpPr/>
          <p:nvPr/>
        </p:nvSpPr>
        <p:spPr>
          <a:xfrm>
            <a:off x="613774" y="976410"/>
            <a:ext cx="11298477" cy="830997"/>
          </a:xfrm>
          <a:prstGeom prst="rect">
            <a:avLst/>
          </a:prstGeom>
        </p:spPr>
        <p:txBody>
          <a:bodyPr wrap="square">
            <a:spAutoFit/>
          </a:bodyPr>
          <a:lstStyle/>
          <a:p>
            <a:r>
              <a:rPr lang="es-ES" sz="2400" u="sng" dirty="0" smtClean="0">
                <a:latin typeface="Arial" panose="020B0604020202020204" pitchFamily="34" charset="0"/>
                <a:cs typeface="Arial" panose="020B0604020202020204" pitchFamily="34" charset="0"/>
              </a:rPr>
              <a:t>PFC/PFG en acceso abierto</a:t>
            </a:r>
            <a:r>
              <a:rPr lang="es-ES" sz="2400" dirty="0" smtClean="0">
                <a:latin typeface="Arial" panose="020B0604020202020204" pitchFamily="34" charset="0"/>
                <a:cs typeface="Arial" panose="020B0604020202020204" pitchFamily="34" charset="0"/>
              </a:rPr>
              <a:t>: </a:t>
            </a:r>
          </a:p>
          <a:p>
            <a:r>
              <a:rPr lang="es-ES" sz="2400" dirty="0" smtClean="0">
                <a:latin typeface="Arial" panose="020B0604020202020204" pitchFamily="34" charset="0"/>
                <a:cs typeface="Arial" panose="020B0604020202020204" pitchFamily="34" charset="0"/>
              </a:rPr>
              <a:t>Campaña </a:t>
            </a:r>
            <a:r>
              <a:rPr lang="es-ES" sz="2400" dirty="0">
                <a:latin typeface="Arial" panose="020B0604020202020204" pitchFamily="34" charset="0"/>
                <a:cs typeface="Arial" panose="020B0604020202020204" pitchFamily="34" charset="0"/>
              </a:rPr>
              <a:t>propia Arquitectura, ligada </a:t>
            </a:r>
            <a:r>
              <a:rPr lang="es-ES" sz="2400" dirty="0" smtClean="0">
                <a:latin typeface="Arial" panose="020B0604020202020204" pitchFamily="34" charset="0"/>
                <a:cs typeface="Arial" panose="020B0604020202020204" pitchFamily="34" charset="0"/>
              </a:rPr>
              <a:t>al calendario de convocatorias académicas.</a:t>
            </a:r>
            <a:endParaRPr lang="es-ES" sz="2400" dirty="0"/>
          </a:p>
        </p:txBody>
      </p:sp>
      <p:pic>
        <p:nvPicPr>
          <p:cNvPr id="4098" name="Picture 2" descr="\\CONCHA\Carpeta Compartida\buenas prácticas\BP 2015\Carga PFC\Imagenes\PFCener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598" y="1808181"/>
            <a:ext cx="8075749" cy="421705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314825" y="161925"/>
            <a:ext cx="3609975" cy="584775"/>
          </a:xfrm>
          <a:prstGeom prst="rect">
            <a:avLst/>
          </a:prstGeom>
          <a:noFill/>
        </p:spPr>
        <p:txBody>
          <a:bodyPr wrap="square" rtlCol="0">
            <a:spAutoFit/>
          </a:bodyPr>
          <a:lstStyle/>
          <a:p>
            <a:pPr algn="ctr"/>
            <a:r>
              <a:rPr lang="es-ES" sz="3200" dirty="0">
                <a:solidFill>
                  <a:srgbClr val="C00000"/>
                </a:solidFill>
                <a:latin typeface="Arial" panose="020B0604020202020204" pitchFamily="34" charset="0"/>
                <a:cs typeface="Arial" panose="020B0604020202020204" pitchFamily="34" charset="0"/>
              </a:rPr>
              <a:t>Difusión</a:t>
            </a:r>
          </a:p>
        </p:txBody>
      </p:sp>
      <p:sp>
        <p:nvSpPr>
          <p:cNvPr id="5" name="4 Rectángulo"/>
          <p:cNvSpPr/>
          <p:nvPr/>
        </p:nvSpPr>
        <p:spPr>
          <a:xfrm>
            <a:off x="1957599" y="5934670"/>
            <a:ext cx="8075748" cy="646331"/>
          </a:xfrm>
          <a:prstGeom prst="rect">
            <a:avLst/>
          </a:prstGeom>
        </p:spPr>
        <p:txBody>
          <a:bodyPr wrap="square">
            <a:spAutoFit/>
          </a:bodyPr>
          <a:lstStyle/>
          <a:p>
            <a:pPr algn="ctr"/>
            <a:r>
              <a:rPr lang="es-ES" dirty="0">
                <a:solidFill>
                  <a:srgbClr val="C00000"/>
                </a:solidFill>
                <a:latin typeface="Arial" panose="020B0604020202020204" pitchFamily="34" charset="0"/>
                <a:cs typeface="Arial" panose="020B0604020202020204" pitchFamily="34" charset="0"/>
              </a:rPr>
              <a:t>VIII Jornadas de Buenas Prácticas y Gestión del Conocimiento 2015</a:t>
            </a:r>
          </a:p>
          <a:p>
            <a:pPr algn="ctr"/>
            <a:r>
              <a:rPr lang="es-ES" dirty="0">
                <a:solidFill>
                  <a:srgbClr val="C00000"/>
                </a:solidFill>
                <a:latin typeface="Arial" panose="020B0604020202020204" pitchFamily="34" charset="0"/>
                <a:cs typeface="Arial" panose="020B0604020202020204" pitchFamily="34" charset="0"/>
              </a:rPr>
              <a:t>Biblioteca Universidad de Sevilla</a:t>
            </a:r>
          </a:p>
        </p:txBody>
      </p:sp>
    </p:spTree>
    <p:extLst>
      <p:ext uri="{BB962C8B-B14F-4D97-AF65-F5344CB8AC3E}">
        <p14:creationId xmlns:p14="http://schemas.microsoft.com/office/powerpoint/2010/main" val="1334969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552575" y="1952625"/>
            <a:ext cx="9296399" cy="369332"/>
          </a:xfrm>
          <a:prstGeom prst="rect">
            <a:avLst/>
          </a:prstGeom>
          <a:noFill/>
        </p:spPr>
        <p:txBody>
          <a:bodyPr wrap="square" rtlCol="0">
            <a:spAutoFit/>
          </a:bodyPr>
          <a:lstStyle/>
          <a:p>
            <a:endParaRPr lang="es-ES" dirty="0"/>
          </a:p>
        </p:txBody>
      </p:sp>
      <p:sp>
        <p:nvSpPr>
          <p:cNvPr id="6" name="CuadroTexto 5"/>
          <p:cNvSpPr txBox="1"/>
          <p:nvPr/>
        </p:nvSpPr>
        <p:spPr>
          <a:xfrm>
            <a:off x="-6709450" y="1297632"/>
            <a:ext cx="4329695" cy="127851"/>
          </a:xfrm>
          <a:prstGeom prst="rect">
            <a:avLst/>
          </a:prstGeom>
          <a:noFill/>
        </p:spPr>
        <p:txBody>
          <a:bodyPr wrap="square" rtlCol="0">
            <a:spAutoFit/>
          </a:bodyPr>
          <a:lstStyle/>
          <a:p>
            <a:endParaRPr lang="es-ES" dirty="0"/>
          </a:p>
        </p:txBody>
      </p:sp>
      <p:pic>
        <p:nvPicPr>
          <p:cNvPr id="1026" name="Picture 2" descr="http://api.ning.com/files/GTT*uiEbDrqF65QG9Z2mOPEep6-UKGEkgedZ8cqwD1wXXPQye*eElgo6dPfVsljM6-gBdiCv2krET6EVCUuukAHmuWZAI6di/goog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694" y="587514"/>
            <a:ext cx="4418135" cy="180631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4569" y="106969"/>
            <a:ext cx="2637027" cy="2637027"/>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1087" y="681520"/>
            <a:ext cx="1777378" cy="1925493"/>
          </a:xfrm>
          <a:prstGeom prst="rect">
            <a:avLst/>
          </a:prstGeom>
        </p:spPr>
      </p:pic>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949" y="3103123"/>
            <a:ext cx="9847025" cy="2552465"/>
          </a:xfrm>
          <a:prstGeom prst="rect">
            <a:avLst/>
          </a:prstGeom>
        </p:spPr>
      </p:pic>
      <p:sp>
        <p:nvSpPr>
          <p:cNvPr id="7" name="CuadroTexto 6"/>
          <p:cNvSpPr txBox="1"/>
          <p:nvPr/>
        </p:nvSpPr>
        <p:spPr>
          <a:xfrm>
            <a:off x="1079770" y="6077626"/>
            <a:ext cx="9961123" cy="646331"/>
          </a:xfrm>
          <a:prstGeom prst="rect">
            <a:avLst/>
          </a:prstGeom>
          <a:noFill/>
        </p:spPr>
        <p:txBody>
          <a:bodyPr wrap="square" rtlCol="0">
            <a:spAutoFit/>
          </a:bodyPr>
          <a:lstStyle/>
          <a:p>
            <a:pPr algn="ctr"/>
            <a:r>
              <a:rPr lang="es-ES" dirty="0">
                <a:solidFill>
                  <a:srgbClr val="C00000"/>
                </a:solidFill>
              </a:rPr>
              <a:t>VIII Jornadas de Buenas Prácticas y Gestión del Conocimiento 2015</a:t>
            </a:r>
          </a:p>
          <a:p>
            <a:pPr algn="ctr"/>
            <a:r>
              <a:rPr lang="es-ES" dirty="0">
                <a:solidFill>
                  <a:srgbClr val="C00000"/>
                </a:solidFill>
              </a:rPr>
              <a:t>Biblioteca Universidad de Sevilla</a:t>
            </a:r>
          </a:p>
        </p:txBody>
      </p:sp>
    </p:spTree>
    <p:extLst>
      <p:ext uri="{BB962C8B-B14F-4D97-AF65-F5344CB8AC3E}">
        <p14:creationId xmlns:p14="http://schemas.microsoft.com/office/powerpoint/2010/main" val="179853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71925" y="447675"/>
            <a:ext cx="4143375" cy="584775"/>
          </a:xfrm>
          <a:prstGeom prst="rect">
            <a:avLst/>
          </a:prstGeom>
          <a:noFill/>
        </p:spPr>
        <p:txBody>
          <a:bodyPr wrap="square" rtlCol="0">
            <a:spAutoFit/>
          </a:bodyPr>
          <a:lstStyle/>
          <a:p>
            <a:pPr algn="ctr"/>
            <a:r>
              <a:rPr lang="es-ES" sz="3200" dirty="0">
                <a:solidFill>
                  <a:srgbClr val="C00000"/>
                </a:solidFill>
                <a:latin typeface="Arial" panose="020B0604020202020204" pitchFamily="34" charset="0"/>
                <a:cs typeface="Arial" panose="020B0604020202020204" pitchFamily="34" charset="0"/>
              </a:rPr>
              <a:t>Difusión</a:t>
            </a:r>
          </a:p>
        </p:txBody>
      </p:sp>
      <p:sp>
        <p:nvSpPr>
          <p:cNvPr id="3" name="2 Rectángulo"/>
          <p:cNvSpPr/>
          <p:nvPr/>
        </p:nvSpPr>
        <p:spPr>
          <a:xfrm>
            <a:off x="1902469" y="5966145"/>
            <a:ext cx="8075113" cy="646331"/>
          </a:xfrm>
          <a:prstGeom prst="rect">
            <a:avLst/>
          </a:prstGeom>
        </p:spPr>
        <p:txBody>
          <a:bodyPr wrap="square">
            <a:spAutoFit/>
          </a:bodyPr>
          <a:lstStyle/>
          <a:p>
            <a:pPr algn="ctr"/>
            <a:r>
              <a:rPr lang="es-ES" dirty="0">
                <a:solidFill>
                  <a:srgbClr val="C00000"/>
                </a:solidFill>
                <a:latin typeface="Arial" panose="020B0604020202020204" pitchFamily="34" charset="0"/>
                <a:cs typeface="Arial" panose="020B0604020202020204" pitchFamily="34" charset="0"/>
              </a:rPr>
              <a:t>VIII Jornadas de Buenas Prácticas y Gestión del Conocimiento 2015</a:t>
            </a:r>
          </a:p>
          <a:p>
            <a:pPr algn="ctr"/>
            <a:r>
              <a:rPr lang="es-ES" dirty="0">
                <a:solidFill>
                  <a:srgbClr val="C00000"/>
                </a:solidFill>
                <a:latin typeface="Arial" panose="020B0604020202020204" pitchFamily="34" charset="0"/>
                <a:cs typeface="Arial" panose="020B0604020202020204" pitchFamily="34" charset="0"/>
              </a:rPr>
              <a:t>Biblioteca Universidad de Sevilla</a:t>
            </a: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602" y="1273631"/>
            <a:ext cx="8312846" cy="40062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06886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504950" y="371475"/>
            <a:ext cx="8848390" cy="1200329"/>
          </a:xfrm>
          <a:prstGeom prst="rect">
            <a:avLst/>
          </a:prstGeom>
        </p:spPr>
        <p:txBody>
          <a:bodyPr wrap="square">
            <a:spAutoFit/>
          </a:bodyPr>
          <a:lstStyle/>
          <a:p>
            <a:pPr algn="ctr"/>
            <a:r>
              <a:rPr lang="es-ES" u="sng" dirty="0">
                <a:solidFill>
                  <a:srgbClr val="C00000"/>
                </a:solidFill>
                <a:latin typeface="Arial" panose="020B0604020202020204" pitchFamily="34" charset="0"/>
                <a:cs typeface="Arial" panose="020B0604020202020204" pitchFamily="34" charset="0"/>
              </a:rPr>
              <a:t>PFC/PFG en acceso </a:t>
            </a:r>
            <a:r>
              <a:rPr lang="es-ES" u="sng" dirty="0" smtClean="0">
                <a:solidFill>
                  <a:srgbClr val="C00000"/>
                </a:solidFill>
                <a:latin typeface="Arial" panose="020B0604020202020204" pitchFamily="34" charset="0"/>
                <a:cs typeface="Arial" panose="020B0604020202020204" pitchFamily="34" charset="0"/>
              </a:rPr>
              <a:t>abierto</a:t>
            </a:r>
            <a:r>
              <a:rPr lang="es-ES" dirty="0" smtClean="0">
                <a:latin typeface="Arial" panose="020B0604020202020204" pitchFamily="34" charset="0"/>
                <a:cs typeface="Arial" panose="020B0604020202020204" pitchFamily="34" charset="0"/>
              </a:rPr>
              <a:t>, campaña de difusión, no nos planteamos indicadores de resultados, pero…</a:t>
            </a:r>
          </a:p>
          <a:p>
            <a:pPr algn="ctr"/>
            <a:endParaRPr lang="es-ES" dirty="0" smtClean="0">
              <a:latin typeface="Arial" panose="020B0604020202020204" pitchFamily="34" charset="0"/>
              <a:cs typeface="Arial" panose="020B0604020202020204" pitchFamily="34" charset="0"/>
            </a:endParaRPr>
          </a:p>
          <a:p>
            <a:pPr algn="ctr"/>
            <a:r>
              <a:rPr lang="es-ES" dirty="0" smtClean="0">
                <a:latin typeface="Arial" panose="020B0604020202020204" pitchFamily="34" charset="0"/>
                <a:cs typeface="Arial" panose="020B0604020202020204" pitchFamily="34" charset="0"/>
              </a:rPr>
              <a:t> Alcance del post de la convocatoria de Septiembre en </a:t>
            </a:r>
            <a:r>
              <a:rPr lang="es-ES" dirty="0">
                <a:latin typeface="Arial" panose="020B0604020202020204" pitchFamily="34" charset="0"/>
                <a:cs typeface="Arial" panose="020B0604020202020204" pitchFamily="34" charset="0"/>
              </a:rPr>
              <a:t>Facebook </a:t>
            </a:r>
          </a:p>
        </p:txBody>
      </p:sp>
      <p:pic>
        <p:nvPicPr>
          <p:cNvPr id="5" name="4 Imagen"/>
          <p:cNvPicPr/>
          <p:nvPr/>
        </p:nvPicPr>
        <p:blipFill rotWithShape="1">
          <a:blip r:embed="rId2"/>
          <a:srcRect l="17492" t="13686" r="17490" b="25135"/>
          <a:stretch/>
        </p:blipFill>
        <p:spPr bwMode="auto">
          <a:xfrm>
            <a:off x="2260687" y="1571804"/>
            <a:ext cx="7603299" cy="4164998"/>
          </a:xfrm>
          <a:prstGeom prst="rect">
            <a:avLst/>
          </a:prstGeom>
          <a:ln>
            <a:noFill/>
          </a:ln>
          <a:extLst>
            <a:ext uri="{53640926-AAD7-44D8-BBD7-CCE9431645EC}">
              <a14:shadowObscured xmlns:a14="http://schemas.microsoft.com/office/drawing/2010/main"/>
            </a:ext>
          </a:extLst>
        </p:spPr>
      </p:pic>
      <p:sp>
        <p:nvSpPr>
          <p:cNvPr id="2" name="1 Rectángulo"/>
          <p:cNvSpPr/>
          <p:nvPr/>
        </p:nvSpPr>
        <p:spPr>
          <a:xfrm>
            <a:off x="1716065" y="5935885"/>
            <a:ext cx="8637273" cy="646331"/>
          </a:xfrm>
          <a:prstGeom prst="rect">
            <a:avLst/>
          </a:prstGeom>
        </p:spPr>
        <p:txBody>
          <a:bodyPr wrap="square">
            <a:spAutoFit/>
          </a:bodyPr>
          <a:lstStyle/>
          <a:p>
            <a:pPr algn="ctr"/>
            <a:r>
              <a:rPr lang="es-ES" dirty="0">
                <a:solidFill>
                  <a:srgbClr val="C00000"/>
                </a:solidFill>
                <a:latin typeface="Arial" panose="020B0604020202020204" pitchFamily="34" charset="0"/>
                <a:cs typeface="Arial" panose="020B0604020202020204" pitchFamily="34" charset="0"/>
              </a:rPr>
              <a:t>VIII Jornadas de Buenas Prácticas y Gestión del Conocimiento 2015</a:t>
            </a:r>
          </a:p>
          <a:p>
            <a:pPr algn="ctr"/>
            <a:r>
              <a:rPr lang="es-ES" dirty="0">
                <a:solidFill>
                  <a:srgbClr val="C00000"/>
                </a:solidFill>
                <a:latin typeface="Arial" panose="020B0604020202020204" pitchFamily="34" charset="0"/>
                <a:cs typeface="Arial" panose="020B0604020202020204" pitchFamily="34" charset="0"/>
              </a:rPr>
              <a:t>Biblioteca Universidad de Sevilla</a:t>
            </a:r>
          </a:p>
        </p:txBody>
      </p:sp>
      <p:sp>
        <p:nvSpPr>
          <p:cNvPr id="8" name="7 Elipse"/>
          <p:cNvSpPr/>
          <p:nvPr/>
        </p:nvSpPr>
        <p:spPr>
          <a:xfrm>
            <a:off x="6062335" y="2267211"/>
            <a:ext cx="1540963" cy="66387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93724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00049" y="1599665"/>
            <a:ext cx="6324601" cy="4832092"/>
          </a:xfrm>
          <a:prstGeom prst="rect">
            <a:avLst/>
          </a:prstGeom>
          <a:noFill/>
        </p:spPr>
        <p:txBody>
          <a:bodyPr wrap="square" rtlCol="0">
            <a:spAutoFit/>
          </a:bodyPr>
          <a:lstStyle/>
          <a:p>
            <a:pPr algn="ctr"/>
            <a:endParaRPr lang="es-ES" sz="2800" dirty="0" smtClean="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C</a:t>
            </a:r>
            <a:r>
              <a:rPr lang="es-ES" sz="2400" dirty="0" smtClean="0">
                <a:latin typeface="Arial" panose="020B0604020202020204" pitchFamily="34" charset="0"/>
                <a:cs typeface="Arial" panose="020B0604020202020204" pitchFamily="34" charset="0"/>
              </a:rPr>
              <a:t>ampaña </a:t>
            </a:r>
            <a:r>
              <a:rPr lang="es-ES" sz="2400" dirty="0">
                <a:latin typeface="Arial" panose="020B0604020202020204" pitchFamily="34" charset="0"/>
                <a:cs typeface="Arial" panose="020B0604020202020204" pitchFamily="34" charset="0"/>
              </a:rPr>
              <a:t>general de la </a:t>
            </a:r>
            <a:r>
              <a:rPr lang="es-ES" sz="2400" dirty="0" smtClean="0">
                <a:latin typeface="Arial" panose="020B0604020202020204" pitchFamily="34" charset="0"/>
                <a:cs typeface="Arial" panose="020B0604020202020204" pitchFamily="34" charset="0"/>
              </a:rPr>
              <a:t>BUS</a:t>
            </a:r>
          </a:p>
          <a:p>
            <a:pPr algn="just"/>
            <a:endParaRPr lang="es-ES" sz="28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Objetivos</a:t>
            </a:r>
            <a:r>
              <a:rPr lang="es-ES" sz="2400" dirty="0" smtClean="0">
                <a:latin typeface="Arial" panose="020B0604020202020204" pitchFamily="34" charset="0"/>
                <a:cs typeface="Arial" panose="020B0604020202020204" pitchFamily="34" charset="0"/>
              </a:rPr>
              <a:t>:</a:t>
            </a:r>
          </a:p>
          <a:p>
            <a:pPr marL="457200" indent="-45720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Migración del 100% de las cuentas </a:t>
            </a:r>
            <a:r>
              <a:rPr lang="es-ES" sz="2400" dirty="0" err="1">
                <a:latin typeface="Arial" panose="020B0604020202020204" pitchFamily="34" charset="0"/>
                <a:cs typeface="Arial" panose="020B0604020202020204" pitchFamily="34" charset="0"/>
              </a:rPr>
              <a:t>Refworks</a:t>
            </a:r>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a </a:t>
            </a:r>
            <a:r>
              <a:rPr lang="es-ES" sz="2400" dirty="0" err="1" smtClean="0">
                <a:latin typeface="Arial" panose="020B0604020202020204" pitchFamily="34" charset="0"/>
                <a:cs typeface="Arial" panose="020B0604020202020204" pitchFamily="34" charset="0"/>
              </a:rPr>
              <a:t>Mendeley</a:t>
            </a:r>
            <a:endParaRPr lang="es-ES" sz="2400" dirty="0" smtClean="0">
              <a:latin typeface="Arial" panose="020B0604020202020204" pitchFamily="34" charset="0"/>
              <a:cs typeface="Arial" panose="020B0604020202020204" pitchFamily="34" charset="0"/>
            </a:endParaRPr>
          </a:p>
          <a:p>
            <a:pPr algn="just"/>
            <a:endParaRPr lang="es-ES" sz="2400" dirty="0" smtClean="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Cubrir </a:t>
            </a:r>
            <a:r>
              <a:rPr lang="es-ES" sz="2400" dirty="0">
                <a:latin typeface="Arial" panose="020B0604020202020204" pitchFamily="34" charset="0"/>
                <a:cs typeface="Arial" panose="020B0604020202020204" pitchFamily="34" charset="0"/>
              </a:rPr>
              <a:t>el 100% de las </a:t>
            </a:r>
            <a:r>
              <a:rPr lang="es-ES" sz="2400" dirty="0" smtClean="0">
                <a:latin typeface="Arial" panose="020B0604020202020204" pitchFamily="34" charset="0"/>
                <a:cs typeface="Arial" panose="020B0604020202020204" pitchFamily="34" charset="0"/>
              </a:rPr>
              <a:t>plazas ofertadas </a:t>
            </a:r>
            <a:r>
              <a:rPr lang="es-ES" sz="2400" dirty="0">
                <a:latin typeface="Arial" panose="020B0604020202020204" pitchFamily="34" charset="0"/>
                <a:cs typeface="Arial" panose="020B0604020202020204" pitchFamily="34" charset="0"/>
              </a:rPr>
              <a:t>de formación en el </a:t>
            </a:r>
            <a:r>
              <a:rPr lang="es-ES" sz="2400" dirty="0" smtClean="0">
                <a:latin typeface="Arial" panose="020B0604020202020204" pitchFamily="34" charset="0"/>
                <a:cs typeface="Arial" panose="020B0604020202020204" pitchFamily="34" charset="0"/>
              </a:rPr>
              <a:t>nuevo gestor</a:t>
            </a:r>
            <a:endParaRPr lang="es-ES" sz="2400" dirty="0">
              <a:latin typeface="Arial" panose="020B0604020202020204" pitchFamily="34" charset="0"/>
              <a:cs typeface="Arial" panose="020B0604020202020204" pitchFamily="34" charset="0"/>
            </a:endParaRPr>
          </a:p>
          <a:p>
            <a:pPr algn="ctr"/>
            <a:r>
              <a:rPr lang="es-ES" sz="2800" dirty="0" smtClean="0">
                <a:latin typeface="Arial" panose="020B0604020202020204" pitchFamily="34" charset="0"/>
                <a:cs typeface="Arial" panose="020B0604020202020204" pitchFamily="34" charset="0"/>
              </a:rPr>
              <a:t> </a:t>
            </a:r>
          </a:p>
          <a:p>
            <a:pPr algn="ctr"/>
            <a:endParaRPr lang="es-ES" sz="2800" dirty="0">
              <a:latin typeface="Arial" panose="020B0604020202020204" pitchFamily="34" charset="0"/>
              <a:cs typeface="Arial" panose="020B0604020202020204" pitchFamily="34" charset="0"/>
            </a:endParaRPr>
          </a:p>
          <a:p>
            <a:pPr algn="ctr"/>
            <a:endParaRPr lang="es-ES" sz="2800" dirty="0">
              <a:latin typeface="Arial" panose="020B0604020202020204" pitchFamily="34" charset="0"/>
              <a:cs typeface="Arial" panose="020B0604020202020204" pitchFamily="34" charset="0"/>
            </a:endParaRPr>
          </a:p>
        </p:txBody>
      </p:sp>
      <p:pic>
        <p:nvPicPr>
          <p:cNvPr id="3" name="Picture 2" descr="C:\Users\Usuario\Desktop\BP\Mendele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700" y="2260272"/>
            <a:ext cx="4775753" cy="281769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523999" y="276225"/>
            <a:ext cx="9115425" cy="1323439"/>
          </a:xfrm>
          <a:prstGeom prst="rect">
            <a:avLst/>
          </a:prstGeom>
          <a:noFill/>
        </p:spPr>
        <p:txBody>
          <a:bodyPr wrap="square" rtlCol="0">
            <a:spAutoFit/>
          </a:bodyPr>
          <a:lstStyle/>
          <a:p>
            <a:pPr algn="ctr"/>
            <a:r>
              <a:rPr lang="es-ES" sz="3200" dirty="0">
                <a:solidFill>
                  <a:srgbClr val="C00000"/>
                </a:solidFill>
                <a:latin typeface="Arial" panose="020B0604020202020204" pitchFamily="34" charset="0"/>
                <a:cs typeface="Arial" panose="020B0604020202020204" pitchFamily="34" charset="0"/>
              </a:rPr>
              <a:t>Marketing</a:t>
            </a:r>
          </a:p>
          <a:p>
            <a:pPr algn="ctr"/>
            <a:endParaRPr lang="es-ES" sz="2000" dirty="0">
              <a:solidFill>
                <a:srgbClr val="C00000"/>
              </a:solidFill>
              <a:latin typeface="Arial" panose="020B0604020202020204" pitchFamily="34" charset="0"/>
              <a:cs typeface="Arial" panose="020B0604020202020204" pitchFamily="34" charset="0"/>
            </a:endParaRPr>
          </a:p>
          <a:p>
            <a:pPr algn="ctr"/>
            <a:r>
              <a:rPr lang="es-ES" sz="2800" u="sng" dirty="0" err="1">
                <a:latin typeface="Arial" panose="020B0604020202020204" pitchFamily="34" charset="0"/>
                <a:cs typeface="Arial" panose="020B0604020202020204" pitchFamily="34" charset="0"/>
              </a:rPr>
              <a:t>Mendeley</a:t>
            </a:r>
            <a:r>
              <a:rPr lang="es-ES" sz="2800" u="sng" dirty="0">
                <a:latin typeface="Arial" panose="020B0604020202020204" pitchFamily="34" charset="0"/>
                <a:cs typeface="Arial" panose="020B0604020202020204" pitchFamily="34" charset="0"/>
              </a:rPr>
              <a:t>:</a:t>
            </a:r>
            <a:r>
              <a:rPr lang="es-ES" sz="2800" u="sng" dirty="0"/>
              <a:t> </a:t>
            </a:r>
            <a:r>
              <a:rPr lang="es-ES" sz="2800" u="sng" dirty="0">
                <a:latin typeface="Arial" panose="020B0604020202020204" pitchFamily="34" charset="0"/>
                <a:cs typeface="Arial" panose="020B0604020202020204" pitchFamily="34" charset="0"/>
              </a:rPr>
              <a:t>nuevo gestor de bibliografía de la BUS </a:t>
            </a:r>
          </a:p>
        </p:txBody>
      </p:sp>
      <p:sp>
        <p:nvSpPr>
          <p:cNvPr id="5" name="4 Rectángulo"/>
          <p:cNvSpPr/>
          <p:nvPr/>
        </p:nvSpPr>
        <p:spPr>
          <a:xfrm>
            <a:off x="1756055" y="5842547"/>
            <a:ext cx="8651309" cy="646331"/>
          </a:xfrm>
          <a:prstGeom prst="rect">
            <a:avLst/>
          </a:prstGeom>
        </p:spPr>
        <p:txBody>
          <a:bodyPr wrap="square">
            <a:spAutoFit/>
          </a:bodyPr>
          <a:lstStyle/>
          <a:p>
            <a:pPr algn="ctr"/>
            <a:r>
              <a:rPr lang="es-ES" dirty="0">
                <a:solidFill>
                  <a:srgbClr val="C00000"/>
                </a:solidFill>
                <a:latin typeface="Arial" panose="020B0604020202020204" pitchFamily="34" charset="0"/>
                <a:cs typeface="Arial" panose="020B0604020202020204" pitchFamily="34" charset="0"/>
              </a:rPr>
              <a:t>VIII Jornadas de Buenas Prácticas y Gestión del Conocimiento 2015</a:t>
            </a:r>
          </a:p>
          <a:p>
            <a:pPr algn="ctr"/>
            <a:r>
              <a:rPr lang="es-ES" dirty="0">
                <a:solidFill>
                  <a:srgbClr val="C00000"/>
                </a:solidFill>
                <a:latin typeface="Arial" panose="020B0604020202020204" pitchFamily="34" charset="0"/>
                <a:cs typeface="Arial" panose="020B0604020202020204" pitchFamily="34" charset="0"/>
              </a:rPr>
              <a:t>Biblioteca Universidad de Sevilla</a:t>
            </a:r>
          </a:p>
        </p:txBody>
      </p:sp>
    </p:spTree>
    <p:extLst>
      <p:ext uri="{BB962C8B-B14F-4D97-AF65-F5344CB8AC3E}">
        <p14:creationId xmlns:p14="http://schemas.microsoft.com/office/powerpoint/2010/main" val="3686308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4" y="1355973"/>
            <a:ext cx="6202967" cy="45926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1 Rectángulo"/>
          <p:cNvSpPr/>
          <p:nvPr/>
        </p:nvSpPr>
        <p:spPr>
          <a:xfrm>
            <a:off x="549393" y="590223"/>
            <a:ext cx="10794882" cy="584775"/>
          </a:xfrm>
          <a:prstGeom prst="rect">
            <a:avLst/>
          </a:prstGeom>
        </p:spPr>
        <p:txBody>
          <a:bodyPr wrap="square">
            <a:spAutoFit/>
          </a:bodyPr>
          <a:lstStyle/>
          <a:p>
            <a:pPr algn="ctr"/>
            <a:r>
              <a:rPr lang="es-ES" sz="3200" dirty="0">
                <a:solidFill>
                  <a:srgbClr val="C00000"/>
                </a:solidFill>
                <a:latin typeface="Arial" panose="020B0604020202020204" pitchFamily="34" charset="0"/>
                <a:cs typeface="Arial" panose="020B0604020202020204" pitchFamily="34" charset="0"/>
              </a:rPr>
              <a:t>Marketing</a:t>
            </a:r>
          </a:p>
        </p:txBody>
      </p:sp>
      <p:sp>
        <p:nvSpPr>
          <p:cNvPr id="3" name="2 Rectángulo"/>
          <p:cNvSpPr/>
          <p:nvPr/>
        </p:nvSpPr>
        <p:spPr>
          <a:xfrm>
            <a:off x="1891430" y="6084982"/>
            <a:ext cx="8505172" cy="646331"/>
          </a:xfrm>
          <a:prstGeom prst="rect">
            <a:avLst/>
          </a:prstGeom>
        </p:spPr>
        <p:txBody>
          <a:bodyPr wrap="square">
            <a:spAutoFit/>
          </a:bodyPr>
          <a:lstStyle/>
          <a:p>
            <a:pPr algn="ctr"/>
            <a:r>
              <a:rPr lang="es-ES" dirty="0">
                <a:solidFill>
                  <a:srgbClr val="C00000"/>
                </a:solidFill>
                <a:latin typeface="Arial" panose="020B0604020202020204" pitchFamily="34" charset="0"/>
                <a:cs typeface="Arial" panose="020B0604020202020204" pitchFamily="34" charset="0"/>
              </a:rPr>
              <a:t>VIII Jornadas de Buenas Prácticas y Gestión del Conocimiento 2015</a:t>
            </a:r>
          </a:p>
          <a:p>
            <a:pPr algn="ctr"/>
            <a:r>
              <a:rPr lang="es-ES" dirty="0">
                <a:solidFill>
                  <a:srgbClr val="C00000"/>
                </a:solidFill>
                <a:latin typeface="Arial" panose="020B0604020202020204" pitchFamily="34" charset="0"/>
                <a:cs typeface="Arial" panose="020B0604020202020204" pitchFamily="34" charset="0"/>
              </a:rPr>
              <a:t>Biblioteca Universidad de Sevilla</a:t>
            </a:r>
          </a:p>
        </p:txBody>
      </p:sp>
    </p:spTree>
    <p:extLst>
      <p:ext uri="{BB962C8B-B14F-4D97-AF65-F5344CB8AC3E}">
        <p14:creationId xmlns:p14="http://schemas.microsoft.com/office/powerpoint/2010/main" val="1425388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590674" y="1924050"/>
            <a:ext cx="8530355" cy="984885"/>
          </a:xfrm>
          <a:prstGeom prst="rect">
            <a:avLst/>
          </a:prstGeom>
        </p:spPr>
        <p:txBody>
          <a:bodyPr wrap="square">
            <a:spAutoFit/>
          </a:bodyPr>
          <a:lstStyle/>
          <a:p>
            <a:pPr marL="342900" indent="-3429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Migración de cuentas </a:t>
            </a:r>
            <a:r>
              <a:rPr lang="es-ES" sz="2000" dirty="0" err="1" smtClean="0">
                <a:latin typeface="Arial" panose="020B0604020202020204" pitchFamily="34" charset="0"/>
                <a:cs typeface="Arial" panose="020B0604020202020204" pitchFamily="34" charset="0"/>
              </a:rPr>
              <a:t>Refworks</a:t>
            </a:r>
            <a:r>
              <a:rPr lang="es-ES" sz="2000" dirty="0" smtClean="0">
                <a:latin typeface="Arial" panose="020B0604020202020204" pitchFamily="34" charset="0"/>
                <a:cs typeface="Arial" panose="020B0604020202020204" pitchFamily="34" charset="0"/>
              </a:rPr>
              <a:t> a </a:t>
            </a:r>
            <a:r>
              <a:rPr lang="es-ES" sz="2000" dirty="0" err="1" smtClean="0">
                <a:latin typeface="Arial" panose="020B0604020202020204" pitchFamily="34" charset="0"/>
                <a:cs typeface="Arial" panose="020B0604020202020204" pitchFamily="34" charset="0"/>
              </a:rPr>
              <a:t>Mendeley</a:t>
            </a:r>
            <a:r>
              <a:rPr lang="es-ES" sz="2000" dirty="0" smtClean="0">
                <a:latin typeface="Arial" panose="020B0604020202020204" pitchFamily="34" charset="0"/>
                <a:cs typeface="Arial" panose="020B0604020202020204" pitchFamily="34" charset="0"/>
              </a:rPr>
              <a:t>: no tenemos datos</a:t>
            </a:r>
          </a:p>
          <a:p>
            <a:pPr marL="342900" indent="-3429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Asistentes sesiones de formación </a:t>
            </a:r>
          </a:p>
          <a:p>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887196687"/>
              </p:ext>
            </p:extLst>
          </p:nvPr>
        </p:nvGraphicFramePr>
        <p:xfrm>
          <a:off x="1733550" y="3086337"/>
          <a:ext cx="8534400" cy="2587785"/>
        </p:xfrm>
        <a:graphic>
          <a:graphicData uri="http://schemas.openxmlformats.org/drawingml/2006/table">
            <a:tbl>
              <a:tblPr firstRow="1" firstCol="1" bandRow="1">
                <a:tableStyleId>{5C22544A-7EE6-4342-B048-85BDC9FD1C3A}</a:tableStyleId>
              </a:tblPr>
              <a:tblGrid>
                <a:gridCol w="1683258"/>
                <a:gridCol w="1610718"/>
                <a:gridCol w="3026238"/>
                <a:gridCol w="2214186"/>
              </a:tblGrid>
              <a:tr h="371867">
                <a:tc>
                  <a:txBody>
                    <a:bodyPr/>
                    <a:lstStyle/>
                    <a:p>
                      <a:pPr>
                        <a:lnSpc>
                          <a:spcPct val="115000"/>
                        </a:lnSpc>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Perpetua"/>
                        <a:cs typeface="Arial" panose="020B0604020202020204" pitchFamily="34" charset="0"/>
                      </a:endParaRPr>
                    </a:p>
                  </a:txBody>
                  <a:tcPr marL="68580" marR="68580" marT="0" marB="0">
                    <a:solidFill>
                      <a:schemeClr val="tx2"/>
                    </a:solidFill>
                  </a:tcPr>
                </a:tc>
                <a:tc>
                  <a:txBody>
                    <a:bodyPr/>
                    <a:lstStyle/>
                    <a:p>
                      <a:pPr algn="ctr">
                        <a:lnSpc>
                          <a:spcPct val="115000"/>
                        </a:lnSpc>
                        <a:spcAft>
                          <a:spcPts val="0"/>
                        </a:spcAft>
                      </a:pPr>
                      <a:r>
                        <a:rPr lang="es-ES" sz="1400" dirty="0">
                          <a:effectLst/>
                          <a:latin typeface="Arial" panose="020B0604020202020204" pitchFamily="34" charset="0"/>
                          <a:cs typeface="Arial" panose="020B0604020202020204" pitchFamily="34" charset="0"/>
                        </a:rPr>
                        <a:t>SESIONES</a:t>
                      </a:r>
                      <a:endParaRPr lang="es-ES" sz="1400" dirty="0">
                        <a:effectLst/>
                        <a:latin typeface="Arial" panose="020B0604020202020204" pitchFamily="34" charset="0"/>
                        <a:ea typeface="Perpetua"/>
                        <a:cs typeface="Arial" panose="020B0604020202020204" pitchFamily="34" charset="0"/>
                      </a:endParaRPr>
                    </a:p>
                  </a:txBody>
                  <a:tcPr marL="68580" marR="68580" marT="0" marB="0">
                    <a:solidFill>
                      <a:schemeClr val="tx2"/>
                    </a:solidFill>
                  </a:tcPr>
                </a:tc>
                <a:tc>
                  <a:txBody>
                    <a:bodyPr/>
                    <a:lstStyle/>
                    <a:p>
                      <a:pPr algn="ctr">
                        <a:lnSpc>
                          <a:spcPct val="115000"/>
                        </a:lnSpc>
                        <a:spcAft>
                          <a:spcPts val="0"/>
                        </a:spcAft>
                      </a:pPr>
                      <a:r>
                        <a:rPr lang="es-ES" sz="1400" dirty="0">
                          <a:effectLst/>
                          <a:latin typeface="Arial" panose="020B0604020202020204" pitchFamily="34" charset="0"/>
                          <a:cs typeface="Arial" panose="020B0604020202020204" pitchFamily="34" charset="0"/>
                        </a:rPr>
                        <a:t>PLAZAS OFERTADAS</a:t>
                      </a:r>
                      <a:endParaRPr lang="es-ES" sz="1400" dirty="0">
                        <a:effectLst/>
                        <a:latin typeface="Arial" panose="020B0604020202020204" pitchFamily="34" charset="0"/>
                        <a:ea typeface="Perpetua"/>
                        <a:cs typeface="Arial" panose="020B0604020202020204" pitchFamily="34" charset="0"/>
                      </a:endParaRPr>
                    </a:p>
                  </a:txBody>
                  <a:tcPr marL="68580" marR="68580" marT="0" marB="0">
                    <a:solidFill>
                      <a:schemeClr val="tx2"/>
                    </a:solidFill>
                  </a:tcPr>
                </a:tc>
                <a:tc>
                  <a:txBody>
                    <a:bodyPr/>
                    <a:lstStyle/>
                    <a:p>
                      <a:pPr algn="ctr">
                        <a:lnSpc>
                          <a:spcPct val="115000"/>
                        </a:lnSpc>
                        <a:spcAft>
                          <a:spcPts val="0"/>
                        </a:spcAft>
                      </a:pPr>
                      <a:r>
                        <a:rPr lang="es-ES" sz="1400" dirty="0">
                          <a:effectLst/>
                          <a:latin typeface="Arial" panose="020B0604020202020204" pitchFamily="34" charset="0"/>
                          <a:cs typeface="Arial" panose="020B0604020202020204" pitchFamily="34" charset="0"/>
                        </a:rPr>
                        <a:t>INSCRITOS</a:t>
                      </a:r>
                      <a:endParaRPr lang="es-ES" sz="1400" dirty="0">
                        <a:effectLst/>
                        <a:latin typeface="Arial" panose="020B0604020202020204" pitchFamily="34" charset="0"/>
                        <a:ea typeface="Perpetua"/>
                        <a:cs typeface="Arial" panose="020B0604020202020204" pitchFamily="34" charset="0"/>
                      </a:endParaRPr>
                    </a:p>
                  </a:txBody>
                  <a:tcPr marL="68580" marR="68580" marT="0" marB="0">
                    <a:solidFill>
                      <a:schemeClr val="tx2"/>
                    </a:solidFill>
                  </a:tcPr>
                </a:tc>
              </a:tr>
              <a:tr h="280560">
                <a:tc>
                  <a:txBody>
                    <a:bodyPr/>
                    <a:lstStyle/>
                    <a:p>
                      <a:pPr>
                        <a:lnSpc>
                          <a:spcPct val="115000"/>
                        </a:lnSpc>
                        <a:spcAft>
                          <a:spcPts val="0"/>
                        </a:spcAft>
                      </a:pPr>
                      <a:r>
                        <a:rPr lang="es-ES" sz="1400" dirty="0">
                          <a:effectLst/>
                          <a:latin typeface="Arial" panose="020B0604020202020204" pitchFamily="34" charset="0"/>
                          <a:cs typeface="Arial" panose="020B0604020202020204" pitchFamily="34" charset="0"/>
                        </a:rPr>
                        <a:t> </a:t>
                      </a:r>
                    </a:p>
                    <a:p>
                      <a:pPr>
                        <a:lnSpc>
                          <a:spcPct val="115000"/>
                        </a:lnSpc>
                        <a:spcAft>
                          <a:spcPts val="0"/>
                        </a:spcAft>
                      </a:pPr>
                      <a:r>
                        <a:rPr lang="es-ES" sz="1400" dirty="0" smtClean="0">
                          <a:effectLst/>
                          <a:latin typeface="Arial" panose="020B0604020202020204" pitchFamily="34" charset="0"/>
                          <a:cs typeface="Arial" panose="020B0604020202020204" pitchFamily="34" charset="0"/>
                        </a:rPr>
                        <a:t>PDI (ICE)</a:t>
                      </a:r>
                      <a:endParaRPr lang="es-ES" sz="1400" dirty="0">
                        <a:effectLst/>
                        <a:latin typeface="Arial" panose="020B0604020202020204" pitchFamily="34" charset="0"/>
                        <a:cs typeface="Arial" panose="020B0604020202020204" pitchFamily="34" charset="0"/>
                      </a:endParaRPr>
                    </a:p>
                    <a:p>
                      <a:pPr>
                        <a:lnSpc>
                          <a:spcPct val="115000"/>
                        </a:lnSpc>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Perpetua"/>
                        <a:cs typeface="Arial" panose="020B0604020202020204" pitchFamily="34" charset="0"/>
                      </a:endParaRPr>
                    </a:p>
                  </a:txBody>
                  <a:tcPr marL="68580" marR="68580" marT="0" marB="0">
                    <a:solidFill>
                      <a:schemeClr val="tx2"/>
                    </a:solidFill>
                  </a:tcPr>
                </a:tc>
                <a:tc>
                  <a:txBody>
                    <a:bodyPr/>
                    <a:lstStyle/>
                    <a:p>
                      <a:pPr algn="ctr">
                        <a:lnSpc>
                          <a:spcPct val="115000"/>
                        </a:lnSpc>
                        <a:spcAft>
                          <a:spcPts val="0"/>
                        </a:spcAft>
                      </a:pPr>
                      <a:r>
                        <a:rPr lang="es-ES" sz="1400" dirty="0">
                          <a:effectLst/>
                          <a:latin typeface="Arial" panose="020B0604020202020204" pitchFamily="34" charset="0"/>
                          <a:cs typeface="Arial" panose="020B0604020202020204" pitchFamily="34" charset="0"/>
                        </a:rPr>
                        <a:t> </a:t>
                      </a:r>
                    </a:p>
                    <a:p>
                      <a:pPr algn="ctr">
                        <a:lnSpc>
                          <a:spcPct val="115000"/>
                        </a:lnSpc>
                        <a:spcAft>
                          <a:spcPts val="0"/>
                        </a:spcAft>
                      </a:pPr>
                      <a:r>
                        <a:rPr lang="es-ES" sz="1400" dirty="0">
                          <a:effectLst/>
                          <a:latin typeface="Arial" panose="020B0604020202020204" pitchFamily="34" charset="0"/>
                          <a:cs typeface="Arial" panose="020B0604020202020204" pitchFamily="34" charset="0"/>
                        </a:rPr>
                        <a:t>2</a:t>
                      </a:r>
                      <a:endParaRPr lang="es-ES" sz="1400" dirty="0">
                        <a:effectLst/>
                        <a:latin typeface="Arial" panose="020B0604020202020204" pitchFamily="34" charset="0"/>
                        <a:ea typeface="Perpetua"/>
                        <a:cs typeface="Arial" panose="020B0604020202020204" pitchFamily="34" charset="0"/>
                      </a:endParaRPr>
                    </a:p>
                  </a:txBody>
                  <a:tcPr marL="68580" marR="68580" marT="0" marB="0">
                    <a:solidFill>
                      <a:schemeClr val="bg2"/>
                    </a:solidFill>
                  </a:tcPr>
                </a:tc>
                <a:tc>
                  <a:txBody>
                    <a:bodyPr/>
                    <a:lstStyle/>
                    <a:p>
                      <a:pPr algn="ctr">
                        <a:lnSpc>
                          <a:spcPct val="115000"/>
                        </a:lnSpc>
                        <a:spcAft>
                          <a:spcPts val="0"/>
                        </a:spcAft>
                      </a:pPr>
                      <a:r>
                        <a:rPr lang="es-ES" sz="1400" dirty="0">
                          <a:effectLst/>
                          <a:latin typeface="Arial" panose="020B0604020202020204" pitchFamily="34" charset="0"/>
                          <a:cs typeface="Arial" panose="020B0604020202020204" pitchFamily="34" charset="0"/>
                        </a:rPr>
                        <a:t> </a:t>
                      </a:r>
                    </a:p>
                    <a:p>
                      <a:pPr algn="ctr">
                        <a:lnSpc>
                          <a:spcPct val="115000"/>
                        </a:lnSpc>
                        <a:spcAft>
                          <a:spcPts val="0"/>
                        </a:spcAft>
                      </a:pPr>
                      <a:r>
                        <a:rPr lang="es-ES" sz="1400" dirty="0">
                          <a:effectLst/>
                          <a:latin typeface="Arial" panose="020B0604020202020204" pitchFamily="34" charset="0"/>
                          <a:cs typeface="Arial" panose="020B0604020202020204" pitchFamily="34" charset="0"/>
                        </a:rPr>
                        <a:t>40</a:t>
                      </a:r>
                      <a:endParaRPr lang="es-ES" sz="1400" dirty="0">
                        <a:effectLst/>
                        <a:latin typeface="Arial" panose="020B0604020202020204" pitchFamily="34" charset="0"/>
                        <a:ea typeface="Perpetua"/>
                        <a:cs typeface="Arial" panose="020B0604020202020204" pitchFamily="34" charset="0"/>
                      </a:endParaRPr>
                    </a:p>
                  </a:txBody>
                  <a:tcPr marL="68580" marR="68580" marT="0" marB="0">
                    <a:solidFill>
                      <a:schemeClr val="bg2"/>
                    </a:solidFill>
                  </a:tcPr>
                </a:tc>
                <a:tc>
                  <a:txBody>
                    <a:bodyPr/>
                    <a:lstStyle/>
                    <a:p>
                      <a:pPr algn="ctr">
                        <a:lnSpc>
                          <a:spcPct val="115000"/>
                        </a:lnSpc>
                        <a:spcAft>
                          <a:spcPts val="0"/>
                        </a:spcAft>
                      </a:pPr>
                      <a:r>
                        <a:rPr lang="es-ES" sz="1400" dirty="0">
                          <a:effectLst/>
                          <a:latin typeface="Arial" panose="020B0604020202020204" pitchFamily="34" charset="0"/>
                          <a:cs typeface="Arial" panose="020B0604020202020204" pitchFamily="34" charset="0"/>
                        </a:rPr>
                        <a:t> </a:t>
                      </a:r>
                    </a:p>
                    <a:p>
                      <a:pPr algn="ctr">
                        <a:lnSpc>
                          <a:spcPct val="115000"/>
                        </a:lnSpc>
                        <a:spcAft>
                          <a:spcPts val="0"/>
                        </a:spcAft>
                      </a:pPr>
                      <a:r>
                        <a:rPr lang="es-ES" sz="1400" dirty="0">
                          <a:effectLst/>
                          <a:latin typeface="Arial" panose="020B0604020202020204" pitchFamily="34" charset="0"/>
                          <a:cs typeface="Arial" panose="020B0604020202020204" pitchFamily="34" charset="0"/>
                        </a:rPr>
                        <a:t>52</a:t>
                      </a:r>
                      <a:endParaRPr lang="es-ES" sz="1400" dirty="0">
                        <a:effectLst/>
                        <a:latin typeface="Arial" panose="020B0604020202020204" pitchFamily="34" charset="0"/>
                        <a:ea typeface="Perpetua"/>
                        <a:cs typeface="Arial" panose="020B0604020202020204" pitchFamily="34" charset="0"/>
                      </a:endParaRPr>
                    </a:p>
                  </a:txBody>
                  <a:tcPr marL="68580" marR="68580" marT="0" marB="0">
                    <a:solidFill>
                      <a:schemeClr val="bg2"/>
                    </a:solidFill>
                  </a:tcPr>
                </a:tc>
              </a:tr>
              <a:tr h="743734">
                <a:tc>
                  <a:txBody>
                    <a:bodyPr/>
                    <a:lstStyle/>
                    <a:p>
                      <a:pPr>
                        <a:lnSpc>
                          <a:spcPct val="115000"/>
                        </a:lnSpc>
                        <a:spcAft>
                          <a:spcPts val="0"/>
                        </a:spcAft>
                      </a:pPr>
                      <a:r>
                        <a:rPr lang="es-ES" sz="1400" dirty="0">
                          <a:effectLst/>
                          <a:latin typeface="Arial" panose="020B0604020202020204" pitchFamily="34" charset="0"/>
                          <a:cs typeface="Arial" panose="020B0604020202020204" pitchFamily="34" charset="0"/>
                        </a:rPr>
                        <a:t> </a:t>
                      </a:r>
                    </a:p>
                    <a:p>
                      <a:pPr>
                        <a:lnSpc>
                          <a:spcPct val="115000"/>
                        </a:lnSpc>
                        <a:spcAft>
                          <a:spcPts val="0"/>
                        </a:spcAft>
                      </a:pPr>
                      <a:r>
                        <a:rPr lang="es-ES" sz="1400" dirty="0">
                          <a:effectLst/>
                          <a:latin typeface="Arial" panose="020B0604020202020204" pitchFamily="34" charset="0"/>
                          <a:cs typeface="Arial" panose="020B0604020202020204" pitchFamily="34" charset="0"/>
                        </a:rPr>
                        <a:t>POSTGRADO</a:t>
                      </a:r>
                    </a:p>
                    <a:p>
                      <a:pPr>
                        <a:lnSpc>
                          <a:spcPct val="115000"/>
                        </a:lnSpc>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Perpetua"/>
                        <a:cs typeface="Arial" panose="020B0604020202020204" pitchFamily="34" charset="0"/>
                      </a:endParaRPr>
                    </a:p>
                  </a:txBody>
                  <a:tcPr marL="68580" marR="68580" marT="0" marB="0">
                    <a:solidFill>
                      <a:schemeClr val="tx2"/>
                    </a:solidFill>
                  </a:tcPr>
                </a:tc>
                <a:tc>
                  <a:txBody>
                    <a:bodyPr/>
                    <a:lstStyle/>
                    <a:p>
                      <a:pPr algn="ctr">
                        <a:lnSpc>
                          <a:spcPct val="115000"/>
                        </a:lnSpc>
                        <a:spcAft>
                          <a:spcPts val="0"/>
                        </a:spcAft>
                      </a:pPr>
                      <a:r>
                        <a:rPr lang="es-ES" sz="1400" dirty="0">
                          <a:effectLst/>
                          <a:latin typeface="Arial" panose="020B0604020202020204" pitchFamily="34" charset="0"/>
                          <a:cs typeface="Arial" panose="020B0604020202020204" pitchFamily="34" charset="0"/>
                        </a:rPr>
                        <a:t> </a:t>
                      </a:r>
                    </a:p>
                    <a:p>
                      <a:pPr algn="ctr">
                        <a:lnSpc>
                          <a:spcPct val="115000"/>
                        </a:lnSpc>
                        <a:spcAft>
                          <a:spcPts val="0"/>
                        </a:spcAft>
                      </a:pPr>
                      <a:r>
                        <a:rPr lang="es-ES" sz="1400" dirty="0">
                          <a:effectLst/>
                          <a:latin typeface="Arial" panose="020B0604020202020204" pitchFamily="34" charset="0"/>
                          <a:cs typeface="Arial" panose="020B0604020202020204" pitchFamily="34" charset="0"/>
                        </a:rPr>
                        <a:t>2</a:t>
                      </a:r>
                      <a:endParaRPr lang="es-ES" sz="1400" dirty="0">
                        <a:effectLst/>
                        <a:latin typeface="Arial" panose="020B0604020202020204" pitchFamily="34" charset="0"/>
                        <a:ea typeface="Perpetua"/>
                        <a:cs typeface="Arial" panose="020B0604020202020204" pitchFamily="34" charset="0"/>
                      </a:endParaRPr>
                    </a:p>
                  </a:txBody>
                  <a:tcPr marL="68580" marR="68580" marT="0" marB="0">
                    <a:solidFill>
                      <a:schemeClr val="bg2"/>
                    </a:solidFill>
                  </a:tcPr>
                </a:tc>
                <a:tc>
                  <a:txBody>
                    <a:bodyPr/>
                    <a:lstStyle/>
                    <a:p>
                      <a:pPr algn="ctr">
                        <a:lnSpc>
                          <a:spcPct val="115000"/>
                        </a:lnSpc>
                        <a:spcAft>
                          <a:spcPts val="0"/>
                        </a:spcAft>
                      </a:pPr>
                      <a:r>
                        <a:rPr lang="es-ES" sz="1400" dirty="0">
                          <a:effectLst/>
                          <a:latin typeface="Arial" panose="020B0604020202020204" pitchFamily="34" charset="0"/>
                          <a:cs typeface="Arial" panose="020B0604020202020204" pitchFamily="34" charset="0"/>
                        </a:rPr>
                        <a:t> </a:t>
                      </a:r>
                    </a:p>
                    <a:p>
                      <a:pPr algn="ctr">
                        <a:lnSpc>
                          <a:spcPct val="115000"/>
                        </a:lnSpc>
                        <a:spcAft>
                          <a:spcPts val="0"/>
                        </a:spcAft>
                      </a:pPr>
                      <a:r>
                        <a:rPr lang="es-ES" sz="1400" dirty="0">
                          <a:effectLst/>
                          <a:latin typeface="Arial" panose="020B0604020202020204" pitchFamily="34" charset="0"/>
                          <a:cs typeface="Arial" panose="020B0604020202020204" pitchFamily="34" charset="0"/>
                        </a:rPr>
                        <a:t>40</a:t>
                      </a:r>
                      <a:endParaRPr lang="es-ES" sz="1400" dirty="0">
                        <a:effectLst/>
                        <a:latin typeface="Arial" panose="020B0604020202020204" pitchFamily="34" charset="0"/>
                        <a:ea typeface="Perpetua"/>
                        <a:cs typeface="Arial" panose="020B0604020202020204" pitchFamily="34" charset="0"/>
                      </a:endParaRPr>
                    </a:p>
                  </a:txBody>
                  <a:tcPr marL="68580" marR="68580" marT="0" marB="0">
                    <a:solidFill>
                      <a:schemeClr val="bg2"/>
                    </a:solidFill>
                  </a:tcPr>
                </a:tc>
                <a:tc>
                  <a:txBody>
                    <a:bodyPr/>
                    <a:lstStyle/>
                    <a:p>
                      <a:pPr algn="ctr">
                        <a:lnSpc>
                          <a:spcPct val="115000"/>
                        </a:lnSpc>
                        <a:spcAft>
                          <a:spcPts val="0"/>
                        </a:spcAft>
                      </a:pPr>
                      <a:r>
                        <a:rPr lang="es-ES" sz="1400" dirty="0">
                          <a:effectLst/>
                          <a:latin typeface="Arial" panose="020B0604020202020204" pitchFamily="34" charset="0"/>
                          <a:cs typeface="Arial" panose="020B0604020202020204" pitchFamily="34" charset="0"/>
                        </a:rPr>
                        <a:t> </a:t>
                      </a:r>
                    </a:p>
                    <a:p>
                      <a:pPr algn="ctr">
                        <a:lnSpc>
                          <a:spcPct val="115000"/>
                        </a:lnSpc>
                        <a:spcAft>
                          <a:spcPts val="0"/>
                        </a:spcAft>
                      </a:pPr>
                      <a:r>
                        <a:rPr lang="es-ES" sz="1400" dirty="0">
                          <a:effectLst/>
                          <a:latin typeface="Arial" panose="020B0604020202020204" pitchFamily="34" charset="0"/>
                          <a:cs typeface="Arial" panose="020B0604020202020204" pitchFamily="34" charset="0"/>
                        </a:rPr>
                        <a:t>48</a:t>
                      </a:r>
                      <a:endParaRPr lang="es-ES" sz="1400" dirty="0">
                        <a:effectLst/>
                        <a:latin typeface="Arial" panose="020B0604020202020204" pitchFamily="34" charset="0"/>
                        <a:ea typeface="Perpetua"/>
                        <a:cs typeface="Arial" panose="020B0604020202020204" pitchFamily="34" charset="0"/>
                      </a:endParaRPr>
                    </a:p>
                  </a:txBody>
                  <a:tcPr marL="68580" marR="68580" marT="0" marB="0">
                    <a:solidFill>
                      <a:schemeClr val="bg2"/>
                    </a:solidFill>
                  </a:tcPr>
                </a:tc>
              </a:tr>
              <a:tr h="652565">
                <a:tc>
                  <a:txBody>
                    <a:bodyPr/>
                    <a:lstStyle/>
                    <a:p>
                      <a:pPr>
                        <a:lnSpc>
                          <a:spcPct val="115000"/>
                        </a:lnSpc>
                        <a:spcAft>
                          <a:spcPts val="0"/>
                        </a:spcAft>
                      </a:pPr>
                      <a:r>
                        <a:rPr lang="es-ES" sz="1400" dirty="0">
                          <a:effectLst/>
                          <a:latin typeface="Arial" panose="020B0604020202020204" pitchFamily="34" charset="0"/>
                          <a:cs typeface="Arial" panose="020B0604020202020204" pitchFamily="34" charset="0"/>
                        </a:rPr>
                        <a:t> </a:t>
                      </a:r>
                    </a:p>
                    <a:p>
                      <a:pPr>
                        <a:lnSpc>
                          <a:spcPct val="115000"/>
                        </a:lnSpc>
                        <a:spcAft>
                          <a:spcPts val="0"/>
                        </a:spcAft>
                      </a:pPr>
                      <a:r>
                        <a:rPr lang="es-ES" sz="1400" dirty="0">
                          <a:effectLst/>
                          <a:latin typeface="Arial" panose="020B0604020202020204" pitchFamily="34" charset="0"/>
                          <a:cs typeface="Arial" panose="020B0604020202020204" pitchFamily="34" charset="0"/>
                        </a:rPr>
                        <a:t>TOTAL</a:t>
                      </a:r>
                    </a:p>
                    <a:p>
                      <a:pPr>
                        <a:lnSpc>
                          <a:spcPct val="115000"/>
                        </a:lnSpc>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Perpetua"/>
                        <a:cs typeface="Arial" panose="020B0604020202020204" pitchFamily="34" charset="0"/>
                      </a:endParaRPr>
                    </a:p>
                  </a:txBody>
                  <a:tcPr marL="68580" marR="68580" marT="0" marB="0">
                    <a:solidFill>
                      <a:schemeClr val="tx2"/>
                    </a:solidFill>
                  </a:tcPr>
                </a:tc>
                <a:tc>
                  <a:txBody>
                    <a:bodyPr/>
                    <a:lstStyle/>
                    <a:p>
                      <a:pPr algn="ctr">
                        <a:lnSpc>
                          <a:spcPct val="115000"/>
                        </a:lnSpc>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Perpetua"/>
                        <a:cs typeface="Arial" panose="020B0604020202020204" pitchFamily="34" charset="0"/>
                      </a:endParaRPr>
                    </a:p>
                  </a:txBody>
                  <a:tcPr marL="68580" marR="68580" marT="0" marB="0">
                    <a:solidFill>
                      <a:schemeClr val="bg2"/>
                    </a:solidFill>
                  </a:tcPr>
                </a:tc>
                <a:tc>
                  <a:txBody>
                    <a:bodyPr/>
                    <a:lstStyle/>
                    <a:p>
                      <a:pPr algn="ctr">
                        <a:lnSpc>
                          <a:spcPct val="115000"/>
                        </a:lnSpc>
                        <a:spcAft>
                          <a:spcPts val="0"/>
                        </a:spcAft>
                      </a:pPr>
                      <a:r>
                        <a:rPr lang="es-ES" sz="1400" dirty="0">
                          <a:effectLst/>
                          <a:latin typeface="Arial" panose="020B0604020202020204" pitchFamily="34" charset="0"/>
                          <a:cs typeface="Arial" panose="020B0604020202020204" pitchFamily="34" charset="0"/>
                        </a:rPr>
                        <a:t> </a:t>
                      </a:r>
                    </a:p>
                    <a:p>
                      <a:pPr algn="ctr">
                        <a:lnSpc>
                          <a:spcPct val="115000"/>
                        </a:lnSpc>
                        <a:spcAft>
                          <a:spcPts val="0"/>
                        </a:spcAft>
                      </a:pPr>
                      <a:r>
                        <a:rPr lang="es-ES" sz="1400" dirty="0">
                          <a:effectLst/>
                          <a:latin typeface="Arial" panose="020B0604020202020204" pitchFamily="34" charset="0"/>
                          <a:cs typeface="Arial" panose="020B0604020202020204" pitchFamily="34" charset="0"/>
                        </a:rPr>
                        <a:t>80</a:t>
                      </a:r>
                      <a:endParaRPr lang="es-ES" sz="1400" dirty="0">
                        <a:effectLst/>
                        <a:latin typeface="Arial" panose="020B0604020202020204" pitchFamily="34" charset="0"/>
                        <a:ea typeface="Perpetua"/>
                        <a:cs typeface="Arial" panose="020B0604020202020204" pitchFamily="34" charset="0"/>
                      </a:endParaRPr>
                    </a:p>
                  </a:txBody>
                  <a:tcPr marL="68580" marR="68580" marT="0" marB="0">
                    <a:solidFill>
                      <a:schemeClr val="bg2"/>
                    </a:solidFill>
                  </a:tcPr>
                </a:tc>
                <a:tc>
                  <a:txBody>
                    <a:bodyPr/>
                    <a:lstStyle/>
                    <a:p>
                      <a:pPr algn="ctr">
                        <a:lnSpc>
                          <a:spcPct val="115000"/>
                        </a:lnSpc>
                        <a:spcAft>
                          <a:spcPts val="0"/>
                        </a:spcAft>
                      </a:pPr>
                      <a:r>
                        <a:rPr lang="es-ES" sz="1400" dirty="0">
                          <a:effectLst/>
                          <a:latin typeface="Arial" panose="020B0604020202020204" pitchFamily="34" charset="0"/>
                          <a:cs typeface="Arial" panose="020B0604020202020204" pitchFamily="34" charset="0"/>
                        </a:rPr>
                        <a:t> </a:t>
                      </a:r>
                    </a:p>
                    <a:p>
                      <a:pPr algn="ctr">
                        <a:lnSpc>
                          <a:spcPct val="115000"/>
                        </a:lnSpc>
                        <a:spcAft>
                          <a:spcPts val="0"/>
                        </a:spcAft>
                      </a:pPr>
                      <a:r>
                        <a:rPr lang="es-ES" sz="1400" dirty="0">
                          <a:effectLst/>
                          <a:latin typeface="Arial" panose="020B0604020202020204" pitchFamily="34" charset="0"/>
                          <a:cs typeface="Arial" panose="020B0604020202020204" pitchFamily="34" charset="0"/>
                        </a:rPr>
                        <a:t>100</a:t>
                      </a:r>
                      <a:endParaRPr lang="es-ES" sz="1400" dirty="0">
                        <a:effectLst/>
                        <a:latin typeface="Arial" panose="020B0604020202020204" pitchFamily="34" charset="0"/>
                        <a:ea typeface="Perpetua"/>
                        <a:cs typeface="Arial" panose="020B0604020202020204" pitchFamily="34" charset="0"/>
                      </a:endParaRPr>
                    </a:p>
                  </a:txBody>
                  <a:tcPr marL="68580" marR="68580" marT="0" marB="0">
                    <a:solidFill>
                      <a:schemeClr val="bg2"/>
                    </a:solidFill>
                  </a:tcPr>
                </a:tc>
              </a:tr>
            </a:tbl>
          </a:graphicData>
        </a:graphic>
      </p:graphicFrame>
      <p:sp>
        <p:nvSpPr>
          <p:cNvPr id="2" name="CuadroTexto 1"/>
          <p:cNvSpPr txBox="1"/>
          <p:nvPr/>
        </p:nvSpPr>
        <p:spPr>
          <a:xfrm>
            <a:off x="733425" y="381000"/>
            <a:ext cx="11191875" cy="1815882"/>
          </a:xfrm>
          <a:prstGeom prst="rect">
            <a:avLst/>
          </a:prstGeom>
          <a:noFill/>
        </p:spPr>
        <p:txBody>
          <a:bodyPr wrap="square" rtlCol="0">
            <a:spAutoFit/>
          </a:bodyPr>
          <a:lstStyle/>
          <a:p>
            <a:pPr algn="ctr"/>
            <a:r>
              <a:rPr lang="es-ES" sz="3200" dirty="0" smtClean="0">
                <a:solidFill>
                  <a:srgbClr val="C00000"/>
                </a:solidFill>
                <a:latin typeface="Arial" panose="020B0604020202020204" pitchFamily="34" charset="0"/>
                <a:cs typeface="Arial" panose="020B0604020202020204" pitchFamily="34" charset="0"/>
              </a:rPr>
              <a:t>Marketing</a:t>
            </a:r>
          </a:p>
          <a:p>
            <a:pPr algn="ctr"/>
            <a:r>
              <a:rPr lang="es-ES" sz="2400" dirty="0" smtClean="0">
                <a:latin typeface="Arial" panose="020B0604020202020204" pitchFamily="34" charset="0"/>
                <a:cs typeface="Arial" panose="020B0604020202020204" pitchFamily="34" charset="0"/>
              </a:rPr>
              <a:t>Mendeley</a:t>
            </a:r>
            <a:r>
              <a:rPr lang="es-ES" sz="2400" dirty="0">
                <a:latin typeface="Arial" panose="020B0604020202020204" pitchFamily="34" charset="0"/>
                <a:cs typeface="Arial" panose="020B0604020202020204" pitchFamily="34" charset="0"/>
              </a:rPr>
              <a:t>: nuevo gestor de bibliografía de la </a:t>
            </a:r>
            <a:r>
              <a:rPr lang="es-ES" sz="2400" dirty="0" smtClean="0">
                <a:latin typeface="Arial" panose="020B0604020202020204" pitchFamily="34" charset="0"/>
                <a:cs typeface="Arial" panose="020B0604020202020204" pitchFamily="34" charset="0"/>
              </a:rPr>
              <a:t>BUS</a:t>
            </a:r>
            <a:endParaRPr lang="es-ES" sz="2400" dirty="0" smtClean="0">
              <a:solidFill>
                <a:srgbClr val="C00000"/>
              </a:solidFill>
              <a:latin typeface="Arial" panose="020B0604020202020204" pitchFamily="34" charset="0"/>
              <a:cs typeface="Arial" panose="020B0604020202020204" pitchFamily="34" charset="0"/>
            </a:endParaRPr>
          </a:p>
          <a:p>
            <a:pPr algn="ctr"/>
            <a:r>
              <a:rPr lang="es-ES" sz="2400" dirty="0" smtClean="0">
                <a:solidFill>
                  <a:srgbClr val="C00000"/>
                </a:solidFill>
                <a:latin typeface="Arial" panose="020B0604020202020204" pitchFamily="34" charset="0"/>
                <a:cs typeface="Arial" panose="020B0604020202020204" pitchFamily="34" charset="0"/>
              </a:rPr>
              <a:t>Métricas</a:t>
            </a:r>
            <a:r>
              <a:rPr lang="es-ES" sz="2400"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de los resultados</a:t>
            </a:r>
          </a:p>
          <a:p>
            <a:pPr algn="ctr"/>
            <a:endParaRPr lang="es-ES" sz="3200" dirty="0">
              <a:solidFill>
                <a:srgbClr val="C00000"/>
              </a:solidFill>
              <a:latin typeface="Arial" panose="020B0604020202020204" pitchFamily="34" charset="0"/>
              <a:cs typeface="Arial" panose="020B0604020202020204" pitchFamily="34" charset="0"/>
            </a:endParaRPr>
          </a:p>
        </p:txBody>
      </p:sp>
      <p:sp>
        <p:nvSpPr>
          <p:cNvPr id="5" name="4 Rectángulo"/>
          <p:cNvSpPr/>
          <p:nvPr/>
        </p:nvSpPr>
        <p:spPr>
          <a:xfrm>
            <a:off x="1133476" y="6033701"/>
            <a:ext cx="8711982" cy="646331"/>
          </a:xfrm>
          <a:prstGeom prst="rect">
            <a:avLst/>
          </a:prstGeom>
        </p:spPr>
        <p:txBody>
          <a:bodyPr wrap="square">
            <a:spAutoFit/>
          </a:bodyPr>
          <a:lstStyle/>
          <a:p>
            <a:pPr algn="ctr"/>
            <a:r>
              <a:rPr lang="es-ES" dirty="0">
                <a:solidFill>
                  <a:srgbClr val="C00000"/>
                </a:solidFill>
                <a:latin typeface="Arial" panose="020B0604020202020204" pitchFamily="34" charset="0"/>
                <a:cs typeface="Arial" panose="020B0604020202020204" pitchFamily="34" charset="0"/>
              </a:rPr>
              <a:t>VIII Jornadas de Buenas Prácticas y Gestión del Conocimiento 2015</a:t>
            </a:r>
          </a:p>
          <a:p>
            <a:pPr algn="ctr"/>
            <a:r>
              <a:rPr lang="es-ES" dirty="0">
                <a:solidFill>
                  <a:srgbClr val="C00000"/>
                </a:solidFill>
                <a:latin typeface="Arial" panose="020B0604020202020204" pitchFamily="34" charset="0"/>
                <a:cs typeface="Arial" panose="020B0604020202020204" pitchFamily="34" charset="0"/>
              </a:rPr>
              <a:t>Biblioteca Universidad de Sevilla</a:t>
            </a:r>
          </a:p>
        </p:txBody>
      </p:sp>
    </p:spTree>
    <p:extLst>
      <p:ext uri="{BB962C8B-B14F-4D97-AF65-F5344CB8AC3E}">
        <p14:creationId xmlns:p14="http://schemas.microsoft.com/office/powerpoint/2010/main" val="1049522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2474" y="990600"/>
            <a:ext cx="5307131" cy="4524315"/>
          </a:xfrm>
          <a:prstGeom prst="rect">
            <a:avLst/>
          </a:prstGeom>
          <a:noFill/>
        </p:spPr>
        <p:txBody>
          <a:bodyPr wrap="square" rtlCol="0">
            <a:spAutoFit/>
          </a:bodyPr>
          <a:lstStyle/>
          <a:p>
            <a:pPr algn="just"/>
            <a:r>
              <a:rPr lang="es-ES" sz="2400" u="sng" dirty="0">
                <a:latin typeface="Arial" panose="020B0604020202020204" pitchFamily="34" charset="0"/>
                <a:cs typeface="Arial" panose="020B0604020202020204" pitchFamily="34" charset="0"/>
              </a:rPr>
              <a:t>Conoce tu Biblioteca, te esperamos! </a:t>
            </a:r>
            <a:r>
              <a:rPr lang="es-ES" sz="2400"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campaña general de la BUS, ligada al calendario </a:t>
            </a:r>
            <a:r>
              <a:rPr lang="es-ES" sz="2400" dirty="0" smtClean="0">
                <a:latin typeface="Arial" panose="020B0604020202020204" pitchFamily="34" charset="0"/>
                <a:cs typeface="Arial" panose="020B0604020202020204" pitchFamily="34" charset="0"/>
              </a:rPr>
              <a:t>académico</a:t>
            </a:r>
          </a:p>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Objetivos</a:t>
            </a:r>
            <a:r>
              <a:rPr lang="es-ES" sz="24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Contactar </a:t>
            </a:r>
            <a:r>
              <a:rPr lang="es-ES" sz="2400" dirty="0">
                <a:latin typeface="Arial" panose="020B0604020202020204" pitchFamily="34" charset="0"/>
                <a:cs typeface="Arial" panose="020B0604020202020204" pitchFamily="34" charset="0"/>
              </a:rPr>
              <a:t>con los alumnos a través de las redes sociales desde </a:t>
            </a:r>
            <a:r>
              <a:rPr lang="es-ES" sz="2400" dirty="0" smtClean="0">
                <a:latin typeface="Arial" panose="020B0604020202020204" pitchFamily="34" charset="0"/>
                <a:cs typeface="Arial" panose="020B0604020202020204" pitchFamily="34" charset="0"/>
              </a:rPr>
              <a:t>la preinscripción</a:t>
            </a:r>
          </a:p>
          <a:p>
            <a:pPr marL="342900" indent="-34290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Conseguir </a:t>
            </a:r>
            <a:r>
              <a:rPr lang="es-ES" sz="2400" dirty="0">
                <a:latin typeface="Arial" panose="020B0604020202020204" pitchFamily="34" charset="0"/>
                <a:cs typeface="Arial" panose="020B0604020202020204" pitchFamily="34" charset="0"/>
              </a:rPr>
              <a:t>el mayor nº de asistentes </a:t>
            </a:r>
            <a:r>
              <a:rPr lang="es-ES" sz="2400" dirty="0" smtClean="0">
                <a:latin typeface="Arial" panose="020B0604020202020204" pitchFamily="34" charset="0"/>
                <a:cs typeface="Arial" panose="020B0604020202020204" pitchFamily="34" charset="0"/>
              </a:rPr>
              <a:t>al “</a:t>
            </a:r>
            <a:r>
              <a:rPr lang="es-ES" sz="2400" dirty="0">
                <a:latin typeface="Arial" panose="020B0604020202020204" pitchFamily="34" charset="0"/>
                <a:cs typeface="Arial" panose="020B0604020202020204" pitchFamily="34" charset="0"/>
              </a:rPr>
              <a:t>Curso 0</a:t>
            </a:r>
            <a:r>
              <a:rPr lang="es-ES" sz="2400" dirty="0" smtClean="0">
                <a:latin typeface="Arial" panose="020B0604020202020204" pitchFamily="34" charset="0"/>
                <a:cs typeface="Arial" panose="020B0604020202020204" pitchFamily="34" charset="0"/>
              </a:rPr>
              <a:t>” organizado por la Subdirección de Innovación Docente de la ETSA</a:t>
            </a:r>
            <a:endParaRPr lang="es-ES" sz="2400" dirty="0">
              <a:latin typeface="Arial" panose="020B0604020202020204" pitchFamily="34" charset="0"/>
              <a:cs typeface="Arial" panose="020B0604020202020204" pitchFamily="34" charset="0"/>
            </a:endParaRPr>
          </a:p>
        </p:txBody>
      </p:sp>
      <p:sp>
        <p:nvSpPr>
          <p:cNvPr id="5" name="CuadroTexto 4"/>
          <p:cNvSpPr txBox="1"/>
          <p:nvPr/>
        </p:nvSpPr>
        <p:spPr>
          <a:xfrm>
            <a:off x="4276725" y="533400"/>
            <a:ext cx="5095875" cy="584775"/>
          </a:xfrm>
          <a:prstGeom prst="rect">
            <a:avLst/>
          </a:prstGeom>
          <a:noFill/>
        </p:spPr>
        <p:txBody>
          <a:bodyPr wrap="square" rtlCol="0">
            <a:spAutoFit/>
          </a:bodyPr>
          <a:lstStyle/>
          <a:p>
            <a:pPr algn="ctr"/>
            <a:r>
              <a:rPr lang="es-ES" sz="3200" dirty="0">
                <a:solidFill>
                  <a:srgbClr val="C00000"/>
                </a:solidFill>
                <a:latin typeface="Arial" panose="020B0604020202020204" pitchFamily="34" charset="0"/>
                <a:cs typeface="Arial" panose="020B0604020202020204" pitchFamily="34" charset="0"/>
              </a:rPr>
              <a:t>Marketing</a:t>
            </a:r>
          </a:p>
        </p:txBody>
      </p:sp>
      <p:sp>
        <p:nvSpPr>
          <p:cNvPr id="4" name="3 Rectángulo"/>
          <p:cNvSpPr/>
          <p:nvPr/>
        </p:nvSpPr>
        <p:spPr>
          <a:xfrm>
            <a:off x="1587813" y="6073882"/>
            <a:ext cx="8943583" cy="646331"/>
          </a:xfrm>
          <a:prstGeom prst="rect">
            <a:avLst/>
          </a:prstGeom>
        </p:spPr>
        <p:txBody>
          <a:bodyPr wrap="square">
            <a:spAutoFit/>
          </a:bodyPr>
          <a:lstStyle/>
          <a:p>
            <a:pPr algn="ctr"/>
            <a:r>
              <a:rPr lang="es-ES" dirty="0">
                <a:solidFill>
                  <a:srgbClr val="C00000"/>
                </a:solidFill>
                <a:latin typeface="Arial" panose="020B0604020202020204" pitchFamily="34" charset="0"/>
                <a:cs typeface="Arial" panose="020B0604020202020204" pitchFamily="34" charset="0"/>
              </a:rPr>
              <a:t>VIII Jornadas de Buenas Prácticas y Gestión del Conocimiento 2015</a:t>
            </a:r>
          </a:p>
          <a:p>
            <a:pPr algn="ctr"/>
            <a:r>
              <a:rPr lang="es-ES" dirty="0">
                <a:solidFill>
                  <a:srgbClr val="C00000"/>
                </a:solidFill>
                <a:latin typeface="Arial" panose="020B0604020202020204" pitchFamily="34" charset="0"/>
                <a:cs typeface="Arial" panose="020B0604020202020204" pitchFamily="34" charset="0"/>
              </a:rPr>
              <a:t>Biblioteca Universidad de Sevilla</a:t>
            </a:r>
          </a:p>
        </p:txBody>
      </p:sp>
      <p:pic>
        <p:nvPicPr>
          <p:cNvPr id="6" name="Picture 2" descr="Enlace permanente de imagen incrust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872" y="1619858"/>
            <a:ext cx="5337359" cy="400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607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95700" y="514350"/>
            <a:ext cx="4095750" cy="584775"/>
          </a:xfrm>
          <a:prstGeom prst="rect">
            <a:avLst/>
          </a:prstGeom>
          <a:noFill/>
        </p:spPr>
        <p:txBody>
          <a:bodyPr wrap="square" rtlCol="0">
            <a:spAutoFit/>
          </a:bodyPr>
          <a:lstStyle/>
          <a:p>
            <a:pPr algn="ctr"/>
            <a:r>
              <a:rPr lang="es-ES" sz="3200" dirty="0">
                <a:solidFill>
                  <a:srgbClr val="C00000"/>
                </a:solidFill>
                <a:latin typeface="Arial" panose="020B0604020202020204" pitchFamily="34" charset="0"/>
                <a:cs typeface="Arial" panose="020B0604020202020204" pitchFamily="34" charset="0"/>
              </a:rPr>
              <a:t>Marketing</a:t>
            </a:r>
          </a:p>
        </p:txBody>
      </p:sp>
      <p:sp>
        <p:nvSpPr>
          <p:cNvPr id="5" name="4 Rectángulo"/>
          <p:cNvSpPr/>
          <p:nvPr/>
        </p:nvSpPr>
        <p:spPr>
          <a:xfrm>
            <a:off x="1378059" y="6033700"/>
            <a:ext cx="8711982" cy="646331"/>
          </a:xfrm>
          <a:prstGeom prst="rect">
            <a:avLst/>
          </a:prstGeom>
        </p:spPr>
        <p:txBody>
          <a:bodyPr wrap="square">
            <a:spAutoFit/>
          </a:bodyPr>
          <a:lstStyle/>
          <a:p>
            <a:pPr algn="ctr"/>
            <a:r>
              <a:rPr lang="es-ES" dirty="0">
                <a:solidFill>
                  <a:srgbClr val="C00000"/>
                </a:solidFill>
                <a:latin typeface="Arial" panose="020B0604020202020204" pitchFamily="34" charset="0"/>
                <a:cs typeface="Arial" panose="020B0604020202020204" pitchFamily="34" charset="0"/>
              </a:rPr>
              <a:t>VIII Jornadas de Buenas Prácticas y Gestión del Conocimiento 2015</a:t>
            </a:r>
          </a:p>
          <a:p>
            <a:pPr algn="ctr"/>
            <a:r>
              <a:rPr lang="es-ES" dirty="0">
                <a:solidFill>
                  <a:srgbClr val="C00000"/>
                </a:solidFill>
                <a:latin typeface="Arial" panose="020B0604020202020204" pitchFamily="34" charset="0"/>
                <a:cs typeface="Arial" panose="020B0604020202020204" pitchFamily="34" charset="0"/>
              </a:rPr>
              <a:t>Biblioteca Universidad de Sevilla</a:t>
            </a:r>
          </a:p>
        </p:txBody>
      </p:sp>
      <p:pic>
        <p:nvPicPr>
          <p:cNvPr id="1025" name="Picture 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737" y="1215025"/>
            <a:ext cx="7806554" cy="43978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9389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1950" y="1060692"/>
            <a:ext cx="11458575" cy="1508105"/>
          </a:xfrm>
          <a:prstGeom prst="rect">
            <a:avLst/>
          </a:prstGeom>
        </p:spPr>
        <p:txBody>
          <a:bodyPr wrap="square">
            <a:spAutoFit/>
          </a:bodyPr>
          <a:lstStyle/>
          <a:p>
            <a:pPr algn="ctr"/>
            <a:r>
              <a:rPr lang="es-ES" sz="2800" u="sng" dirty="0">
                <a:latin typeface="Arial" panose="020B0604020202020204" pitchFamily="34" charset="0"/>
                <a:cs typeface="Arial" panose="020B0604020202020204" pitchFamily="34" charset="0"/>
              </a:rPr>
              <a:t>Conoce tu Biblioteca, </a:t>
            </a:r>
            <a:r>
              <a:rPr lang="es-ES" sz="2800" u="sng" dirty="0" smtClean="0">
                <a:latin typeface="Arial" panose="020B0604020202020204" pitchFamily="34" charset="0"/>
                <a:cs typeface="Arial" panose="020B0604020202020204" pitchFamily="34" charset="0"/>
              </a:rPr>
              <a:t>te esperamos!</a:t>
            </a:r>
            <a:r>
              <a:rPr lang="es-ES" sz="2800" dirty="0" smtClean="0">
                <a:latin typeface="Arial" panose="020B0604020202020204" pitchFamily="34" charset="0"/>
                <a:cs typeface="Arial" panose="020B0604020202020204" pitchFamily="34" charset="0"/>
              </a:rPr>
              <a:t> </a:t>
            </a:r>
            <a:r>
              <a:rPr lang="es-ES" sz="2800" dirty="0" smtClean="0">
                <a:solidFill>
                  <a:srgbClr val="C00000"/>
                </a:solidFill>
                <a:latin typeface="Arial" panose="020B0604020202020204" pitchFamily="34" charset="0"/>
                <a:cs typeface="Arial" panose="020B0604020202020204" pitchFamily="34" charset="0"/>
              </a:rPr>
              <a:t>Métricas</a:t>
            </a:r>
            <a:r>
              <a:rPr lang="es-ES" sz="2800" dirty="0" smtClean="0">
                <a:latin typeface="Arial" panose="020B0604020202020204" pitchFamily="34" charset="0"/>
                <a:cs typeface="Arial" panose="020B0604020202020204" pitchFamily="34" charset="0"/>
              </a:rPr>
              <a:t> </a:t>
            </a:r>
            <a:r>
              <a:rPr lang="es-ES" sz="2800" dirty="0">
                <a:latin typeface="Arial" panose="020B0604020202020204" pitchFamily="34" charset="0"/>
                <a:cs typeface="Arial" panose="020B0604020202020204" pitchFamily="34" charset="0"/>
              </a:rPr>
              <a:t>de los </a:t>
            </a:r>
            <a:r>
              <a:rPr lang="es-ES" sz="2800" dirty="0" smtClean="0">
                <a:latin typeface="Arial" panose="020B0604020202020204" pitchFamily="34" charset="0"/>
                <a:cs typeface="Arial" panose="020B0604020202020204" pitchFamily="34" charset="0"/>
              </a:rPr>
              <a:t>resultados</a:t>
            </a:r>
          </a:p>
          <a:p>
            <a:endParaRPr lang="es-ES" dirty="0" smtClean="0">
              <a:latin typeface="Arial" panose="020B0604020202020204" pitchFamily="34" charset="0"/>
              <a:cs typeface="Arial" panose="020B0604020202020204" pitchFamily="34" charset="0"/>
            </a:endParaRPr>
          </a:p>
          <a:p>
            <a:pPr marL="457200" indent="-457200" algn="ctr">
              <a:buFont typeface="Arial" panose="020B0604020202020204" pitchFamily="34" charset="0"/>
              <a:buChar char="•"/>
            </a:pPr>
            <a:r>
              <a:rPr lang="es-ES" sz="2800" dirty="0" smtClean="0">
                <a:latin typeface="Arial" panose="020B0604020202020204" pitchFamily="34" charset="0"/>
                <a:cs typeface="Arial" panose="020B0604020202020204" pitchFamily="34" charset="0"/>
              </a:rPr>
              <a:t>Interacciones de las publicaciones en redes sociales</a:t>
            </a:r>
            <a:endParaRPr lang="es-ES" sz="2800" dirty="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2429922820"/>
              </p:ext>
            </p:extLst>
          </p:nvPr>
        </p:nvGraphicFramePr>
        <p:xfrm>
          <a:off x="3133724" y="2568797"/>
          <a:ext cx="6338429" cy="2208276"/>
        </p:xfrm>
        <a:graphic>
          <a:graphicData uri="http://schemas.openxmlformats.org/drawingml/2006/table">
            <a:tbl>
              <a:tblPr firstRow="1" firstCol="1" bandRow="1">
                <a:tableStyleId>{5C22544A-7EE6-4342-B048-85BDC9FD1C3A}</a:tableStyleId>
              </a:tblPr>
              <a:tblGrid>
                <a:gridCol w="3516944"/>
                <a:gridCol w="1402433"/>
                <a:gridCol w="1419052"/>
              </a:tblGrid>
              <a:tr h="207848">
                <a:tc>
                  <a:txBody>
                    <a:bodyPr/>
                    <a:lstStyle/>
                    <a:p>
                      <a:pPr>
                        <a:lnSpc>
                          <a:spcPct val="115000"/>
                        </a:lnSpc>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tx2"/>
                    </a:solidFill>
                  </a:tcPr>
                </a:tc>
                <a:tc>
                  <a:txBody>
                    <a:bodyPr/>
                    <a:lstStyle/>
                    <a:p>
                      <a:pPr>
                        <a:lnSpc>
                          <a:spcPct val="115000"/>
                        </a:lnSpc>
                        <a:spcAft>
                          <a:spcPts val="0"/>
                        </a:spcAft>
                      </a:pPr>
                      <a:r>
                        <a:rPr lang="es-ES" sz="1400" dirty="0">
                          <a:effectLst/>
                          <a:latin typeface="Arial" panose="020B0604020202020204" pitchFamily="34" charset="0"/>
                          <a:cs typeface="Arial" panose="020B0604020202020204" pitchFamily="34" charset="0"/>
                        </a:rPr>
                        <a:t>Twitter*</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tx2"/>
                    </a:solidFill>
                  </a:tcPr>
                </a:tc>
                <a:tc>
                  <a:txBody>
                    <a:bodyPr/>
                    <a:lstStyle/>
                    <a:p>
                      <a:pPr>
                        <a:lnSpc>
                          <a:spcPct val="115000"/>
                        </a:lnSpc>
                        <a:spcAft>
                          <a:spcPts val="0"/>
                        </a:spcAft>
                      </a:pPr>
                      <a:r>
                        <a:rPr lang="es-ES" sz="1400" dirty="0">
                          <a:effectLst/>
                          <a:latin typeface="Arial" panose="020B0604020202020204" pitchFamily="34" charset="0"/>
                          <a:cs typeface="Arial" panose="020B0604020202020204" pitchFamily="34" charset="0"/>
                        </a:rPr>
                        <a:t>Facebook*</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tx2"/>
                    </a:solidFill>
                  </a:tcPr>
                </a:tc>
              </a:tr>
              <a:tr h="207848">
                <a:tc>
                  <a:txBody>
                    <a:bodyPr/>
                    <a:lstStyle/>
                    <a:p>
                      <a:pPr>
                        <a:lnSpc>
                          <a:spcPct val="115000"/>
                        </a:lnSpc>
                        <a:spcAft>
                          <a:spcPts val="0"/>
                        </a:spcAft>
                      </a:pPr>
                      <a:r>
                        <a:rPr lang="es-ES" sz="1400" dirty="0">
                          <a:effectLst/>
                          <a:latin typeface="Arial" panose="020B0604020202020204" pitchFamily="34" charset="0"/>
                          <a:cs typeface="Arial" panose="020B0604020202020204" pitchFamily="34" charset="0"/>
                        </a:rPr>
                        <a:t>Nº de tweet</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tx2"/>
                    </a:solidFill>
                  </a:tcPr>
                </a:tc>
                <a:tc>
                  <a:txBody>
                    <a:bodyPr/>
                    <a:lstStyle/>
                    <a:p>
                      <a:pPr algn="r">
                        <a:lnSpc>
                          <a:spcPct val="115000"/>
                        </a:lnSpc>
                        <a:spcAft>
                          <a:spcPts val="0"/>
                        </a:spcAft>
                      </a:pPr>
                      <a:r>
                        <a:rPr lang="es-ES" sz="1400" dirty="0">
                          <a:effectLst/>
                          <a:latin typeface="Arial" panose="020B0604020202020204" pitchFamily="34" charset="0"/>
                          <a:cs typeface="Arial" panose="020B0604020202020204" pitchFamily="34" charset="0"/>
                        </a:rPr>
                        <a:t>41</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bg2"/>
                    </a:solidFill>
                  </a:tcPr>
                </a:tc>
                <a:tc>
                  <a:txBody>
                    <a:bodyPr/>
                    <a:lstStyle/>
                    <a:p>
                      <a:pPr>
                        <a:lnSpc>
                          <a:spcPct val="115000"/>
                        </a:lnSpc>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bg2"/>
                    </a:solidFill>
                  </a:tcPr>
                </a:tc>
              </a:tr>
              <a:tr h="207848">
                <a:tc>
                  <a:txBody>
                    <a:bodyPr/>
                    <a:lstStyle/>
                    <a:p>
                      <a:pPr>
                        <a:lnSpc>
                          <a:spcPct val="115000"/>
                        </a:lnSpc>
                        <a:spcAft>
                          <a:spcPts val="0"/>
                        </a:spcAft>
                      </a:pPr>
                      <a:r>
                        <a:rPr lang="es-ES" sz="1400" dirty="0">
                          <a:effectLst/>
                          <a:latin typeface="Arial" panose="020B0604020202020204" pitchFamily="34" charset="0"/>
                          <a:cs typeface="Arial" panose="020B0604020202020204" pitchFamily="34" charset="0"/>
                        </a:rPr>
                        <a:t>Nº de post</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tx2"/>
                    </a:solidFill>
                  </a:tcPr>
                </a:tc>
                <a:tc>
                  <a:txBody>
                    <a:bodyPr/>
                    <a:lstStyle/>
                    <a:p>
                      <a:pPr>
                        <a:lnSpc>
                          <a:spcPct val="115000"/>
                        </a:lnSpc>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bg2"/>
                    </a:solidFill>
                  </a:tcPr>
                </a:tc>
                <a:tc>
                  <a:txBody>
                    <a:bodyPr/>
                    <a:lstStyle/>
                    <a:p>
                      <a:pPr algn="r">
                        <a:lnSpc>
                          <a:spcPct val="115000"/>
                        </a:lnSpc>
                        <a:spcAft>
                          <a:spcPts val="0"/>
                        </a:spcAft>
                      </a:pPr>
                      <a:r>
                        <a:rPr lang="es-ES" sz="1400" dirty="0">
                          <a:effectLst/>
                          <a:latin typeface="Arial" panose="020B0604020202020204" pitchFamily="34" charset="0"/>
                          <a:cs typeface="Arial" panose="020B0604020202020204" pitchFamily="34" charset="0"/>
                        </a:rPr>
                        <a:t>14</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bg2"/>
                    </a:solidFill>
                  </a:tcPr>
                </a:tc>
              </a:tr>
              <a:tr h="207848">
                <a:tc>
                  <a:txBody>
                    <a:bodyPr/>
                    <a:lstStyle/>
                    <a:p>
                      <a:pPr>
                        <a:lnSpc>
                          <a:spcPct val="115000"/>
                        </a:lnSpc>
                        <a:spcAft>
                          <a:spcPts val="0"/>
                        </a:spcAft>
                      </a:pPr>
                      <a:r>
                        <a:rPr lang="es-ES" sz="1400" dirty="0">
                          <a:effectLst/>
                          <a:latin typeface="Arial" panose="020B0604020202020204" pitchFamily="34" charset="0"/>
                          <a:cs typeface="Arial" panose="020B0604020202020204" pitchFamily="34" charset="0"/>
                        </a:rPr>
                        <a:t>Impresiones/Alcance</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tx2"/>
                    </a:solidFill>
                  </a:tcPr>
                </a:tc>
                <a:tc>
                  <a:txBody>
                    <a:bodyPr/>
                    <a:lstStyle/>
                    <a:p>
                      <a:pPr algn="r">
                        <a:lnSpc>
                          <a:spcPct val="115000"/>
                        </a:lnSpc>
                        <a:spcAft>
                          <a:spcPts val="0"/>
                        </a:spcAft>
                      </a:pPr>
                      <a:r>
                        <a:rPr lang="es-ES" sz="1400" dirty="0">
                          <a:effectLst/>
                          <a:latin typeface="Arial" panose="020B0604020202020204" pitchFamily="34" charset="0"/>
                          <a:cs typeface="Arial" panose="020B0604020202020204" pitchFamily="34" charset="0"/>
                        </a:rPr>
                        <a:t>52214</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bg2"/>
                    </a:solidFill>
                  </a:tcPr>
                </a:tc>
                <a:tc>
                  <a:txBody>
                    <a:bodyPr/>
                    <a:lstStyle/>
                    <a:p>
                      <a:pPr algn="r">
                        <a:lnSpc>
                          <a:spcPct val="115000"/>
                        </a:lnSpc>
                        <a:spcAft>
                          <a:spcPts val="0"/>
                        </a:spcAft>
                      </a:pPr>
                      <a:r>
                        <a:rPr lang="es-ES" sz="1400" dirty="0">
                          <a:effectLst/>
                          <a:latin typeface="Arial" panose="020B0604020202020204" pitchFamily="34" charset="0"/>
                          <a:cs typeface="Arial" panose="020B0604020202020204" pitchFamily="34" charset="0"/>
                        </a:rPr>
                        <a:t>2818</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bg2"/>
                    </a:solidFill>
                  </a:tcPr>
                </a:tc>
              </a:tr>
              <a:tr h="207848">
                <a:tc>
                  <a:txBody>
                    <a:bodyPr/>
                    <a:lstStyle/>
                    <a:p>
                      <a:pPr>
                        <a:lnSpc>
                          <a:spcPct val="115000"/>
                        </a:lnSpc>
                        <a:spcAft>
                          <a:spcPts val="0"/>
                        </a:spcAft>
                      </a:pPr>
                      <a:r>
                        <a:rPr lang="es-ES" sz="1400" dirty="0">
                          <a:effectLst/>
                          <a:latin typeface="Arial" panose="020B0604020202020204" pitchFamily="34" charset="0"/>
                          <a:cs typeface="Arial" panose="020B0604020202020204" pitchFamily="34" charset="0"/>
                        </a:rPr>
                        <a:t>Interacciones </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tx2"/>
                    </a:solidFill>
                  </a:tcPr>
                </a:tc>
                <a:tc>
                  <a:txBody>
                    <a:bodyPr/>
                    <a:lstStyle/>
                    <a:p>
                      <a:pPr algn="r">
                        <a:lnSpc>
                          <a:spcPct val="115000"/>
                        </a:lnSpc>
                        <a:spcAft>
                          <a:spcPts val="0"/>
                        </a:spcAft>
                      </a:pPr>
                      <a:r>
                        <a:rPr lang="es-ES" sz="1400" dirty="0">
                          <a:effectLst/>
                          <a:latin typeface="Arial" panose="020B0604020202020204" pitchFamily="34" charset="0"/>
                          <a:cs typeface="Arial" panose="020B0604020202020204" pitchFamily="34" charset="0"/>
                        </a:rPr>
                        <a:t>1987</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bg2"/>
                    </a:solidFill>
                  </a:tcPr>
                </a:tc>
                <a:tc>
                  <a:txBody>
                    <a:bodyPr/>
                    <a:lstStyle/>
                    <a:p>
                      <a:pPr algn="r">
                        <a:lnSpc>
                          <a:spcPct val="115000"/>
                        </a:lnSpc>
                        <a:spcAft>
                          <a:spcPts val="0"/>
                        </a:spcAft>
                      </a:pPr>
                      <a:r>
                        <a:rPr lang="es-ES" sz="1400" dirty="0">
                          <a:effectLst/>
                          <a:latin typeface="Arial" panose="020B0604020202020204" pitchFamily="34" charset="0"/>
                          <a:cs typeface="Arial" panose="020B0604020202020204" pitchFamily="34" charset="0"/>
                        </a:rPr>
                        <a:t>371</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bg2"/>
                    </a:solidFill>
                  </a:tcPr>
                </a:tc>
              </a:tr>
              <a:tr h="415696">
                <a:tc>
                  <a:txBody>
                    <a:bodyPr/>
                    <a:lstStyle/>
                    <a:p>
                      <a:pPr>
                        <a:lnSpc>
                          <a:spcPct val="115000"/>
                        </a:lnSpc>
                        <a:spcAft>
                          <a:spcPts val="0"/>
                        </a:spcAft>
                      </a:pPr>
                      <a:r>
                        <a:rPr lang="es-ES" sz="1400" dirty="0">
                          <a:effectLst/>
                          <a:latin typeface="Arial" panose="020B0604020202020204" pitchFamily="34" charset="0"/>
                          <a:cs typeface="Arial" panose="020B0604020202020204" pitchFamily="34" charset="0"/>
                        </a:rPr>
                        <a:t>Tasa de interacción/Porcentaje de participación de las publicaciones</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tx2"/>
                    </a:solidFill>
                  </a:tcPr>
                </a:tc>
                <a:tc>
                  <a:txBody>
                    <a:bodyPr/>
                    <a:lstStyle/>
                    <a:p>
                      <a:pPr algn="r">
                        <a:lnSpc>
                          <a:spcPct val="115000"/>
                        </a:lnSpc>
                        <a:spcAft>
                          <a:spcPts val="600"/>
                        </a:spcAft>
                      </a:pPr>
                      <a:r>
                        <a:rPr lang="es-ES" sz="1400" dirty="0">
                          <a:effectLst/>
                          <a:latin typeface="Arial" panose="020B0604020202020204" pitchFamily="34" charset="0"/>
                          <a:cs typeface="Arial" panose="020B0604020202020204" pitchFamily="34" charset="0"/>
                        </a:rPr>
                        <a:t>3,8%</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bg2"/>
                    </a:solidFill>
                  </a:tcPr>
                </a:tc>
                <a:tc>
                  <a:txBody>
                    <a:bodyPr/>
                    <a:lstStyle/>
                    <a:p>
                      <a:pPr algn="r">
                        <a:lnSpc>
                          <a:spcPct val="115000"/>
                        </a:lnSpc>
                        <a:spcAft>
                          <a:spcPts val="600"/>
                        </a:spcAft>
                      </a:pPr>
                      <a:r>
                        <a:rPr lang="es-ES" sz="1400" dirty="0">
                          <a:effectLst/>
                          <a:latin typeface="Arial" panose="020B0604020202020204" pitchFamily="34" charset="0"/>
                          <a:cs typeface="Arial" panose="020B0604020202020204" pitchFamily="34" charset="0"/>
                        </a:rPr>
                        <a:t>13,62%</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bg2"/>
                    </a:solidFill>
                  </a:tcPr>
                </a:tc>
              </a:tr>
              <a:tr h="415696">
                <a:tc>
                  <a:txBody>
                    <a:bodyPr/>
                    <a:lstStyle/>
                    <a:p>
                      <a:pPr>
                        <a:lnSpc>
                          <a:spcPct val="115000"/>
                        </a:lnSpc>
                        <a:spcAft>
                          <a:spcPts val="0"/>
                        </a:spcAft>
                      </a:pPr>
                      <a:r>
                        <a:rPr lang="es-ES" sz="1400" dirty="0">
                          <a:effectLst/>
                          <a:latin typeface="Arial" panose="020B0604020202020204" pitchFamily="34" charset="0"/>
                          <a:cs typeface="Arial" panose="020B0604020202020204" pitchFamily="34" charset="0"/>
                        </a:rPr>
                        <a:t>Tasa de interacción/Porcentaje de participación media</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tx2"/>
                    </a:solidFill>
                  </a:tcPr>
                </a:tc>
                <a:tc>
                  <a:txBody>
                    <a:bodyPr/>
                    <a:lstStyle/>
                    <a:p>
                      <a:pPr algn="r">
                        <a:lnSpc>
                          <a:spcPct val="115000"/>
                        </a:lnSpc>
                        <a:spcAft>
                          <a:spcPts val="600"/>
                        </a:spcAft>
                      </a:pPr>
                      <a:r>
                        <a:rPr lang="es-ES" sz="1400" dirty="0">
                          <a:effectLst/>
                          <a:latin typeface="Arial" panose="020B0604020202020204" pitchFamily="34" charset="0"/>
                          <a:cs typeface="Arial" panose="020B0604020202020204" pitchFamily="34" charset="0"/>
                        </a:rPr>
                        <a:t>1,8%</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bg2"/>
                    </a:solidFill>
                  </a:tcPr>
                </a:tc>
                <a:tc>
                  <a:txBody>
                    <a:bodyPr/>
                    <a:lstStyle/>
                    <a:p>
                      <a:pPr algn="r">
                        <a:lnSpc>
                          <a:spcPct val="115000"/>
                        </a:lnSpc>
                        <a:spcAft>
                          <a:spcPts val="600"/>
                        </a:spcAft>
                      </a:pPr>
                      <a:r>
                        <a:rPr lang="es-ES" sz="1400" dirty="0">
                          <a:effectLst/>
                          <a:latin typeface="Arial" panose="020B0604020202020204" pitchFamily="34" charset="0"/>
                          <a:cs typeface="Arial" panose="020B0604020202020204" pitchFamily="34" charset="0"/>
                        </a:rPr>
                        <a:t>7,53%</a:t>
                      </a:r>
                      <a:endParaRPr lang="es-ES" sz="1400" dirty="0">
                        <a:effectLst/>
                        <a:latin typeface="Arial" panose="020B0604020202020204" pitchFamily="34" charset="0"/>
                        <a:ea typeface="Perpetua"/>
                        <a:cs typeface="Arial" panose="020B0604020202020204" pitchFamily="34" charset="0"/>
                      </a:endParaRPr>
                    </a:p>
                  </a:txBody>
                  <a:tcPr marL="44450" marR="44450" marT="0" marB="0" anchor="b">
                    <a:solidFill>
                      <a:schemeClr val="bg2"/>
                    </a:solidFill>
                  </a:tcPr>
                </a:tc>
              </a:tr>
            </a:tbl>
          </a:graphicData>
        </a:graphic>
      </p:graphicFrame>
      <p:sp>
        <p:nvSpPr>
          <p:cNvPr id="4" name="CuadroTexto 3"/>
          <p:cNvSpPr txBox="1"/>
          <p:nvPr/>
        </p:nvSpPr>
        <p:spPr>
          <a:xfrm flipH="1">
            <a:off x="4495799" y="190501"/>
            <a:ext cx="3162299" cy="584775"/>
          </a:xfrm>
          <a:prstGeom prst="rect">
            <a:avLst/>
          </a:prstGeom>
          <a:noFill/>
        </p:spPr>
        <p:txBody>
          <a:bodyPr wrap="square" rtlCol="0">
            <a:spAutoFit/>
          </a:bodyPr>
          <a:lstStyle/>
          <a:p>
            <a:pPr algn="ctr"/>
            <a:r>
              <a:rPr lang="es-ES" sz="3200" dirty="0">
                <a:solidFill>
                  <a:srgbClr val="C00000"/>
                </a:solidFill>
                <a:latin typeface="Arial" panose="020B0604020202020204" pitchFamily="34" charset="0"/>
                <a:cs typeface="Arial" panose="020B0604020202020204" pitchFamily="34" charset="0"/>
              </a:rPr>
              <a:t>Marketing</a:t>
            </a:r>
          </a:p>
        </p:txBody>
      </p:sp>
      <p:sp>
        <p:nvSpPr>
          <p:cNvPr id="6" name="CuadroTexto 5"/>
          <p:cNvSpPr txBox="1"/>
          <p:nvPr/>
        </p:nvSpPr>
        <p:spPr>
          <a:xfrm>
            <a:off x="1543050" y="4933950"/>
            <a:ext cx="10191750" cy="523220"/>
          </a:xfrm>
          <a:prstGeom prst="rect">
            <a:avLst/>
          </a:prstGeom>
          <a:noFill/>
        </p:spPr>
        <p:txBody>
          <a:bodyPr wrap="square" rtlCol="0">
            <a:spAutoFit/>
          </a:bodyPr>
          <a:lstStyle/>
          <a:p>
            <a:pPr marL="285750" indent="-285750">
              <a:buFont typeface="Arial" panose="020B0604020202020204" pitchFamily="34" charset="0"/>
              <a:buChar char="•"/>
            </a:pPr>
            <a:r>
              <a:rPr lang="es-ES" sz="2800" dirty="0" smtClean="0">
                <a:latin typeface="Arial" panose="020B0604020202020204" pitchFamily="34" charset="0"/>
                <a:cs typeface="Arial" panose="020B0604020202020204" pitchFamily="34" charset="0"/>
              </a:rPr>
              <a:t>Asistentes a “Curso 0”: plazas ofertadas</a:t>
            </a:r>
            <a:r>
              <a:rPr lang="es-ES" sz="2800" dirty="0" smtClean="0">
                <a:solidFill>
                  <a:srgbClr val="C00000"/>
                </a:solidFill>
                <a:latin typeface="Arial" panose="020B0604020202020204" pitchFamily="34" charset="0"/>
                <a:cs typeface="Arial" panose="020B0604020202020204" pitchFamily="34" charset="0"/>
              </a:rPr>
              <a:t>100</a:t>
            </a:r>
            <a:r>
              <a:rPr lang="es-ES" sz="2800" dirty="0" smtClean="0">
                <a:latin typeface="Arial" panose="020B0604020202020204" pitchFamily="34" charset="0"/>
                <a:cs typeface="Arial" panose="020B0604020202020204" pitchFamily="34" charset="0"/>
              </a:rPr>
              <a:t>. Asistentes </a:t>
            </a:r>
            <a:r>
              <a:rPr lang="es-ES" sz="2800" dirty="0" smtClean="0">
                <a:solidFill>
                  <a:srgbClr val="C00000"/>
                </a:solidFill>
                <a:latin typeface="Arial" panose="020B0604020202020204" pitchFamily="34" charset="0"/>
                <a:cs typeface="Arial" panose="020B0604020202020204" pitchFamily="34" charset="0"/>
              </a:rPr>
              <a:t>105</a:t>
            </a:r>
            <a:endParaRPr lang="es-ES" sz="2400" dirty="0">
              <a:solidFill>
                <a:srgbClr val="C00000"/>
              </a:solidFill>
              <a:latin typeface="Arial" panose="020B0604020202020204" pitchFamily="34" charset="0"/>
              <a:cs typeface="Arial" panose="020B0604020202020204" pitchFamily="34" charset="0"/>
            </a:endParaRPr>
          </a:p>
        </p:txBody>
      </p:sp>
      <p:sp>
        <p:nvSpPr>
          <p:cNvPr id="7" name="6 Rectángulo"/>
          <p:cNvSpPr/>
          <p:nvPr/>
        </p:nvSpPr>
        <p:spPr>
          <a:xfrm>
            <a:off x="1952624" y="5953238"/>
            <a:ext cx="8620125" cy="646331"/>
          </a:xfrm>
          <a:prstGeom prst="rect">
            <a:avLst/>
          </a:prstGeom>
        </p:spPr>
        <p:txBody>
          <a:bodyPr wrap="square">
            <a:spAutoFit/>
          </a:bodyPr>
          <a:lstStyle/>
          <a:p>
            <a:pPr algn="ctr"/>
            <a:r>
              <a:rPr lang="es-ES" dirty="0">
                <a:solidFill>
                  <a:srgbClr val="C00000"/>
                </a:solidFill>
                <a:latin typeface="Arial" panose="020B0604020202020204" pitchFamily="34" charset="0"/>
                <a:cs typeface="Arial" panose="020B0604020202020204" pitchFamily="34" charset="0"/>
              </a:rPr>
              <a:t>VIII Jornadas de Buenas Prácticas y Gestión del Conocimiento 2015</a:t>
            </a:r>
          </a:p>
          <a:p>
            <a:pPr algn="ctr"/>
            <a:r>
              <a:rPr lang="es-ES" dirty="0">
                <a:solidFill>
                  <a:srgbClr val="C00000"/>
                </a:solidFill>
                <a:latin typeface="Arial" panose="020B0604020202020204" pitchFamily="34" charset="0"/>
                <a:cs typeface="Arial" panose="020B0604020202020204" pitchFamily="34" charset="0"/>
              </a:rPr>
              <a:t>Biblioteca Universidad de Sevilla</a:t>
            </a:r>
          </a:p>
        </p:txBody>
      </p:sp>
      <p:sp>
        <p:nvSpPr>
          <p:cNvPr id="8" name="7 Elipse"/>
          <p:cNvSpPr/>
          <p:nvPr/>
        </p:nvSpPr>
        <p:spPr>
          <a:xfrm>
            <a:off x="8304495" y="3744962"/>
            <a:ext cx="1540963" cy="663879"/>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6648841" y="3775550"/>
            <a:ext cx="1540963" cy="663879"/>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6717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media-cache-ak0.pinimg.com/736x/9f/25/71/9f25713d0cf30cc2404871d2bc31cf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25" y="830262"/>
            <a:ext cx="7010400" cy="280035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514599" y="4619625"/>
            <a:ext cx="7146925" cy="584775"/>
          </a:xfrm>
          <a:prstGeom prst="rect">
            <a:avLst/>
          </a:prstGeom>
          <a:noFill/>
        </p:spPr>
        <p:txBody>
          <a:bodyPr wrap="square" rtlCol="0">
            <a:spAutoFit/>
          </a:bodyPr>
          <a:lstStyle/>
          <a:p>
            <a:pPr algn="ctr"/>
            <a:r>
              <a:rPr lang="es-ES" sz="3200" dirty="0" smtClean="0">
                <a:latin typeface="Arial" panose="020B0604020202020204" pitchFamily="34" charset="0"/>
                <a:cs typeface="Arial" panose="020B0604020202020204" pitchFamily="34" charset="0"/>
              </a:rPr>
              <a:t>Hemos aprendido algunas cosas</a:t>
            </a:r>
            <a:endParaRPr lang="es-ES" sz="3200" dirty="0">
              <a:latin typeface="Arial" panose="020B0604020202020204" pitchFamily="34" charset="0"/>
              <a:cs typeface="Arial" panose="020B0604020202020204" pitchFamily="34" charset="0"/>
            </a:endParaRPr>
          </a:p>
        </p:txBody>
      </p:sp>
      <p:sp>
        <p:nvSpPr>
          <p:cNvPr id="2" name="1 Rectángulo"/>
          <p:cNvSpPr/>
          <p:nvPr/>
        </p:nvSpPr>
        <p:spPr>
          <a:xfrm>
            <a:off x="1895475" y="5772151"/>
            <a:ext cx="8526180" cy="646331"/>
          </a:xfrm>
          <a:prstGeom prst="rect">
            <a:avLst/>
          </a:prstGeom>
        </p:spPr>
        <p:txBody>
          <a:bodyPr wrap="square">
            <a:spAutoFit/>
          </a:bodyPr>
          <a:lstStyle/>
          <a:p>
            <a:pPr algn="ctr"/>
            <a:r>
              <a:rPr lang="es-ES" dirty="0">
                <a:solidFill>
                  <a:srgbClr val="C00000"/>
                </a:solidFill>
                <a:latin typeface="Arial" panose="020B0604020202020204" pitchFamily="34" charset="0"/>
                <a:cs typeface="Arial" panose="020B0604020202020204" pitchFamily="34" charset="0"/>
              </a:rPr>
              <a:t>VIII Jornadas de Buenas Prácticas y Gestión del Conocimiento 2015</a:t>
            </a:r>
          </a:p>
          <a:p>
            <a:pPr algn="ctr"/>
            <a:r>
              <a:rPr lang="es-ES" dirty="0">
                <a:solidFill>
                  <a:srgbClr val="C00000"/>
                </a:solidFill>
                <a:latin typeface="Arial" panose="020B0604020202020204" pitchFamily="34" charset="0"/>
                <a:cs typeface="Arial" panose="020B0604020202020204" pitchFamily="34" charset="0"/>
              </a:rPr>
              <a:t>Biblioteca Universidad de Sevilla</a:t>
            </a:r>
          </a:p>
        </p:txBody>
      </p:sp>
    </p:spTree>
    <p:extLst>
      <p:ext uri="{BB962C8B-B14F-4D97-AF65-F5344CB8AC3E}">
        <p14:creationId xmlns:p14="http://schemas.microsoft.com/office/powerpoint/2010/main" val="3057980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flipH="1">
            <a:off x="847724" y="247650"/>
            <a:ext cx="4381497" cy="8679299"/>
          </a:xfrm>
          <a:prstGeom prst="rect">
            <a:avLst/>
          </a:prstGeom>
          <a:noFill/>
        </p:spPr>
        <p:txBody>
          <a:bodyPr wrap="square" rtlCol="0">
            <a:spAutoFit/>
          </a:bodyPr>
          <a:lstStyle/>
          <a:p>
            <a:pPr algn="just"/>
            <a:endParaRPr lang="es-ES" sz="2400" dirty="0" smtClean="0">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a:p>
            <a:pPr algn="just"/>
            <a:r>
              <a:rPr lang="es-ES" sz="3600" dirty="0" smtClean="0">
                <a:latin typeface="Arial" panose="020B0604020202020204" pitchFamily="34" charset="0"/>
                <a:cs typeface="Arial" panose="020B0604020202020204" pitchFamily="34" charset="0"/>
              </a:rPr>
              <a:t>  Tenemos que abrir</a:t>
            </a:r>
          </a:p>
          <a:p>
            <a:pPr algn="just"/>
            <a:endParaRPr lang="es-ES" sz="3600" dirty="0">
              <a:latin typeface="Arial" panose="020B0604020202020204" pitchFamily="34" charset="0"/>
              <a:cs typeface="Arial" panose="020B0604020202020204" pitchFamily="34" charset="0"/>
            </a:endParaRPr>
          </a:p>
          <a:p>
            <a:pPr algn="just"/>
            <a:endParaRPr lang="es-ES" sz="3600" dirty="0" smtClean="0">
              <a:latin typeface="Arial" panose="020B0604020202020204" pitchFamily="34" charset="0"/>
              <a:cs typeface="Arial" panose="020B0604020202020204" pitchFamily="34" charset="0"/>
            </a:endParaRPr>
          </a:p>
          <a:p>
            <a:pPr algn="just"/>
            <a:r>
              <a:rPr lang="es-ES" sz="3600" dirty="0" smtClean="0">
                <a:latin typeface="Arial" panose="020B0604020202020204" pitchFamily="34" charset="0"/>
                <a:cs typeface="Arial" panose="020B0604020202020204" pitchFamily="34" charset="0"/>
              </a:rPr>
              <a:t>  paso a</a:t>
            </a:r>
          </a:p>
          <a:p>
            <a:pPr algn="just"/>
            <a:endParaRPr lang="es-ES" sz="3600" dirty="0" smtClean="0">
              <a:solidFill>
                <a:srgbClr val="C00000"/>
              </a:solidFill>
              <a:latin typeface="Arial" panose="020B0604020202020204" pitchFamily="34" charset="0"/>
              <a:cs typeface="Arial" panose="020B0604020202020204" pitchFamily="34" charset="0"/>
            </a:endParaRPr>
          </a:p>
          <a:p>
            <a:pPr algn="just"/>
            <a:endParaRPr lang="es-ES" sz="3600" dirty="0">
              <a:solidFill>
                <a:srgbClr val="C00000"/>
              </a:solidFill>
              <a:latin typeface="Arial" panose="020B0604020202020204" pitchFamily="34" charset="0"/>
              <a:cs typeface="Arial" panose="020B0604020202020204" pitchFamily="34" charset="0"/>
            </a:endParaRPr>
          </a:p>
          <a:p>
            <a:pPr algn="just"/>
            <a:r>
              <a:rPr lang="es-ES" sz="3600" dirty="0" smtClean="0">
                <a:solidFill>
                  <a:srgbClr val="C00000"/>
                </a:solidFill>
                <a:latin typeface="Arial" panose="020B0604020202020204" pitchFamily="34" charset="0"/>
                <a:cs typeface="Arial" panose="020B0604020202020204" pitchFamily="34" charset="0"/>
              </a:rPr>
              <a:t>  nuevos roles</a:t>
            </a:r>
          </a:p>
          <a:p>
            <a:pPr algn="just"/>
            <a:endParaRPr lang="es-ES" sz="2400" dirty="0">
              <a:latin typeface="Arial" panose="020B0604020202020204" pitchFamily="34" charset="0"/>
              <a:cs typeface="Arial" panose="020B0604020202020204" pitchFamily="34" charset="0"/>
            </a:endParaRPr>
          </a:p>
          <a:p>
            <a:pPr algn="just"/>
            <a:endParaRPr lang="es-ES" dirty="0" smtClean="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endParaRPr lang="es-ES" dirty="0" smtClean="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endParaRPr lang="es-ES" dirty="0" smtClean="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endParaRPr lang="es-ES" dirty="0" smtClean="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endParaRPr lang="es-ES" dirty="0" smtClean="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endParaRPr lang="es-ES" dirty="0" smtClean="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endParaRPr lang="es-ES" dirty="0" smtClean="0">
              <a:latin typeface="Arial" panose="020B0604020202020204" pitchFamily="34" charset="0"/>
              <a:cs typeface="Arial" panose="020B0604020202020204" pitchFamily="34" charset="0"/>
            </a:endParaRPr>
          </a:p>
        </p:txBody>
      </p:sp>
      <p:pic>
        <p:nvPicPr>
          <p:cNvPr id="2056" name="Picture 8" descr="http://3.bp.blogspot.com/-Td2I-5kNMxg/VHuGJSO1S-I/AAAAAAAANPQ/r-xffDexwuc/s1600/Las-actrices-en-la-2GM%2B(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1"/>
            <a:ext cx="6000749" cy="5680599"/>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190750" y="5934670"/>
            <a:ext cx="8305800" cy="646331"/>
          </a:xfrm>
          <a:prstGeom prst="rect">
            <a:avLst/>
          </a:prstGeom>
        </p:spPr>
        <p:txBody>
          <a:bodyPr wrap="square">
            <a:spAutoFit/>
          </a:bodyPr>
          <a:lstStyle/>
          <a:p>
            <a:pPr algn="ctr"/>
            <a:r>
              <a:rPr lang="es-ES" dirty="0">
                <a:solidFill>
                  <a:srgbClr val="C00000"/>
                </a:solidFill>
              </a:rPr>
              <a:t>VIII Jornadas de Buenas Prácticas y Gestión del Conocimiento 2015</a:t>
            </a:r>
          </a:p>
          <a:p>
            <a:pPr algn="ctr"/>
            <a:r>
              <a:rPr lang="es-ES" dirty="0">
                <a:solidFill>
                  <a:srgbClr val="C00000"/>
                </a:solidFill>
              </a:rPr>
              <a:t>Biblioteca Universidad de Sevilla</a:t>
            </a:r>
          </a:p>
        </p:txBody>
      </p:sp>
    </p:spTree>
    <p:extLst>
      <p:ext uri="{BB962C8B-B14F-4D97-AF65-F5344CB8AC3E}">
        <p14:creationId xmlns:p14="http://schemas.microsoft.com/office/powerpoint/2010/main" val="2073987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32.kn3.net/taringa/9/4/0/D/2/5/aduardo/B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850" y="2476501"/>
            <a:ext cx="5581649" cy="319200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 y="119032"/>
            <a:ext cx="5153025" cy="3424268"/>
          </a:xfrm>
          <a:prstGeom prst="rect">
            <a:avLst/>
          </a:prstGeom>
        </p:spPr>
      </p:pic>
      <p:sp>
        <p:nvSpPr>
          <p:cNvPr id="3" name="CuadroTexto 2"/>
          <p:cNvSpPr txBox="1"/>
          <p:nvPr/>
        </p:nvSpPr>
        <p:spPr>
          <a:xfrm>
            <a:off x="7400925" y="119032"/>
            <a:ext cx="3152775" cy="1969770"/>
          </a:xfrm>
          <a:prstGeom prst="rect">
            <a:avLst/>
          </a:prstGeom>
          <a:noFill/>
        </p:spPr>
        <p:txBody>
          <a:bodyPr wrap="square" rtlCol="0">
            <a:spAutoFit/>
          </a:bodyPr>
          <a:lstStyle/>
          <a:p>
            <a:endParaRPr lang="es-ES" dirty="0" smtClean="0"/>
          </a:p>
          <a:p>
            <a:endParaRPr lang="es-ES" dirty="0"/>
          </a:p>
          <a:p>
            <a:pPr algn="ctr"/>
            <a:r>
              <a:rPr lang="es-ES" sz="2000" dirty="0" smtClean="0">
                <a:latin typeface="Arial" panose="020B0604020202020204" pitchFamily="34" charset="0"/>
                <a:cs typeface="Arial" panose="020B0604020202020204" pitchFamily="34" charset="0"/>
              </a:rPr>
              <a:t>…y pierde</a:t>
            </a:r>
          </a:p>
          <a:p>
            <a:endParaRPr lang="es-ES" dirty="0" smtClean="0"/>
          </a:p>
          <a:p>
            <a:pPr algn="ctr"/>
            <a:r>
              <a:rPr lang="es-ES" sz="2400" b="1" dirty="0" smtClean="0"/>
              <a:t>RELACIÓN CON LOS USUARIOS </a:t>
            </a:r>
            <a:endParaRPr lang="es-ES" sz="2400" b="1" dirty="0"/>
          </a:p>
        </p:txBody>
      </p:sp>
      <p:sp>
        <p:nvSpPr>
          <p:cNvPr id="6" name="CuadroTexto 5"/>
          <p:cNvSpPr txBox="1"/>
          <p:nvPr/>
        </p:nvSpPr>
        <p:spPr>
          <a:xfrm>
            <a:off x="733425" y="4000500"/>
            <a:ext cx="4133850" cy="1077218"/>
          </a:xfrm>
          <a:prstGeom prst="rect">
            <a:avLst/>
          </a:prstGeom>
          <a:noFill/>
        </p:spPr>
        <p:txBody>
          <a:bodyPr wrap="square" rtlCol="0">
            <a:spAutoFit/>
          </a:bodyPr>
          <a:lstStyle/>
          <a:p>
            <a:pPr algn="ctr"/>
            <a:r>
              <a:rPr lang="es-ES" sz="2000" dirty="0">
                <a:latin typeface="Arial" panose="020B0604020202020204" pitchFamily="34" charset="0"/>
                <a:cs typeface="Arial" panose="020B0604020202020204" pitchFamily="34" charset="0"/>
              </a:rPr>
              <a:t>La Biblioteca pierde</a:t>
            </a:r>
          </a:p>
          <a:p>
            <a:endParaRPr lang="es-ES" sz="2000" dirty="0"/>
          </a:p>
          <a:p>
            <a:pPr algn="ctr"/>
            <a:r>
              <a:rPr lang="es-ES" sz="2400" b="1" dirty="0"/>
              <a:t>VISIBILIDAD </a:t>
            </a:r>
          </a:p>
        </p:txBody>
      </p:sp>
      <p:sp>
        <p:nvSpPr>
          <p:cNvPr id="4" name="CuadroTexto 3"/>
          <p:cNvSpPr txBox="1"/>
          <p:nvPr/>
        </p:nvSpPr>
        <p:spPr>
          <a:xfrm>
            <a:off x="2686049" y="6029325"/>
            <a:ext cx="6629401" cy="923330"/>
          </a:xfrm>
          <a:prstGeom prst="rect">
            <a:avLst/>
          </a:prstGeom>
          <a:noFill/>
        </p:spPr>
        <p:txBody>
          <a:bodyPr wrap="square" rtlCol="0">
            <a:spAutoFit/>
          </a:bodyPr>
          <a:lstStyle/>
          <a:p>
            <a:pPr algn="ctr"/>
            <a:r>
              <a:rPr lang="es-ES" dirty="0">
                <a:solidFill>
                  <a:srgbClr val="C00000"/>
                </a:solidFill>
              </a:rPr>
              <a:t>VIII Jornadas de Buenas Prácticas y Gestión del Conocimiento 2015</a:t>
            </a:r>
          </a:p>
          <a:p>
            <a:pPr algn="ctr"/>
            <a:r>
              <a:rPr lang="es-ES" dirty="0">
                <a:solidFill>
                  <a:srgbClr val="C00000"/>
                </a:solidFill>
              </a:rPr>
              <a:t>Biblioteca Universidad de Sevilla</a:t>
            </a:r>
          </a:p>
          <a:p>
            <a:endParaRPr lang="es-ES" dirty="0"/>
          </a:p>
        </p:txBody>
      </p:sp>
    </p:spTree>
    <p:extLst>
      <p:ext uri="{BB962C8B-B14F-4D97-AF65-F5344CB8AC3E}">
        <p14:creationId xmlns:p14="http://schemas.microsoft.com/office/powerpoint/2010/main" val="3069577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flipH="1">
            <a:off x="1133475" y="771525"/>
            <a:ext cx="3371850" cy="4247317"/>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sz="3600" dirty="0" smtClean="0">
                <a:latin typeface="Arial" panose="020B0604020202020204" pitchFamily="34" charset="0"/>
                <a:cs typeface="Arial" panose="020B0604020202020204" pitchFamily="34" charset="0"/>
              </a:rPr>
              <a:t>La importancia de la</a:t>
            </a:r>
          </a:p>
          <a:p>
            <a:pPr algn="just"/>
            <a:endParaRPr lang="es-ES" sz="3600" dirty="0">
              <a:latin typeface="Arial" panose="020B0604020202020204" pitchFamily="34" charset="0"/>
              <a:cs typeface="Arial" panose="020B0604020202020204" pitchFamily="34" charset="0"/>
            </a:endParaRPr>
          </a:p>
          <a:p>
            <a:pPr algn="just"/>
            <a:r>
              <a:rPr lang="es-ES" sz="3600" dirty="0" smtClean="0">
                <a:solidFill>
                  <a:srgbClr val="C00000"/>
                </a:solidFill>
                <a:latin typeface="Arial" panose="020B0604020202020204" pitchFamily="34" charset="0"/>
                <a:cs typeface="Arial" panose="020B0604020202020204" pitchFamily="34" charset="0"/>
              </a:rPr>
              <a:t>planificación</a:t>
            </a:r>
          </a:p>
          <a:p>
            <a:pPr algn="just"/>
            <a:endParaRPr lang="es-ES" sz="3600" dirty="0">
              <a:latin typeface="Arial" panose="020B0604020202020204" pitchFamily="34" charset="0"/>
              <a:cs typeface="Arial" panose="020B0604020202020204" pitchFamily="34" charset="0"/>
            </a:endParaRPr>
          </a:p>
          <a:p>
            <a:pPr algn="just"/>
            <a:endParaRPr lang="es-ES" sz="3600" dirty="0" smtClean="0">
              <a:latin typeface="Arial" panose="020B0604020202020204" pitchFamily="34" charset="0"/>
              <a:cs typeface="Arial" panose="020B0604020202020204" pitchFamily="34" charset="0"/>
            </a:endParaRPr>
          </a:p>
          <a:p>
            <a:pPr algn="just"/>
            <a:r>
              <a:rPr lang="es-ES" sz="3600" dirty="0" smtClean="0">
                <a:latin typeface="Arial" panose="020B0604020202020204" pitchFamily="34" charset="0"/>
                <a:cs typeface="Arial" panose="020B0604020202020204" pitchFamily="34" charset="0"/>
              </a:rPr>
              <a:t>del </a:t>
            </a:r>
            <a:r>
              <a:rPr lang="es-ES" sz="3600" dirty="0" smtClean="0">
                <a:solidFill>
                  <a:srgbClr val="C00000"/>
                </a:solidFill>
                <a:latin typeface="Arial" panose="020B0604020202020204" pitchFamily="34" charset="0"/>
                <a:cs typeface="Arial" panose="020B0604020202020204" pitchFamily="34" charset="0"/>
              </a:rPr>
              <a:t>orden </a:t>
            </a:r>
            <a:endParaRPr lang="es-ES" dirty="0">
              <a:solidFill>
                <a:srgbClr val="C00000"/>
              </a:solidFill>
              <a:latin typeface="Arial" panose="020B0604020202020204" pitchFamily="34" charset="0"/>
              <a:cs typeface="Arial" panose="020B0604020202020204" pitchFamily="34" charset="0"/>
            </a:endParaRPr>
          </a:p>
        </p:txBody>
      </p:sp>
      <p:pic>
        <p:nvPicPr>
          <p:cNvPr id="3076" name="Picture 4" descr="http://www.okdecoracion.com/images/or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75" y="1238251"/>
            <a:ext cx="5534025" cy="404812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381251" y="5701010"/>
            <a:ext cx="7934324" cy="646331"/>
          </a:xfrm>
          <a:prstGeom prst="rect">
            <a:avLst/>
          </a:prstGeom>
        </p:spPr>
        <p:txBody>
          <a:bodyPr wrap="square">
            <a:spAutoFit/>
          </a:bodyPr>
          <a:lstStyle/>
          <a:p>
            <a:pPr algn="ctr"/>
            <a:r>
              <a:rPr lang="es-ES" dirty="0">
                <a:solidFill>
                  <a:srgbClr val="C00000"/>
                </a:solidFill>
              </a:rPr>
              <a:t>VIII Jornadas de Buenas Prácticas y Gestión del Conocimiento 2015</a:t>
            </a:r>
          </a:p>
          <a:p>
            <a:pPr algn="ctr"/>
            <a:r>
              <a:rPr lang="es-ES" dirty="0">
                <a:solidFill>
                  <a:srgbClr val="C00000"/>
                </a:solidFill>
              </a:rPr>
              <a:t>Biblioteca Universidad de Sevilla</a:t>
            </a:r>
          </a:p>
        </p:txBody>
      </p:sp>
    </p:spTree>
    <p:extLst>
      <p:ext uri="{BB962C8B-B14F-4D97-AF65-F5344CB8AC3E}">
        <p14:creationId xmlns:p14="http://schemas.microsoft.com/office/powerpoint/2010/main" val="2402341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28675" y="666750"/>
            <a:ext cx="4705349" cy="4216539"/>
          </a:xfrm>
          <a:prstGeom prst="rect">
            <a:avLst/>
          </a:prstGeom>
          <a:noFill/>
        </p:spPr>
        <p:txBody>
          <a:bodyPr wrap="square" rtlCol="0">
            <a:spAutoFit/>
          </a:bodyPr>
          <a:lstStyle/>
          <a:p>
            <a:pPr algn="ctr"/>
            <a:r>
              <a:rPr lang="es-ES" sz="2800" dirty="0">
                <a:solidFill>
                  <a:srgbClr val="C00000"/>
                </a:solidFill>
                <a:latin typeface="Arial" panose="020B0604020202020204" pitchFamily="34" charset="0"/>
                <a:cs typeface="Arial" panose="020B0604020202020204" pitchFamily="34" charset="0"/>
              </a:rPr>
              <a:t>Lo orgánico es la </a:t>
            </a:r>
            <a:r>
              <a:rPr lang="es-ES" sz="2800" dirty="0" smtClean="0">
                <a:solidFill>
                  <a:srgbClr val="C00000"/>
                </a:solidFill>
                <a:latin typeface="Arial" panose="020B0604020202020204" pitchFamily="34" charset="0"/>
                <a:cs typeface="Arial" panose="020B0604020202020204" pitchFamily="34" charset="0"/>
              </a:rPr>
              <a:t>clave</a:t>
            </a:r>
            <a:endParaRPr lang="es-ES" sz="2800" dirty="0" smtClean="0">
              <a:latin typeface="Arial" panose="020B0604020202020204" pitchFamily="34" charset="0"/>
              <a:cs typeface="Arial" panose="020B0604020202020204" pitchFamily="34" charset="0"/>
            </a:endParaRPr>
          </a:p>
          <a:p>
            <a:pPr algn="just"/>
            <a:endParaRPr lang="es-ES" sz="2400" dirty="0" smtClean="0">
              <a:latin typeface="Arial" panose="020B0604020202020204" pitchFamily="34" charset="0"/>
              <a:cs typeface="Arial" panose="020B0604020202020204" pitchFamily="34" charset="0"/>
            </a:endParaRPr>
          </a:p>
          <a:p>
            <a:pPr algn="just"/>
            <a:r>
              <a:rPr lang="es-ES" sz="2400" dirty="0" smtClean="0">
                <a:latin typeface="Arial" panose="020B0604020202020204" pitchFamily="34" charset="0"/>
                <a:cs typeface="Arial" panose="020B0604020202020204" pitchFamily="34" charset="0"/>
              </a:rPr>
              <a:t>El </a:t>
            </a:r>
            <a:r>
              <a:rPr lang="es-ES" sz="2400" dirty="0">
                <a:latin typeface="Arial" panose="020B0604020202020204" pitchFamily="34" charset="0"/>
                <a:cs typeface="Arial" panose="020B0604020202020204" pitchFamily="34" charset="0"/>
              </a:rPr>
              <a:t>marketing no es un proceso, ni un recurso, ni un </a:t>
            </a:r>
            <a:r>
              <a:rPr lang="es-ES" sz="2400" dirty="0" smtClean="0">
                <a:latin typeface="Arial" panose="020B0604020202020204" pitchFamily="34" charset="0"/>
                <a:cs typeface="Arial" panose="020B0604020202020204" pitchFamily="34" charset="0"/>
              </a:rPr>
              <a:t>servicio</a:t>
            </a:r>
          </a:p>
          <a:p>
            <a:pPr algn="just"/>
            <a:endParaRPr lang="es-ES" sz="2400" dirty="0">
              <a:latin typeface="Arial" panose="020B0604020202020204" pitchFamily="34" charset="0"/>
              <a:cs typeface="Arial" panose="020B0604020202020204" pitchFamily="34" charset="0"/>
            </a:endParaRPr>
          </a:p>
          <a:p>
            <a:pPr algn="just"/>
            <a:r>
              <a:rPr lang="es-ES" sz="2400" dirty="0" smtClean="0">
                <a:latin typeface="Arial" panose="020B0604020202020204" pitchFamily="34" charset="0"/>
                <a:cs typeface="Arial" panose="020B0604020202020204" pitchFamily="34" charset="0"/>
              </a:rPr>
              <a:t>Es </a:t>
            </a:r>
            <a:r>
              <a:rPr lang="es-ES" sz="2400" dirty="0" smtClean="0">
                <a:solidFill>
                  <a:srgbClr val="C00000"/>
                </a:solidFill>
                <a:latin typeface="Arial" panose="020B0604020202020204" pitchFamily="34" charset="0"/>
                <a:cs typeface="Arial" panose="020B0604020202020204" pitchFamily="34" charset="0"/>
              </a:rPr>
              <a:t>transversal</a:t>
            </a:r>
          </a:p>
          <a:p>
            <a:pPr algn="just"/>
            <a:endParaRPr lang="es-ES" sz="2400" dirty="0" smtClean="0">
              <a:latin typeface="Arial" panose="020B0604020202020204" pitchFamily="34" charset="0"/>
              <a:cs typeface="Arial" panose="020B0604020202020204" pitchFamily="34" charset="0"/>
            </a:endParaRPr>
          </a:p>
          <a:p>
            <a:pPr algn="just"/>
            <a:r>
              <a:rPr lang="es-ES" sz="2400" dirty="0" smtClean="0">
                <a:latin typeface="Arial" panose="020B0604020202020204" pitchFamily="34" charset="0"/>
                <a:cs typeface="Arial" panose="020B0604020202020204" pitchFamily="34" charset="0"/>
              </a:rPr>
              <a:t>Es </a:t>
            </a:r>
            <a:r>
              <a:rPr lang="es-ES" sz="2400" dirty="0">
                <a:latin typeface="Arial" panose="020B0604020202020204" pitchFamily="34" charset="0"/>
                <a:cs typeface="Arial" panose="020B0604020202020204" pitchFamily="34" charset="0"/>
              </a:rPr>
              <a:t>el circuito que relaciona estos tres hechos entre sí y con los </a:t>
            </a:r>
            <a:r>
              <a:rPr lang="es-ES" sz="2400" dirty="0" smtClean="0">
                <a:latin typeface="Arial" panose="020B0604020202020204" pitchFamily="34" charset="0"/>
                <a:cs typeface="Arial" panose="020B0604020202020204" pitchFamily="34" charset="0"/>
              </a:rPr>
              <a:t>usuarios</a:t>
            </a:r>
          </a:p>
          <a:p>
            <a:pPr algn="just"/>
            <a:endParaRPr lang="es-ES" sz="2400" dirty="0" smtClean="0">
              <a:latin typeface="Arial" panose="020B0604020202020204" pitchFamily="34" charset="0"/>
              <a:cs typeface="Arial" panose="020B0604020202020204" pitchFamily="34" charset="0"/>
            </a:endParaRPr>
          </a:p>
        </p:txBody>
      </p:sp>
      <p:sp>
        <p:nvSpPr>
          <p:cNvPr id="3" name="Rectángulo 2"/>
          <p:cNvSpPr/>
          <p:nvPr/>
        </p:nvSpPr>
        <p:spPr>
          <a:xfrm>
            <a:off x="2895600" y="6057900"/>
            <a:ext cx="7277099" cy="646331"/>
          </a:xfrm>
          <a:prstGeom prst="rect">
            <a:avLst/>
          </a:prstGeom>
        </p:spPr>
        <p:txBody>
          <a:bodyPr wrap="square">
            <a:spAutoFit/>
          </a:bodyPr>
          <a:lstStyle/>
          <a:p>
            <a:pPr algn="ctr"/>
            <a:r>
              <a:rPr lang="es-ES" dirty="0">
                <a:solidFill>
                  <a:srgbClr val="C00000"/>
                </a:solidFill>
              </a:rPr>
              <a:t>VIII Jornadas de Buenas Prácticas y Gestión del Conocimiento 2015</a:t>
            </a:r>
          </a:p>
          <a:p>
            <a:pPr algn="ctr"/>
            <a:r>
              <a:rPr lang="es-ES" dirty="0">
                <a:solidFill>
                  <a:srgbClr val="C00000"/>
                </a:solidFill>
              </a:rPr>
              <a:t>Biblioteca Universidad de Sevilla</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350" y="0"/>
            <a:ext cx="6343650" cy="5652645"/>
          </a:xfrm>
          <a:prstGeom prst="rect">
            <a:avLst/>
          </a:prstGeom>
        </p:spPr>
      </p:pic>
    </p:spTree>
    <p:extLst>
      <p:ext uri="{BB962C8B-B14F-4D97-AF65-F5344CB8AC3E}">
        <p14:creationId xmlns:p14="http://schemas.microsoft.com/office/powerpoint/2010/main" val="3084198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utismodiario.org/wp-content/uploads/2011/12/feliz20navidad20paz20saxy3.gif.pagespeed.ce.CYYT6cv6pf.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32200" y="1943100"/>
            <a:ext cx="522922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611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viva.org.co/cajavirtual/svc0303/images/art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1" y="943697"/>
            <a:ext cx="8010525" cy="467536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790700" y="5886451"/>
            <a:ext cx="9001126" cy="646331"/>
          </a:xfrm>
          <a:prstGeom prst="rect">
            <a:avLst/>
          </a:prstGeom>
        </p:spPr>
        <p:txBody>
          <a:bodyPr wrap="square">
            <a:spAutoFit/>
          </a:bodyPr>
          <a:lstStyle/>
          <a:p>
            <a:pPr algn="ctr"/>
            <a:r>
              <a:rPr lang="es-ES" dirty="0">
                <a:solidFill>
                  <a:srgbClr val="C00000"/>
                </a:solidFill>
              </a:rPr>
              <a:t>VIII Jornadas de Buenas Prácticas y Gestión del Conocimiento 2015</a:t>
            </a:r>
          </a:p>
          <a:p>
            <a:pPr algn="ctr"/>
            <a:r>
              <a:rPr lang="es-ES" dirty="0">
                <a:solidFill>
                  <a:srgbClr val="C00000"/>
                </a:solidFill>
              </a:rPr>
              <a:t>Biblioteca Universidad de Sevilla</a:t>
            </a:r>
          </a:p>
        </p:txBody>
      </p:sp>
    </p:spTree>
    <p:extLst>
      <p:ext uri="{BB962C8B-B14F-4D97-AF65-F5344CB8AC3E}">
        <p14:creationId xmlns:p14="http://schemas.microsoft.com/office/powerpoint/2010/main" val="673115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924675" y="723244"/>
            <a:ext cx="4895849" cy="6063198"/>
          </a:xfrm>
          <a:prstGeom prst="rect">
            <a:avLst/>
          </a:prstGeom>
          <a:noFill/>
        </p:spPr>
        <p:txBody>
          <a:bodyPr wrap="square" rtlCol="0">
            <a:spAutoFit/>
          </a:bodyPr>
          <a:lstStyle/>
          <a:p>
            <a:pPr algn="ctr"/>
            <a:endParaRPr lang="es-ES" sz="2800" dirty="0" smtClean="0">
              <a:latin typeface="Arial" panose="020B0604020202020204" pitchFamily="34" charset="0"/>
              <a:cs typeface="Arial" panose="020B0604020202020204" pitchFamily="34" charset="0"/>
            </a:endParaRPr>
          </a:p>
          <a:p>
            <a:pPr algn="ctr"/>
            <a:endParaRPr lang="es-ES" sz="2800" dirty="0" smtClean="0">
              <a:latin typeface="Arial" panose="020B0604020202020204" pitchFamily="34" charset="0"/>
              <a:cs typeface="Arial" panose="020B0604020202020204" pitchFamily="34" charset="0"/>
            </a:endParaRPr>
          </a:p>
          <a:p>
            <a:pPr algn="ctr"/>
            <a:r>
              <a:rPr lang="es-ES" sz="2400" dirty="0" smtClean="0">
                <a:latin typeface="Arial" panose="020B0604020202020204" pitchFamily="34" charset="0"/>
                <a:cs typeface="Arial" panose="020B0604020202020204" pitchFamily="34" charset="0"/>
              </a:rPr>
              <a:t>Para </a:t>
            </a:r>
            <a:r>
              <a:rPr lang="es-ES" sz="2400" dirty="0" smtClean="0">
                <a:solidFill>
                  <a:srgbClr val="C00000"/>
                </a:solidFill>
                <a:latin typeface="Arial" panose="020B0604020202020204" pitchFamily="34" charset="0"/>
                <a:cs typeface="Arial" panose="020B0604020202020204" pitchFamily="34" charset="0"/>
              </a:rPr>
              <a:t>conservar</a:t>
            </a:r>
            <a:r>
              <a:rPr lang="es-ES" sz="2400" dirty="0" smtClean="0">
                <a:latin typeface="Arial" panose="020B0604020202020204" pitchFamily="34" charset="0"/>
                <a:cs typeface="Arial" panose="020B0604020202020204" pitchFamily="34" charset="0"/>
              </a:rPr>
              <a:t> a los usuarios y </a:t>
            </a:r>
            <a:r>
              <a:rPr lang="es-ES" sz="2400" dirty="0" smtClean="0">
                <a:solidFill>
                  <a:srgbClr val="C00000"/>
                </a:solidFill>
                <a:latin typeface="Arial" panose="020B0604020202020204" pitchFamily="34" charset="0"/>
                <a:cs typeface="Arial" panose="020B0604020202020204" pitchFamily="34" charset="0"/>
              </a:rPr>
              <a:t>atraer</a:t>
            </a:r>
            <a:r>
              <a:rPr lang="es-ES" sz="2400" dirty="0" smtClean="0">
                <a:latin typeface="Arial" panose="020B0604020202020204" pitchFamily="34" charset="0"/>
                <a:cs typeface="Arial" panose="020B0604020202020204" pitchFamily="34" charset="0"/>
              </a:rPr>
              <a:t> usuarios nuevos</a:t>
            </a:r>
          </a:p>
          <a:p>
            <a:pPr algn="ctr"/>
            <a:endParaRPr lang="es-ES" sz="2400" dirty="0" smtClean="0">
              <a:latin typeface="Arial" panose="020B0604020202020204" pitchFamily="34" charset="0"/>
              <a:cs typeface="Arial" panose="020B0604020202020204" pitchFamily="34" charset="0"/>
            </a:endParaRPr>
          </a:p>
          <a:p>
            <a:pPr algn="just"/>
            <a:endParaRPr lang="es-ES" sz="2400" dirty="0"/>
          </a:p>
          <a:p>
            <a:pPr algn="ctr"/>
            <a:r>
              <a:rPr lang="es-ES" sz="2400" dirty="0">
                <a:latin typeface="Arial" panose="020B0604020202020204" pitchFamily="34" charset="0"/>
                <a:cs typeface="Arial" panose="020B0604020202020204" pitchFamily="34" charset="0"/>
              </a:rPr>
              <a:t>El marketing </a:t>
            </a:r>
            <a:r>
              <a:rPr lang="es-ES" sz="2400" dirty="0" smtClean="0">
                <a:latin typeface="Arial" panose="020B0604020202020204" pitchFamily="34" charset="0"/>
                <a:cs typeface="Arial" panose="020B0604020202020204" pitchFamily="34" charset="0"/>
              </a:rPr>
              <a:t>y la difusión son </a:t>
            </a:r>
            <a:r>
              <a:rPr lang="es-ES" sz="2400" dirty="0">
                <a:latin typeface="Arial" panose="020B0604020202020204" pitchFamily="34" charset="0"/>
                <a:cs typeface="Arial" panose="020B0604020202020204" pitchFamily="34" charset="0"/>
              </a:rPr>
              <a:t>ya una nueva manera de gestión, un nuevo punto de vista y una oportunidad de salidas profesionales </a:t>
            </a:r>
            <a:endParaRPr lang="es-ES" sz="2400" dirty="0" smtClean="0">
              <a:latin typeface="Arial" panose="020B0604020202020204" pitchFamily="34" charset="0"/>
              <a:cs typeface="Arial" panose="020B0604020202020204" pitchFamily="34" charset="0"/>
            </a:endParaRPr>
          </a:p>
          <a:p>
            <a:pPr algn="just"/>
            <a:endParaRPr lang="es-ES" sz="3200" dirty="0" smtClean="0">
              <a:latin typeface="Arial" panose="020B0604020202020204" pitchFamily="34" charset="0"/>
              <a:cs typeface="Arial" panose="020B0604020202020204" pitchFamily="34" charset="0"/>
            </a:endParaRPr>
          </a:p>
          <a:p>
            <a:pPr algn="ctr"/>
            <a:endParaRPr lang="es-ES" sz="2800" dirty="0">
              <a:latin typeface="Arial" panose="020B0604020202020204" pitchFamily="34" charset="0"/>
              <a:cs typeface="Arial" panose="020B0604020202020204" pitchFamily="34" charset="0"/>
            </a:endParaRPr>
          </a:p>
          <a:p>
            <a:pPr algn="ctr"/>
            <a:endParaRPr lang="es-ES" sz="2800" dirty="0" smtClean="0">
              <a:latin typeface="Arial" panose="020B0604020202020204" pitchFamily="34" charset="0"/>
              <a:cs typeface="Arial" panose="020B0604020202020204" pitchFamily="34" charset="0"/>
            </a:endParaRPr>
          </a:p>
          <a:p>
            <a:pPr algn="ctr"/>
            <a:endParaRPr lang="es-ES" sz="2800" dirty="0">
              <a:latin typeface="Arial" panose="020B0604020202020204" pitchFamily="34" charset="0"/>
              <a:cs typeface="Arial" panose="020B0604020202020204" pitchFamily="34" charset="0"/>
            </a:endParaRPr>
          </a:p>
        </p:txBody>
      </p:sp>
      <p:sp>
        <p:nvSpPr>
          <p:cNvPr id="5" name="CuadroTexto 4"/>
          <p:cNvSpPr txBox="1"/>
          <p:nvPr/>
        </p:nvSpPr>
        <p:spPr>
          <a:xfrm>
            <a:off x="404262" y="5967663"/>
            <a:ext cx="10780294" cy="923330"/>
          </a:xfrm>
          <a:prstGeom prst="rect">
            <a:avLst/>
          </a:prstGeom>
          <a:noFill/>
        </p:spPr>
        <p:txBody>
          <a:bodyPr wrap="square" rtlCol="0">
            <a:spAutoFit/>
          </a:bodyPr>
          <a:lstStyle/>
          <a:p>
            <a:pPr algn="ctr"/>
            <a:r>
              <a:rPr lang="es-ES" dirty="0">
                <a:solidFill>
                  <a:srgbClr val="C00000"/>
                </a:solidFill>
              </a:rPr>
              <a:t>VIII Jornadas de Buenas Prácticas y Gestión del Conocimiento 2015</a:t>
            </a:r>
          </a:p>
          <a:p>
            <a:pPr algn="ctr"/>
            <a:r>
              <a:rPr lang="es-ES" dirty="0">
                <a:solidFill>
                  <a:srgbClr val="C00000"/>
                </a:solidFill>
              </a:rPr>
              <a:t>Biblioteca Universidad de Sevilla</a:t>
            </a:r>
          </a:p>
          <a:p>
            <a:endParaRPr lang="es-ES" dirty="0"/>
          </a:p>
        </p:txBody>
      </p:sp>
      <p:sp>
        <p:nvSpPr>
          <p:cNvPr id="3" name="CuadroTexto 2"/>
          <p:cNvSpPr txBox="1"/>
          <p:nvPr/>
        </p:nvSpPr>
        <p:spPr>
          <a:xfrm>
            <a:off x="1685925" y="200025"/>
            <a:ext cx="8953500" cy="523220"/>
          </a:xfrm>
          <a:prstGeom prst="rect">
            <a:avLst/>
          </a:prstGeom>
          <a:noFill/>
        </p:spPr>
        <p:txBody>
          <a:bodyPr wrap="square" rtlCol="0">
            <a:spAutoFit/>
          </a:bodyPr>
          <a:lstStyle/>
          <a:p>
            <a:pPr algn="ctr"/>
            <a:r>
              <a:rPr lang="es-ES" sz="2800" dirty="0">
                <a:latin typeface="Arial" panose="020B0604020202020204" pitchFamily="34" charset="0"/>
                <a:cs typeface="Arial" panose="020B0604020202020204" pitchFamily="34" charset="0"/>
              </a:rPr>
              <a:t>Difusión y Marketing, </a:t>
            </a:r>
            <a:r>
              <a:rPr lang="es-ES" sz="2800" dirty="0">
                <a:solidFill>
                  <a:srgbClr val="C00000"/>
                </a:solidFill>
                <a:latin typeface="Arial" panose="020B0604020202020204" pitchFamily="34" charset="0"/>
                <a:cs typeface="Arial" panose="020B0604020202020204" pitchFamily="34" charset="0"/>
              </a:rPr>
              <a:t>¿por qué y para qué?</a:t>
            </a:r>
          </a:p>
        </p:txBody>
      </p:sp>
      <p:pic>
        <p:nvPicPr>
          <p:cNvPr id="7" name="Picture 6" descr="http://cf067b.medialib.glogster.com/media/91/916edfdead13fd5785b67c4479e64607b2a7c7d6dc66d740c86c2b2a133a413a/107-0730141403-obama20propaganda-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318" y="1590676"/>
            <a:ext cx="2045220" cy="30579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ebber.edu/wp-content/uploads/2015/05/market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975" y="2042266"/>
            <a:ext cx="4238625" cy="204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1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0524" y="876300"/>
            <a:ext cx="7153275" cy="3816429"/>
          </a:xfrm>
          <a:prstGeom prst="rect">
            <a:avLst/>
          </a:prstGeom>
          <a:noFill/>
        </p:spPr>
        <p:txBody>
          <a:bodyPr wrap="square" rtlCol="0">
            <a:spAutoFit/>
          </a:bodyPr>
          <a:lstStyle/>
          <a:p>
            <a:endParaRPr lang="es-ES" dirty="0" smtClean="0"/>
          </a:p>
          <a:p>
            <a:pPr algn="ctr"/>
            <a:r>
              <a:rPr lang="es-ES" sz="2800" dirty="0" smtClean="0">
                <a:latin typeface="Arial" panose="020B0604020202020204" pitchFamily="34" charset="0"/>
                <a:cs typeface="Arial" panose="020B0604020202020204" pitchFamily="34" charset="0"/>
              </a:rPr>
              <a:t>Las </a:t>
            </a:r>
            <a:r>
              <a:rPr lang="es-ES" sz="2800" dirty="0" smtClean="0">
                <a:solidFill>
                  <a:srgbClr val="C00000"/>
                </a:solidFill>
                <a:latin typeface="Arial" panose="020B0604020202020204" pitchFamily="34" charset="0"/>
                <a:cs typeface="Arial" panose="020B0604020202020204" pitchFamily="34" charset="0"/>
              </a:rPr>
              <a:t>Bibliotecas empiezan a reaccionar</a:t>
            </a:r>
          </a:p>
          <a:p>
            <a:pPr algn="ctr"/>
            <a:endParaRPr lang="es-ES" sz="2800" dirty="0">
              <a:latin typeface="Arial" panose="020B0604020202020204" pitchFamily="34" charset="0"/>
              <a:cs typeface="Arial" panose="020B0604020202020204" pitchFamily="34" charset="0"/>
            </a:endParaRPr>
          </a:p>
          <a:p>
            <a:pPr algn="ctr"/>
            <a:endParaRPr lang="es-ES" sz="2800" dirty="0" smtClean="0">
              <a:latin typeface="Arial" panose="020B0604020202020204" pitchFamily="34" charset="0"/>
              <a:cs typeface="Arial" panose="020B0604020202020204" pitchFamily="34" charset="0"/>
            </a:endParaRPr>
          </a:p>
          <a:p>
            <a:pPr algn="ctr"/>
            <a:endParaRPr lang="es-ES" sz="2800" dirty="0" smtClean="0">
              <a:latin typeface="Arial" panose="020B0604020202020204" pitchFamily="34" charset="0"/>
              <a:cs typeface="Arial" panose="020B0604020202020204" pitchFamily="34" charset="0"/>
            </a:endParaRPr>
          </a:p>
          <a:p>
            <a:pPr algn="ctr"/>
            <a:endParaRPr lang="es-ES" sz="2800" dirty="0">
              <a:latin typeface="Arial" panose="020B0604020202020204" pitchFamily="34" charset="0"/>
              <a:cs typeface="Arial" panose="020B0604020202020204" pitchFamily="34" charset="0"/>
            </a:endParaRPr>
          </a:p>
          <a:p>
            <a:pPr algn="ctr"/>
            <a:r>
              <a:rPr lang="es-ES" sz="2400" dirty="0" smtClean="0">
                <a:latin typeface="Arial" panose="020B0604020202020204" pitchFamily="34" charset="0"/>
                <a:cs typeface="Arial" panose="020B0604020202020204" pitchFamily="34" charset="0"/>
              </a:rPr>
              <a:t>Plan </a:t>
            </a:r>
            <a:r>
              <a:rPr lang="es-ES" sz="2400" dirty="0">
                <a:latin typeface="Arial" panose="020B0604020202020204" pitchFamily="34" charset="0"/>
                <a:cs typeface="Arial" panose="020B0604020202020204" pitchFamily="34" charset="0"/>
              </a:rPr>
              <a:t>de Comunicación Externa </a:t>
            </a:r>
            <a:r>
              <a:rPr lang="es-ES" sz="2400" dirty="0" smtClean="0">
                <a:latin typeface="Arial" panose="020B0604020202020204" pitchFamily="34" charset="0"/>
                <a:cs typeface="Arial" panose="020B0604020202020204" pitchFamily="34" charset="0"/>
              </a:rPr>
              <a:t>2012-2014 de la BUS</a:t>
            </a:r>
            <a:endParaRPr lang="es-ES" sz="2400" dirty="0">
              <a:latin typeface="Arial" panose="020B0604020202020204" pitchFamily="34" charset="0"/>
              <a:cs typeface="Arial" panose="020B0604020202020204" pitchFamily="34" charset="0"/>
            </a:endParaRPr>
          </a:p>
          <a:p>
            <a:r>
              <a:rPr lang="es-ES" dirty="0"/>
              <a:t> </a:t>
            </a:r>
          </a:p>
          <a:p>
            <a:r>
              <a:rPr lang="es-ES" dirty="0" smtClean="0"/>
              <a:t>	</a:t>
            </a:r>
            <a:endParaRPr lang="es-ES" dirty="0"/>
          </a:p>
        </p:txBody>
      </p:sp>
      <p:pic>
        <p:nvPicPr>
          <p:cNvPr id="1026" name="Picture 2" descr="http://intrabus.us.es/comunicacion_externa/planificacion/common/cartel_pce1214.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500570"/>
            <a:ext cx="3343609" cy="501541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552699" y="5715001"/>
            <a:ext cx="6600937" cy="646331"/>
          </a:xfrm>
          <a:prstGeom prst="rect">
            <a:avLst/>
          </a:prstGeom>
        </p:spPr>
        <p:txBody>
          <a:bodyPr wrap="square">
            <a:spAutoFit/>
          </a:bodyPr>
          <a:lstStyle/>
          <a:p>
            <a:pPr algn="ctr"/>
            <a:r>
              <a:rPr lang="es-ES" dirty="0">
                <a:solidFill>
                  <a:srgbClr val="C00000"/>
                </a:solidFill>
              </a:rPr>
              <a:t>VIII Jornadas de Buenas Prácticas y Gestión del Conocimiento 2015</a:t>
            </a:r>
          </a:p>
          <a:p>
            <a:pPr algn="ctr"/>
            <a:r>
              <a:rPr lang="es-ES" dirty="0">
                <a:solidFill>
                  <a:srgbClr val="C00000"/>
                </a:solidFill>
              </a:rPr>
              <a:t>Biblioteca Universidad de Sevilla</a:t>
            </a:r>
          </a:p>
        </p:txBody>
      </p:sp>
    </p:spTree>
    <p:extLst>
      <p:ext uri="{BB962C8B-B14F-4D97-AF65-F5344CB8AC3E}">
        <p14:creationId xmlns:p14="http://schemas.microsoft.com/office/powerpoint/2010/main" val="2280935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47775" y="523875"/>
            <a:ext cx="9620250" cy="1384995"/>
          </a:xfrm>
          <a:prstGeom prst="rect">
            <a:avLst/>
          </a:prstGeom>
        </p:spPr>
        <p:txBody>
          <a:bodyPr wrap="square">
            <a:spAutoFit/>
          </a:bodyPr>
          <a:lstStyle/>
          <a:p>
            <a:pPr algn="ctr"/>
            <a:r>
              <a:rPr lang="es-ES" sz="2800" dirty="0">
                <a:latin typeface="Arial" panose="020B0604020202020204" pitchFamily="34" charset="0"/>
                <a:cs typeface="Arial" panose="020B0604020202020204" pitchFamily="34" charset="0"/>
              </a:rPr>
              <a:t>En la Biblioteca de </a:t>
            </a:r>
            <a:r>
              <a:rPr lang="es-ES" sz="2800" dirty="0" smtClean="0">
                <a:latin typeface="Arial" panose="020B0604020202020204" pitchFamily="34" charset="0"/>
                <a:cs typeface="Arial" panose="020B0604020202020204" pitchFamily="34" charset="0"/>
              </a:rPr>
              <a:t>Arquitectura </a:t>
            </a:r>
            <a:r>
              <a:rPr lang="es-ES" sz="2800" dirty="0" smtClean="0">
                <a:solidFill>
                  <a:srgbClr val="C00000"/>
                </a:solidFill>
                <a:latin typeface="Arial" panose="020B0604020202020204" pitchFamily="34" charset="0"/>
                <a:cs typeface="Arial" panose="020B0604020202020204" pitchFamily="34" charset="0"/>
              </a:rPr>
              <a:t>antecedentes…</a:t>
            </a:r>
            <a:endParaRPr lang="es-ES" sz="2800" dirty="0">
              <a:solidFill>
                <a:srgbClr val="C00000"/>
              </a:solidFill>
              <a:latin typeface="Arial" panose="020B0604020202020204" pitchFamily="34" charset="0"/>
              <a:cs typeface="Arial" panose="020B0604020202020204" pitchFamily="34" charset="0"/>
            </a:endParaRPr>
          </a:p>
          <a:p>
            <a:pPr algn="just"/>
            <a:endParaRPr lang="es-ES" sz="2000" dirty="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p:txBody>
      </p:sp>
      <p:pic>
        <p:nvPicPr>
          <p:cNvPr id="3" name="Imagen 2">
            <a:hlinkClick r:id="rId3"/>
          </p:cNvPr>
          <p:cNvPicPr>
            <a:picLocks noChangeAspect="1"/>
          </p:cNvPicPr>
          <p:nvPr/>
        </p:nvPicPr>
        <p:blipFill>
          <a:blip r:embed="rId4"/>
          <a:stretch>
            <a:fillRect/>
          </a:stretch>
        </p:blipFill>
        <p:spPr>
          <a:xfrm>
            <a:off x="1719793" y="1279922"/>
            <a:ext cx="3928532" cy="2209799"/>
          </a:xfrm>
          <a:prstGeom prst="rect">
            <a:avLst/>
          </a:prstGeom>
        </p:spPr>
      </p:pic>
      <p:pic>
        <p:nvPicPr>
          <p:cNvPr id="4" name="Imagen 3">
            <a:hlinkClick r:id="rId5"/>
          </p:cNvPr>
          <p:cNvPicPr>
            <a:picLocks noChangeAspect="1"/>
          </p:cNvPicPr>
          <p:nvPr/>
        </p:nvPicPr>
        <p:blipFill>
          <a:blip r:embed="rId6"/>
          <a:stretch>
            <a:fillRect/>
          </a:stretch>
        </p:blipFill>
        <p:spPr>
          <a:xfrm>
            <a:off x="6861176" y="1279922"/>
            <a:ext cx="3928531" cy="2209799"/>
          </a:xfrm>
          <a:prstGeom prst="rect">
            <a:avLst/>
          </a:prstGeom>
        </p:spPr>
      </p:pic>
      <p:pic>
        <p:nvPicPr>
          <p:cNvPr id="5" name="Imagen 4">
            <a:hlinkClick r:id="rId7"/>
          </p:cNvPr>
          <p:cNvPicPr>
            <a:picLocks noChangeAspect="1"/>
          </p:cNvPicPr>
          <p:nvPr/>
        </p:nvPicPr>
        <p:blipFill>
          <a:blip r:embed="rId8"/>
          <a:stretch>
            <a:fillRect/>
          </a:stretch>
        </p:blipFill>
        <p:spPr>
          <a:xfrm>
            <a:off x="4391025" y="3687998"/>
            <a:ext cx="3648190" cy="2046051"/>
          </a:xfrm>
          <a:prstGeom prst="rect">
            <a:avLst/>
          </a:prstGeom>
        </p:spPr>
      </p:pic>
      <p:sp>
        <p:nvSpPr>
          <p:cNvPr id="6" name="Rectángulo 5"/>
          <p:cNvSpPr/>
          <p:nvPr/>
        </p:nvSpPr>
        <p:spPr>
          <a:xfrm>
            <a:off x="2543175" y="6000751"/>
            <a:ext cx="7877175" cy="646331"/>
          </a:xfrm>
          <a:prstGeom prst="rect">
            <a:avLst/>
          </a:prstGeom>
        </p:spPr>
        <p:txBody>
          <a:bodyPr wrap="square">
            <a:spAutoFit/>
          </a:bodyPr>
          <a:lstStyle/>
          <a:p>
            <a:pPr algn="ctr"/>
            <a:r>
              <a:rPr lang="es-ES" dirty="0">
                <a:solidFill>
                  <a:srgbClr val="C00000"/>
                </a:solidFill>
              </a:rPr>
              <a:t>VIII Jornadas de Buenas Prácticas y Gestión del Conocimiento 2015</a:t>
            </a:r>
          </a:p>
          <a:p>
            <a:pPr algn="ctr"/>
            <a:r>
              <a:rPr lang="es-ES" dirty="0">
                <a:solidFill>
                  <a:srgbClr val="C00000"/>
                </a:solidFill>
              </a:rPr>
              <a:t>Biblioteca Universidad de Sevilla</a:t>
            </a:r>
          </a:p>
        </p:txBody>
      </p:sp>
    </p:spTree>
    <p:extLst>
      <p:ext uri="{BB962C8B-B14F-4D97-AF65-F5344CB8AC3E}">
        <p14:creationId xmlns:p14="http://schemas.microsoft.com/office/powerpoint/2010/main" val="4125958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08075" y="3495675"/>
            <a:ext cx="4131733" cy="2324100"/>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449" y="470061"/>
            <a:ext cx="4306359" cy="2797013"/>
          </a:xfrm>
          <a:prstGeom prst="rect">
            <a:avLst/>
          </a:prstGeom>
        </p:spPr>
      </p:pic>
      <p:sp>
        <p:nvSpPr>
          <p:cNvPr id="5" name="CuadroTexto 4"/>
          <p:cNvSpPr txBox="1"/>
          <p:nvPr/>
        </p:nvSpPr>
        <p:spPr>
          <a:xfrm>
            <a:off x="6229350" y="470061"/>
            <a:ext cx="5333999" cy="3539430"/>
          </a:xfrm>
          <a:prstGeom prst="rect">
            <a:avLst/>
          </a:prstGeom>
          <a:noFill/>
        </p:spPr>
        <p:txBody>
          <a:bodyPr wrap="square" rtlCol="0">
            <a:spAutoFit/>
          </a:bodyPr>
          <a:lstStyle/>
          <a:p>
            <a:r>
              <a:rPr lang="es-ES" sz="2800" dirty="0" smtClean="0">
                <a:latin typeface="Arial" panose="020B0604020202020204" pitchFamily="34" charset="0"/>
                <a:cs typeface="Arial" panose="020B0604020202020204" pitchFamily="34" charset="0"/>
              </a:rPr>
              <a:t>Sin olvidar la herramienta de comunicación </a:t>
            </a:r>
            <a:r>
              <a:rPr lang="es-ES" sz="2800" dirty="0" smtClean="0">
                <a:solidFill>
                  <a:srgbClr val="C00000"/>
                </a:solidFill>
                <a:latin typeface="Arial" panose="020B0604020202020204" pitchFamily="34" charset="0"/>
                <a:cs typeface="Arial" panose="020B0604020202020204" pitchFamily="34" charset="0"/>
              </a:rPr>
              <a:t>mas eficaz… la personal </a:t>
            </a:r>
          </a:p>
          <a:p>
            <a:endParaRPr lang="es-ES" sz="2800" dirty="0">
              <a:latin typeface="Arial" panose="020B0604020202020204" pitchFamily="34" charset="0"/>
              <a:cs typeface="Arial" panose="020B0604020202020204" pitchFamily="34" charset="0"/>
            </a:endParaRPr>
          </a:p>
          <a:p>
            <a:endParaRPr lang="es-ES" sz="2800" dirty="0" smtClean="0">
              <a:latin typeface="Arial" panose="020B0604020202020204" pitchFamily="34" charset="0"/>
              <a:cs typeface="Arial" panose="020B0604020202020204" pitchFamily="34" charset="0"/>
            </a:endParaRPr>
          </a:p>
          <a:p>
            <a:endParaRPr lang="es-ES" sz="2800" dirty="0">
              <a:latin typeface="Arial" panose="020B0604020202020204" pitchFamily="34" charset="0"/>
              <a:cs typeface="Arial" panose="020B0604020202020204" pitchFamily="34" charset="0"/>
            </a:endParaRPr>
          </a:p>
          <a:p>
            <a:endParaRPr lang="es-ES" sz="2800" dirty="0" smtClean="0">
              <a:latin typeface="Arial" panose="020B0604020202020204" pitchFamily="34" charset="0"/>
              <a:cs typeface="Arial" panose="020B0604020202020204" pitchFamily="34" charset="0"/>
            </a:endParaRPr>
          </a:p>
          <a:p>
            <a:endParaRPr lang="es-ES" sz="2800" dirty="0">
              <a:latin typeface="Arial" panose="020B0604020202020204" pitchFamily="34" charset="0"/>
              <a:cs typeface="Arial" panose="020B0604020202020204" pitchFamily="34" charset="0"/>
            </a:endParaRPr>
          </a:p>
        </p:txBody>
      </p:sp>
      <p:sp>
        <p:nvSpPr>
          <p:cNvPr id="2" name="AutoShape 2" descr="FullSizeRend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692" y="2107402"/>
            <a:ext cx="4949831" cy="3712373"/>
          </a:xfrm>
          <a:prstGeom prst="rect">
            <a:avLst/>
          </a:prstGeom>
        </p:spPr>
      </p:pic>
      <p:sp>
        <p:nvSpPr>
          <p:cNvPr id="7" name="Rectángulo 6"/>
          <p:cNvSpPr/>
          <p:nvPr/>
        </p:nvSpPr>
        <p:spPr>
          <a:xfrm rot="10800000" flipV="1">
            <a:off x="1752600" y="6034474"/>
            <a:ext cx="8486774" cy="646331"/>
          </a:xfrm>
          <a:prstGeom prst="rect">
            <a:avLst/>
          </a:prstGeom>
        </p:spPr>
        <p:txBody>
          <a:bodyPr wrap="square">
            <a:spAutoFit/>
          </a:bodyPr>
          <a:lstStyle/>
          <a:p>
            <a:pPr algn="ctr"/>
            <a:r>
              <a:rPr lang="es-ES" dirty="0">
                <a:solidFill>
                  <a:srgbClr val="C00000"/>
                </a:solidFill>
              </a:rPr>
              <a:t>VIII Jornadas de Buenas Prácticas y Gestión del Conocimiento 2015</a:t>
            </a:r>
          </a:p>
          <a:p>
            <a:pPr algn="ctr"/>
            <a:r>
              <a:rPr lang="es-ES" dirty="0">
                <a:solidFill>
                  <a:srgbClr val="C00000"/>
                </a:solidFill>
              </a:rPr>
              <a:t>Biblioteca Universidad de Sevilla</a:t>
            </a:r>
          </a:p>
        </p:txBody>
      </p:sp>
    </p:spTree>
    <p:extLst>
      <p:ext uri="{BB962C8B-B14F-4D97-AF65-F5344CB8AC3E}">
        <p14:creationId xmlns:p14="http://schemas.microsoft.com/office/powerpoint/2010/main" val="2934970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4325" y="180974"/>
            <a:ext cx="5953125" cy="5416868"/>
          </a:xfrm>
          <a:prstGeom prst="rect">
            <a:avLst/>
          </a:prstGeom>
          <a:noFill/>
        </p:spPr>
        <p:txBody>
          <a:bodyPr wrap="square" rtlCol="0">
            <a:spAutoFit/>
          </a:bodyPr>
          <a:lstStyle/>
          <a:p>
            <a:pPr algn="ctr"/>
            <a:r>
              <a:rPr lang="es-ES" dirty="0" smtClean="0"/>
              <a:t>                     </a:t>
            </a:r>
          </a:p>
          <a:p>
            <a:pPr algn="just"/>
            <a:endParaRPr lang="es-ES" sz="2800" dirty="0" smtClean="0">
              <a:latin typeface="Arial" panose="020B0604020202020204" pitchFamily="34" charset="0"/>
              <a:cs typeface="Arial" panose="020B0604020202020204" pitchFamily="34" charset="0"/>
            </a:endParaRPr>
          </a:p>
          <a:p>
            <a:pPr algn="just"/>
            <a:r>
              <a:rPr lang="es-ES" sz="2400" dirty="0" smtClean="0">
                <a:solidFill>
                  <a:srgbClr val="C00000"/>
                </a:solidFill>
                <a:latin typeface="Arial" panose="020B0604020202020204" pitchFamily="34" charset="0"/>
                <a:cs typeface="Arial" panose="020B0604020202020204" pitchFamily="34" charset="0"/>
              </a:rPr>
              <a:t>Queríamos avanzar</a:t>
            </a:r>
            <a:r>
              <a:rPr lang="es-ES" sz="2000" dirty="0" smtClean="0">
                <a:latin typeface="Arial" panose="020B0604020202020204" pitchFamily="34" charset="0"/>
                <a:cs typeface="Arial" panose="020B0604020202020204" pitchFamily="34" charset="0"/>
              </a:rPr>
              <a:t>, planificar con más conocimiento de la realidad, </a:t>
            </a:r>
            <a:r>
              <a:rPr lang="es-ES" sz="2400" dirty="0" smtClean="0">
                <a:solidFill>
                  <a:srgbClr val="C00000"/>
                </a:solidFill>
                <a:latin typeface="Arial" panose="020B0604020202020204" pitchFamily="34" charset="0"/>
                <a:cs typeface="Arial" panose="020B0604020202020204" pitchFamily="34" charset="0"/>
              </a:rPr>
              <a:t>identificar las opiniones y necesidades de los usuarios</a:t>
            </a:r>
          </a:p>
          <a:p>
            <a:pPr algn="just"/>
            <a:endParaRPr lang="es-ES"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dirty="0" smtClean="0">
                <a:latin typeface="Arial" panose="020B0604020202020204" pitchFamily="34" charset="0"/>
                <a:cs typeface="Arial" panose="020B0604020202020204" pitchFamily="34" charset="0"/>
              </a:rPr>
              <a:t>Reuniones con delegados de curso</a:t>
            </a:r>
          </a:p>
          <a:p>
            <a:pPr algn="just"/>
            <a:endParaRPr lang="es-ES"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dirty="0" smtClean="0">
                <a:latin typeface="Arial" panose="020B0604020202020204" pitchFamily="34" charset="0"/>
                <a:cs typeface="Arial" panose="020B0604020202020204" pitchFamily="34" charset="0"/>
              </a:rPr>
              <a:t>Encuesta sobre uso de redes sociales, utilizando sesiones de formación</a:t>
            </a:r>
          </a:p>
          <a:p>
            <a:pPr algn="just"/>
            <a:endParaRPr lang="es-ES"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dirty="0" smtClean="0">
                <a:latin typeface="Arial" panose="020B0604020202020204" pitchFamily="34" charset="0"/>
                <a:cs typeface="Arial" panose="020B0604020202020204" pitchFamily="34" charset="0"/>
              </a:rPr>
              <a:t>Objetivo en </a:t>
            </a:r>
            <a:r>
              <a:rPr lang="es-ES" sz="2000" dirty="0" err="1" smtClean="0">
                <a:latin typeface="Arial" panose="020B0604020202020204" pitchFamily="34" charset="0"/>
                <a:cs typeface="Arial" panose="020B0604020202020204" pitchFamily="34" charset="0"/>
              </a:rPr>
              <a:t>Docproject</a:t>
            </a:r>
            <a:r>
              <a:rPr lang="es-ES" sz="2000" dirty="0" smtClean="0">
                <a:latin typeface="Arial" panose="020B0604020202020204" pitchFamily="34" charset="0"/>
                <a:cs typeface="Arial" panose="020B0604020202020204" pitchFamily="34" charset="0"/>
              </a:rPr>
              <a:t>, </a:t>
            </a:r>
            <a:r>
              <a:rPr lang="es-ES" sz="2000" i="1" dirty="0">
                <a:latin typeface="Arial" panose="020B0604020202020204" pitchFamily="34" charset="0"/>
                <a:cs typeface="Arial" panose="020B0604020202020204" pitchFamily="34" charset="0"/>
              </a:rPr>
              <a:t>3.1.01 EARQ Implementar un Plan de difusión de recursos y servicios de la Biblioteca</a:t>
            </a:r>
            <a:endParaRPr lang="es-ES" sz="2000" i="1"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ES" sz="2400" dirty="0" smtClean="0">
              <a:solidFill>
                <a:srgbClr val="C00000"/>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p:txBody>
      </p:sp>
      <p:sp>
        <p:nvSpPr>
          <p:cNvPr id="4" name="Rectángulo 3"/>
          <p:cNvSpPr/>
          <p:nvPr/>
        </p:nvSpPr>
        <p:spPr>
          <a:xfrm rot="10800000" flipV="1">
            <a:off x="1390650" y="5874483"/>
            <a:ext cx="9591674" cy="646331"/>
          </a:xfrm>
          <a:prstGeom prst="rect">
            <a:avLst/>
          </a:prstGeom>
        </p:spPr>
        <p:txBody>
          <a:bodyPr wrap="square">
            <a:spAutoFit/>
          </a:bodyPr>
          <a:lstStyle/>
          <a:p>
            <a:pPr algn="ctr"/>
            <a:r>
              <a:rPr lang="es-ES" dirty="0">
                <a:solidFill>
                  <a:srgbClr val="C00000"/>
                </a:solidFill>
              </a:rPr>
              <a:t>VIII Jornadas de Buenas Prácticas y Gestión del Conocimiento 2015</a:t>
            </a:r>
          </a:p>
          <a:p>
            <a:pPr algn="ctr"/>
            <a:r>
              <a:rPr lang="es-ES" dirty="0">
                <a:solidFill>
                  <a:srgbClr val="C00000"/>
                </a:solidFill>
              </a:rPr>
              <a:t>Biblioteca Universidad de Sevilla</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2700" y="-1"/>
            <a:ext cx="5829300" cy="4800601"/>
          </a:xfrm>
          <a:prstGeom prst="rect">
            <a:avLst/>
          </a:prstGeom>
        </p:spPr>
      </p:pic>
    </p:spTree>
    <p:extLst>
      <p:ext uri="{BB962C8B-B14F-4D97-AF65-F5344CB8AC3E}">
        <p14:creationId xmlns:p14="http://schemas.microsoft.com/office/powerpoint/2010/main" val="2186911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1375</TotalTime>
  <Words>1385</Words>
  <Application>Microsoft Office PowerPoint</Application>
  <PresentationFormat>Panorámica</PresentationFormat>
  <Paragraphs>344</Paragraphs>
  <Slides>32</Slides>
  <Notes>19</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32</vt:i4>
      </vt:variant>
    </vt:vector>
  </HeadingPairs>
  <TitlesOfParts>
    <vt:vector size="38" baseType="lpstr">
      <vt:lpstr>Arial</vt:lpstr>
      <vt:lpstr>Calibri</vt:lpstr>
      <vt:lpstr>Calibri Light</vt:lpstr>
      <vt:lpstr>Perpetua</vt:lpstr>
      <vt:lpstr>Office Theme</vt:lpstr>
      <vt:lpstr>1_Office Theme</vt:lpstr>
      <vt:lpstr>Campañas de difusión y marketing en la Biblioteca de Arquitectura de la US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Campañas de difusión y marketing en la Biblioteca de Arquitectura de la US</dc:title>
  <dc:creator>tk</dc:creator>
  <cp:lastModifiedBy>tk</cp:lastModifiedBy>
  <cp:revision>183</cp:revision>
  <dcterms:created xsi:type="dcterms:W3CDTF">2015-11-19T08:28:03Z</dcterms:created>
  <dcterms:modified xsi:type="dcterms:W3CDTF">2015-12-15T09:30:04Z</dcterms:modified>
</cp:coreProperties>
</file>