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8" r:id="rId3"/>
    <p:sldId id="259" r:id="rId4"/>
    <p:sldId id="272" r:id="rId5"/>
    <p:sldId id="270" r:id="rId6"/>
    <p:sldId id="260" r:id="rId7"/>
    <p:sldId id="261" r:id="rId8"/>
    <p:sldId id="263" r:id="rId9"/>
    <p:sldId id="265" r:id="rId10"/>
    <p:sldId id="266" r:id="rId11"/>
    <p:sldId id="267" r:id="rId12"/>
    <p:sldId id="273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332ABF21-F2B0-4A5A-89D5-183DD4294C5E}">
          <p14:sldIdLst>
            <p14:sldId id="256"/>
            <p14:sldId id="258"/>
            <p14:sldId id="259"/>
            <p14:sldId id="272"/>
            <p14:sldId id="270"/>
            <p14:sldId id="260"/>
            <p14:sldId id="261"/>
            <p14:sldId id="263"/>
            <p14:sldId id="265"/>
            <p14:sldId id="266"/>
            <p14:sldId id="267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F10F"/>
    <a:srgbClr val="EEF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757" autoAdjust="0"/>
  </p:normalViewPr>
  <p:slideViewPr>
    <p:cSldViewPr>
      <p:cViewPr>
        <p:scale>
          <a:sx n="71" d="100"/>
          <a:sy n="71" d="100"/>
        </p:scale>
        <p:origin x="-2728" y="-8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4C428-69F9-4DDE-A06D-EFC0EBDD9E0E}" type="datetimeFigureOut">
              <a:rPr lang="es-ES" smtClean="0"/>
              <a:t>20/5/18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B37E4-D246-4334-9701-3304D69E764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39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B37E4-D246-4334-9701-3304D69E764F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1994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B37E4-D246-4334-9701-3304D69E764F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805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21B43-1FEB-422D-9138-60E8BBBC5A57}" type="datetimeFigureOut">
              <a:rPr lang="es-ES" smtClean="0"/>
              <a:t>20/5/18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7307-CABE-4230-BF52-A4708814881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413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21B43-1FEB-422D-9138-60E8BBBC5A57}" type="datetimeFigureOut">
              <a:rPr lang="es-ES" smtClean="0"/>
              <a:t>20/5/18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7307-CABE-4230-BF52-A4708814881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6470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21B43-1FEB-422D-9138-60E8BBBC5A57}" type="datetimeFigureOut">
              <a:rPr lang="es-ES" smtClean="0"/>
              <a:t>20/5/18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7307-CABE-4230-BF52-A4708814881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376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21B43-1FEB-422D-9138-60E8BBBC5A57}" type="datetimeFigureOut">
              <a:rPr lang="es-ES" smtClean="0"/>
              <a:t>20/5/18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7307-CABE-4230-BF52-A4708814881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7135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21B43-1FEB-422D-9138-60E8BBBC5A57}" type="datetimeFigureOut">
              <a:rPr lang="es-ES" smtClean="0"/>
              <a:t>20/5/18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7307-CABE-4230-BF52-A4708814881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181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21B43-1FEB-422D-9138-60E8BBBC5A57}" type="datetimeFigureOut">
              <a:rPr lang="es-ES" smtClean="0"/>
              <a:t>20/5/18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7307-CABE-4230-BF52-A4708814881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9450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21B43-1FEB-422D-9138-60E8BBBC5A57}" type="datetimeFigureOut">
              <a:rPr lang="es-ES" smtClean="0"/>
              <a:t>20/5/18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7307-CABE-4230-BF52-A4708814881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0624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21B43-1FEB-422D-9138-60E8BBBC5A57}" type="datetimeFigureOut">
              <a:rPr lang="es-ES" smtClean="0"/>
              <a:t>20/5/18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7307-CABE-4230-BF52-A4708814881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256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21B43-1FEB-422D-9138-60E8BBBC5A57}" type="datetimeFigureOut">
              <a:rPr lang="es-ES" smtClean="0"/>
              <a:t>20/5/18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7307-CABE-4230-BF52-A4708814881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339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21B43-1FEB-422D-9138-60E8BBBC5A57}" type="datetimeFigureOut">
              <a:rPr lang="es-ES" smtClean="0"/>
              <a:t>20/5/18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7307-CABE-4230-BF52-A4708814881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13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21B43-1FEB-422D-9138-60E8BBBC5A57}" type="datetimeFigureOut">
              <a:rPr lang="es-ES" smtClean="0"/>
              <a:t>20/5/18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7307-CABE-4230-BF52-A4708814881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563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21B43-1FEB-422D-9138-60E8BBBC5A57}" type="datetimeFigureOut">
              <a:rPr lang="es-ES" smtClean="0"/>
              <a:t>20/5/18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C7307-CABE-4230-BF52-A4708814881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811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wmf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oo.gl/forms/uaXXXqdCTQjQetTR2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posición de imagen"/>
          <p:cNvSpPr>
            <a:spLocks noGrp="1"/>
          </p:cNvSpPr>
          <p:nvPr>
            <p:ph type="pic" idx="1"/>
          </p:nvPr>
        </p:nvSpPr>
        <p:spPr/>
      </p:sp>
      <p:sp>
        <p:nvSpPr>
          <p:cNvPr id="8" name="7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771800" y="2708920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/>
              <a:t>Ideas para mejorar. Innovando en la Biblioteca de la Universidad de Alcalá</a:t>
            </a:r>
            <a:endParaRPr lang="es-ES" sz="24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4176694" y="5157192"/>
            <a:ext cx="4330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Jornadas de Buenas Prácticas</a:t>
            </a:r>
          </a:p>
          <a:p>
            <a:pPr algn="just"/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Universidad de Sevilla. 21 de Mayo de 2018</a:t>
            </a: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410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hangingPunct="1"/>
            <a:r>
              <a:rPr lang="es-ES" altLang="es-ES" sz="3600" b="1" dirty="0" smtClean="0">
                <a:solidFill>
                  <a:srgbClr val="002060"/>
                </a:solidFill>
              </a:rPr>
              <a:t>Formulario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s-ES" altLang="es-ES" sz="2000" b="1" dirty="0" smtClean="0"/>
          </a:p>
        </p:txBody>
      </p:sp>
      <p:sp>
        <p:nvSpPr>
          <p:cNvPr id="28676" name="2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1F15C6-2391-443D-891F-38F6154A3868}" type="slidenum">
              <a:rPr lang="es-ES" altLang="es-E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s-ES" altLang="es-ES" sz="14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036495" cy="547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627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es-ES" altLang="es-ES" sz="3600" b="1" dirty="0" smtClean="0">
                <a:solidFill>
                  <a:srgbClr val="002060"/>
                </a:solidFill>
              </a:rPr>
              <a:t>Formulario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s-ES" altLang="es-ES" sz="2000" b="1" dirty="0" smtClean="0"/>
          </a:p>
        </p:txBody>
      </p:sp>
      <p:sp>
        <p:nvSpPr>
          <p:cNvPr id="28676" name="2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1F15C6-2391-443D-891F-38F6154A3868}" type="slidenum">
              <a:rPr lang="es-ES" altLang="es-E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s-ES" altLang="es-ES" sz="140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280919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573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" y="-2390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CuadroTexto"/>
          <p:cNvSpPr txBox="1"/>
          <p:nvPr/>
        </p:nvSpPr>
        <p:spPr>
          <a:xfrm>
            <a:off x="3224204" y="2574196"/>
            <a:ext cx="2427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GRACIAS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300192" y="4858589"/>
            <a:ext cx="265040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</a:rPr>
              <a:t>M. Dolores Ballesteros Ibáñez</a:t>
            </a:r>
          </a:p>
          <a:p>
            <a:r>
              <a:rPr lang="es-ES" sz="1600" dirty="0" smtClean="0">
                <a:solidFill>
                  <a:srgbClr val="002060"/>
                </a:solidFill>
              </a:rPr>
              <a:t>Juana Frías Fernández</a:t>
            </a:r>
          </a:p>
          <a:p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51520" y="6501643"/>
            <a:ext cx="8598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Imágenes de la primera y última diapositivas tomadas del original realizado por el Gabinete de Fotografía de la UAH</a:t>
            </a:r>
            <a:endParaRPr lang="es-ES" sz="1400"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095" y="5597872"/>
            <a:ext cx="576064" cy="558800"/>
          </a:xfrm>
          <a:prstGeom prst="rect">
            <a:avLst/>
          </a:prstGeom>
        </p:spPr>
      </p:pic>
      <p:pic>
        <p:nvPicPr>
          <p:cNvPr id="14" name="13 Imagen" descr="logo foli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595" y="5597872"/>
            <a:ext cx="1841500" cy="55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964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83568" y="2448193"/>
            <a:ext cx="73877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>
                <a:solidFill>
                  <a:srgbClr val="002060"/>
                </a:solidFill>
              </a:rPr>
              <a:t>Ideas</a:t>
            </a:r>
            <a:r>
              <a:rPr lang="es-ES" sz="4000" b="1" dirty="0" smtClean="0">
                <a:solidFill>
                  <a:srgbClr val="80F10F"/>
                </a:solidFill>
              </a:rPr>
              <a:t> </a:t>
            </a:r>
            <a:r>
              <a:rPr lang="es-ES" sz="2800" b="1" dirty="0" smtClean="0">
                <a:solidFill>
                  <a:srgbClr val="002060"/>
                </a:solidFill>
              </a:rPr>
              <a:t>para mejorar. Innovando entre </a:t>
            </a:r>
            <a:r>
              <a:rPr lang="es-ES" sz="4400" b="1" dirty="0" smtClean="0">
                <a:solidFill>
                  <a:srgbClr val="002060"/>
                </a:solidFill>
              </a:rPr>
              <a:t>todos</a:t>
            </a:r>
            <a:endParaRPr lang="es-E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157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eaLnBrk="1" hangingPunct="1"/>
            <a:r>
              <a:rPr lang="es-ES" altLang="es-ES" sz="4000" b="1" dirty="0" smtClean="0">
                <a:solidFill>
                  <a:schemeClr val="accent1">
                    <a:lumMod val="50000"/>
                  </a:schemeClr>
                </a:solidFill>
              </a:rPr>
              <a:t>Innovar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s-ES" altLang="es-ES" sz="2000" b="1" dirty="0" smtClean="0"/>
          </a:p>
        </p:txBody>
      </p:sp>
      <p:sp>
        <p:nvSpPr>
          <p:cNvPr id="28676" name="2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1F15C6-2391-443D-891F-38F6154A3868}" type="slidenum">
              <a:rPr lang="es-ES" altLang="es-E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s-ES" altLang="es-ES" sz="140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864096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53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1331640" y="1772816"/>
            <a:ext cx="2304256" cy="316835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Elipse"/>
          <p:cNvSpPr/>
          <p:nvPr/>
        </p:nvSpPr>
        <p:spPr>
          <a:xfrm>
            <a:off x="1856910" y="3866474"/>
            <a:ext cx="180020" cy="25202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2779349" y="3866474"/>
            <a:ext cx="180020" cy="25202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Arco"/>
          <p:cNvSpPr/>
          <p:nvPr/>
        </p:nvSpPr>
        <p:spPr>
          <a:xfrm flipV="1">
            <a:off x="1619672" y="4626847"/>
            <a:ext cx="1177280" cy="45719"/>
          </a:xfrm>
          <a:prstGeom prst="arc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6 Conector recto"/>
          <p:cNvCxnSpPr/>
          <p:nvPr/>
        </p:nvCxnSpPr>
        <p:spPr>
          <a:xfrm>
            <a:off x="2483768" y="4941168"/>
            <a:ext cx="0" cy="7920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V="1">
            <a:off x="2208312" y="5337212"/>
            <a:ext cx="588640" cy="234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2033718" y="5733256"/>
            <a:ext cx="450050" cy="2160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2483768" y="5733256"/>
            <a:ext cx="403194" cy="2160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949" y="3029238"/>
            <a:ext cx="286416" cy="327754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42" y="2314348"/>
            <a:ext cx="538209" cy="720079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531568" y="889593"/>
            <a:ext cx="156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Puede triunfar</a:t>
            </a:r>
            <a:endParaRPr lang="es-ES" b="1" dirty="0"/>
          </a:p>
        </p:txBody>
      </p:sp>
      <p:cxnSp>
        <p:nvCxnSpPr>
          <p:cNvPr id="15" name="14 Conector recto"/>
          <p:cNvCxnSpPr/>
          <p:nvPr/>
        </p:nvCxnSpPr>
        <p:spPr>
          <a:xfrm>
            <a:off x="4067944" y="764704"/>
            <a:ext cx="72008" cy="59755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97712" y="4485494"/>
            <a:ext cx="1179995" cy="594709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05786" y="3303125"/>
            <a:ext cx="1179995" cy="594709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87486" y="2091831"/>
            <a:ext cx="1179995" cy="541963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44910" y="5493976"/>
            <a:ext cx="1179995" cy="594709"/>
          </a:xfrm>
          <a:prstGeom prst="rect">
            <a:avLst/>
          </a:prstGeom>
        </p:spPr>
      </p:pic>
      <p:sp>
        <p:nvSpPr>
          <p:cNvPr id="27" name="26 Cara sonriente"/>
          <p:cNvSpPr/>
          <p:nvPr/>
        </p:nvSpPr>
        <p:spPr>
          <a:xfrm>
            <a:off x="4499992" y="4499107"/>
            <a:ext cx="645183" cy="567482"/>
          </a:xfrm>
          <a:prstGeom prst="smileyFac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Cara sonriente"/>
          <p:cNvSpPr/>
          <p:nvPr/>
        </p:nvSpPr>
        <p:spPr>
          <a:xfrm>
            <a:off x="7376167" y="1431237"/>
            <a:ext cx="645183" cy="567482"/>
          </a:xfrm>
          <a:prstGeom prst="smileyFac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Cara sonriente"/>
          <p:cNvSpPr/>
          <p:nvPr/>
        </p:nvSpPr>
        <p:spPr>
          <a:xfrm>
            <a:off x="6730984" y="2030607"/>
            <a:ext cx="645183" cy="567482"/>
          </a:xfrm>
          <a:prstGeom prst="smileyFac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Cara sonriente"/>
          <p:cNvSpPr/>
          <p:nvPr/>
        </p:nvSpPr>
        <p:spPr>
          <a:xfrm>
            <a:off x="6159121" y="2580034"/>
            <a:ext cx="645183" cy="567482"/>
          </a:xfrm>
          <a:prstGeom prst="smileyFac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Cara sonriente"/>
          <p:cNvSpPr/>
          <p:nvPr/>
        </p:nvSpPr>
        <p:spPr>
          <a:xfrm>
            <a:off x="5639445" y="3216676"/>
            <a:ext cx="645183" cy="567482"/>
          </a:xfrm>
          <a:prstGeom prst="smileyFac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Cara sonriente"/>
          <p:cNvSpPr/>
          <p:nvPr/>
        </p:nvSpPr>
        <p:spPr>
          <a:xfrm>
            <a:off x="5091096" y="3817346"/>
            <a:ext cx="645183" cy="567482"/>
          </a:xfrm>
          <a:prstGeom prst="smileyFac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Cara sonriente"/>
          <p:cNvSpPr/>
          <p:nvPr/>
        </p:nvSpPr>
        <p:spPr>
          <a:xfrm>
            <a:off x="8154891" y="995856"/>
            <a:ext cx="645183" cy="567482"/>
          </a:xfrm>
          <a:prstGeom prst="smileyFac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Cara sonriente"/>
          <p:cNvSpPr/>
          <p:nvPr/>
        </p:nvSpPr>
        <p:spPr>
          <a:xfrm>
            <a:off x="5379613" y="6172818"/>
            <a:ext cx="645183" cy="567482"/>
          </a:xfrm>
          <a:prstGeom prst="smileyFac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Cara sonriente"/>
          <p:cNvSpPr/>
          <p:nvPr/>
        </p:nvSpPr>
        <p:spPr>
          <a:xfrm>
            <a:off x="6046563" y="5665539"/>
            <a:ext cx="645183" cy="567482"/>
          </a:xfrm>
          <a:prstGeom prst="smileyFac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Cara sonriente"/>
          <p:cNvSpPr/>
          <p:nvPr/>
        </p:nvSpPr>
        <p:spPr>
          <a:xfrm>
            <a:off x="6587654" y="5071249"/>
            <a:ext cx="645183" cy="567482"/>
          </a:xfrm>
          <a:prstGeom prst="smileyFac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Cara sonriente"/>
          <p:cNvSpPr/>
          <p:nvPr/>
        </p:nvSpPr>
        <p:spPr>
          <a:xfrm>
            <a:off x="7202526" y="4503767"/>
            <a:ext cx="645183" cy="567482"/>
          </a:xfrm>
          <a:prstGeom prst="smileyFac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Cara sonriente"/>
          <p:cNvSpPr/>
          <p:nvPr/>
        </p:nvSpPr>
        <p:spPr>
          <a:xfrm>
            <a:off x="7672119" y="3824434"/>
            <a:ext cx="645183" cy="567482"/>
          </a:xfrm>
          <a:prstGeom prst="smileyFac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Cara sonriente"/>
          <p:cNvSpPr/>
          <p:nvPr/>
        </p:nvSpPr>
        <p:spPr>
          <a:xfrm>
            <a:off x="8354339" y="3147516"/>
            <a:ext cx="645183" cy="567482"/>
          </a:xfrm>
          <a:prstGeom prst="smileyFac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Más"/>
          <p:cNvSpPr/>
          <p:nvPr/>
        </p:nvSpPr>
        <p:spPr>
          <a:xfrm>
            <a:off x="5009100" y="4384828"/>
            <a:ext cx="220492" cy="16027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Más"/>
          <p:cNvSpPr/>
          <p:nvPr/>
        </p:nvSpPr>
        <p:spPr>
          <a:xfrm>
            <a:off x="5577045" y="3727793"/>
            <a:ext cx="220492" cy="16027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Más"/>
          <p:cNvSpPr/>
          <p:nvPr/>
        </p:nvSpPr>
        <p:spPr>
          <a:xfrm>
            <a:off x="6143992" y="3094312"/>
            <a:ext cx="220492" cy="16027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Más"/>
          <p:cNvSpPr/>
          <p:nvPr/>
        </p:nvSpPr>
        <p:spPr>
          <a:xfrm>
            <a:off x="6694058" y="2552329"/>
            <a:ext cx="220492" cy="16027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Más"/>
          <p:cNvSpPr/>
          <p:nvPr/>
        </p:nvSpPr>
        <p:spPr>
          <a:xfrm>
            <a:off x="7276366" y="1918580"/>
            <a:ext cx="220492" cy="16027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Más"/>
          <p:cNvSpPr/>
          <p:nvPr/>
        </p:nvSpPr>
        <p:spPr>
          <a:xfrm>
            <a:off x="7934399" y="1366741"/>
            <a:ext cx="220492" cy="16027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Más"/>
          <p:cNvSpPr/>
          <p:nvPr/>
        </p:nvSpPr>
        <p:spPr>
          <a:xfrm>
            <a:off x="5958053" y="6159914"/>
            <a:ext cx="220492" cy="16027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Más"/>
          <p:cNvSpPr/>
          <p:nvPr/>
        </p:nvSpPr>
        <p:spPr>
          <a:xfrm>
            <a:off x="6520152" y="5558592"/>
            <a:ext cx="220492" cy="16027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Más"/>
          <p:cNvSpPr/>
          <p:nvPr/>
        </p:nvSpPr>
        <p:spPr>
          <a:xfrm>
            <a:off x="7122591" y="4991110"/>
            <a:ext cx="220492" cy="16027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Más"/>
          <p:cNvSpPr/>
          <p:nvPr/>
        </p:nvSpPr>
        <p:spPr>
          <a:xfrm>
            <a:off x="7679328" y="4384828"/>
            <a:ext cx="220492" cy="16027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Más"/>
          <p:cNvSpPr/>
          <p:nvPr/>
        </p:nvSpPr>
        <p:spPr>
          <a:xfrm>
            <a:off x="8271483" y="3716869"/>
            <a:ext cx="220492" cy="16027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CuadroTexto"/>
          <p:cNvSpPr txBox="1"/>
          <p:nvPr/>
        </p:nvSpPr>
        <p:spPr>
          <a:xfrm>
            <a:off x="5091096" y="889593"/>
            <a:ext cx="1167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Triunfarán</a:t>
            </a:r>
            <a:endParaRPr lang="es-ES" b="1" dirty="0"/>
          </a:p>
        </p:txBody>
      </p:sp>
      <p:pic>
        <p:nvPicPr>
          <p:cNvPr id="57" name="5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2" y="4711209"/>
            <a:ext cx="538209" cy="720079"/>
          </a:xfrm>
          <a:prstGeom prst="rect">
            <a:avLst/>
          </a:prstGeom>
        </p:spPr>
      </p:pic>
      <p:pic>
        <p:nvPicPr>
          <p:cNvPr id="58" name="5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29" y="5423637"/>
            <a:ext cx="286416" cy="327754"/>
          </a:xfrm>
          <a:prstGeom prst="rect">
            <a:avLst/>
          </a:prstGeom>
        </p:spPr>
      </p:pic>
      <p:pic>
        <p:nvPicPr>
          <p:cNvPr id="59" name="5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953" y="3637685"/>
            <a:ext cx="538209" cy="720079"/>
          </a:xfrm>
          <a:prstGeom prst="rect">
            <a:avLst/>
          </a:prstGeom>
        </p:spPr>
      </p:pic>
      <p:pic>
        <p:nvPicPr>
          <p:cNvPr id="60" name="5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514" y="2486182"/>
            <a:ext cx="538209" cy="720079"/>
          </a:xfrm>
          <a:prstGeom prst="rect">
            <a:avLst/>
          </a:prstGeom>
        </p:spPr>
      </p:pic>
      <p:pic>
        <p:nvPicPr>
          <p:cNvPr id="61" name="6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538" y="4360249"/>
            <a:ext cx="286416" cy="327754"/>
          </a:xfrm>
          <a:prstGeom prst="rect">
            <a:avLst/>
          </a:prstGeom>
        </p:spPr>
      </p:pic>
      <p:pic>
        <p:nvPicPr>
          <p:cNvPr id="62" name="6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29" y="3147226"/>
            <a:ext cx="286416" cy="327754"/>
          </a:xfrm>
          <a:prstGeom prst="rect">
            <a:avLst/>
          </a:prstGeom>
        </p:spPr>
      </p:pic>
      <p:sp>
        <p:nvSpPr>
          <p:cNvPr id="63" name="62 CuadroTexto"/>
          <p:cNvSpPr txBox="1"/>
          <p:nvPr/>
        </p:nvSpPr>
        <p:spPr>
          <a:xfrm>
            <a:off x="2959369" y="332656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Dos posibilidades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799611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es-ES" altLang="es-ES" sz="3600" b="1" dirty="0" smtClean="0">
                <a:solidFill>
                  <a:schemeClr val="accent1">
                    <a:lumMod val="50000"/>
                  </a:schemeClr>
                </a:solidFill>
              </a:rPr>
              <a:t>ENTORNO EN LA BUAH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229600" cy="568836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es-ES" altLang="es-ES" sz="1800" b="1" dirty="0" smtClean="0"/>
          </a:p>
          <a:p>
            <a:pPr eaLnBrk="1" hangingPunct="1">
              <a:buFontTx/>
              <a:buNone/>
            </a:pPr>
            <a:r>
              <a:rPr lang="es-ES" altLang="es-ES" sz="2000" b="1" dirty="0" smtClean="0"/>
              <a:t>Proceso de evaluación en diciembre de 2017. Obtención Sello 500+</a:t>
            </a:r>
          </a:p>
          <a:p>
            <a:pPr eaLnBrk="1" hangingPunct="1">
              <a:buFontTx/>
              <a:buNone/>
            </a:pPr>
            <a:endParaRPr lang="es-ES" altLang="es-ES" sz="2000" b="1" dirty="0"/>
          </a:p>
          <a:p>
            <a:pPr eaLnBrk="1" hangingPunct="1">
              <a:buFontTx/>
              <a:buNone/>
            </a:pPr>
            <a:r>
              <a:rPr lang="es-ES" altLang="es-ES" sz="2000" b="1" dirty="0" smtClean="0"/>
              <a:t>Nuevo Equipo de Dirección de la Universidad.  Nuevo Vicerrectorado de Gestión de la Calidad</a:t>
            </a:r>
          </a:p>
          <a:p>
            <a:pPr eaLnBrk="1" hangingPunct="1">
              <a:buFontTx/>
              <a:buNone/>
            </a:pPr>
            <a:endParaRPr lang="es-ES" altLang="es-ES" sz="2000" b="1" dirty="0" smtClean="0"/>
          </a:p>
          <a:p>
            <a:pPr eaLnBrk="1" hangingPunct="1">
              <a:buFontTx/>
              <a:buNone/>
            </a:pPr>
            <a:r>
              <a:rPr lang="es-ES" altLang="es-ES" sz="2000" b="1" dirty="0" smtClean="0"/>
              <a:t>Nuevo Plan Estratégico</a:t>
            </a:r>
          </a:p>
          <a:p>
            <a:pPr eaLnBrk="1" hangingPunct="1">
              <a:buFontTx/>
              <a:buNone/>
            </a:pPr>
            <a:endParaRPr lang="es-ES" altLang="es-ES" sz="2000" b="1" dirty="0"/>
          </a:p>
          <a:p>
            <a:pPr eaLnBrk="1" hangingPunct="1">
              <a:buFontTx/>
              <a:buNone/>
            </a:pPr>
            <a:r>
              <a:rPr lang="es-ES" altLang="es-ES" sz="2000" b="1" dirty="0" smtClean="0"/>
              <a:t>Resultados Encuesta Clima Laboral</a:t>
            </a:r>
          </a:p>
          <a:p>
            <a:pPr eaLnBrk="1" hangingPunct="1">
              <a:buFontTx/>
              <a:buNone/>
            </a:pPr>
            <a:endParaRPr lang="es-ES" altLang="es-ES" sz="2000" b="1" dirty="0"/>
          </a:p>
          <a:p>
            <a:pPr eaLnBrk="1" hangingPunct="1">
              <a:buFontTx/>
              <a:buNone/>
            </a:pPr>
            <a:r>
              <a:rPr lang="es-ES" altLang="es-ES" sz="2000" b="1" dirty="0" smtClean="0"/>
              <a:t>Áreas de mejora derivadas del proceso de evaluación</a:t>
            </a:r>
          </a:p>
          <a:p>
            <a:pPr eaLnBrk="1" hangingPunct="1">
              <a:buFontTx/>
              <a:buNone/>
            </a:pPr>
            <a:endParaRPr lang="es-ES" altLang="es-ES" sz="2000" b="1" dirty="0"/>
          </a:p>
          <a:p>
            <a:pPr eaLnBrk="1" hangingPunct="1">
              <a:buFontTx/>
              <a:buNone/>
            </a:pPr>
            <a:r>
              <a:rPr lang="es-ES" altLang="es-ES" sz="2000" b="1" dirty="0" smtClean="0"/>
              <a:t>Nuevo entorno tecnológico: Cambio LSP en 2018</a:t>
            </a:r>
          </a:p>
          <a:p>
            <a:pPr eaLnBrk="1" hangingPunct="1">
              <a:buFontTx/>
              <a:buNone/>
            </a:pPr>
            <a:endParaRPr lang="es-ES" altLang="es-ES" sz="2000" b="1" dirty="0"/>
          </a:p>
          <a:p>
            <a:pPr eaLnBrk="1" hangingPunct="1">
              <a:buFontTx/>
              <a:buNone/>
            </a:pPr>
            <a:r>
              <a:rPr lang="es-ES" altLang="es-ES" sz="2000" b="1" dirty="0" smtClean="0"/>
              <a:t>Cambios de personal en la Biblioteca</a:t>
            </a:r>
          </a:p>
          <a:p>
            <a:pPr eaLnBrk="1" hangingPunct="1">
              <a:buFontTx/>
              <a:buNone/>
            </a:pPr>
            <a:endParaRPr lang="es-ES" altLang="es-ES" sz="2000" b="1" dirty="0"/>
          </a:p>
          <a:p>
            <a:pPr eaLnBrk="1" hangingPunct="1">
              <a:buFontTx/>
              <a:buNone/>
            </a:pPr>
            <a:endParaRPr lang="es-ES" altLang="es-ES" sz="2000" b="1" dirty="0" smtClean="0"/>
          </a:p>
        </p:txBody>
      </p:sp>
      <p:sp>
        <p:nvSpPr>
          <p:cNvPr id="28676" name="2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1F15C6-2391-443D-891F-38F6154A3868}" type="slidenum">
              <a:rPr lang="es-ES" altLang="es-E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s-ES" altLang="es-ES" sz="1400"/>
          </a:p>
        </p:txBody>
      </p:sp>
    </p:spTree>
    <p:extLst>
      <p:ext uri="{BB962C8B-B14F-4D97-AF65-F5344CB8AC3E}">
        <p14:creationId xmlns:p14="http://schemas.microsoft.com/office/powerpoint/2010/main" val="1031929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sz="3600" b="1" dirty="0" smtClean="0">
                <a:solidFill>
                  <a:srgbClr val="002060"/>
                </a:solidFill>
              </a:rPr>
              <a:t>Situación de partida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marL="0" indent="0" algn="just" eaLnBrk="1" hangingPunct="1">
              <a:buNone/>
            </a:pPr>
            <a:endParaRPr lang="es-ES" altLang="es-E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es-ES" altLang="es-ES" sz="2400" b="1" dirty="0" smtClean="0">
                <a:solidFill>
                  <a:schemeClr val="accent1">
                    <a:lumMod val="50000"/>
                  </a:schemeClr>
                </a:solidFill>
              </a:rPr>
              <a:t>Concepto limitado de innovación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es-ES" altLang="es-ES" sz="2400" b="1" dirty="0" smtClean="0">
                <a:solidFill>
                  <a:schemeClr val="accent1">
                    <a:lumMod val="50000"/>
                  </a:schemeClr>
                </a:solidFill>
              </a:rPr>
              <a:t>Resistencia al cambio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es-ES" altLang="es-ES" sz="2400" b="1" dirty="0" smtClean="0">
                <a:solidFill>
                  <a:schemeClr val="accent1">
                    <a:lumMod val="50000"/>
                  </a:schemeClr>
                </a:solidFill>
              </a:rPr>
              <a:t>Ideas aisladas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es-ES" altLang="es-ES" sz="2400" b="1" dirty="0" smtClean="0">
                <a:solidFill>
                  <a:schemeClr val="accent1">
                    <a:lumMod val="50000"/>
                  </a:schemeClr>
                </a:solidFill>
              </a:rPr>
              <a:t>Dificultad para implicar a todos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es-ES" altLang="es-ES" sz="2400" b="1" dirty="0" smtClean="0">
                <a:solidFill>
                  <a:schemeClr val="accent1">
                    <a:lumMod val="50000"/>
                  </a:schemeClr>
                </a:solidFill>
              </a:rPr>
              <a:t>Sin incardinar en la estrategia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es-ES" altLang="es-ES" sz="2400" b="1" dirty="0" smtClean="0">
                <a:solidFill>
                  <a:schemeClr val="accent1">
                    <a:lumMod val="50000"/>
                  </a:schemeClr>
                </a:solidFill>
              </a:rPr>
              <a:t>Poco análisis del impacto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es-ES" altLang="es-ES" sz="2400" b="1" dirty="0" smtClean="0">
                <a:solidFill>
                  <a:schemeClr val="accent1">
                    <a:lumMod val="50000"/>
                  </a:schemeClr>
                </a:solidFill>
              </a:rPr>
              <a:t>Poco reconocimiento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es-ES" altLang="es-ES" sz="2400" b="1" dirty="0" smtClean="0">
                <a:solidFill>
                  <a:schemeClr val="accent1">
                    <a:lumMod val="50000"/>
                  </a:schemeClr>
                </a:solidFill>
              </a:rPr>
              <a:t>Individualismo</a:t>
            </a:r>
          </a:p>
          <a:p>
            <a:pPr eaLnBrk="1" hangingPunct="1">
              <a:buFontTx/>
              <a:buNone/>
            </a:pPr>
            <a:endParaRPr lang="es-ES" altLang="es-ES" sz="2000" b="1" dirty="0" smtClean="0"/>
          </a:p>
          <a:p>
            <a:pPr eaLnBrk="1" hangingPunct="1">
              <a:buFontTx/>
              <a:buNone/>
            </a:pPr>
            <a:endParaRPr lang="es-ES" altLang="es-ES" sz="2000" b="1" dirty="0" smtClean="0"/>
          </a:p>
          <a:p>
            <a:pPr eaLnBrk="1" hangingPunct="1">
              <a:buFontTx/>
              <a:buNone/>
            </a:pPr>
            <a:endParaRPr lang="es-ES" altLang="es-ES" sz="2000" b="1" dirty="0" smtClean="0"/>
          </a:p>
        </p:txBody>
      </p:sp>
      <p:sp>
        <p:nvSpPr>
          <p:cNvPr id="28676" name="2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1F15C6-2391-443D-891F-38F6154A3868}" type="slidenum">
              <a:rPr lang="es-ES" altLang="es-E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s-ES" altLang="es-ES" sz="1400"/>
          </a:p>
        </p:txBody>
      </p:sp>
    </p:spTree>
    <p:extLst>
      <p:ext uri="{BB962C8B-B14F-4D97-AF65-F5344CB8AC3E}">
        <p14:creationId xmlns:p14="http://schemas.microsoft.com/office/powerpoint/2010/main" val="44968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hangingPunct="1"/>
            <a:r>
              <a:rPr lang="es-ES" altLang="es-ES" sz="3600" b="1" dirty="0" smtClean="0">
                <a:solidFill>
                  <a:schemeClr val="accent1">
                    <a:lumMod val="50000"/>
                  </a:schemeClr>
                </a:solidFill>
              </a:rPr>
              <a:t>Comenzando un nuevo camino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5544344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s-ES" altLang="es-ES" sz="24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s-ES" altLang="es-ES" sz="2400" b="1" dirty="0" smtClean="0"/>
              <a:t>Liderar el cambio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altLang="es-ES" sz="2400" b="1" dirty="0" smtClean="0"/>
              <a:t>Aplicar la innovación en todos los ámbitos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altLang="es-ES" sz="2400" b="1" dirty="0" smtClean="0"/>
              <a:t>Plan de innovación / Plan Tecnológico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altLang="es-ES" sz="2400" b="1" dirty="0" smtClean="0"/>
              <a:t>Trabajar en equipos transversales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altLang="es-ES" sz="2400" b="1" dirty="0" smtClean="0"/>
              <a:t>Difundir las ideas, compartirlas y reconocerlas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altLang="es-ES" sz="2400" b="1" dirty="0" smtClean="0"/>
              <a:t>Facilitar los recursos necesarios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altLang="es-ES" sz="2400" b="1" dirty="0"/>
              <a:t>Medir el impacto</a:t>
            </a:r>
          </a:p>
          <a:p>
            <a:pPr eaLnBrk="1" hangingPunct="1">
              <a:buFontTx/>
              <a:buNone/>
            </a:pPr>
            <a:endParaRPr lang="es-ES" altLang="es-ES" sz="2000" b="1" dirty="0" smtClean="0"/>
          </a:p>
          <a:p>
            <a:pPr eaLnBrk="1" hangingPunct="1">
              <a:buFontTx/>
              <a:buNone/>
            </a:pPr>
            <a:endParaRPr lang="es-ES" altLang="es-ES" sz="2000" b="1" dirty="0" smtClean="0"/>
          </a:p>
        </p:txBody>
      </p:sp>
      <p:sp>
        <p:nvSpPr>
          <p:cNvPr id="28676" name="2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1F15C6-2391-443D-891F-38F6154A3868}" type="slidenum">
              <a:rPr lang="es-ES" altLang="es-E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s-ES" altLang="es-ES" sz="1400"/>
          </a:p>
        </p:txBody>
      </p:sp>
    </p:spTree>
    <p:extLst>
      <p:ext uri="{BB962C8B-B14F-4D97-AF65-F5344CB8AC3E}">
        <p14:creationId xmlns:p14="http://schemas.microsoft.com/office/powerpoint/2010/main" val="193234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altLang="es-ES" sz="3600" b="1" dirty="0" smtClean="0">
                <a:solidFill>
                  <a:srgbClr val="002060"/>
                </a:solidFill>
              </a:rPr>
              <a:t>Partes del proceso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720"/>
            <a:ext cx="8579296" cy="5760368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es-ES" altLang="es-ES" sz="2000" b="1" dirty="0" smtClean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s-ES" altLang="es-ES" sz="2000" b="1" dirty="0" smtClean="0"/>
              <a:t>Plan Tecnológico incardinado en el Plan Estratégico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altLang="es-ES" sz="1600" b="1" dirty="0"/>
              <a:t>	</a:t>
            </a:r>
            <a:r>
              <a:rPr lang="es-ES" altLang="es-ES" sz="1800" b="1" dirty="0" smtClean="0"/>
              <a:t>Realista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altLang="es-ES" sz="1800" b="1" dirty="0"/>
              <a:t>	</a:t>
            </a:r>
            <a:r>
              <a:rPr lang="es-ES" altLang="es-ES" sz="1800" b="1" dirty="0" smtClean="0"/>
              <a:t>Pactado con la Oficina Tecnológica y Servicios informáticos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altLang="es-ES" sz="1800" b="1" dirty="0"/>
              <a:t>	</a:t>
            </a:r>
            <a:r>
              <a:rPr lang="es-ES" altLang="es-ES" sz="1800" b="1" dirty="0" smtClean="0"/>
              <a:t>Dotado de recursos principalmente económicos</a:t>
            </a:r>
          </a:p>
          <a:p>
            <a:pPr eaLnBrk="1" hangingPunct="1">
              <a:buFontTx/>
              <a:buNone/>
            </a:pPr>
            <a:r>
              <a:rPr lang="es-ES" altLang="es-ES" sz="2000" b="1" dirty="0"/>
              <a:t>	</a:t>
            </a:r>
            <a:endParaRPr lang="es-ES" altLang="es-ES" sz="2000" b="1" dirty="0" smtClean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s-ES" altLang="es-ES" sz="2000" b="1" dirty="0" smtClean="0"/>
              <a:t>Innovando entre todos</a:t>
            </a:r>
            <a:endParaRPr lang="es-ES" altLang="es-ES" sz="2000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s-ES" altLang="es-ES" sz="2000" b="1" dirty="0"/>
              <a:t>	</a:t>
            </a:r>
            <a:r>
              <a:rPr lang="es-ES" altLang="es-ES" sz="1800" b="1" dirty="0"/>
              <a:t>Formulario  </a:t>
            </a:r>
            <a:r>
              <a:rPr lang="es-ES" altLang="es-ES" sz="1800" b="1" dirty="0" smtClean="0"/>
              <a:t>(</a:t>
            </a:r>
            <a:r>
              <a:rPr lang="es-ES" sz="1800" dirty="0">
                <a:hlinkClick r:id="rId2"/>
              </a:rPr>
              <a:t>https://</a:t>
            </a:r>
            <a:r>
              <a:rPr lang="es-ES" sz="1800" dirty="0" smtClean="0">
                <a:hlinkClick r:id="rId2"/>
              </a:rPr>
              <a:t>goo.gl/forms/uaXXXqdCTQjQetTR2</a:t>
            </a:r>
            <a:r>
              <a:rPr lang="es-ES" sz="1800" b="1" dirty="0" smtClean="0"/>
              <a:t>)</a:t>
            </a:r>
            <a:endParaRPr lang="es-ES" altLang="es-ES" sz="1800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s-ES" altLang="es-ES" sz="1800" b="1" dirty="0"/>
              <a:t>	Bolsa de ideas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altLang="es-ES" sz="1800" b="1" dirty="0"/>
              <a:t>	Votación del personal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altLang="es-ES" sz="1800" b="1" dirty="0"/>
              <a:t>	“Reuniones de innovación”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altLang="es-ES" sz="1800" b="1" dirty="0"/>
              <a:t>	Jornada informativa. Se reserva un tiempo para resumir las ideas del año y otro para que la idea más votada y factible se presente a todo el personal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altLang="es-ES" sz="1800" b="1" dirty="0"/>
              <a:t>	Reconocimiento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altLang="es-ES" sz="1800" b="1" dirty="0"/>
              <a:t>	Difusión de las propuestas que se lleven a cabo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altLang="es-ES" sz="1800" b="1" dirty="0"/>
              <a:t>	Medición y evaluación de resultados</a:t>
            </a:r>
          </a:p>
        </p:txBody>
      </p:sp>
      <p:sp>
        <p:nvSpPr>
          <p:cNvPr id="28676" name="2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1F15C6-2391-443D-891F-38F6154A3868}" type="slidenum">
              <a:rPr lang="es-ES" altLang="es-E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s-ES" altLang="es-ES" sz="1400"/>
          </a:p>
        </p:txBody>
      </p:sp>
    </p:spTree>
    <p:extLst>
      <p:ext uri="{BB962C8B-B14F-4D97-AF65-F5344CB8AC3E}">
        <p14:creationId xmlns:p14="http://schemas.microsoft.com/office/powerpoint/2010/main" val="440062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es-ES" altLang="es-ES" sz="3600" b="1" dirty="0" smtClean="0">
                <a:solidFill>
                  <a:srgbClr val="002060"/>
                </a:solidFill>
              </a:rPr>
              <a:t>Formulario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s-ES" altLang="es-ES" sz="2000" b="1" dirty="0" smtClean="0"/>
          </a:p>
        </p:txBody>
      </p:sp>
      <p:sp>
        <p:nvSpPr>
          <p:cNvPr id="28676" name="2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1F15C6-2391-443D-891F-38F6154A3868}" type="slidenum">
              <a:rPr lang="es-ES" altLang="es-E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s-ES" altLang="es-ES" sz="14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742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DBEEF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</TotalTime>
  <Words>217</Words>
  <Application>Microsoft Macintosh PowerPoint</Application>
  <PresentationFormat>Presentación en pantalla (4:3)</PresentationFormat>
  <Paragraphs>76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Innovar</vt:lpstr>
      <vt:lpstr>Presentación de PowerPoint</vt:lpstr>
      <vt:lpstr>ENTORNO EN LA BUAH</vt:lpstr>
      <vt:lpstr>Situación de partida</vt:lpstr>
      <vt:lpstr>Comenzando un nuevo camino</vt:lpstr>
      <vt:lpstr>Partes del proceso</vt:lpstr>
      <vt:lpstr>Formulario</vt:lpstr>
      <vt:lpstr>Formulario</vt:lpstr>
      <vt:lpstr>Formulario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Julia Mensaque</cp:lastModifiedBy>
  <cp:revision>46</cp:revision>
  <dcterms:created xsi:type="dcterms:W3CDTF">2018-05-18T22:35:04Z</dcterms:created>
  <dcterms:modified xsi:type="dcterms:W3CDTF">2018-05-20T15:47:35Z</dcterms:modified>
</cp:coreProperties>
</file>