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256" r:id="rId2"/>
    <p:sldId id="279" r:id="rId3"/>
    <p:sldId id="282" r:id="rId4"/>
    <p:sldId id="257" r:id="rId5"/>
    <p:sldId id="260" r:id="rId6"/>
    <p:sldId id="272" r:id="rId7"/>
    <p:sldId id="258" r:id="rId8"/>
    <p:sldId id="267" r:id="rId9"/>
    <p:sldId id="270" r:id="rId10"/>
    <p:sldId id="259" r:id="rId11"/>
    <p:sldId id="284" r:id="rId12"/>
    <p:sldId id="283" r:id="rId13"/>
    <p:sldId id="281" r:id="rId14"/>
    <p:sldId id="264" r:id="rId15"/>
    <p:sldId id="269" r:id="rId16"/>
    <p:sldId id="263" r:id="rId17"/>
    <p:sldId id="271" r:id="rId18"/>
    <p:sldId id="266" r:id="rId19"/>
    <p:sldId id="273" r:id="rId20"/>
    <p:sldId id="274" r:id="rId21"/>
    <p:sldId id="275" r:id="rId22"/>
    <p:sldId id="285" r:id="rId23"/>
    <p:sldId id="278" r:id="rId24"/>
    <p:sldId id="280" r:id="rId25"/>
    <p:sldId id="265" r:id="rId26"/>
    <p:sldId id="286" r:id="rId27"/>
    <p:sldId id="276" r:id="rId28"/>
    <p:sldId id="277" r:id="rId2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67" autoAdjust="0"/>
    <p:restoredTop sz="94660"/>
  </p:normalViewPr>
  <p:slideViewPr>
    <p:cSldViewPr snapToGrid="0">
      <p:cViewPr varScale="1">
        <p:scale>
          <a:sx n="77" d="100"/>
          <a:sy n="77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9528A-3DD2-4094-8B9D-A748D297A23A}" type="datetimeFigureOut">
              <a:rPr lang="es-ES" smtClean="0"/>
              <a:t>24/11/2020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4D53A-FBD6-4223-858F-748E13CABE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84863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923EAF-E992-4A7E-99FB-1474BCE158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41BFE03-197C-4AB7-94F7-41C18802F1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E98BEE-834E-44AE-97A4-EABF6B54C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ECF5C-0FFD-4F7C-9B48-F411F8E142A3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E0F9646-2A58-454D-AA83-B7EB481801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ED9AA4-1293-446F-86CE-B2F2A2AF6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35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6B6D78-7FD6-4AB8-8BA8-AE1A0ED262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C41D231-CE1A-4CBE-94DE-289080466C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B123A81-E9E8-4CE8-BEB4-5D195BA325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E058-6557-4C21-888A-8879726BBC92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D2F23-F785-4CFF-97DB-68AE9C5E3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8EC55A-98FC-49C7-BC8D-880716AD5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17061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AA72765-BAC7-48B8-B583-48249FE755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66784F9-ABB9-4A3B-A2C5-138E28D6BF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5E38B8D-CCEB-44BE-B770-99926BA0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C59B6-3CEC-4463-81F6-684B35123DB6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20BF12-61C7-493F-BC0E-5D1483550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9F71554-0C6C-4E33-8112-B69A536B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11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72276F-1EA4-4CCD-906C-A75BC5451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41D18D2-DEB4-4E35-9DB3-577044196F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2B9E07B-8DE6-4AB9-A61E-06E75F1FB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AF0EE2-0068-45A7-A505-1C52806DA7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361456D-D2B2-4B1F-8D9C-2A567C8C48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608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AEDCE-D28D-491D-8730-654C18B6AF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7305B66-EBB8-43F4-A2F9-0CF620E25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C3BDC69-3E15-46F4-B0BA-33EA9D103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8409D-FD01-4597-B2BB-43FFDA814A83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2813F6C-D2C0-445B-9AE7-09CB7DC97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451576A-CA8A-4EBD-B081-47A878632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910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DB96C4-EE2F-4907-823C-D2C36E433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4F20F0D-5472-46C5-ABD2-4714C7B44A2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CEEEA52-EF95-4EBF-8D05-0A63C4217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5BC176-E064-4D1C-980A-9E5EA025C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022F9-56D8-432B-B466-8E5B77D77980}" type="datetime1">
              <a:rPr lang="en-GB" smtClean="0"/>
              <a:t>24/11/2020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F9EBAC-1338-4B89-B6B3-1ABEE7C5F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A64C059-D2C9-4C33-AE1B-36CA38169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02679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0505B0-A44E-4388-908B-608B7AD6F2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6CA184-4706-49ED-A716-82CE720E39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AF42B5C-AF49-4A11-87CE-3ADC86024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16C209C-5CF3-4D9A-B2C6-CDFF7B958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E08C9A7-59FA-492D-B1CF-E3709C2BF1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7224AB-1749-48A0-B898-707D2D61DD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879EF0-51E5-4C22-A414-C7FE9925CF8F}" type="datetime1">
              <a:rPr lang="en-GB" smtClean="0"/>
              <a:t>24/11/2020</a:t>
            </a:fld>
            <a:endParaRPr lang="en-GB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5757136-D4F0-421D-9789-24C9E27B6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73CABDF-3708-4F16-B7EA-4FFA2C0F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7187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9C721-A209-48F5-B0AC-CD84D5120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39A645-A5EA-47EF-BA95-2543FD5FC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336C14-66D1-48CB-AF2B-9D7932F3E843}" type="datetime1">
              <a:rPr lang="en-GB" smtClean="0"/>
              <a:t>24/11/2020</a:t>
            </a:fld>
            <a:endParaRPr lang="en-GB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0A46BB4-58DB-4A8E-B233-0E35584B2E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6EE2CE-947D-44FC-A76B-A025160AA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275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06011A3-9CD2-47F4-B637-634B6D7B9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98A1EA-058F-4FDA-B692-9DD7F7B57B86}" type="datetime1">
              <a:rPr lang="en-GB" smtClean="0"/>
              <a:t>24/11/2020</a:t>
            </a:fld>
            <a:endParaRPr lang="en-GB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C10619-9FE3-4F68-821D-8C47D6164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F64B83-9802-4E13-811C-81D171660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475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6450AF-8B71-425A-B59B-DDED2F6FE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BFC2CA-FA20-458E-A2C4-38EC304C9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9C6D12-C00F-4710-B691-14417E4FA2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ED7A075-204D-4B6F-A741-45E4E9D5CE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57FD6-A261-4C7D-9220-00E915B5FBD5}" type="datetime1">
              <a:rPr lang="en-GB" smtClean="0"/>
              <a:t>24/11/2020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E7B6D7B-E52E-480B-8329-EA050696E8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7382AEE-536E-4F37-B761-E64E09021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233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008378-F0E4-45E1-980E-BF3FC6AB8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47B8168-A36E-4346-A19E-038E683256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EDBDA1C-2938-456A-AD59-AA9C45733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9156A56-8A76-403B-991B-D02488443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06D92-F3BC-4654-B5F1-6C383B071611}" type="datetime1">
              <a:rPr lang="en-GB" smtClean="0"/>
              <a:t>24/11/2020</a:t>
            </a:fld>
            <a:endParaRPr lang="en-GB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7ED811-965B-493E-8A54-92139505D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DAD54E4-7756-449D-969D-583A15C45F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713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CF363D3-554A-417F-B51E-4112C6D13A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GB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64381D1-6938-43F5-B555-60BC41A206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GB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8E6066-D0A9-42A7-A334-AFBEAF594D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282C8-3C4B-48DF-88F9-B6B23DA202F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89E2F8-BA4E-49C7-8972-4A70101036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ED5D1-2093-4706-9A5D-17E798138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A547-C8E5-4183-B87A-350B277E72F1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451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icmje.org/recommendations/browse/roles-and-responsibilities/responsibilities-in-the-submission-and-peer-peview-process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publicationethics.org/files/cope_dd_a4_pred_publishing_nov19_screenaw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Hnu6AyjAcq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www.elsevier.com/solutions/scopus/how-scopus-works/content/content-policy-and-selection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blogs.lse.ac.uk/impactofsocialsciences/2018/09/25/the-problem-of-predatory-publishing-remains-a-relatively-small-one-and-should-not-be-allowed-to-defame-open-access/" TargetMode="External"/><Relationship Id="rId2" Type="http://schemas.openxmlformats.org/officeDocument/2006/relationships/hyperlink" Target="https://theconversation.com/why-you-should-care-about-the-rise-of-fake-journals-and-the-bad-science-they-publish-72130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ure.com/articles/d41586-020-00031-6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ftp/arxiv/papers/1912/1912.10228.pdf" TargetMode="External"/><Relationship Id="rId2" Type="http://schemas.openxmlformats.org/officeDocument/2006/relationships/hyperlink" Target="https://www.nature.com/articles/d41586-019-03759-y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nature.com/articles/d41586-020-00031-6#ref-CR1" TargetMode="Externa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luiscodina.com/revistas-depredadoras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ame.org/identifying-predatory-or-pseudo-journals" TargetMode="External"/><Relationship Id="rId13" Type="http://schemas.openxmlformats.org/officeDocument/2006/relationships/hyperlink" Target="https://recyt.fecyt.es/index.php/EPI/article/view/epi.2016.sep.03" TargetMode="External"/><Relationship Id="rId3" Type="http://schemas.openxmlformats.org/officeDocument/2006/relationships/hyperlink" Target="https://www.nature.com/articles/d41586-020-00031-6" TargetMode="External"/><Relationship Id="rId7" Type="http://schemas.openxmlformats.org/officeDocument/2006/relationships/hyperlink" Target="http://www.icmje.org/recommendations/browse/roles-and-responsibilities/responsibilities-in-the-submission-and-peer-peview-process.html" TargetMode="External"/><Relationship Id="rId12" Type="http://schemas.openxmlformats.org/officeDocument/2006/relationships/hyperlink" Target="https://bmcmedicine.biomedcentral.com/track/pdf/10.1186/s12916-015-0469-2" TargetMode="External"/><Relationship Id="rId2" Type="http://schemas.openxmlformats.org/officeDocument/2006/relationships/hyperlink" Target="http://dx.doi.org/10.5209/cdmu.6849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heconversation.com/why-you-should-care-about-the-rise-of-fake-journals-and-the-bad-science-they-publish-72130" TargetMode="External"/><Relationship Id="rId11" Type="http://schemas.openxmlformats.org/officeDocument/2006/relationships/hyperlink" Target="https://doi.org/10.1186/s12916-017-0785-9" TargetMode="External"/><Relationship Id="rId5" Type="http://schemas.openxmlformats.org/officeDocument/2006/relationships/hyperlink" Target="https://publicationethics.org/files/cope_dd_a4_pred_publishing_nov19_screenaw.pdf" TargetMode="External"/><Relationship Id="rId10" Type="http://schemas.openxmlformats.org/officeDocument/2006/relationships/hyperlink" Target="https://doi.org/10.1016/j.outlook.2019.05.001" TargetMode="External"/><Relationship Id="rId4" Type="http://schemas.openxmlformats.org/officeDocument/2006/relationships/hyperlink" Target="https://f1000research.com/articles/7-1001/v2" TargetMode="External"/><Relationship Id="rId9" Type="http://schemas.openxmlformats.org/officeDocument/2006/relationships/hyperlink" Target="https://blogs.lse.ac.uk/impactofsocialsciences/2018/09/25/the-problem-of-predatory-publishing-remains-a-relatively-small-one-and-should-not-be-allowed-to-defame-open-access/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s://clarivate.com/webofsciencegroup/journal-evaluation-process-and-selection-criteria/" TargetMode="External"/><Relationship Id="rId2" Type="http://schemas.openxmlformats.org/officeDocument/2006/relationships/hyperlink" Target="https://www.elsevier.com/solutions/scopus/how-scopus-works/content/content-policy-and-selection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DDC020-E895-4EC0-A081-D1AC9F38AB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747319"/>
            <a:ext cx="9144000" cy="1762644"/>
          </a:xfrm>
        </p:spPr>
        <p:txBody>
          <a:bodyPr>
            <a:noAutofit/>
          </a:bodyPr>
          <a:lstStyle/>
          <a:p>
            <a:r>
              <a:rPr lang="es-ES" sz="4400" dirty="0"/>
              <a:t>“Nunca publiques aquí”. ¿Cómo dar sentido al </a:t>
            </a:r>
            <a:r>
              <a:rPr lang="es-ES" sz="4400" i="1" dirty="0"/>
              <a:t>dictum</a:t>
            </a:r>
            <a:r>
              <a:rPr lang="es-ES" sz="4400" dirty="0"/>
              <a:t>?: revistas depredadoras y criterio de demarcación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CD85EE-17F9-4123-9DB3-3FF87F8A01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00802"/>
            <a:ext cx="9144000" cy="1655762"/>
          </a:xfrm>
        </p:spPr>
        <p:txBody>
          <a:bodyPr/>
          <a:lstStyle/>
          <a:p>
            <a:r>
              <a:rPr lang="es-ES" dirty="0"/>
              <a:t>Lluís Codina (UPF)</a:t>
            </a:r>
          </a:p>
          <a:p>
            <a:r>
              <a:rPr lang="es-ES" dirty="0"/>
              <a:t>IUSEN · Universidad de Sevilla</a:t>
            </a:r>
          </a:p>
          <a:p>
            <a:r>
              <a:rPr lang="es-ES" dirty="0"/>
              <a:t>Noviembre 2020</a:t>
            </a:r>
          </a:p>
        </p:txBody>
      </p:sp>
      <p:pic>
        <p:nvPicPr>
          <p:cNvPr id="9" name="Imagen 8" descr="Texto&#10;&#10;Descripción generada automáticamente">
            <a:extLst>
              <a:ext uri="{FF2B5EF4-FFF2-40B4-BE49-F238E27FC236}">
                <a16:creationId xmlns:a16="http://schemas.microsoft.com/office/drawing/2014/main" id="{8D983531-60B9-4886-8649-8FB73FC491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1584" y="587668"/>
            <a:ext cx="2008831" cy="768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914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398BAF-31B1-434D-9983-5995E3EE6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funciones caracterizan a una revista académica?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33430-B2CC-49FE-83C8-F30A0B5940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s-ES" dirty="0"/>
              <a:t>Las revistas académicas tienen dos funciones que justifican su existencia en la era de la publicación abierta:</a:t>
            </a:r>
          </a:p>
          <a:p>
            <a:pPr lvl="1"/>
            <a:r>
              <a:rPr lang="es-ES" b="1" dirty="0"/>
              <a:t>Funciones de evaluación de la ciencia</a:t>
            </a:r>
          </a:p>
          <a:p>
            <a:pPr lvl="1"/>
            <a:r>
              <a:rPr lang="es-ES" dirty="0"/>
              <a:t>Funciones de comunicación académica</a:t>
            </a:r>
          </a:p>
          <a:p>
            <a:r>
              <a:rPr lang="es-ES" b="1" dirty="0"/>
              <a:t>Evaluación</a:t>
            </a:r>
          </a:p>
          <a:p>
            <a:pPr lvl="1"/>
            <a:r>
              <a:rPr lang="es-ES" dirty="0"/>
              <a:t>Diseño de políticas editoriales</a:t>
            </a:r>
          </a:p>
          <a:p>
            <a:pPr lvl="1"/>
            <a:r>
              <a:rPr lang="es-ES" dirty="0"/>
              <a:t>Evaluación editorial</a:t>
            </a:r>
          </a:p>
          <a:p>
            <a:pPr lvl="1"/>
            <a:r>
              <a:rPr lang="es-ES" b="1" dirty="0"/>
              <a:t>Evaluación mediante peer review</a:t>
            </a:r>
          </a:p>
          <a:p>
            <a:r>
              <a:rPr lang="es-ES" dirty="0"/>
              <a:t>Comunicación académica</a:t>
            </a:r>
          </a:p>
          <a:p>
            <a:pPr lvl="1"/>
            <a:r>
              <a:rPr lang="es-ES" dirty="0"/>
              <a:t>Chequeo de calidad</a:t>
            </a:r>
          </a:p>
          <a:p>
            <a:pPr lvl="1"/>
            <a:r>
              <a:rPr lang="es-ES" dirty="0"/>
              <a:t>Edición y corrección de manuscritos</a:t>
            </a:r>
          </a:p>
          <a:p>
            <a:pPr lvl="1"/>
            <a:r>
              <a:rPr lang="es-ES" dirty="0"/>
              <a:t>Diseño y maquetación</a:t>
            </a:r>
          </a:p>
          <a:p>
            <a:pPr lvl="1"/>
            <a:r>
              <a:rPr lang="es-ES" dirty="0"/>
              <a:t>Indexación de documentos</a:t>
            </a:r>
          </a:p>
          <a:p>
            <a:pPr lvl="1"/>
            <a:r>
              <a:rPr lang="es-ES" dirty="0"/>
              <a:t>Preservación</a:t>
            </a:r>
          </a:p>
          <a:p>
            <a:pPr lvl="1"/>
            <a:r>
              <a:rPr lang="es-ES" dirty="0"/>
              <a:t>Publicación</a:t>
            </a:r>
          </a:p>
          <a:p>
            <a:pPr lvl="1"/>
            <a:r>
              <a:rPr lang="es-ES" dirty="0"/>
              <a:t>Difusión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909A1D1-2AE7-49DC-BAB4-AC096008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ADF9C10-CB6D-4E50-AEF9-F6B4B9FBA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58D19D1-1666-4D69-A038-D71FF56B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8847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FBB05BF-22F1-454E-BF4B-556A890E8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La visión del ICJME</a:t>
            </a:r>
          </a:p>
        </p:txBody>
      </p:sp>
      <p:pic>
        <p:nvPicPr>
          <p:cNvPr id="8" name="Marcador de contenido 7" descr="Interfaz de usuario gráfica, Texto, Aplicación&#10;&#10;Descripción generada automáticamente">
            <a:hlinkClick r:id="rId2"/>
            <a:extLst>
              <a:ext uri="{FF2B5EF4-FFF2-40B4-BE49-F238E27FC236}">
                <a16:creationId xmlns:a16="http://schemas.microsoft.com/office/drawing/2014/main" id="{9C475FD9-3CBE-4745-B6B4-554BB17E863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6784" y="1496362"/>
            <a:ext cx="8294913" cy="4680602"/>
          </a:xfrm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7D2512-7313-4C4D-8936-39204B9CC9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A71334-7881-4036-9D9A-5BC28DC2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691F9F8-8F51-459E-8A4D-83CA00B06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6046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3C9BE2-198B-4396-9AE5-65409E26F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Más sobre la visión del COPE</a:t>
            </a:r>
          </a:p>
        </p:txBody>
      </p:sp>
      <p:pic>
        <p:nvPicPr>
          <p:cNvPr id="8" name="Marcador de contenido 7" descr="Interfaz de usuario gráfica, Texto, Aplicación, Correo electrónico&#10;&#10;Descripción generada automáticamente">
            <a:hlinkClick r:id="rId2"/>
            <a:extLst>
              <a:ext uri="{FF2B5EF4-FFF2-40B4-BE49-F238E27FC236}">
                <a16:creationId xmlns:a16="http://schemas.microsoft.com/office/drawing/2014/main" id="{88A09DFF-1336-4477-BEAC-CAF1A7ABE09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3756" y="1690688"/>
            <a:ext cx="8901768" cy="4039177"/>
          </a:xfrm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1B05348-01BF-44A0-8AE4-EF31F92B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5C24AFD-C8C1-4E62-A8FE-AE244C900F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A34217-B54F-4EF1-990D-15B3379A8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9684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47F6D8-E327-4A25-8A0C-7EB1DACD6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¿La verdadera naturaleza del </a:t>
            </a:r>
            <a:r>
              <a:rPr lang="es-ES" i="1" dirty="0" err="1"/>
              <a:t>predatory</a:t>
            </a:r>
            <a:r>
              <a:rPr lang="es-ES" dirty="0"/>
              <a:t>? (los destacados son míos)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1CEFC1D-89BE-47DB-9AC0-A7AC9E5265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Although predatory journals may claim to conduct peer review and </a:t>
            </a:r>
            <a:r>
              <a:rPr lang="en-US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mimic</a:t>
            </a:r>
            <a:r>
              <a:rPr lang="en-US" b="0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 the structure of legitimate journals, they publish all or most submitted material </a:t>
            </a:r>
            <a:r>
              <a:rPr lang="en-US" b="1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without external peer review</a:t>
            </a:r>
            <a:r>
              <a:rPr lang="en-US" b="0" i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 </a:t>
            </a:r>
            <a:r>
              <a:rPr lang="en-US" b="0" dirty="0">
                <a:solidFill>
                  <a:srgbClr val="000000"/>
                </a:solidFill>
                <a:effectLst/>
                <a:latin typeface="Ubuntu"/>
              </a:rPr>
              <a:t>(Laine, Winker, 2017 (WAME)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9DBDEF-4ACE-4E64-B546-07DD68D09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AF0797-59CC-4B0A-B287-F3E1ABBB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D0B81B-3947-4741-8697-5F3CE47E2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0899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E92B76-E079-4615-8E10-6233D4876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punto esencial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6AF96C9-D591-4C03-B557-41B60CE2CB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ES" dirty="0"/>
              <a:t>El criterio de demarcación entre una revista que publica temas científico y una publicación científica son los </a:t>
            </a:r>
            <a:r>
              <a:rPr lang="es-ES" b="1" dirty="0"/>
              <a:t>procesos de </a:t>
            </a:r>
            <a:r>
              <a:rPr lang="es-ES" b="1" i="1" dirty="0"/>
              <a:t>peer review y de chequeo de la calidad</a:t>
            </a:r>
            <a:r>
              <a:rPr lang="es-ES" dirty="0"/>
              <a:t>.</a:t>
            </a:r>
          </a:p>
          <a:p>
            <a:r>
              <a:rPr lang="es-ES" dirty="0"/>
              <a:t>Por lo tanto, retomamos la pregunta: ¿cuándo una revista es depredadora?:</a:t>
            </a:r>
          </a:p>
          <a:p>
            <a:pPr lvl="1"/>
            <a:r>
              <a:rPr lang="es-ES" b="1" dirty="0">
                <a:solidFill>
                  <a:schemeClr val="accent1">
                    <a:lumMod val="75000"/>
                  </a:schemeClr>
                </a:solidFill>
              </a:rPr>
              <a:t>Cuando las funciones de evaluación (peer review) y de chequeo de la calidad son inexistentes o simulados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s-ES" dirty="0"/>
              <a:t>Esto es, cuando una revista miente o falsea sobre las funciones más características de una auténtica revista académica.</a:t>
            </a:r>
          </a:p>
          <a:p>
            <a:r>
              <a:rPr lang="es-ES" dirty="0"/>
              <a:t>Adicionalmente: las revistas depredadoras no suelen llevar a cabo otras funciones de chequeo de la calidad, ni otras funciones de comunicación. Pero aún si lo hicieran, </a:t>
            </a:r>
            <a:r>
              <a:rPr lang="es-ES" b="1" dirty="0"/>
              <a:t>seguirían siendo un fraude</a:t>
            </a:r>
            <a:r>
              <a:rPr lang="es-ES" dirty="0"/>
              <a:t>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3B3ACB8-2F47-4FA9-BAE7-A1C135777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252970D-CD36-48BC-8017-9E218EDD8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B590834-402A-4D93-AFA5-7F84F09559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6438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B8D92C-D212-4554-AF13-83231EE28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¿Qué hay de los APC?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623701-25E1-434E-8B45-4CDD3FC2DC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Los APC no deben ponerse en el centro del problema.</a:t>
            </a:r>
          </a:p>
          <a:p>
            <a:r>
              <a:rPr lang="es-ES" dirty="0"/>
              <a:t>Aunque los APC fueran igual a cero, las revistas depredadoras seguirían siendo un fraude.</a:t>
            </a:r>
          </a:p>
          <a:p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59126B2-34A7-404B-A676-5123FAEAF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1A57861-3C6F-4EE4-AACC-208D4FDBE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B2D088-0750-4A2E-AA40-1C2D60D5D7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93128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0336B9-1CD6-46FA-919A-AC4A0555D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¿Hay otros fraudes asociados a la ausencia de evaluación?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02F4939-1C16-4026-A598-E03BE17B8A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En general, </a:t>
            </a:r>
            <a:r>
              <a:rPr lang="es-ES" b="1" dirty="0"/>
              <a:t>sí</a:t>
            </a:r>
            <a:r>
              <a:rPr lang="es-ES" dirty="0"/>
              <a:t>, porque tampoco llevan a cabo servicios de aseguramiento de la calidad del manuscrito, de indexación y de preservación en los procesos de publicación.</a:t>
            </a:r>
          </a:p>
          <a:p>
            <a:r>
              <a:rPr lang="es-ES" dirty="0"/>
              <a:t>Además, suele ir asociadas a otro paquete de fraudes: falsas identidades de editores, así como falsos índices, datos de impacto, etc.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347A8B-AD15-4906-BF58-BB3F84808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6ED3E4-0C9E-4346-B66D-47E36F69FB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306C9FD-0990-4A95-B742-B9B0430B1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2275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D7BFC9-337C-4C08-B49F-BE73903E7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Listas negras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0AE3E21-B488-4B3A-A197-951011201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Pueden hacer una labor de prevención, pero pueden tener problemas</a:t>
            </a:r>
          </a:p>
          <a:p>
            <a:r>
              <a:rPr lang="es-ES" dirty="0"/>
              <a:t>No están basadas exclusivamente en el criterio de demarcación</a:t>
            </a:r>
          </a:p>
          <a:p>
            <a:r>
              <a:rPr lang="es-ES" dirty="0"/>
              <a:t>En consecuencia: pueden contener falsos positivos</a:t>
            </a:r>
          </a:p>
          <a:p>
            <a:r>
              <a:rPr lang="es-ES" dirty="0"/>
              <a:t>Ponen la carga de la prueba en la revista o la editorial acusada</a:t>
            </a:r>
          </a:p>
          <a:p>
            <a:r>
              <a:rPr lang="es-ES" dirty="0"/>
              <a:t>Es imposible conocer los falsos negativos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9199383-C35E-4372-ABB1-6823315F7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6D48E4-984A-4230-87F9-1083FF7367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712278-25AB-42A1-A299-F586CACB0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0218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D2961F-14C2-4A61-A45D-2369F7882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papel de las listas blancas: las bases de datos académicas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1CFBEEA-55DD-40B3-A33A-07DE8B0032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Scopus, WoS y DOAJ llevan a cabo políticas de:</a:t>
            </a:r>
          </a:p>
          <a:p>
            <a:pPr lvl="1"/>
            <a:r>
              <a:rPr lang="es-ES" dirty="0"/>
              <a:t>Evaluación de las revistas antes de aceptarlas en sus índices.</a:t>
            </a:r>
          </a:p>
          <a:p>
            <a:r>
              <a:rPr lang="es-ES" dirty="0"/>
              <a:t>En el caso de Scopus y WoS, además llevan a cabo:</a:t>
            </a:r>
          </a:p>
          <a:p>
            <a:pPr lvl="1"/>
            <a:r>
              <a:rPr lang="es-ES" dirty="0"/>
              <a:t>Revisiones periódicas que conllevan a la expulsión de revistas si la calidad de las mismas desciende por debajo de ciertos umbrales.</a:t>
            </a:r>
          </a:p>
          <a:p>
            <a:pPr lvl="1"/>
            <a:r>
              <a:rPr lang="es-ES" dirty="0"/>
              <a:t>Ordenaciones y rankings que permiten conocer las revistas de mayor influencia (impacto).</a:t>
            </a:r>
          </a:p>
          <a:p>
            <a:pPr lvl="1"/>
            <a:r>
              <a:rPr lang="es-ES" dirty="0"/>
              <a:t>La aceptación de una revista en Scopus, WoS es un poderoso indicador de revista que satisface criterios exigentes de calidad.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65461AC-EAAF-49AC-B9FF-91A4ADE3AE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2AE1DE2-36E2-455F-A173-07A7B44479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611C0C-9E0B-46CE-949C-5D0541A01F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8219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55B7D41-FA84-48C6-BE90-F9D608DB57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Listas blancas · Ejemplo WoS</a:t>
            </a:r>
          </a:p>
        </p:txBody>
      </p:sp>
      <p:pic>
        <p:nvPicPr>
          <p:cNvPr id="8" name="Marcador de contenido 7" descr="Interfaz de usuario gráfica, Texto, Aplicación, Correo electrónico&#10;&#10;Descripción generada automáticamente">
            <a:hlinkClick r:id="rId2"/>
            <a:extLst>
              <a:ext uri="{FF2B5EF4-FFF2-40B4-BE49-F238E27FC236}">
                <a16:creationId xmlns:a16="http://schemas.microsoft.com/office/drawing/2014/main" id="{40FEB7C4-383F-4D27-A39D-DB8975BA23A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076629"/>
            <a:ext cx="10515600" cy="3849329"/>
          </a:xfrm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DF44B77-9BCB-4433-9E19-C9ABAD7D8E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F714B14-4F68-4A0C-ADD3-BC3DF18A8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38D5EE1-187B-411E-B835-73D05D6D2F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49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1DC866-61BE-4636-96FB-73B93D4360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Contexto (los destacados son míos)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E6C0128-D14F-4F92-BA49-C825878A5D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“A negative consequence of the rapid growth of scholarly open access publishing funded by article processing charges is the emergence of publishers and journals with highly questionable </a:t>
            </a:r>
            <a:r>
              <a:rPr lang="en-US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marketing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and </a:t>
            </a:r>
            <a:r>
              <a:rPr lang="en-US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peer review practices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. These so-called predatory publishers are causing </a:t>
            </a:r>
            <a:r>
              <a:rPr lang="en-US" b="1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unfounded</a:t>
            </a:r>
            <a:r>
              <a:rPr lang="en-US" b="0" i="0" dirty="0">
                <a:solidFill>
                  <a:srgbClr val="333333"/>
                </a:solidFill>
                <a:effectLst/>
                <a:latin typeface="Georgia" panose="02040502050405020303" pitchFamily="18" charset="0"/>
              </a:rPr>
              <a:t> negative publicity for open access publishing in general” </a:t>
            </a:r>
            <a:r>
              <a:rPr lang="en-US" b="0" i="0" dirty="0">
                <a:solidFill>
                  <a:srgbClr val="333333"/>
                </a:solidFill>
                <a:effectLst/>
              </a:rPr>
              <a:t>(Shen et al, 2015).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9846E0-E53B-41AF-BA19-80946EFDD2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4071226-52C7-46C5-A178-D4E1F43FA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BDD4B63-238C-447E-A1E8-9CA0C674B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79292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D60C78-5D78-48C3-85EF-647A191AE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Listas blancas · Ejemplo Scopus (vista parcial)</a:t>
            </a:r>
          </a:p>
        </p:txBody>
      </p:sp>
      <p:pic>
        <p:nvPicPr>
          <p:cNvPr id="8" name="Marcador de contenido 7">
            <a:hlinkClick r:id="rId2"/>
            <a:extLst>
              <a:ext uri="{FF2B5EF4-FFF2-40B4-BE49-F238E27FC236}">
                <a16:creationId xmlns:a16="http://schemas.microsoft.com/office/drawing/2014/main" id="{AE3B6935-2133-4739-ADE1-151458E5A6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8007" y="1825625"/>
            <a:ext cx="5995985" cy="4351338"/>
          </a:xfrm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797F2F5-CF8B-4525-AF5B-9BAF4474B7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CC7967-63DD-44BC-AD3A-CB07DDD9C6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705F1E-62BF-4934-82A1-16BE11D2B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95726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B6FAED-9767-4D56-B592-8DE7277DE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Scopus · </a:t>
            </a:r>
            <a:r>
              <a:rPr lang="es-ES" dirty="0" err="1"/>
              <a:t>Re-evaluación</a:t>
            </a:r>
            <a:endParaRPr lang="es-ES" dirty="0"/>
          </a:p>
        </p:txBody>
      </p:sp>
      <p:pic>
        <p:nvPicPr>
          <p:cNvPr id="8" name="Marcador de contenido 7" descr="Tabla&#10;&#10;Descripción generada automáticamente">
            <a:extLst>
              <a:ext uri="{FF2B5EF4-FFF2-40B4-BE49-F238E27FC236}">
                <a16:creationId xmlns:a16="http://schemas.microsoft.com/office/drawing/2014/main" id="{E3F91293-0F63-4382-81CD-F7A1EA6C9BC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5996" y="1458402"/>
            <a:ext cx="5219828" cy="4897948"/>
          </a:xfrm>
        </p:spPr>
      </p:pic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55559D-5625-4121-8749-B7BDB501D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1695148-9CA0-430B-80C5-C6CA3BAC56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0CF8081-C54C-45E6-9245-0D4440E930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42403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844D65D-93F9-4EDA-B120-D961230FBF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alcance del problema · 1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C4CCB60-9FFC-4982-8DDA-91BE62A4C6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vaso medio lleno y medio vacío:</a:t>
            </a:r>
          </a:p>
          <a:p>
            <a:pPr lvl="1"/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Kendall, Graham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 (2017). «</a:t>
            </a:r>
            <a:r>
              <a:rPr lang="en-US" b="0" i="0" u="none" strike="noStrike" dirty="0">
                <a:solidFill>
                  <a:srgbClr val="2254C4"/>
                </a:solidFill>
                <a:effectLst/>
                <a:latin typeface="Ubuntu"/>
                <a:hlinkClick r:id="rId2"/>
              </a:rPr>
              <a:t>Why you should care about the rise of fake journals and the bad science they publish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«. </a:t>
            </a:r>
            <a:r>
              <a:rPr lang="en-US" b="0" i="1" dirty="0">
                <a:solidFill>
                  <a:srgbClr val="000000"/>
                </a:solidFill>
                <a:effectLst/>
                <a:latin typeface="Ubuntu"/>
              </a:rPr>
              <a:t>The Conversation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Ubuntu"/>
              </a:rPr>
              <a:t>february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 8 2017</a:t>
            </a:r>
          </a:p>
          <a:p>
            <a:pPr lvl="1"/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Olijhoek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Tom; Tennant, Jon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 (2018). «</a:t>
            </a:r>
            <a:r>
              <a:rPr lang="en-US" b="0" i="0" u="none" strike="noStrike" dirty="0">
                <a:solidFill>
                  <a:srgbClr val="2254C4"/>
                </a:solidFill>
                <a:effectLst/>
                <a:latin typeface="Ubuntu"/>
                <a:hlinkClick r:id="rId3"/>
              </a:rPr>
              <a:t>The “problem” of predatory publishing remains a relatively small one and should not be allowed to defame open access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«. </a:t>
            </a:r>
            <a:r>
              <a:rPr lang="en-US" b="0" i="1" dirty="0">
                <a:solidFill>
                  <a:srgbClr val="000000"/>
                </a:solidFill>
                <a:effectLst/>
                <a:latin typeface="Ubuntu"/>
              </a:rPr>
              <a:t>LSE Impact blog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.</a:t>
            </a:r>
          </a:p>
          <a:p>
            <a:pPr lvl="1"/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Chawla,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Dalmeet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 </a:t>
            </a:r>
            <a:r>
              <a:rPr lang="en-US" i="0" dirty="0">
                <a:solidFill>
                  <a:srgbClr val="000000"/>
                </a:solidFill>
                <a:effectLst/>
                <a:latin typeface="Ubuntu"/>
              </a:rPr>
              <a:t>(2020). </a:t>
            </a:r>
            <a:r>
              <a:rPr lang="en-US" i="0" dirty="0">
                <a:solidFill>
                  <a:srgbClr val="000000"/>
                </a:solidFill>
                <a:effectLst/>
                <a:latin typeface="Ubuntu"/>
                <a:hlinkClick r:id="rId4"/>
              </a:rPr>
              <a:t>Predatory-journal papers have little scientific impact</a:t>
            </a:r>
            <a:r>
              <a:rPr lang="en-US" i="0" dirty="0">
                <a:solidFill>
                  <a:srgbClr val="000000"/>
                </a:solidFill>
                <a:effectLst/>
                <a:latin typeface="Ubuntu"/>
              </a:rPr>
              <a:t>. Nature, 13 January 2020</a:t>
            </a:r>
          </a:p>
          <a:p>
            <a:pPr lvl="1"/>
            <a:endParaRPr lang="en-US" b="0" i="0" dirty="0">
              <a:solidFill>
                <a:srgbClr val="000000"/>
              </a:solidFill>
              <a:effectLst/>
              <a:latin typeface="Ubuntu"/>
            </a:endParaRPr>
          </a:p>
          <a:p>
            <a:pPr lvl="1"/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CE8CDE2-4489-42A0-9FC9-ED29667D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FBE72A-5115-4428-AA4A-9AB79E99C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26E6030-051E-4627-80CD-3AC68733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80298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BC0363-5A6E-4AF3-B1E9-E47ED7D7D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alcance del problema ·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AA85077-F9C8-41DF-BC8E-64E054CD13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s-ES" dirty="0"/>
              <a:t>Es un problema grave si atendemos a las cifras de crecimiento de revistas depredadoras y de número total de artículos publicados.</a:t>
            </a:r>
          </a:p>
          <a:p>
            <a:r>
              <a:rPr lang="es-ES" dirty="0"/>
              <a:t>El impacto es limitado si nos centramos en su penetración en los repertorios (DOAJ, </a:t>
            </a:r>
            <a:r>
              <a:rPr lang="es-ES" dirty="0" err="1"/>
              <a:t>p.e</a:t>
            </a:r>
            <a:r>
              <a:rPr lang="es-ES" dirty="0"/>
              <a:t>.) y bases de datos académicas (Scopus, WoS).</a:t>
            </a:r>
          </a:p>
          <a:p>
            <a:r>
              <a:rPr lang="es-ES" dirty="0"/>
              <a:t>El impacto está centrado en ciertas zonas geográficas y países.</a:t>
            </a:r>
          </a:p>
          <a:p>
            <a:r>
              <a:rPr lang="es-ES" dirty="0"/>
              <a:t>La costumbre de utilizar listas blancas para los procesos de evaluación y de considerar los cuartiles como un aporte  razonable (aunque no el único) de calidad de una revista puede limitar considerablemente su potencial dañino.</a:t>
            </a:r>
          </a:p>
          <a:p>
            <a:r>
              <a:rPr lang="es-ES" dirty="0"/>
              <a:t>No obstante: </a:t>
            </a:r>
          </a:p>
          <a:p>
            <a:pPr lvl="1"/>
            <a:r>
              <a:rPr lang="es-ES" dirty="0"/>
              <a:t>Es muy importante seguir examinando y denunciando el problema</a:t>
            </a:r>
          </a:p>
          <a:p>
            <a:pPr lvl="1"/>
            <a:r>
              <a:rPr lang="es-ES" dirty="0"/>
              <a:t>Es responsabilidad de los autores elegir a qué revistas envían sus manuscritos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E08D5E0-801A-4CCC-AE03-CF6350EA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4EA9F0-17E9-411D-9596-55880BE9D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09FC9E6-3FF1-4550-BC65-658FFE69B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54097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C15234-98FF-4024-A915-3E46203F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El alcance del problema · 3 (los destacados son míos)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68C6ACC-EBE8-43AE-B188-82445006E0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“Predatory journals are those that charge authors high article-processing fees but don’t provide expected publishing services, such </a:t>
            </a:r>
            <a:r>
              <a:rPr lang="en-US" b="1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as peer review or other quality checks</a:t>
            </a: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. Researchers and publishers have </a:t>
            </a:r>
            <a:r>
              <a:rPr lang="en-US" b="0" i="0" u="none" strike="noStrike" dirty="0">
                <a:solidFill>
                  <a:srgbClr val="006699"/>
                </a:solidFill>
                <a:effectLst/>
                <a:latin typeface="Georgia" panose="02040502050405020303" pitchFamily="18" charset="0"/>
                <a:hlinkClick r:id="rId2"/>
              </a:rPr>
              <a:t>long voiced fears</a:t>
            </a: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 that these practices could be harming research by flooding the literature with poor-quality studies.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But the authors of </a:t>
            </a:r>
            <a:r>
              <a:rPr lang="en-US" b="0" i="0" u="none" strike="noStrike" dirty="0">
                <a:solidFill>
                  <a:srgbClr val="006699"/>
                </a:solidFill>
                <a:effectLst/>
                <a:latin typeface="Georgia" panose="02040502050405020303" pitchFamily="18" charset="0"/>
                <a:hlinkClick r:id="rId3"/>
              </a:rPr>
              <a:t>the analysis</a:t>
            </a: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posted to the preprint server </a:t>
            </a:r>
            <a:r>
              <a:rPr lang="en-US" b="0" i="0" dirty="0" err="1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arXiv</a:t>
            </a: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 on 21 December</a:t>
            </a:r>
            <a:r>
              <a:rPr lang="en-US" b="0" i="0" u="none" strike="noStrike" baseline="30000" dirty="0">
                <a:solidFill>
                  <a:srgbClr val="006699"/>
                </a:solidFill>
                <a:effectLst/>
                <a:latin typeface="Georgia" panose="02040502050405020303" pitchFamily="18" charset="0"/>
                <a:hlinkClick r:id="rId4"/>
              </a:rPr>
              <a:t>1</a:t>
            </a:r>
            <a:r>
              <a:rPr lang="en-US" b="0" i="0" dirty="0">
                <a:solidFill>
                  <a:srgbClr val="222222"/>
                </a:solidFill>
                <a:effectLst/>
                <a:latin typeface="Georgia" panose="02040502050405020303" pitchFamily="18" charset="0"/>
              </a:rPr>
              <a:t>, say their findings suggest papers in predatory journals have “very limited readership among academics”, and therefore have little effect on science.” </a:t>
            </a:r>
            <a:r>
              <a:rPr lang="en-US" b="0" i="0" dirty="0">
                <a:solidFill>
                  <a:srgbClr val="222222"/>
                </a:solidFill>
                <a:effectLst/>
                <a:latin typeface="Harding"/>
              </a:rPr>
              <a:t>(Chawla, 2020).</a:t>
            </a:r>
          </a:p>
          <a:p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4EEF25-5053-4F6B-9351-3DA1F6D5D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DEFAA22-629E-484F-964F-0C991F299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712A6-AF36-4BB6-B93B-29DA9DE17E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24924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6D8713-8C7B-469D-88DD-3FF7E7BF7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Conclusiones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EEB21-1904-4210-B18D-1FF11FF8E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ES" dirty="0"/>
              <a:t>El término revista depredadora requiere separar la ontología de la epistemología para evitar falsos positivos</a:t>
            </a:r>
          </a:p>
          <a:p>
            <a:r>
              <a:rPr lang="es-ES" dirty="0"/>
              <a:t>Un criterio de demarcación debe referirse a características que solamente poseen las revistas depredadoras y debe evitar características que pueden tener revistas legítimas.</a:t>
            </a:r>
          </a:p>
          <a:p>
            <a:r>
              <a:rPr lang="es-ES" dirty="0"/>
              <a:t>Los criterios de valoración permiten decidir sobre la calidad de una revista y/o su influencia, pero no sobre su pertenencia  o no a la clase de las revistas depredadoras.</a:t>
            </a:r>
          </a:p>
          <a:p>
            <a:r>
              <a:rPr lang="es-ES" dirty="0"/>
              <a:t>Las listas </a:t>
            </a:r>
            <a:r>
              <a:rPr lang="es-ES"/>
              <a:t>blancas pueden ser </a:t>
            </a:r>
            <a:r>
              <a:rPr lang="es-ES" dirty="0"/>
              <a:t>una solución eficaz porque seleccionan, evalúan (y reevalúan) las revistas que las agencias y los procesos de evaluación reconocen como indicadores fiables (pero no los únicos) de calidad.</a:t>
            </a:r>
          </a:p>
          <a:p>
            <a:r>
              <a:rPr lang="es-ES" dirty="0"/>
              <a:t>Forma parte de la responsabilidad de los autores elegir a qué revistas envían sus manuscritos.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2BA4F6-C2FD-4D17-871E-18BAB1229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9CA5EEB-32BD-402A-A046-D121FFF3E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BCEBDB-A6F5-49CE-89F5-2D9450766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57809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58C623-FDDF-492A-9E18-CE3C858C0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Y unas consideraciones finales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F016A56-D272-490B-8F79-C799F9B1B5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rgbClr val="000000"/>
                </a:solidFill>
                <a:latin typeface="Ubuntu"/>
              </a:rPr>
              <a:t>Aunque sea bien intencionado, es disfuncional o incluso puede ser irresponsable utilizar el término depredador cada vez que nos disgusta alguna cosa en el mundo de la comunicación académica. </a:t>
            </a:r>
          </a:p>
          <a:p>
            <a:r>
              <a:rPr lang="es-ES" dirty="0">
                <a:solidFill>
                  <a:srgbClr val="000000"/>
                </a:solidFill>
                <a:latin typeface="Ubuntu"/>
              </a:rPr>
              <a:t>Por el contrario es vital que acotemos bien el término si de verdad queremos acabar con la lacra de las revistas depredadoras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/>
            </a:r>
            <a:br>
              <a:rPr lang="es-ES" b="0" i="0" dirty="0">
                <a:solidFill>
                  <a:srgbClr val="000000"/>
                </a:solidFill>
                <a:effectLst/>
                <a:latin typeface="Ubuntu"/>
              </a:rPr>
            </a:br>
            <a:endParaRPr lang="es-ES" b="0" i="0" dirty="0">
              <a:solidFill>
                <a:srgbClr val="000000"/>
              </a:solidFill>
              <a:effectLst/>
              <a:latin typeface="Ubuntu"/>
            </a:endParaRPr>
          </a:p>
          <a:p>
            <a:pPr marL="0" indent="0">
              <a:buNone/>
            </a:pP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(Fuente: entrada del autor &gt; 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  <a:hlinkClick r:id="rId2"/>
              </a:rPr>
              <a:t>https://www.lluiscodina.com/revistas-depredadoras/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)</a:t>
            </a: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BC36FC2-62CA-4B17-B3AF-8A9217C425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CD0DFF-0B31-4A62-B14D-7A8C4E9A7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DFEF2EA-7C2F-40D3-AB1E-6C72FBDF4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7556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7D6C8C-CD0E-4A09-9279-F19C93A7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Fuentes (1)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551C6D-15A2-47B7-9314-4E6818FEBF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000000"/>
                </a:solidFill>
                <a:effectLst/>
                <a:latin typeface="Ubuntu"/>
              </a:rPr>
              <a:t>Arévalo, J. A.; Saraiva, R.; Flórez, R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. (2020). «Revistas depredadoras: fraude en la ciencia». </a:t>
            </a:r>
            <a:r>
              <a:rPr lang="es-ES" b="0" i="1" dirty="0">
                <a:solidFill>
                  <a:srgbClr val="000000"/>
                </a:solidFill>
                <a:effectLst/>
                <a:latin typeface="Ubuntu"/>
              </a:rPr>
              <a:t>Cuadernos de Documentación Multimedia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. 31, e68498. </a:t>
            </a:r>
            <a:r>
              <a:rPr lang="es-ES" b="0" i="0" u="none" strike="noStrike" dirty="0">
                <a:solidFill>
                  <a:srgbClr val="2254C4"/>
                </a:solidFill>
                <a:effectLst/>
                <a:latin typeface="Ubuntu"/>
                <a:hlinkClick r:id="rId2"/>
              </a:rPr>
              <a:t>http://dx.doi.org/10.5209/cdmu.68498</a:t>
            </a:r>
            <a:endParaRPr lang="es-ES" b="0" i="0" u="none" strike="noStrike" dirty="0">
              <a:solidFill>
                <a:srgbClr val="2254C4"/>
              </a:solidFill>
              <a:effectLst/>
              <a:latin typeface="Ubuntu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Chawla,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Dalmeet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 (2020). </a:t>
            </a:r>
            <a:r>
              <a:rPr lang="en-US" i="0" dirty="0">
                <a:solidFill>
                  <a:srgbClr val="000000"/>
                </a:solidFill>
                <a:effectLst/>
                <a:latin typeface="Ubuntu"/>
                <a:hlinkClick r:id="rId3"/>
              </a:rPr>
              <a:t>Predatory-journal papers have little scientific impact</a:t>
            </a:r>
            <a:r>
              <a:rPr lang="en-US" i="0" dirty="0">
                <a:solidFill>
                  <a:srgbClr val="000000"/>
                </a:solidFill>
                <a:effectLst/>
                <a:latin typeface="Ubuntu"/>
              </a:rPr>
              <a:t>. Nature, 13 January 2020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Cobey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 KD, Lalu MM, Skidmore B 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et al. (2018). 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  <a:hlinkClick r:id="rId4"/>
              </a:rPr>
              <a:t>What is a predatory journal? A scoping 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F1000Research 7:1001 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Ubuntu"/>
              </a:rPr>
              <a:t>doi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: 10.12688/f1000research.15256.2)</a:t>
            </a:r>
            <a:endParaRPr lang="es-ES" b="0" i="0" dirty="0">
              <a:solidFill>
                <a:srgbClr val="000000"/>
              </a:solidFill>
              <a:effectLst/>
              <a:latin typeface="Ubuntu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s-ES" b="1" i="0" dirty="0">
                <a:solidFill>
                  <a:srgbClr val="000000"/>
                </a:solidFill>
                <a:effectLst/>
                <a:latin typeface="Ubuntu"/>
              </a:rPr>
              <a:t>COPE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 (2019). </a:t>
            </a:r>
            <a:r>
              <a:rPr lang="es-ES" b="0" i="1" u="none" strike="noStrike" dirty="0" err="1">
                <a:solidFill>
                  <a:srgbClr val="2254C4"/>
                </a:solidFill>
                <a:effectLst/>
                <a:latin typeface="Ubuntu"/>
                <a:hlinkClick r:id="rId5"/>
              </a:rPr>
              <a:t>Document</a:t>
            </a:r>
            <a:r>
              <a:rPr lang="es-ES" b="0" i="1" u="none" strike="noStrike" dirty="0">
                <a:solidFill>
                  <a:srgbClr val="2254C4"/>
                </a:solidFill>
                <a:effectLst/>
                <a:latin typeface="Ubuntu"/>
                <a:hlinkClick r:id="rId5"/>
              </a:rPr>
              <a:t> </a:t>
            </a:r>
            <a:r>
              <a:rPr lang="es-ES" b="0" i="1" u="none" strike="noStrike" dirty="0" err="1">
                <a:solidFill>
                  <a:srgbClr val="2254C4"/>
                </a:solidFill>
                <a:effectLst/>
                <a:latin typeface="Ubuntu"/>
                <a:hlinkClick r:id="rId5"/>
              </a:rPr>
              <a:t>discussion</a:t>
            </a:r>
            <a:r>
              <a:rPr lang="es-ES" b="0" i="1" u="none" strike="noStrike" dirty="0">
                <a:solidFill>
                  <a:srgbClr val="2254C4"/>
                </a:solidFill>
                <a:effectLst/>
                <a:latin typeface="Ubuntu"/>
                <a:hlinkClick r:id="rId5"/>
              </a:rPr>
              <a:t>: </a:t>
            </a:r>
            <a:r>
              <a:rPr lang="es-ES" b="0" i="1" u="none" strike="noStrike" dirty="0" err="1">
                <a:solidFill>
                  <a:srgbClr val="2254C4"/>
                </a:solidFill>
                <a:effectLst/>
                <a:latin typeface="Ubuntu"/>
                <a:hlinkClick r:id="rId5"/>
              </a:rPr>
              <a:t>predatory</a:t>
            </a:r>
            <a:r>
              <a:rPr lang="es-ES" b="0" i="1" u="none" strike="noStrike" dirty="0">
                <a:solidFill>
                  <a:srgbClr val="2254C4"/>
                </a:solidFill>
                <a:effectLst/>
                <a:latin typeface="Ubuntu"/>
                <a:hlinkClick r:id="rId5"/>
              </a:rPr>
              <a:t> </a:t>
            </a:r>
            <a:r>
              <a:rPr lang="es-ES" b="0" i="1" u="none" strike="noStrike" dirty="0" err="1">
                <a:solidFill>
                  <a:srgbClr val="2254C4"/>
                </a:solidFill>
                <a:effectLst/>
                <a:latin typeface="Ubuntu"/>
                <a:hlinkClick r:id="rId5"/>
              </a:rPr>
              <a:t>publishing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 [PDF].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Ubuntu"/>
              </a:rPr>
              <a:t>Committee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Ubuntu"/>
              </a:rPr>
              <a:t>on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Ubuntu"/>
              </a:rPr>
              <a:t>Publication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 </a:t>
            </a:r>
            <a:r>
              <a:rPr lang="es-ES" b="0" i="0" dirty="0" err="1">
                <a:solidFill>
                  <a:srgbClr val="000000"/>
                </a:solidFill>
                <a:effectLst/>
                <a:latin typeface="Ubuntu"/>
              </a:rPr>
              <a:t>Ethics</a:t>
            </a:r>
            <a:r>
              <a:rPr lang="es-ES" b="0" i="0" dirty="0">
                <a:solidFill>
                  <a:srgbClr val="000000"/>
                </a:solidFill>
                <a:effectLst/>
                <a:latin typeface="Ubuntu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Kendall, Graham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 (2017). «</a:t>
            </a:r>
            <a:r>
              <a:rPr lang="en-US" b="0" i="0" u="none" strike="noStrike" dirty="0">
                <a:solidFill>
                  <a:srgbClr val="2254C4"/>
                </a:solidFill>
                <a:effectLst/>
                <a:latin typeface="Ubuntu"/>
                <a:hlinkClick r:id="rId6"/>
              </a:rPr>
              <a:t>Why you should care about the rise of fake journals and the bad science they publish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«. </a:t>
            </a:r>
            <a:r>
              <a:rPr lang="en-US" b="0" i="1" dirty="0">
                <a:solidFill>
                  <a:srgbClr val="000000"/>
                </a:solidFill>
                <a:effectLst/>
                <a:latin typeface="Ubuntu"/>
              </a:rPr>
              <a:t>The Conversation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Ubuntu"/>
              </a:rPr>
              <a:t>february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 8, 2017.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ICMJE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 (2020). «</a:t>
            </a:r>
            <a:r>
              <a:rPr lang="en-US" b="0" i="0" u="none" strike="noStrike" dirty="0">
                <a:solidFill>
                  <a:srgbClr val="2254C4"/>
                </a:solidFill>
                <a:effectLst/>
                <a:latin typeface="Ubuntu"/>
                <a:hlinkClick r:id="rId7"/>
              </a:rPr>
              <a:t>Responsibilities in the Submission and Peer-Review Process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.» International Committee of Medical Journal Editors [consulta 13/08/2020].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Laine,Christine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; Winker, Margaret A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 (2017). </a:t>
            </a:r>
            <a:r>
              <a:rPr lang="en-US" b="0" i="1" u="none" strike="noStrike" dirty="0">
                <a:solidFill>
                  <a:srgbClr val="2254C4"/>
                </a:solidFill>
                <a:effectLst/>
                <a:latin typeface="Ubuntu"/>
                <a:hlinkClick r:id="rId8"/>
              </a:rPr>
              <a:t>Identifying Predatory or Pseudo-Journals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. World Association of Medical Editors.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Olijhoek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Tom; Tennant, Jon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 (2018). «</a:t>
            </a:r>
            <a:r>
              <a:rPr lang="en-US" b="0" i="0" u="none" strike="noStrike" dirty="0">
                <a:solidFill>
                  <a:srgbClr val="2254C4"/>
                </a:solidFill>
                <a:effectLst/>
                <a:latin typeface="Ubuntu"/>
                <a:hlinkClick r:id="rId9"/>
              </a:rPr>
              <a:t>The “problem” of predatory publishing remains a relatively small one and should not be allowed to defame open access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«. </a:t>
            </a:r>
            <a:r>
              <a:rPr lang="en-US" b="0" i="1" dirty="0">
                <a:solidFill>
                  <a:srgbClr val="000000"/>
                </a:solidFill>
                <a:effectLst/>
                <a:latin typeface="Ubuntu"/>
              </a:rPr>
              <a:t>LSE Impact blog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Oermann, M.H., Nicoll, L.H., Carter-Templeton, H., Woodward, A.,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Kidayi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P.L., Neal, L.B., Edie, A.H., Ashton, K.S., Chinn, P.L., &amp;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Amarasekara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S.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 (2019). «Citations of articles in predatory nursing journals». </a:t>
            </a:r>
            <a:r>
              <a:rPr lang="en-US" b="0" i="1" dirty="0" err="1">
                <a:solidFill>
                  <a:srgbClr val="000000"/>
                </a:solidFill>
                <a:effectLst/>
                <a:latin typeface="Ubuntu"/>
              </a:rPr>
              <a:t>Nurs</a:t>
            </a:r>
            <a:r>
              <a:rPr lang="en-US" b="0" i="1" dirty="0">
                <a:solidFill>
                  <a:srgbClr val="000000"/>
                </a:solidFill>
                <a:effectLst/>
                <a:latin typeface="Ubuntu"/>
              </a:rPr>
              <a:t> Outlook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, 67(6), 664-670. </a:t>
            </a:r>
            <a:r>
              <a:rPr lang="en-US" b="0" i="0" u="none" strike="noStrike" dirty="0">
                <a:solidFill>
                  <a:srgbClr val="2254C4"/>
                </a:solidFill>
                <a:effectLst/>
                <a:latin typeface="Ubuntu"/>
                <a:hlinkClick r:id="rId10"/>
              </a:rPr>
              <a:t>https://doi.org/10.1016/j.outlook.2019.05.001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Shamseer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L., Moher, D.,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Maduekwe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O. et al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. Potential predatory and legitimate biomedical journals: can you tell the difference? A cross-sectional comparison. BMC Med 15, 28 (2017). 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  <a:hlinkClick r:id="rId11"/>
              </a:rPr>
              <a:t>https://doi.org/10.1186/s12916-017-0785-9</a:t>
            </a:r>
            <a:endParaRPr lang="en-US" b="0" i="0" dirty="0">
              <a:solidFill>
                <a:srgbClr val="000000"/>
              </a:solidFill>
              <a:effectLst/>
              <a:latin typeface="Ubuntu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Shen,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Cenyu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;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Björk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Bo-Christer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 (2015). «</a:t>
            </a:r>
            <a:r>
              <a:rPr lang="en-US" b="0" i="0" u="none" strike="noStrike" dirty="0">
                <a:solidFill>
                  <a:srgbClr val="2254C4"/>
                </a:solidFill>
                <a:effectLst/>
                <a:latin typeface="Ubuntu"/>
                <a:hlinkClick r:id="rId12"/>
              </a:rPr>
              <a:t>‘Predatory’ open access: a longitudinal study of article volumes and market characteristics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«. </a:t>
            </a:r>
            <a:r>
              <a:rPr lang="en-US" b="0" i="1" dirty="0">
                <a:solidFill>
                  <a:srgbClr val="000000"/>
                </a:solidFill>
                <a:effectLst/>
                <a:latin typeface="Ubuntu"/>
              </a:rPr>
              <a:t>BCM Medicine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. DOI 10.1186/s12916-015-0469-2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Somoza-Fernández, Marta; Rodríguez-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Gairín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Josep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-Manuel; </a:t>
            </a:r>
            <a:r>
              <a:rPr lang="en-US" b="1" i="0" dirty="0" err="1">
                <a:solidFill>
                  <a:srgbClr val="000000"/>
                </a:solidFill>
                <a:effectLst/>
                <a:latin typeface="Ubuntu"/>
              </a:rPr>
              <a:t>Urbano</a:t>
            </a:r>
            <a:r>
              <a:rPr lang="en-US" b="1" i="0" dirty="0">
                <a:solidFill>
                  <a:srgbClr val="000000"/>
                </a:solidFill>
                <a:effectLst/>
                <a:latin typeface="Ubuntu"/>
              </a:rPr>
              <a:t>, Cristóbal 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(2016). “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  <a:hlinkClick r:id="rId13"/>
              </a:rPr>
              <a:t>Presence of alleged predatory journals in bibliographic databases: Analysis of Beall’s list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”. El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Ubuntu"/>
              </a:rPr>
              <a:t>profesional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 de la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Ubuntu"/>
              </a:rPr>
              <a:t>información</a:t>
            </a:r>
            <a:r>
              <a:rPr lang="en-US" b="0" i="0" dirty="0">
                <a:solidFill>
                  <a:srgbClr val="000000"/>
                </a:solidFill>
                <a:effectLst/>
                <a:latin typeface="Ubuntu"/>
              </a:rPr>
              <a:t>, v. 25, n. 5, pp. 730-737.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b="0" i="0" dirty="0">
              <a:solidFill>
                <a:srgbClr val="000000"/>
              </a:solidFill>
              <a:effectLst/>
              <a:latin typeface="Ubuntu"/>
            </a:endParaRPr>
          </a:p>
          <a:p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1A83DE-AD20-4EA8-81D2-3E024E7F8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37ADA24-BDE7-49A6-B60B-243AB8A70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956F43-8D72-466A-B4A9-C749E3D39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71631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EE38B6-093C-41D9-B017-1E8A6EDB74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Fuentes (2)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B99F92-DDD6-4CB6-916F-AE233A664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Scopus. </a:t>
            </a:r>
            <a:r>
              <a:rPr lang="es-ES" b="0" i="0" dirty="0">
                <a:solidFill>
                  <a:srgbClr val="222222"/>
                </a:solidFill>
                <a:effectLst/>
                <a:latin typeface="elsevierdisplaylight"/>
                <a:hlinkClick r:id="rId2"/>
              </a:rPr>
              <a:t>Content </a:t>
            </a:r>
            <a:r>
              <a:rPr lang="es-ES" b="0" i="0" dirty="0" err="1">
                <a:solidFill>
                  <a:srgbClr val="222222"/>
                </a:solidFill>
                <a:effectLst/>
                <a:latin typeface="elsevierdisplaylight"/>
                <a:hlinkClick r:id="rId2"/>
              </a:rPr>
              <a:t>Policy</a:t>
            </a:r>
            <a:r>
              <a:rPr lang="es-ES" b="0" i="0" dirty="0">
                <a:solidFill>
                  <a:srgbClr val="222222"/>
                </a:solidFill>
                <a:effectLst/>
                <a:latin typeface="elsevierdisplaylight"/>
                <a:hlinkClick r:id="rId2"/>
              </a:rPr>
              <a:t> and </a:t>
            </a:r>
            <a:r>
              <a:rPr lang="es-ES" b="0" i="0" dirty="0" err="1">
                <a:solidFill>
                  <a:srgbClr val="222222"/>
                </a:solidFill>
                <a:effectLst/>
                <a:latin typeface="elsevierdisplaylight"/>
                <a:hlinkClick r:id="rId2"/>
              </a:rPr>
              <a:t>Selection</a:t>
            </a:r>
            <a:endParaRPr lang="es-ES" b="0" i="0" dirty="0">
              <a:solidFill>
                <a:srgbClr val="222222"/>
              </a:solidFill>
              <a:effectLst/>
              <a:latin typeface="elsevierdisplaylight"/>
            </a:endParaRPr>
          </a:p>
          <a:p>
            <a:r>
              <a:rPr lang="es-ES" dirty="0">
                <a:solidFill>
                  <a:srgbClr val="222222"/>
                </a:solidFill>
                <a:latin typeface="elsevierdisplaylight"/>
              </a:rPr>
              <a:t>Web of Science. </a:t>
            </a:r>
            <a:r>
              <a:rPr lang="en-US" dirty="0">
                <a:solidFill>
                  <a:srgbClr val="222222"/>
                </a:solidFill>
                <a:latin typeface="elsevierdisplaylight"/>
                <a:hlinkClick r:id="rId3"/>
              </a:rPr>
              <a:t>Web of Science Journal Evaluation Process and Selection Criteria</a:t>
            </a:r>
            <a:endParaRPr lang="es-ES" b="0" i="0" dirty="0">
              <a:solidFill>
                <a:srgbClr val="222222"/>
              </a:solidFill>
              <a:effectLst/>
              <a:latin typeface="elsevierdisplaylight"/>
            </a:endParaRP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D0BCB9D-EE39-494D-9949-9D1D511F6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F5BB2A-5FAE-4266-A51E-5470FC56F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876809-138A-4FEA-B5F6-F6F49647E1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28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259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2A6E49-EFED-44F2-9B52-93A2736AE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Falsos negativos (los destacados son míos)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E325A3F-6749-4A7F-9301-9E049EE7B0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Attempts at definitive descriptions of predatory publishers have frequently been criticised as either being incomplete or </a:t>
            </a:r>
            <a:r>
              <a:rPr lang="en-GB" b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capturing features that may legitimately exist within the complex range and diversity of scholarly publications</a:t>
            </a:r>
            <a:r>
              <a:rPr lang="en-GB" b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. Some definitions of predatory publishing say that authors are charged a submission and/or publishing fee, which some </a:t>
            </a:r>
            <a:r>
              <a:rPr lang="en-GB" b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legitimate publishers also charge</a:t>
            </a:r>
            <a:r>
              <a:rPr lang="en-GB" b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but the predatory publishers misrepresent the expected level of services, such as </a:t>
            </a:r>
            <a:r>
              <a:rPr lang="en-GB" b="1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peer review and copy editing</a:t>
            </a:r>
            <a:r>
              <a:rPr lang="en-GB" b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, that are provided by legitimate publishers </a:t>
            </a:r>
            <a:r>
              <a:rPr lang="en-GB" b="0" dirty="0">
                <a:solidFill>
                  <a:srgbClr val="000000"/>
                </a:solidFill>
                <a:effectLst/>
                <a:latin typeface="Ubuntu"/>
              </a:rPr>
              <a:t>(COPE)</a:t>
            </a:r>
            <a:endParaRPr lang="en-GB" dirty="0">
              <a:latin typeface="Ubuntu"/>
            </a:endParaRP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97DD167-896A-431C-9836-B8F1DA7416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968513-655E-420A-BA5C-4A6C46D1E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A117FDB-0B1C-40AC-861E-E12A09A97D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1239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A016EC-17F1-4CCF-AF0C-FD07B7A2DF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Qué </a:t>
            </a:r>
            <a:r>
              <a:rPr lang="es-ES" b="1" dirty="0"/>
              <a:t>no</a:t>
            </a:r>
            <a:r>
              <a:rPr lang="es-ES" dirty="0"/>
              <a:t> son las revistas depredadoras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742ED33-79E5-43C0-B104-45F4C32122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/>
              <a:t>Revistas con APC a cargo de los autores</a:t>
            </a:r>
          </a:p>
          <a:p>
            <a:r>
              <a:rPr lang="es-ES" dirty="0"/>
              <a:t>Con modelo de evaluación innovadores</a:t>
            </a:r>
          </a:p>
          <a:p>
            <a:r>
              <a:rPr lang="es-ES" dirty="0"/>
              <a:t>Con altos ratios de publicación (megarevistas)</a:t>
            </a:r>
          </a:p>
          <a:p>
            <a:r>
              <a:rPr lang="es-ES" dirty="0"/>
              <a:t>Con políticas de marketing más o menos objetables</a:t>
            </a:r>
          </a:p>
          <a:p>
            <a:r>
              <a:rPr lang="es-ES" dirty="0"/>
              <a:t>Con bajo impacto o con calidad editorial cuestionable</a:t>
            </a:r>
          </a:p>
          <a:p>
            <a:r>
              <a:rPr lang="es-ES" dirty="0"/>
              <a:t>En general, los </a:t>
            </a:r>
            <a:r>
              <a:rPr lang="es-ES" b="1" dirty="0"/>
              <a:t>indicios </a:t>
            </a:r>
            <a:r>
              <a:rPr lang="es-ES" dirty="0"/>
              <a:t>no son </a:t>
            </a:r>
            <a:r>
              <a:rPr lang="es-ES" b="1" dirty="0"/>
              <a:t>indicadores </a:t>
            </a:r>
            <a:r>
              <a:rPr lang="es-ES" dirty="0"/>
              <a:t>y tomados como tales pueden generar falsos positivos</a:t>
            </a:r>
          </a:p>
          <a:p>
            <a:r>
              <a:rPr lang="es-ES" dirty="0"/>
              <a:t>Además, algunos indicadores lejos de ser negativos en sí mismos, pueden ser intrínsecamente positivos: como bajos APC o procesos de revisión eficientes.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7EDC1F-A687-492F-8027-DE81102F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9361FB1-E109-4339-9FC3-16665344B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0178A14-0A46-44B5-A442-A06D1451D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94495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D508BB-5F3B-4083-AE55-14E2EB010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Contexto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C989D6B-BBDA-4753-B295-B9C7720660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Panorama disruptivo &gt; nuevos modelos, nuevos actores, contexto cambiante</a:t>
            </a:r>
          </a:p>
          <a:p>
            <a:r>
              <a:rPr lang="es-ES" dirty="0"/>
              <a:t>Open access &gt; tendencia general de la comunicación académica</a:t>
            </a:r>
          </a:p>
          <a:p>
            <a:r>
              <a:rPr lang="es-ES" dirty="0"/>
              <a:t>APC con cargo a los autores &gt; uno de los modelos de negocio, posiblemente el principal en el futuro (soportado en realidad por los proyectos con financiación pública)</a:t>
            </a:r>
          </a:p>
          <a:p>
            <a:r>
              <a:rPr lang="es-ES" dirty="0"/>
              <a:t>La publicación como eje de la evaluación</a:t>
            </a:r>
          </a:p>
          <a:p>
            <a:r>
              <a:rPr lang="es-ES" dirty="0"/>
              <a:t>Sistema mundial de la ciencia &gt; incorporación de continentes enteros al sistema de la ciencia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3C44F46-F8F5-4E2B-BC5F-E687B4973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22524F-8E28-4F92-ACF4-4653772E9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A7ACE69-3766-45D3-958C-2F2C74717D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600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39DC9D-D5E7-474A-9766-521703561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7965"/>
            <a:ext cx="10515600" cy="1325563"/>
          </a:xfrm>
        </p:spPr>
        <p:txBody>
          <a:bodyPr/>
          <a:lstStyle/>
          <a:p>
            <a:r>
              <a:rPr lang="es-ES" dirty="0"/>
              <a:t>Calidad </a:t>
            </a:r>
            <a:r>
              <a:rPr lang="es-ES" i="1" dirty="0"/>
              <a:t>vs</a:t>
            </a:r>
            <a:r>
              <a:rPr lang="es-ES" dirty="0"/>
              <a:t> fraude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623D56C-322F-460D-A92D-9DDE99A505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No podemos confundir la </a:t>
            </a:r>
            <a:r>
              <a:rPr lang="es-ES" i="1" dirty="0"/>
              <a:t>depredación</a:t>
            </a:r>
            <a:r>
              <a:rPr lang="es-ES" dirty="0"/>
              <a:t> con la calidad de un revista, porque son elementos inconmensurables.</a:t>
            </a:r>
          </a:p>
          <a:p>
            <a:r>
              <a:rPr lang="es-ES" dirty="0"/>
              <a:t>Calidad</a:t>
            </a:r>
          </a:p>
          <a:p>
            <a:pPr lvl="1"/>
            <a:r>
              <a:rPr lang="es-ES" dirty="0"/>
              <a:t>De la publicación &gt; pertenencia (o no) a un repertorio (lista blanca)</a:t>
            </a:r>
          </a:p>
          <a:p>
            <a:pPr lvl="1"/>
            <a:r>
              <a:rPr lang="es-ES" dirty="0"/>
              <a:t>Del impacto &gt; indicador de impacto &gt; posición en cuartiles u otros indicadores </a:t>
            </a:r>
          </a:p>
          <a:p>
            <a:r>
              <a:rPr lang="es-ES" dirty="0"/>
              <a:t>Depredación = fraude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9FFF01-21AF-4181-94F4-90A80AC17D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4D0769-5D2D-4FC5-9526-5B5B0527F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2F46672-0478-4094-BDEC-08BE025A9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52023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8E650E-B2EE-4A70-B2F9-A04EFA94D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¿Entonces qué hacemos?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EE69BD-672D-4182-9B90-1E4DE1B74A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No sirve ningún criterio que no se centre en el núcleo de las funciones de una revista académica</a:t>
            </a:r>
          </a:p>
          <a:p>
            <a:r>
              <a:rPr lang="es-ES" dirty="0"/>
              <a:t>Cualquier revista puede ser acusada de depredadora en cualquier momento si no tenemos un criterio de demarcación.</a:t>
            </a:r>
          </a:p>
          <a:p>
            <a:r>
              <a:rPr lang="es-ES" dirty="0"/>
              <a:t>Para decidir cuándo una revista es depredadora necesitamos separar la epistemología de la ontología. 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F534A6-AAAC-4EA2-97DB-CB045FB9E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1F1DD69-3B00-4AF5-AC17-3FF2D28ED0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F16FD4-F56A-423C-A5A3-2CA9B135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947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71B2AA6-E96C-48FA-9454-88983D5FEA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Hemos de dar sentido al </a:t>
            </a:r>
            <a:r>
              <a:rPr lang="es-ES" i="1" dirty="0"/>
              <a:t>dictum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23A04B-607D-4500-84B0-E305ADBBB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endParaRPr lang="es-ES" sz="4400" dirty="0"/>
          </a:p>
          <a:p>
            <a:pPr marL="0" indent="0" algn="ctr">
              <a:buNone/>
            </a:pPr>
            <a:r>
              <a:rPr lang="es-ES" sz="4400" dirty="0"/>
              <a:t>“Nunca publiques aquí”</a:t>
            </a:r>
          </a:p>
          <a:p>
            <a:pPr marL="0" indent="0">
              <a:buNone/>
            </a:pPr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3767C6-33B4-4890-8CB7-794CBA9B3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31BC0-4E67-4467-AC91-8872B3B5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3CA070-F71A-456F-9E2D-CCDC1BE43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5302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F0D906-0197-4291-AAC5-679E4BB1E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Ontología vs epistemología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40E42D2-D352-47F4-9217-6B65B69580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La </a:t>
            </a:r>
            <a:r>
              <a:rPr lang="es-ES" b="1" dirty="0"/>
              <a:t>ontología</a:t>
            </a:r>
            <a:r>
              <a:rPr lang="es-ES" dirty="0"/>
              <a:t> nos dice qué es una cosa, </a:t>
            </a:r>
            <a:r>
              <a:rPr lang="es-ES" dirty="0" err="1"/>
              <a:t>p.e</a:t>
            </a:r>
            <a:r>
              <a:rPr lang="es-ES" dirty="0"/>
              <a:t>. qué es una revista depredadora</a:t>
            </a:r>
          </a:p>
          <a:p>
            <a:r>
              <a:rPr lang="es-ES" dirty="0"/>
              <a:t>La </a:t>
            </a:r>
            <a:r>
              <a:rPr lang="es-ES" b="1" dirty="0"/>
              <a:t>epistemología</a:t>
            </a:r>
            <a:r>
              <a:rPr lang="es-ES" dirty="0"/>
              <a:t> nos dice cómo podemos conocer una cosa, </a:t>
            </a:r>
            <a:r>
              <a:rPr lang="es-ES" dirty="0" err="1"/>
              <a:t>p.e</a:t>
            </a:r>
            <a:r>
              <a:rPr lang="es-ES" dirty="0"/>
              <a:t>., una revista depredadora</a:t>
            </a:r>
          </a:p>
          <a:p>
            <a:r>
              <a:rPr lang="es-ES" dirty="0"/>
              <a:t>Los criterios epistemológicos tomados como criterios ontológicos pueden causar más </a:t>
            </a:r>
            <a:r>
              <a:rPr lang="es-ES" b="1" dirty="0"/>
              <a:t>daño</a:t>
            </a:r>
            <a:r>
              <a:rPr lang="es-ES" dirty="0"/>
              <a:t> que beneficio al generar </a:t>
            </a:r>
            <a:r>
              <a:rPr lang="es-ES" b="1" dirty="0"/>
              <a:t>falsos positivos</a:t>
            </a:r>
          </a:p>
          <a:p>
            <a:r>
              <a:rPr lang="es-ES" dirty="0"/>
              <a:t>Necesitamos un criterio ontológico que separe a las revistas depredadoras de las revistas legítimas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5E5CA1-FBD3-4AAD-8FA8-32A089EF2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E5C3-3805-420F-B263-FF36E866552A}" type="datetime1">
              <a:rPr lang="en-GB" smtClean="0"/>
              <a:t>24/11/2020</a:t>
            </a:fld>
            <a:endParaRPr lang="en-GB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C3B652-3F98-4F66-9561-700E00124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L. Codina - Digidoc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5AC4B5-0A77-429B-AE08-75F9281F59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29A547-C8E5-4183-B87A-350B277E72F1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562568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2220</Words>
  <Application>Microsoft Office PowerPoint</Application>
  <PresentationFormat>Panorámica</PresentationFormat>
  <Paragraphs>214</Paragraphs>
  <Slides>28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28</vt:i4>
      </vt:variant>
    </vt:vector>
  </HeadingPairs>
  <TitlesOfParts>
    <vt:vector size="36" baseType="lpstr">
      <vt:lpstr>Arial</vt:lpstr>
      <vt:lpstr>Calibri</vt:lpstr>
      <vt:lpstr>Calibri Light</vt:lpstr>
      <vt:lpstr>elsevierdisplaylight</vt:lpstr>
      <vt:lpstr>Georgia</vt:lpstr>
      <vt:lpstr>Harding</vt:lpstr>
      <vt:lpstr>Ubuntu</vt:lpstr>
      <vt:lpstr>Tema de Office</vt:lpstr>
      <vt:lpstr>“Nunca publiques aquí”. ¿Cómo dar sentido al dictum?: revistas depredadoras y criterio de demarcación</vt:lpstr>
      <vt:lpstr>Contexto (los destacados son míos)</vt:lpstr>
      <vt:lpstr>Falsos negativos (los destacados son míos)</vt:lpstr>
      <vt:lpstr>Qué no son las revistas depredadoras</vt:lpstr>
      <vt:lpstr>Contexto</vt:lpstr>
      <vt:lpstr>Calidad vs fraude</vt:lpstr>
      <vt:lpstr>¿Entonces qué hacemos?</vt:lpstr>
      <vt:lpstr>Hemos de dar sentido al dictum</vt:lpstr>
      <vt:lpstr>Ontología vs epistemología</vt:lpstr>
      <vt:lpstr>¿Qué funciones caracterizan a una revista académica?</vt:lpstr>
      <vt:lpstr>La visión del ICJME</vt:lpstr>
      <vt:lpstr>Más sobre la visión del COPE</vt:lpstr>
      <vt:lpstr>¿La verdadera naturaleza del predatory? (los destacados son míos)</vt:lpstr>
      <vt:lpstr>El punto esencial</vt:lpstr>
      <vt:lpstr>¿Qué hay de los APC?</vt:lpstr>
      <vt:lpstr>¿Hay otros fraudes asociados a la ausencia de evaluación?</vt:lpstr>
      <vt:lpstr>Listas negras</vt:lpstr>
      <vt:lpstr>El papel de las listas blancas: las bases de datos académicas</vt:lpstr>
      <vt:lpstr>Listas blancas · Ejemplo WoS</vt:lpstr>
      <vt:lpstr>Listas blancas · Ejemplo Scopus (vista parcial)</vt:lpstr>
      <vt:lpstr>Scopus · Re-evaluación</vt:lpstr>
      <vt:lpstr>El alcance del problema · 1</vt:lpstr>
      <vt:lpstr>El alcance del problema · 2</vt:lpstr>
      <vt:lpstr>El alcance del problema · 3 (los destacados son míos)</vt:lpstr>
      <vt:lpstr>Conclusiones</vt:lpstr>
      <vt:lpstr>Y unas consideraciones finales</vt:lpstr>
      <vt:lpstr>Fuentes (1)</vt:lpstr>
      <vt:lpstr>Fuentes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Revistas depredadoras Qué no son, y el criterio de demarcación</dc:title>
  <dc:creator>Lluís Codina</dc:creator>
  <cp:lastModifiedBy>Laura</cp:lastModifiedBy>
  <cp:revision>115</cp:revision>
  <dcterms:created xsi:type="dcterms:W3CDTF">2020-11-02T23:10:23Z</dcterms:created>
  <dcterms:modified xsi:type="dcterms:W3CDTF">2020-11-24T12:51:21Z</dcterms:modified>
</cp:coreProperties>
</file>