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8" r:id="rId3"/>
    <p:sldId id="279" r:id="rId4"/>
    <p:sldId id="281" r:id="rId5"/>
    <p:sldId id="280" r:id="rId6"/>
    <p:sldId id="282" r:id="rId7"/>
    <p:sldId id="283" r:id="rId8"/>
    <p:sldId id="284" r:id="rId9"/>
    <p:sldId id="287" r:id="rId10"/>
    <p:sldId id="288" r:id="rId1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897" autoAdjust="0"/>
  </p:normalViewPr>
  <p:slideViewPr>
    <p:cSldViewPr snapToGrid="0" snapToObjects="1"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F6E1-8098-5643-B1EE-7F910D63A03F}" type="datetimeFigureOut">
              <a:rPr lang="es-ES" smtClean="0"/>
              <a:t>04/01/2022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3120-55D8-EB45-9D3C-3ECECFB523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162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F6E1-8098-5643-B1EE-7F910D63A03F}" type="datetimeFigureOut">
              <a:rPr lang="es-ES" smtClean="0"/>
              <a:t>04/01/2022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3120-55D8-EB45-9D3C-3ECECFB523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50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F6E1-8098-5643-B1EE-7F910D63A03F}" type="datetimeFigureOut">
              <a:rPr lang="es-ES" smtClean="0"/>
              <a:t>04/01/2022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3120-55D8-EB45-9D3C-3ECECFB523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482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F6E1-8098-5643-B1EE-7F910D63A03F}" type="datetimeFigureOut">
              <a:rPr lang="es-ES" smtClean="0"/>
              <a:t>04/01/2022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3120-55D8-EB45-9D3C-3ECECFB523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429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F6E1-8098-5643-B1EE-7F910D63A03F}" type="datetimeFigureOut">
              <a:rPr lang="es-ES" smtClean="0"/>
              <a:t>04/01/2022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3120-55D8-EB45-9D3C-3ECECFB523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911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F6E1-8098-5643-B1EE-7F910D63A03F}" type="datetimeFigureOut">
              <a:rPr lang="es-ES" smtClean="0"/>
              <a:t>04/01/2022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3120-55D8-EB45-9D3C-3ECECFB523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27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F6E1-8098-5643-B1EE-7F910D63A03F}" type="datetimeFigureOut">
              <a:rPr lang="es-ES" smtClean="0"/>
              <a:t>04/01/2022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3120-55D8-EB45-9D3C-3ECECFB523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908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F6E1-8098-5643-B1EE-7F910D63A03F}" type="datetimeFigureOut">
              <a:rPr lang="es-ES" smtClean="0"/>
              <a:t>04/01/2022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3120-55D8-EB45-9D3C-3ECECFB523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07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F6E1-8098-5643-B1EE-7F910D63A03F}" type="datetimeFigureOut">
              <a:rPr lang="es-ES" smtClean="0"/>
              <a:t>04/01/2022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3120-55D8-EB45-9D3C-3ECECFB523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247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F6E1-8098-5643-B1EE-7F910D63A03F}" type="datetimeFigureOut">
              <a:rPr lang="es-ES" smtClean="0"/>
              <a:t>04/01/2022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3120-55D8-EB45-9D3C-3ECECFB523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392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F6E1-8098-5643-B1EE-7F910D63A03F}" type="datetimeFigureOut">
              <a:rPr lang="es-ES" smtClean="0"/>
              <a:t>04/01/2022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D3120-55D8-EB45-9D3C-3ECECFB523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746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3F6E1-8098-5643-B1EE-7F910D63A03F}" type="datetimeFigureOut">
              <a:rPr lang="es-ES" smtClean="0"/>
              <a:t>04/01/2022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D3120-55D8-EB45-9D3C-3ECECFB523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6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80036" y="163720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8000"/>
                </a:solidFill>
              </a:rPr>
              <a:t>XIII Jornadas de buenas prácticas y gestión del conocimiento de la BUS</a:t>
            </a:r>
            <a:endParaRPr lang="es-ES" dirty="0">
              <a:solidFill>
                <a:srgbClr val="008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65836" y="2036033"/>
            <a:ext cx="6400800" cy="1752600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Sevilla, 16 de diciembre 2021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3457266" y="4494515"/>
            <a:ext cx="2617940" cy="1921130"/>
            <a:chOff x="3759517" y="423557"/>
            <a:chExt cx="2617940" cy="192113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6628"/>
            <a:stretch/>
          </p:blipFill>
          <p:spPr>
            <a:xfrm>
              <a:off x="3759517" y="423557"/>
              <a:ext cx="2541075" cy="1499746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984" t="60290" r="11332" b="10478"/>
            <a:stretch/>
          </p:blipFill>
          <p:spPr>
            <a:xfrm>
              <a:off x="3759517" y="1906276"/>
              <a:ext cx="2617940" cy="4384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312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72167"/>
            <a:ext cx="8229600" cy="1143000"/>
          </a:xfrm>
        </p:spPr>
        <p:txBody>
          <a:bodyPr/>
          <a:lstStyle/>
          <a:p>
            <a:r>
              <a:rPr lang="es-ES" i="1" dirty="0" smtClean="0">
                <a:solidFill>
                  <a:srgbClr val="008000"/>
                </a:solidFill>
              </a:rPr>
              <a:t>Gracias por tanto…</a:t>
            </a:r>
            <a:endParaRPr lang="es-ES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999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663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/>
            </a:r>
            <a:br>
              <a:rPr lang="es-ES" dirty="0" smtClean="0">
                <a:solidFill>
                  <a:srgbClr val="FF0000"/>
                </a:solidFill>
              </a:rPr>
            </a:br>
            <a:r>
              <a:rPr lang="es-ES" b="1" dirty="0" smtClean="0">
                <a:solidFill>
                  <a:srgbClr val="008000"/>
                </a:solidFill>
              </a:rPr>
              <a:t>Comité de Ética de la investigación de la Universidad de Sevilla (CEIUS)</a:t>
            </a:r>
            <a:endParaRPr lang="es-E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54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fontAlgn="base"/>
            <a:r>
              <a:rPr lang="es-ES_tradnl" dirty="0"/>
              <a:t>El Vicerrectorado de Investigación, consciente de su deber y responsabilidad como organismo público de </a:t>
            </a:r>
            <a:r>
              <a:rPr lang="es-ES_tradnl" dirty="0" smtClean="0"/>
              <a:t>investigación hace </a:t>
            </a:r>
            <a:r>
              <a:rPr lang="es-ES_tradnl" dirty="0"/>
              <a:t>suya la recomendación de velar por los máximos estándares en ética e integridad en la ciencia del </a:t>
            </a:r>
            <a:r>
              <a:rPr lang="es-ES_tradnl" b="1" dirty="0">
                <a:solidFill>
                  <a:srgbClr val="008000"/>
                </a:solidFill>
              </a:rPr>
              <a:t>Programa marco de investigación e innovación (I+I) de la Unión Europea, Horizonte Europa (2021-</a:t>
            </a:r>
            <a:r>
              <a:rPr lang="es-ES_tradnl" b="1" dirty="0" smtClean="0">
                <a:solidFill>
                  <a:srgbClr val="008000"/>
                </a:solidFill>
              </a:rPr>
              <a:t>2024)</a:t>
            </a:r>
            <a:r>
              <a:rPr lang="es-ES_tradnl" dirty="0"/>
              <a:t>. </a:t>
            </a:r>
          </a:p>
          <a:p>
            <a:pPr fontAlgn="base"/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21547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8000"/>
                </a:solidFill>
              </a:rPr>
              <a:t>Horizonte Europa</a:t>
            </a:r>
            <a:br>
              <a:rPr lang="es-ES" dirty="0" smtClean="0">
                <a:solidFill>
                  <a:srgbClr val="008000"/>
                </a:solidFill>
              </a:rPr>
            </a:br>
            <a:r>
              <a:rPr lang="es-ES" dirty="0" smtClean="0">
                <a:solidFill>
                  <a:srgbClr val="008000"/>
                </a:solidFill>
              </a:rPr>
              <a:t>Plan estratégico 2021-2024</a:t>
            </a:r>
            <a:endParaRPr lang="es-ES" dirty="0">
              <a:solidFill>
                <a:srgbClr val="008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s-ES" dirty="0" smtClean="0"/>
              <a:t>Igualdad de género e </a:t>
            </a:r>
            <a:r>
              <a:rPr lang="es-ES" dirty="0" err="1" smtClean="0"/>
              <a:t>inclusividad</a:t>
            </a:r>
            <a:endParaRPr lang="es-ES" dirty="0" smtClean="0"/>
          </a:p>
          <a:p>
            <a:pPr>
              <a:buFontTx/>
              <a:buChar char="-"/>
            </a:pPr>
            <a:r>
              <a:rPr lang="es-ES" dirty="0" smtClean="0"/>
              <a:t>Ética e integridad</a:t>
            </a:r>
            <a:endParaRPr lang="es-ES" i="1" dirty="0" smtClean="0"/>
          </a:p>
          <a:p>
            <a:pPr lvl="2"/>
            <a:r>
              <a:rPr lang="en-US" i="1" dirty="0"/>
              <a:t> Research ethics and integrity are a prerequisite for research excellence and a </a:t>
            </a:r>
            <a:r>
              <a:rPr lang="en-US" i="1" dirty="0" smtClean="0"/>
              <a:t>critical factor </a:t>
            </a:r>
            <a:r>
              <a:rPr lang="en-US" i="1" dirty="0"/>
              <a:t>in achieving socially relevant impact. </a:t>
            </a:r>
            <a:r>
              <a:rPr lang="en-US" b="1" i="1" dirty="0"/>
              <a:t>All projects funded by Horizon Europe </a:t>
            </a:r>
            <a:r>
              <a:rPr lang="en-US" b="1" i="1" dirty="0" smtClean="0"/>
              <a:t>will respect </a:t>
            </a:r>
            <a:r>
              <a:rPr lang="en-US" b="1" i="1" dirty="0"/>
              <a:t>the European Code of Conduct for Research Integrity and adhere to the </a:t>
            </a:r>
            <a:r>
              <a:rPr lang="en-US" b="1" i="1" dirty="0" smtClean="0"/>
              <a:t>ethics principles </a:t>
            </a:r>
            <a:r>
              <a:rPr lang="en-US" b="1" i="1" dirty="0"/>
              <a:t>and legislation</a:t>
            </a:r>
            <a:r>
              <a:rPr lang="en-US" i="1" dirty="0"/>
              <a:t>, including when activities are conducted in a third country </a:t>
            </a:r>
            <a:r>
              <a:rPr lang="en-US" i="1" dirty="0" smtClean="0"/>
              <a:t>in order </a:t>
            </a:r>
            <a:r>
              <a:rPr lang="en-US" i="1" dirty="0"/>
              <a:t>to fight against Ethics </a:t>
            </a:r>
            <a:r>
              <a:rPr lang="en-US" i="1" dirty="0" smtClean="0"/>
              <a:t>Dumping (</a:t>
            </a:r>
            <a:r>
              <a:rPr lang="en-US" i="1" dirty="0" err="1" smtClean="0"/>
              <a:t>pp</a:t>
            </a:r>
            <a:r>
              <a:rPr lang="en-US" i="1" dirty="0" smtClean="0"/>
              <a:t>: 27).</a:t>
            </a:r>
          </a:p>
          <a:p>
            <a:r>
              <a:rPr lang="es-ES" dirty="0" smtClean="0"/>
              <a:t>Ciencia abierta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881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/>
              <a:t>El Consejo de Gobierno de la Universidad de Sevilla aprobó la creación del Comité de Ética de la Investigación </a:t>
            </a:r>
            <a:r>
              <a:rPr lang="es-ES_tradnl" dirty="0" smtClean="0"/>
              <a:t>de la Universidad de Sevilla (CEIUS)</a:t>
            </a:r>
          </a:p>
          <a:p>
            <a:r>
              <a:rPr lang="es-ES_tradnl" dirty="0" smtClean="0"/>
              <a:t>Acreditado </a:t>
            </a:r>
            <a:r>
              <a:rPr lang="es-ES_tradnl" dirty="0"/>
              <a:t>por la Secretaria General de Investigación y Calidad de la Junta de Andalucía, </a:t>
            </a:r>
            <a:endParaRPr lang="es-ES_tradnl" dirty="0" smtClean="0"/>
          </a:p>
          <a:p>
            <a:pPr lvl="1"/>
            <a:r>
              <a:rPr lang="es-ES_tradnl" dirty="0" smtClean="0"/>
              <a:t>Decreto </a:t>
            </a:r>
            <a:r>
              <a:rPr lang="es-ES_tradnl" dirty="0"/>
              <a:t>8/2020 del 30 de enero, ampliando la oferta de evaluación ética de proyectos de investigación.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78463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Composición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 smtClean="0"/>
              <a:t>Según establece el Decreto </a:t>
            </a:r>
          </a:p>
          <a:p>
            <a:pPr lvl="1"/>
            <a:r>
              <a:rPr lang="es-ES" i="1" dirty="0"/>
              <a:t>Tres profesionales de la Medicina con actividad </a:t>
            </a:r>
            <a:r>
              <a:rPr lang="es-ES" i="1" dirty="0" smtClean="0"/>
              <a:t>asistencial. </a:t>
            </a:r>
            <a:endParaRPr lang="es-ES_tradnl" i="1" dirty="0"/>
          </a:p>
          <a:p>
            <a:pPr lvl="1"/>
            <a:r>
              <a:rPr lang="es-ES" i="1" dirty="0"/>
              <a:t>Una persona especialista en Farmacología Clínica.</a:t>
            </a:r>
            <a:endParaRPr lang="es-ES_tradnl" i="1" dirty="0"/>
          </a:p>
          <a:p>
            <a:pPr lvl="1"/>
            <a:r>
              <a:rPr lang="es-ES" i="1" dirty="0"/>
              <a:t>Dos personas tituladas en </a:t>
            </a:r>
            <a:r>
              <a:rPr lang="es-ES" i="1" dirty="0" smtClean="0"/>
              <a:t>Farmacia</a:t>
            </a:r>
          </a:p>
          <a:p>
            <a:pPr lvl="2"/>
            <a:r>
              <a:rPr lang="es-ES" i="1" dirty="0" smtClean="0"/>
              <a:t>Con desempeño profesional en Farmacia </a:t>
            </a:r>
            <a:r>
              <a:rPr lang="es-ES" i="1" dirty="0"/>
              <a:t>Hospitalaria </a:t>
            </a:r>
            <a:r>
              <a:rPr lang="es-ES" i="1" dirty="0" smtClean="0"/>
              <a:t>y en </a:t>
            </a:r>
            <a:r>
              <a:rPr lang="es-ES" i="1" dirty="0"/>
              <a:t>Atención Primaria.</a:t>
            </a:r>
            <a:endParaRPr lang="es-ES_tradnl" i="1" dirty="0"/>
          </a:p>
          <a:p>
            <a:pPr lvl="1"/>
            <a:r>
              <a:rPr lang="es-ES" i="1" dirty="0"/>
              <a:t>Dos profesionales de </a:t>
            </a:r>
            <a:r>
              <a:rPr lang="es-ES" i="1" dirty="0" smtClean="0"/>
              <a:t>Enfermería</a:t>
            </a:r>
          </a:p>
          <a:p>
            <a:pPr lvl="2"/>
            <a:r>
              <a:rPr lang="es-ES" i="1" dirty="0" smtClean="0"/>
              <a:t>Con </a:t>
            </a:r>
            <a:r>
              <a:rPr lang="es-ES" i="1" dirty="0"/>
              <a:t>actividad asistencial en </a:t>
            </a:r>
            <a:r>
              <a:rPr lang="es-ES" i="1" dirty="0" smtClean="0"/>
              <a:t>centro </a:t>
            </a:r>
            <a:r>
              <a:rPr lang="es-ES" i="1" dirty="0"/>
              <a:t>sanitario. </a:t>
            </a:r>
            <a:endParaRPr lang="es-ES_tradnl" i="1" dirty="0"/>
          </a:p>
          <a:p>
            <a:pPr lvl="1"/>
            <a:r>
              <a:rPr lang="es-ES" i="1" dirty="0"/>
              <a:t>Dos personas ajenas a las profesiones </a:t>
            </a:r>
            <a:r>
              <a:rPr lang="es-ES" i="1" dirty="0" smtClean="0"/>
              <a:t>sanitarias</a:t>
            </a:r>
          </a:p>
          <a:p>
            <a:pPr lvl="2"/>
            <a:r>
              <a:rPr lang="es-ES" i="1" dirty="0" smtClean="0"/>
              <a:t>Una </a:t>
            </a:r>
            <a:r>
              <a:rPr lang="es-ES" i="1" dirty="0"/>
              <a:t>de ellas licenciada o graduada en Derecho especialista en la materia.</a:t>
            </a:r>
            <a:endParaRPr lang="es-ES_tradnl" i="1" dirty="0"/>
          </a:p>
          <a:p>
            <a:pPr lvl="1"/>
            <a:r>
              <a:rPr lang="es-ES" i="1" dirty="0"/>
              <a:t>Una persona miembro perteneciente al Comité de Ética Asistencial del centro o institución sanitaria adscrito al mismo, con formación experta acreditada en Bioética.</a:t>
            </a:r>
            <a:endParaRPr lang="es-ES_tradnl" i="1" dirty="0"/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Se </a:t>
            </a:r>
            <a:r>
              <a:rPr lang="es-ES" dirty="0"/>
              <a:t>amplía con profesionales de Odontología, Psicología, Fisioterapia y Podología. </a:t>
            </a:r>
            <a:endParaRPr lang="es-ES" dirty="0" smtClean="0"/>
          </a:p>
          <a:p>
            <a:pPr lvl="1"/>
            <a:r>
              <a:rPr lang="es-ES" dirty="0" smtClean="0"/>
              <a:t>Sede: CRAI-Antonio de Ulloa</a:t>
            </a:r>
          </a:p>
          <a:p>
            <a:pPr lvl="1"/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803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Dirección CEIUS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sz="2800" dirty="0" smtClean="0"/>
              <a:t>Constituimos CEIUS: 22 investigadoras e investigadores</a:t>
            </a:r>
          </a:p>
          <a:p>
            <a:r>
              <a:rPr lang="es-ES" sz="2800" dirty="0" smtClean="0"/>
              <a:t>Dirección CEIUS</a:t>
            </a:r>
          </a:p>
          <a:p>
            <a:pPr lvl="1"/>
            <a:r>
              <a:rPr lang="es-ES" sz="2400" i="1" dirty="0" smtClean="0"/>
              <a:t>Presidencia: Eugenia Gil García</a:t>
            </a:r>
          </a:p>
          <a:p>
            <a:pPr lvl="1"/>
            <a:r>
              <a:rPr lang="es-ES" sz="2400" i="1" dirty="0" smtClean="0"/>
              <a:t>Vicepresidencia: Jaime Boceta</a:t>
            </a:r>
          </a:p>
          <a:p>
            <a:pPr lvl="1"/>
            <a:r>
              <a:rPr lang="es-ES" sz="2400" i="1" dirty="0" smtClean="0"/>
              <a:t>Secretaría: Rosario Antequera </a:t>
            </a:r>
          </a:p>
          <a:p>
            <a:pPr lvl="1"/>
            <a:r>
              <a:rPr lang="es-ES" sz="2400" i="1" dirty="0" smtClean="0"/>
              <a:t>Administrativo </a:t>
            </a:r>
            <a:r>
              <a:rPr lang="es-ES" sz="2400" i="1" smtClean="0"/>
              <a:t>José Ángel </a:t>
            </a:r>
            <a:r>
              <a:rPr lang="es-ES" sz="2400" i="1" dirty="0" err="1" smtClean="0"/>
              <a:t>Gomez</a:t>
            </a:r>
            <a:endParaRPr lang="es-ES" sz="2400" i="1" dirty="0"/>
          </a:p>
        </p:txBody>
      </p:sp>
    </p:spTree>
    <p:extLst>
      <p:ext uri="{BB962C8B-B14F-4D97-AF65-F5344CB8AC3E}">
        <p14:creationId xmlns:p14="http://schemas.microsoft.com/office/powerpoint/2010/main" val="2083512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Misión…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8000"/>
                </a:solidFill>
              </a:rPr>
              <a:t>Evaluación bioética de los proyectos de investigación de la Universidad de Sevilla en los que estén implicados personas y así lo requieran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Velando por el cumplimiento de los principios bioéticos de:</a:t>
            </a:r>
          </a:p>
          <a:p>
            <a:pPr lvl="1"/>
            <a:r>
              <a:rPr lang="es-ES" b="1" dirty="0" smtClean="0"/>
              <a:t>Autonomía</a:t>
            </a:r>
            <a:r>
              <a:rPr lang="es-ES" dirty="0" smtClean="0"/>
              <a:t>: derecho a la persona a su privacidad y autodeterminación</a:t>
            </a:r>
          </a:p>
          <a:p>
            <a:pPr lvl="1"/>
            <a:r>
              <a:rPr lang="es-ES" b="1" dirty="0" err="1" smtClean="0"/>
              <a:t>Beneficiencia</a:t>
            </a:r>
            <a:r>
              <a:rPr lang="es-ES" dirty="0" smtClean="0"/>
              <a:t>: obligación de actuar en beneficio de otros, ayudar y promover sus legítimos intereses, siempre que lo pidan o acepten</a:t>
            </a:r>
          </a:p>
          <a:p>
            <a:pPr lvl="3"/>
            <a:r>
              <a:rPr lang="es-ES" dirty="0" smtClean="0"/>
              <a:t>Valorar los beneficios y riesgos que se pueden derivar de las acciones de las personas</a:t>
            </a:r>
            <a:endParaRPr lang="es-ES" b="1" dirty="0" smtClean="0"/>
          </a:p>
          <a:p>
            <a:pPr lvl="3"/>
            <a:r>
              <a:rPr lang="es-ES" dirty="0" smtClean="0"/>
              <a:t>Velando por la </a:t>
            </a:r>
            <a:r>
              <a:rPr lang="es-ES" b="1" dirty="0" smtClean="0"/>
              <a:t>confidencialidad</a:t>
            </a:r>
            <a:r>
              <a:rPr lang="es-ES" dirty="0" smtClean="0"/>
              <a:t> y privacidad de los datos</a:t>
            </a:r>
          </a:p>
          <a:p>
            <a:pPr lvl="1"/>
            <a:r>
              <a:rPr lang="es-ES" b="1" dirty="0" smtClean="0"/>
              <a:t>No </a:t>
            </a:r>
            <a:r>
              <a:rPr lang="es-ES" b="1" dirty="0" err="1" smtClean="0"/>
              <a:t>maleficiencia</a:t>
            </a:r>
            <a:r>
              <a:rPr lang="es-ES" dirty="0" smtClean="0"/>
              <a:t>: no hacer daño en la salud y bienestar de las personas</a:t>
            </a:r>
          </a:p>
          <a:p>
            <a:pPr lvl="1"/>
            <a:r>
              <a:rPr lang="es-ES" b="1" dirty="0" smtClean="0"/>
              <a:t>Justicia: </a:t>
            </a:r>
            <a:r>
              <a:rPr lang="es-ES" dirty="0" smtClean="0"/>
              <a:t>no discriminación por  razón de edad, sexo, orientación sexual, clase social, renta, creencias.</a:t>
            </a:r>
          </a:p>
          <a:p>
            <a:pPr lvl="1"/>
            <a:r>
              <a:rPr lang="es-ES" b="1" dirty="0" smtClean="0"/>
              <a:t>Prudencia</a:t>
            </a:r>
            <a:r>
              <a:rPr lang="es-ES" dirty="0" smtClean="0"/>
              <a:t>: teniendo en cuenta los posibles riesgos e incertidumbres</a:t>
            </a:r>
          </a:p>
          <a:p>
            <a:pPr lvl="1"/>
            <a:endParaRPr lang="es-ES" dirty="0" smtClean="0"/>
          </a:p>
          <a:p>
            <a:pPr lvl="3"/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063357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</a:t>
            </a:r>
            <a:r>
              <a:rPr lang="pl-PL" dirty="0" err="1" smtClean="0"/>
              <a:t>Có</a:t>
            </a:r>
            <a:r>
              <a:rPr lang="es-ES" dirty="0" err="1" smtClean="0"/>
              <a:t>mo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" sz="2800" dirty="0" smtClean="0"/>
          </a:p>
          <a:p>
            <a:r>
              <a:rPr lang="es-ES" sz="2800" b="1" dirty="0" smtClean="0">
                <a:solidFill>
                  <a:srgbClr val="FF0000"/>
                </a:solidFill>
              </a:rPr>
              <a:t>Honestidad académica</a:t>
            </a:r>
            <a:endParaRPr lang="es-ES" sz="2800" b="1" dirty="0" smtClean="0"/>
          </a:p>
          <a:p>
            <a:r>
              <a:rPr lang="es-ES" sz="2800" b="1" dirty="0">
                <a:solidFill>
                  <a:srgbClr val="0000FF"/>
                </a:solidFill>
              </a:rPr>
              <a:t>I</a:t>
            </a:r>
            <a:r>
              <a:rPr lang="es-ES" sz="2800" b="1" dirty="0" smtClean="0">
                <a:solidFill>
                  <a:srgbClr val="0000FF"/>
                </a:solidFill>
              </a:rPr>
              <a:t>nvestigaciones pertinentes</a:t>
            </a:r>
            <a:endParaRPr lang="es-ES" sz="2800" b="1" dirty="0" smtClean="0">
              <a:solidFill>
                <a:schemeClr val="accent2"/>
              </a:solidFill>
            </a:endParaRPr>
          </a:p>
          <a:p>
            <a:r>
              <a:rPr lang="es-ES" sz="2800" b="1" dirty="0" smtClean="0">
                <a:solidFill>
                  <a:schemeClr val="accent2"/>
                </a:solidFill>
              </a:rPr>
              <a:t>Acceso abierto y repositorio institucional (</a:t>
            </a:r>
            <a:r>
              <a:rPr lang="es-ES" sz="2800" b="1" dirty="0" err="1" smtClean="0">
                <a:solidFill>
                  <a:schemeClr val="accent2"/>
                </a:solidFill>
              </a:rPr>
              <a:t>IdUs</a:t>
            </a:r>
            <a:r>
              <a:rPr lang="es-ES" sz="2800" b="1" dirty="0" smtClean="0">
                <a:solidFill>
                  <a:schemeClr val="accent2"/>
                </a:solidFill>
              </a:rPr>
              <a:t>)</a:t>
            </a:r>
            <a:endParaRPr lang="es-ES" sz="2800" b="1" dirty="0" smtClean="0">
              <a:solidFill>
                <a:srgbClr val="008000"/>
              </a:solidFill>
            </a:endParaRPr>
          </a:p>
          <a:p>
            <a:r>
              <a:rPr lang="es-ES" sz="2800" b="1" dirty="0" smtClean="0">
                <a:solidFill>
                  <a:srgbClr val="008000"/>
                </a:solidFill>
              </a:rPr>
              <a:t>Publicaciones en revistas científicas de calidad</a:t>
            </a:r>
            <a:endParaRPr lang="es-ES" sz="2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0995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532</Words>
  <Application>Microsoft Office PowerPoint</Application>
  <PresentationFormat>Presentación en pantalla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XIII Jornadas de buenas prácticas y gestión del conocimiento de la BUS</vt:lpstr>
      <vt:lpstr> Comité de Ética de la investigación de la Universidad de Sevilla (CEIUS)</vt:lpstr>
      <vt:lpstr>Presentación de PowerPoint</vt:lpstr>
      <vt:lpstr>Horizonte Europa Plan estratégico 2021-2024</vt:lpstr>
      <vt:lpstr>Presentación de PowerPoint</vt:lpstr>
      <vt:lpstr>Composición</vt:lpstr>
      <vt:lpstr>Dirección CEIUS</vt:lpstr>
      <vt:lpstr>Misión…</vt:lpstr>
      <vt:lpstr>¿Cómo?</vt:lpstr>
      <vt:lpstr>Gracias por tanto…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Comisión Permanente CEIUS</dc:title>
  <dc:creator>Dpto. de Enfermería</dc:creator>
  <cp:lastModifiedBy>user</cp:lastModifiedBy>
  <cp:revision>36</cp:revision>
  <dcterms:created xsi:type="dcterms:W3CDTF">2021-10-31T06:35:44Z</dcterms:created>
  <dcterms:modified xsi:type="dcterms:W3CDTF">2022-01-04T11:10:15Z</dcterms:modified>
</cp:coreProperties>
</file>