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3"/>
  </p:notesMasterIdLst>
  <p:handoutMasterIdLst>
    <p:handoutMasterId r:id="rId64"/>
  </p:handoutMasterIdLst>
  <p:sldIdLst>
    <p:sldId id="464" r:id="rId2"/>
    <p:sldId id="446" r:id="rId3"/>
    <p:sldId id="475" r:id="rId4"/>
    <p:sldId id="447" r:id="rId5"/>
    <p:sldId id="448" r:id="rId6"/>
    <p:sldId id="485" r:id="rId7"/>
    <p:sldId id="488" r:id="rId8"/>
    <p:sldId id="487" r:id="rId9"/>
    <p:sldId id="489" r:id="rId10"/>
    <p:sldId id="490" r:id="rId11"/>
    <p:sldId id="503" r:id="rId12"/>
    <p:sldId id="491" r:id="rId13"/>
    <p:sldId id="492" r:id="rId14"/>
    <p:sldId id="493" r:id="rId15"/>
    <p:sldId id="495" r:id="rId16"/>
    <p:sldId id="496" r:id="rId17"/>
    <p:sldId id="498" r:id="rId18"/>
    <p:sldId id="497" r:id="rId19"/>
    <p:sldId id="499" r:id="rId20"/>
    <p:sldId id="500" r:id="rId21"/>
    <p:sldId id="501" r:id="rId22"/>
    <p:sldId id="494" r:id="rId23"/>
    <p:sldId id="476" r:id="rId24"/>
    <p:sldId id="443" r:id="rId25"/>
    <p:sldId id="411" r:id="rId26"/>
    <p:sldId id="410" r:id="rId27"/>
    <p:sldId id="440" r:id="rId28"/>
    <p:sldId id="426" r:id="rId29"/>
    <p:sldId id="483" r:id="rId30"/>
    <p:sldId id="472" r:id="rId31"/>
    <p:sldId id="527" r:id="rId32"/>
    <p:sldId id="473" r:id="rId33"/>
    <p:sldId id="428" r:id="rId34"/>
    <p:sldId id="429" r:id="rId35"/>
    <p:sldId id="430" r:id="rId36"/>
    <p:sldId id="403" r:id="rId37"/>
    <p:sldId id="477" r:id="rId38"/>
    <p:sldId id="374" r:id="rId39"/>
    <p:sldId id="454" r:id="rId40"/>
    <p:sldId id="438" r:id="rId41"/>
    <p:sldId id="513" r:id="rId42"/>
    <p:sldId id="514" r:id="rId43"/>
    <p:sldId id="518" r:id="rId44"/>
    <p:sldId id="512" r:id="rId45"/>
    <p:sldId id="471" r:id="rId46"/>
    <p:sldId id="461" r:id="rId47"/>
    <p:sldId id="462" r:id="rId48"/>
    <p:sldId id="517" r:id="rId49"/>
    <p:sldId id="515" r:id="rId50"/>
    <p:sldId id="528" r:id="rId51"/>
    <p:sldId id="378" r:id="rId52"/>
    <p:sldId id="479" r:id="rId53"/>
    <p:sldId id="478" r:id="rId54"/>
    <p:sldId id="397" r:id="rId55"/>
    <p:sldId id="507" r:id="rId56"/>
    <p:sldId id="509" r:id="rId57"/>
    <p:sldId id="510" r:id="rId58"/>
    <p:sldId id="508" r:id="rId59"/>
    <p:sldId id="417" r:id="rId60"/>
    <p:sldId id="526" r:id="rId61"/>
    <p:sldId id="484" r:id="rId62"/>
  </p:sldIdLst>
  <p:sldSz cx="9144000" cy="6858000" type="screen4x3"/>
  <p:notesSz cx="7053263" cy="9372600"/>
  <p:defaultTextStyle>
    <a:defPPr>
      <a:defRPr lang="en-US"/>
    </a:defPPr>
    <a:lvl1pPr algn="l" rtl="0" fontAlgn="base">
      <a:spcBef>
        <a:spcPct val="0"/>
      </a:spcBef>
      <a:spcAft>
        <a:spcPct val="0"/>
      </a:spcAft>
      <a:defRPr sz="1400" kern="1200" baseline="-25000">
        <a:solidFill>
          <a:schemeClr val="tx1"/>
        </a:solidFill>
        <a:latin typeface="Calibri" pitchFamily="34" charset="0"/>
        <a:ea typeface="+mn-ea"/>
        <a:cs typeface="+mn-cs"/>
      </a:defRPr>
    </a:lvl1pPr>
    <a:lvl2pPr marL="457200" algn="l" rtl="0" fontAlgn="base">
      <a:spcBef>
        <a:spcPct val="0"/>
      </a:spcBef>
      <a:spcAft>
        <a:spcPct val="0"/>
      </a:spcAft>
      <a:defRPr sz="1400" kern="1200" baseline="-25000">
        <a:solidFill>
          <a:schemeClr val="tx1"/>
        </a:solidFill>
        <a:latin typeface="Calibri" pitchFamily="34" charset="0"/>
        <a:ea typeface="+mn-ea"/>
        <a:cs typeface="+mn-cs"/>
      </a:defRPr>
    </a:lvl2pPr>
    <a:lvl3pPr marL="914400" algn="l" rtl="0" fontAlgn="base">
      <a:spcBef>
        <a:spcPct val="0"/>
      </a:spcBef>
      <a:spcAft>
        <a:spcPct val="0"/>
      </a:spcAft>
      <a:defRPr sz="1400" kern="1200" baseline="-25000">
        <a:solidFill>
          <a:schemeClr val="tx1"/>
        </a:solidFill>
        <a:latin typeface="Calibri" pitchFamily="34" charset="0"/>
        <a:ea typeface="+mn-ea"/>
        <a:cs typeface="+mn-cs"/>
      </a:defRPr>
    </a:lvl3pPr>
    <a:lvl4pPr marL="1371600" algn="l" rtl="0" fontAlgn="base">
      <a:spcBef>
        <a:spcPct val="0"/>
      </a:spcBef>
      <a:spcAft>
        <a:spcPct val="0"/>
      </a:spcAft>
      <a:defRPr sz="1400" kern="1200" baseline="-25000">
        <a:solidFill>
          <a:schemeClr val="tx1"/>
        </a:solidFill>
        <a:latin typeface="Calibri" pitchFamily="34" charset="0"/>
        <a:ea typeface="+mn-ea"/>
        <a:cs typeface="+mn-cs"/>
      </a:defRPr>
    </a:lvl4pPr>
    <a:lvl5pPr marL="1828800" algn="l" rtl="0" fontAlgn="base">
      <a:spcBef>
        <a:spcPct val="0"/>
      </a:spcBef>
      <a:spcAft>
        <a:spcPct val="0"/>
      </a:spcAft>
      <a:defRPr sz="1400" kern="1200" baseline="-25000">
        <a:solidFill>
          <a:schemeClr val="tx1"/>
        </a:solidFill>
        <a:latin typeface="Calibri" pitchFamily="34" charset="0"/>
        <a:ea typeface="+mn-ea"/>
        <a:cs typeface="+mn-cs"/>
      </a:defRPr>
    </a:lvl5pPr>
    <a:lvl6pPr marL="2286000" algn="l" defTabSz="914400" rtl="0" eaLnBrk="1" latinLnBrk="0" hangingPunct="1">
      <a:defRPr sz="1400" kern="1200" baseline="-25000">
        <a:solidFill>
          <a:schemeClr val="tx1"/>
        </a:solidFill>
        <a:latin typeface="Calibri" pitchFamily="34" charset="0"/>
        <a:ea typeface="+mn-ea"/>
        <a:cs typeface="+mn-cs"/>
      </a:defRPr>
    </a:lvl6pPr>
    <a:lvl7pPr marL="2743200" algn="l" defTabSz="914400" rtl="0" eaLnBrk="1" latinLnBrk="0" hangingPunct="1">
      <a:defRPr sz="1400" kern="1200" baseline="-25000">
        <a:solidFill>
          <a:schemeClr val="tx1"/>
        </a:solidFill>
        <a:latin typeface="Calibri" pitchFamily="34" charset="0"/>
        <a:ea typeface="+mn-ea"/>
        <a:cs typeface="+mn-cs"/>
      </a:defRPr>
    </a:lvl7pPr>
    <a:lvl8pPr marL="3200400" algn="l" defTabSz="914400" rtl="0" eaLnBrk="1" latinLnBrk="0" hangingPunct="1">
      <a:defRPr sz="1400" kern="1200" baseline="-25000">
        <a:solidFill>
          <a:schemeClr val="tx1"/>
        </a:solidFill>
        <a:latin typeface="Calibri" pitchFamily="34" charset="0"/>
        <a:ea typeface="+mn-ea"/>
        <a:cs typeface="+mn-cs"/>
      </a:defRPr>
    </a:lvl8pPr>
    <a:lvl9pPr marL="3657600" algn="l" defTabSz="914400" rtl="0" eaLnBrk="1" latinLnBrk="0" hangingPunct="1">
      <a:defRPr sz="1400" kern="1200" baseline="-250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E35"/>
    <a:srgbClr val="CACD2C"/>
    <a:srgbClr val="ACD372"/>
    <a:srgbClr val="092450"/>
    <a:srgbClr val="C0612A"/>
    <a:srgbClr val="2F735D"/>
    <a:srgbClr val="0E5E6C"/>
    <a:srgbClr val="D5D5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37" autoAdjust="0"/>
    <p:restoredTop sz="81636" autoAdjust="0"/>
  </p:normalViewPr>
  <p:slideViewPr>
    <p:cSldViewPr>
      <p:cViewPr>
        <p:scale>
          <a:sx n="70" d="100"/>
          <a:sy n="70" d="100"/>
        </p:scale>
        <p:origin x="-606" y="-180"/>
      </p:cViewPr>
      <p:guideLst>
        <p:guide orient="horz" pos="2160"/>
        <p:guide pos="2880"/>
      </p:guideLst>
    </p:cSldViewPr>
  </p:slideViewPr>
  <p:outlineViewPr>
    <p:cViewPr>
      <p:scale>
        <a:sx n="33" d="100"/>
        <a:sy n="33" d="100"/>
      </p:scale>
      <p:origin x="248" y="9448"/>
    </p:cViewPr>
  </p:outlineViewPr>
  <p:notesTextViewPr>
    <p:cViewPr>
      <p:scale>
        <a:sx n="100" d="100"/>
        <a:sy n="100" d="100"/>
      </p:scale>
      <p:origin x="0" y="0"/>
    </p:cViewPr>
  </p:notesTextViewPr>
  <p:sorterViewPr>
    <p:cViewPr>
      <p:scale>
        <a:sx n="80" d="100"/>
        <a:sy n="80" d="100"/>
      </p:scale>
      <p:origin x="0" y="4176"/>
    </p:cViewPr>
  </p:sorterViewPr>
  <p:notesViewPr>
    <p:cSldViewPr>
      <p:cViewPr>
        <p:scale>
          <a:sx n="75" d="100"/>
          <a:sy n="75" d="100"/>
        </p:scale>
        <p:origin x="-1800" y="1308"/>
      </p:cViewPr>
      <p:guideLst>
        <p:guide orient="horz" pos="2952"/>
        <p:guide pos="222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23113517060391"/>
          <c:y val="3.8550862960311915E-3"/>
          <c:w val="0.80345635948600858"/>
          <c:h val="0.82047111199707634"/>
        </c:manualLayout>
      </c:layout>
      <c:lineChart>
        <c:grouping val="standard"/>
        <c:ser>
          <c:idx val="1"/>
          <c:order val="0"/>
          <c:tx>
            <c:strRef>
              <c:f>Sheet1!$C$3</c:f>
              <c:strCache>
                <c:ptCount val="1"/>
                <c:pt idx="0">
                  <c:v>Number of chapter downloaded (million)</c:v>
                </c:pt>
              </c:strCache>
            </c:strRef>
          </c:tx>
          <c:spPr>
            <a:ln>
              <a:solidFill>
                <a:srgbClr val="FF0000"/>
              </a:solidFill>
            </a:ln>
          </c:spPr>
          <c:marker>
            <c:spPr>
              <a:solidFill>
                <a:srgbClr val="FF0000"/>
              </a:solidFill>
              <a:ln>
                <a:solidFill>
                  <a:srgbClr val="FF0000"/>
                </a:solidFill>
              </a:ln>
            </c:spPr>
          </c:marker>
          <c:cat>
            <c:numRef>
              <c:f>Sheet1!$D$2:$G$2</c:f>
              <c:numCache>
                <c:formatCode>General</c:formatCode>
                <c:ptCount val="4"/>
                <c:pt idx="0">
                  <c:v>2005</c:v>
                </c:pt>
                <c:pt idx="1">
                  <c:v>2006</c:v>
                </c:pt>
                <c:pt idx="2">
                  <c:v>2007</c:v>
                </c:pt>
                <c:pt idx="3">
                  <c:v>2008</c:v>
                </c:pt>
              </c:numCache>
            </c:numRef>
          </c:cat>
          <c:val>
            <c:numRef>
              <c:f>Sheet1!$D$3:$G$3</c:f>
              <c:numCache>
                <c:formatCode>#,##0.00</c:formatCode>
                <c:ptCount val="4"/>
                <c:pt idx="0">
                  <c:v>1.4</c:v>
                </c:pt>
                <c:pt idx="1">
                  <c:v>2.4</c:v>
                </c:pt>
                <c:pt idx="2">
                  <c:v>3.59</c:v>
                </c:pt>
                <c:pt idx="3" formatCode="#,##0.00;[Red]#,##0.00">
                  <c:v>5.6599999999999975</c:v>
                </c:pt>
              </c:numCache>
            </c:numRef>
          </c:val>
        </c:ser>
        <c:marker val="1"/>
        <c:axId val="62307328"/>
        <c:axId val="70502272"/>
      </c:lineChart>
      <c:catAx>
        <c:axId val="62307328"/>
        <c:scaling>
          <c:orientation val="minMax"/>
        </c:scaling>
        <c:axPos val="b"/>
        <c:numFmt formatCode="General" sourceLinked="1"/>
        <c:tickLblPos val="nextTo"/>
        <c:txPr>
          <a:bodyPr/>
          <a:lstStyle/>
          <a:p>
            <a:pPr>
              <a:defRPr lang="en-GB" sz="1200" b="1"/>
            </a:pPr>
            <a:endParaRPr lang="en-US"/>
          </a:p>
        </c:txPr>
        <c:crossAx val="70502272"/>
        <c:crosses val="autoZero"/>
        <c:auto val="1"/>
        <c:lblAlgn val="ctr"/>
        <c:lblOffset val="100"/>
      </c:catAx>
      <c:valAx>
        <c:axId val="70502272"/>
        <c:scaling>
          <c:orientation val="minMax"/>
        </c:scaling>
        <c:delete val="1"/>
        <c:axPos val="l"/>
        <c:majorGridlines>
          <c:spPr>
            <a:ln>
              <a:solidFill>
                <a:schemeClr val="tx1"/>
              </a:solidFill>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en-GB" sz="1000" b="1" i="0" u="none" strike="noStrike" kern="1200" baseline="0">
                    <a:solidFill>
                      <a:sysClr val="windowText" lastClr="000000"/>
                    </a:solidFill>
                    <a:latin typeface="+mn-lt"/>
                    <a:ea typeface="+mn-ea"/>
                    <a:cs typeface="+mn-cs"/>
                  </a:defRPr>
                </a:pPr>
                <a:r>
                  <a:rPr lang="en-US" sz="1200" b="1" i="0" baseline="0" dirty="0">
                    <a:latin typeface="Arial" pitchFamily="34" charset="0"/>
                    <a:cs typeface="Arial" pitchFamily="34" charset="0"/>
                  </a:rPr>
                  <a:t>Number of chapter downloaded (million</a:t>
                </a:r>
                <a:r>
                  <a:rPr lang="en-US" sz="1000" b="1" i="0" baseline="0" dirty="0">
                    <a:latin typeface="Arial" pitchFamily="34" charset="0"/>
                    <a:cs typeface="Arial" pitchFamily="34" charset="0"/>
                  </a:rPr>
                  <a:t>)</a:t>
                </a:r>
                <a:endParaRPr lang="en-GB" sz="1000" dirty="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lang="en-GB" sz="1000" b="1" i="0" u="none" strike="noStrike" kern="1200" baseline="0">
                    <a:solidFill>
                      <a:sysClr val="windowText" lastClr="000000"/>
                    </a:solidFill>
                    <a:latin typeface="+mn-lt"/>
                    <a:ea typeface="+mn-ea"/>
                    <a:cs typeface="+mn-cs"/>
                  </a:defRPr>
                </a:pPr>
                <a:endParaRPr lang="en-US" dirty="0"/>
              </a:p>
            </c:rich>
          </c:tx>
          <c:layout/>
        </c:title>
        <c:numFmt formatCode="#,##0.00" sourceLinked="1"/>
        <c:tickLblPos val="none"/>
        <c:crossAx val="62307328"/>
        <c:crosses val="autoZero"/>
        <c:crossBetween val="between"/>
      </c:valAx>
      <c:spPr>
        <a:ln>
          <a:solidFill>
            <a:schemeClr val="tx1"/>
          </a:solidFill>
        </a:ln>
      </c:spPr>
    </c:plotArea>
    <c:plotVisOnly val="1"/>
  </c:chart>
  <c:spPr>
    <a:noFill/>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C0AB1-C0C1-45C0-8DF6-4F84EC1E8A13}"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0E75592A-9B33-4062-8404-568AA8937D99}">
      <dgm:prSet phldrT="[Text]" custT="1"/>
      <dgm:spPr>
        <a:solidFill>
          <a:schemeClr val="tx1"/>
        </a:solidFill>
      </dgm:spPr>
      <dgm:t>
        <a:bodyPr/>
        <a:lstStyle/>
        <a:p>
          <a:pPr>
            <a:spcAft>
              <a:spcPts val="0"/>
            </a:spcAft>
          </a:pPr>
          <a:r>
            <a:rPr lang="en-US" sz="1800" b="1" dirty="0" smtClean="0"/>
            <a:t>Acquisition</a:t>
          </a:r>
        </a:p>
        <a:p>
          <a:pPr>
            <a:spcAft>
              <a:spcPts val="0"/>
            </a:spcAft>
          </a:pPr>
          <a:r>
            <a:rPr lang="en-US" sz="4000" b="1" dirty="0" smtClean="0"/>
            <a:t>$48</a:t>
          </a:r>
        </a:p>
        <a:p>
          <a:pPr>
            <a:spcAft>
              <a:spcPts val="0"/>
            </a:spcAft>
          </a:pPr>
          <a:r>
            <a:rPr lang="en-US" sz="1800" b="1" dirty="0" smtClean="0"/>
            <a:t>(one time)</a:t>
          </a:r>
          <a:endParaRPr lang="en-US" sz="1800" b="1" dirty="0"/>
        </a:p>
      </dgm:t>
    </dgm:pt>
    <dgm:pt modelId="{41411762-314D-48A7-BA33-C2F8493DA1B9}" type="parTrans" cxnId="{3AF97318-C8C0-4643-80C8-AF47DCB4205A}">
      <dgm:prSet/>
      <dgm:spPr/>
      <dgm:t>
        <a:bodyPr/>
        <a:lstStyle/>
        <a:p>
          <a:endParaRPr lang="en-US"/>
        </a:p>
      </dgm:t>
    </dgm:pt>
    <dgm:pt modelId="{4E38F2CE-F50E-4511-8613-39D1EA25E588}" type="sibTrans" cxnId="{3AF97318-C8C0-4643-80C8-AF47DCB4205A}">
      <dgm:prSet/>
      <dgm:spPr/>
      <dgm:t>
        <a:bodyPr/>
        <a:lstStyle/>
        <a:p>
          <a:endParaRPr lang="en-US"/>
        </a:p>
      </dgm:t>
    </dgm:pt>
    <dgm:pt modelId="{859AB23B-A2BB-4912-982C-1F026DA83DE0}">
      <dgm:prSet phldrT="[Text]" custT="1"/>
      <dgm:spPr/>
      <dgm:t>
        <a:bodyPr/>
        <a:lstStyle/>
        <a:p>
          <a:pPr>
            <a:lnSpc>
              <a:spcPct val="100000"/>
            </a:lnSpc>
            <a:spcAft>
              <a:spcPts val="0"/>
            </a:spcAft>
          </a:pPr>
          <a:r>
            <a:rPr lang="en-US" sz="1600" b="1" dirty="0" smtClean="0"/>
            <a:t>Book Handling</a:t>
          </a:r>
        </a:p>
        <a:p>
          <a:pPr>
            <a:lnSpc>
              <a:spcPct val="100000"/>
            </a:lnSpc>
            <a:spcAft>
              <a:spcPts val="0"/>
            </a:spcAft>
          </a:pPr>
          <a:r>
            <a:rPr lang="en-US" sz="2000" b="1" dirty="0" smtClean="0"/>
            <a:t>$5</a:t>
          </a:r>
        </a:p>
        <a:p>
          <a:pPr>
            <a:lnSpc>
              <a:spcPct val="100000"/>
            </a:lnSpc>
            <a:spcAft>
              <a:spcPts val="0"/>
            </a:spcAft>
          </a:pPr>
          <a:r>
            <a:rPr lang="en-US" sz="1600" b="1" dirty="0" smtClean="0"/>
            <a:t>(recurring)</a:t>
          </a:r>
        </a:p>
      </dgm:t>
    </dgm:pt>
    <dgm:pt modelId="{4767BC74-5CE2-4AB0-AFDD-0D20637CFE8E}" type="parTrans" cxnId="{AE8739BC-880C-4712-82BB-256E69D274BC}">
      <dgm:prSet/>
      <dgm:spPr/>
      <dgm:t>
        <a:bodyPr/>
        <a:lstStyle/>
        <a:p>
          <a:endParaRPr lang="en-US"/>
        </a:p>
      </dgm:t>
    </dgm:pt>
    <dgm:pt modelId="{0DB26417-C659-40B0-8D70-86BB1B98274E}" type="sibTrans" cxnId="{AE8739BC-880C-4712-82BB-256E69D274BC}">
      <dgm:prSet/>
      <dgm:spPr/>
      <dgm:t>
        <a:bodyPr/>
        <a:lstStyle/>
        <a:p>
          <a:endParaRPr lang="en-US"/>
        </a:p>
      </dgm:t>
    </dgm:pt>
    <dgm:pt modelId="{CEC209FA-3D00-4CF2-A7A4-8DC148900660}">
      <dgm:prSet custT="1"/>
      <dgm:spPr/>
      <dgm:t>
        <a:bodyPr/>
        <a:lstStyle/>
        <a:p>
          <a:pPr>
            <a:lnSpc>
              <a:spcPct val="100000"/>
            </a:lnSpc>
            <a:spcAft>
              <a:spcPts val="0"/>
            </a:spcAft>
          </a:pPr>
          <a:r>
            <a:rPr lang="en-US" sz="1600" b="1" dirty="0" smtClean="0"/>
            <a:t>Operational</a:t>
          </a:r>
        </a:p>
        <a:p>
          <a:pPr>
            <a:lnSpc>
              <a:spcPct val="100000"/>
            </a:lnSpc>
            <a:spcAft>
              <a:spcPts val="0"/>
            </a:spcAft>
          </a:pPr>
          <a:r>
            <a:rPr lang="en-US" sz="2000" b="1" dirty="0" smtClean="0"/>
            <a:t>$3</a:t>
          </a:r>
        </a:p>
        <a:p>
          <a:pPr>
            <a:lnSpc>
              <a:spcPct val="100000"/>
            </a:lnSpc>
            <a:spcAft>
              <a:spcPts val="0"/>
            </a:spcAft>
          </a:pPr>
          <a:r>
            <a:rPr lang="en-US" sz="1600" b="1" dirty="0" smtClean="0"/>
            <a:t>(recurring)</a:t>
          </a:r>
        </a:p>
      </dgm:t>
    </dgm:pt>
    <dgm:pt modelId="{BF1E4317-A7BA-452E-9400-344F0BF9305C}" type="parTrans" cxnId="{EEBAC808-04CB-4C21-A694-1B72F792AC47}">
      <dgm:prSet/>
      <dgm:spPr/>
      <dgm:t>
        <a:bodyPr/>
        <a:lstStyle/>
        <a:p>
          <a:endParaRPr lang="en-US"/>
        </a:p>
      </dgm:t>
    </dgm:pt>
    <dgm:pt modelId="{2C52EAD2-D21A-4875-BC3B-51C1C9A81DB2}" type="sibTrans" cxnId="{EEBAC808-04CB-4C21-A694-1B72F792AC47}">
      <dgm:prSet/>
      <dgm:spPr/>
      <dgm:t>
        <a:bodyPr/>
        <a:lstStyle/>
        <a:p>
          <a:endParaRPr lang="en-US"/>
        </a:p>
      </dgm:t>
    </dgm:pt>
    <dgm:pt modelId="{CB87DDAF-B26E-4C53-B065-B0F9100B5918}">
      <dgm:prSet custT="1"/>
      <dgm:spPr>
        <a:solidFill>
          <a:schemeClr val="tx1"/>
        </a:solidFill>
      </dgm:spPr>
      <dgm:t>
        <a:bodyPr/>
        <a:lstStyle/>
        <a:p>
          <a:r>
            <a:rPr lang="en-GB" sz="3000" b="1" dirty="0" smtClean="0"/>
            <a:t>56 </a:t>
          </a:r>
          <a:r>
            <a:rPr lang="en-US" sz="3000" b="1" dirty="0" smtClean="0"/>
            <a:t>USD</a:t>
          </a:r>
        </a:p>
      </dgm:t>
    </dgm:pt>
    <dgm:pt modelId="{2104B015-5013-419E-8C67-6F4C721D45ED}" type="sibTrans" cxnId="{4E54CD1E-14D7-4CD9-9552-F8C559A8EC93}">
      <dgm:prSet/>
      <dgm:spPr/>
      <dgm:t>
        <a:bodyPr/>
        <a:lstStyle/>
        <a:p>
          <a:endParaRPr lang="en-US"/>
        </a:p>
      </dgm:t>
    </dgm:pt>
    <dgm:pt modelId="{69A77E26-3E59-48A8-BD78-15B5A3BA0CED}" type="parTrans" cxnId="{4E54CD1E-14D7-4CD9-9552-F8C559A8EC93}">
      <dgm:prSet/>
      <dgm:spPr/>
      <dgm:t>
        <a:bodyPr/>
        <a:lstStyle/>
        <a:p>
          <a:endParaRPr lang="en-US"/>
        </a:p>
      </dgm:t>
    </dgm:pt>
    <dgm:pt modelId="{A6F035AB-F6A5-4CE9-AD1E-9E772A340AF1}" type="pres">
      <dgm:prSet presAssocID="{C94C0AB1-C0C1-45C0-8DF6-4F84EC1E8A13}" presName="linearFlow" presStyleCnt="0">
        <dgm:presLayoutVars>
          <dgm:dir/>
          <dgm:resizeHandles val="exact"/>
        </dgm:presLayoutVars>
      </dgm:prSet>
      <dgm:spPr/>
      <dgm:t>
        <a:bodyPr/>
        <a:lstStyle/>
        <a:p>
          <a:endParaRPr lang="en-US"/>
        </a:p>
      </dgm:t>
    </dgm:pt>
    <dgm:pt modelId="{67FF4E29-D09E-4D22-9BED-C5DABA04E021}" type="pres">
      <dgm:prSet presAssocID="{0E75592A-9B33-4062-8404-568AA8937D99}" presName="node" presStyleLbl="node1" presStyleIdx="0" presStyleCnt="4" custScaleX="119708" custScaleY="116244" custLinFactNeighborX="83663">
        <dgm:presLayoutVars>
          <dgm:bulletEnabled val="1"/>
        </dgm:presLayoutVars>
      </dgm:prSet>
      <dgm:spPr/>
      <dgm:t>
        <a:bodyPr/>
        <a:lstStyle/>
        <a:p>
          <a:endParaRPr lang="en-US"/>
        </a:p>
      </dgm:t>
    </dgm:pt>
    <dgm:pt modelId="{402B8E8F-9FCA-4529-BD2D-B50270B87720}" type="pres">
      <dgm:prSet presAssocID="{4E38F2CE-F50E-4511-8613-39D1EA25E588}" presName="spacerL" presStyleCnt="0"/>
      <dgm:spPr/>
    </dgm:pt>
    <dgm:pt modelId="{5C4897AF-8545-46D0-BF02-6CCEF4917289}" type="pres">
      <dgm:prSet presAssocID="{4E38F2CE-F50E-4511-8613-39D1EA25E588}" presName="sibTrans" presStyleLbl="sibTrans2D1" presStyleIdx="0" presStyleCnt="3"/>
      <dgm:spPr/>
      <dgm:t>
        <a:bodyPr/>
        <a:lstStyle/>
        <a:p>
          <a:endParaRPr lang="en-US"/>
        </a:p>
      </dgm:t>
    </dgm:pt>
    <dgm:pt modelId="{08761966-79F1-46D4-B432-87CD68FDC565}" type="pres">
      <dgm:prSet presAssocID="{4E38F2CE-F50E-4511-8613-39D1EA25E588}" presName="spacerR" presStyleCnt="0"/>
      <dgm:spPr/>
    </dgm:pt>
    <dgm:pt modelId="{21214653-1E70-45BA-9613-15966875B2DE}" type="pres">
      <dgm:prSet presAssocID="{859AB23B-A2BB-4912-982C-1F026DA83DE0}" presName="node" presStyleLbl="node1" presStyleIdx="1" presStyleCnt="4" custScaleX="112930" custScaleY="112753">
        <dgm:presLayoutVars>
          <dgm:bulletEnabled val="1"/>
        </dgm:presLayoutVars>
      </dgm:prSet>
      <dgm:spPr/>
      <dgm:t>
        <a:bodyPr/>
        <a:lstStyle/>
        <a:p>
          <a:endParaRPr lang="en-US"/>
        </a:p>
      </dgm:t>
    </dgm:pt>
    <dgm:pt modelId="{9DDB5FFC-F2A4-49CA-B484-EB7CC58CBB4D}" type="pres">
      <dgm:prSet presAssocID="{0DB26417-C659-40B0-8D70-86BB1B98274E}" presName="spacerL" presStyleCnt="0"/>
      <dgm:spPr/>
    </dgm:pt>
    <dgm:pt modelId="{0D067451-AA9F-42D7-A768-6DAD4D4EFF07}" type="pres">
      <dgm:prSet presAssocID="{0DB26417-C659-40B0-8D70-86BB1B98274E}" presName="sibTrans" presStyleLbl="sibTrans2D1" presStyleIdx="1" presStyleCnt="3" custLinFactNeighborX="-12456"/>
      <dgm:spPr/>
      <dgm:t>
        <a:bodyPr/>
        <a:lstStyle/>
        <a:p>
          <a:endParaRPr lang="en-US"/>
        </a:p>
      </dgm:t>
    </dgm:pt>
    <dgm:pt modelId="{C6AD866A-8B88-4A3B-AAC4-085AA605DAEF}" type="pres">
      <dgm:prSet presAssocID="{0DB26417-C659-40B0-8D70-86BB1B98274E}" presName="spacerR" presStyleCnt="0"/>
      <dgm:spPr/>
    </dgm:pt>
    <dgm:pt modelId="{0964C2A4-0805-4645-8F82-4E753BAACB9E}" type="pres">
      <dgm:prSet presAssocID="{CEC209FA-3D00-4CF2-A7A4-8DC148900660}" presName="node" presStyleLbl="node1" presStyleIdx="2" presStyleCnt="4" custScaleX="110326" custScaleY="114646" custLinFactNeighborX="-79734">
        <dgm:presLayoutVars>
          <dgm:bulletEnabled val="1"/>
        </dgm:presLayoutVars>
      </dgm:prSet>
      <dgm:spPr/>
      <dgm:t>
        <a:bodyPr/>
        <a:lstStyle/>
        <a:p>
          <a:endParaRPr lang="en-US"/>
        </a:p>
      </dgm:t>
    </dgm:pt>
    <dgm:pt modelId="{295EE6C3-5F3A-4FD7-B45F-93230152E347}" type="pres">
      <dgm:prSet presAssocID="{2C52EAD2-D21A-4875-BC3B-51C1C9A81DB2}" presName="spacerL" presStyleCnt="0"/>
      <dgm:spPr/>
    </dgm:pt>
    <dgm:pt modelId="{1017DC87-0D79-44D2-89E4-CF39082495D0}" type="pres">
      <dgm:prSet presAssocID="{2C52EAD2-D21A-4875-BC3B-51C1C9A81DB2}" presName="sibTrans" presStyleLbl="sibTrans2D1" presStyleIdx="2" presStyleCnt="3" custScaleX="45065" custScaleY="64406" custLinFactNeighborX="-44415"/>
      <dgm:spPr/>
      <dgm:t>
        <a:bodyPr/>
        <a:lstStyle/>
        <a:p>
          <a:endParaRPr lang="en-US"/>
        </a:p>
      </dgm:t>
    </dgm:pt>
    <dgm:pt modelId="{0C599A78-0951-4208-8152-48C82054CA69}" type="pres">
      <dgm:prSet presAssocID="{2C52EAD2-D21A-4875-BC3B-51C1C9A81DB2}" presName="spacerR" presStyleCnt="0"/>
      <dgm:spPr/>
    </dgm:pt>
    <dgm:pt modelId="{E6F5764B-DD6E-48E0-806B-11470748C4AE}" type="pres">
      <dgm:prSet presAssocID="{CB87DDAF-B26E-4C53-B065-B0F9100B5918}" presName="node" presStyleLbl="node1" presStyleIdx="3" presStyleCnt="4" custScaleX="127237" custScaleY="116932" custLinFactNeighborX="3767" custLinFactNeighborY="-3250">
        <dgm:presLayoutVars>
          <dgm:bulletEnabled val="1"/>
        </dgm:presLayoutVars>
      </dgm:prSet>
      <dgm:spPr/>
      <dgm:t>
        <a:bodyPr/>
        <a:lstStyle/>
        <a:p>
          <a:endParaRPr lang="en-US"/>
        </a:p>
      </dgm:t>
    </dgm:pt>
  </dgm:ptLst>
  <dgm:cxnLst>
    <dgm:cxn modelId="{7485AC7D-A063-4DDF-A852-BB9700EF31E7}" type="presOf" srcId="{859AB23B-A2BB-4912-982C-1F026DA83DE0}" destId="{21214653-1E70-45BA-9613-15966875B2DE}" srcOrd="0" destOrd="0" presId="urn:microsoft.com/office/officeart/2005/8/layout/equation1"/>
    <dgm:cxn modelId="{A4794D35-1BCF-4097-BE1C-6D83C2CB0BBA}" type="presOf" srcId="{0E75592A-9B33-4062-8404-568AA8937D99}" destId="{67FF4E29-D09E-4D22-9BED-C5DABA04E021}" srcOrd="0" destOrd="0" presId="urn:microsoft.com/office/officeart/2005/8/layout/equation1"/>
    <dgm:cxn modelId="{B8A6C9E8-2C06-4B7A-B4AF-446C1F637CD4}" type="presOf" srcId="{C94C0AB1-C0C1-45C0-8DF6-4F84EC1E8A13}" destId="{A6F035AB-F6A5-4CE9-AD1E-9E772A340AF1}" srcOrd="0" destOrd="0" presId="urn:microsoft.com/office/officeart/2005/8/layout/equation1"/>
    <dgm:cxn modelId="{D114A388-A4B1-4DF0-8343-6E2CA9864356}" type="presOf" srcId="{CB87DDAF-B26E-4C53-B065-B0F9100B5918}" destId="{E6F5764B-DD6E-48E0-806B-11470748C4AE}" srcOrd="0" destOrd="0" presId="urn:microsoft.com/office/officeart/2005/8/layout/equation1"/>
    <dgm:cxn modelId="{3DF4C132-D353-4BC4-AB39-FAD5CF52632C}" type="presOf" srcId="{0DB26417-C659-40B0-8D70-86BB1B98274E}" destId="{0D067451-AA9F-42D7-A768-6DAD4D4EFF07}" srcOrd="0" destOrd="0" presId="urn:microsoft.com/office/officeart/2005/8/layout/equation1"/>
    <dgm:cxn modelId="{4E54CD1E-14D7-4CD9-9552-F8C559A8EC93}" srcId="{C94C0AB1-C0C1-45C0-8DF6-4F84EC1E8A13}" destId="{CB87DDAF-B26E-4C53-B065-B0F9100B5918}" srcOrd="3" destOrd="0" parTransId="{69A77E26-3E59-48A8-BD78-15B5A3BA0CED}" sibTransId="{2104B015-5013-419E-8C67-6F4C721D45ED}"/>
    <dgm:cxn modelId="{3AF97318-C8C0-4643-80C8-AF47DCB4205A}" srcId="{C94C0AB1-C0C1-45C0-8DF6-4F84EC1E8A13}" destId="{0E75592A-9B33-4062-8404-568AA8937D99}" srcOrd="0" destOrd="0" parTransId="{41411762-314D-48A7-BA33-C2F8493DA1B9}" sibTransId="{4E38F2CE-F50E-4511-8613-39D1EA25E588}"/>
    <dgm:cxn modelId="{EEBAC808-04CB-4C21-A694-1B72F792AC47}" srcId="{C94C0AB1-C0C1-45C0-8DF6-4F84EC1E8A13}" destId="{CEC209FA-3D00-4CF2-A7A4-8DC148900660}" srcOrd="2" destOrd="0" parTransId="{BF1E4317-A7BA-452E-9400-344F0BF9305C}" sibTransId="{2C52EAD2-D21A-4875-BC3B-51C1C9A81DB2}"/>
    <dgm:cxn modelId="{AE8739BC-880C-4712-82BB-256E69D274BC}" srcId="{C94C0AB1-C0C1-45C0-8DF6-4F84EC1E8A13}" destId="{859AB23B-A2BB-4912-982C-1F026DA83DE0}" srcOrd="1" destOrd="0" parTransId="{4767BC74-5CE2-4AB0-AFDD-0D20637CFE8E}" sibTransId="{0DB26417-C659-40B0-8D70-86BB1B98274E}"/>
    <dgm:cxn modelId="{1F80A374-7795-4AAD-89B5-DA97C8A9309A}" type="presOf" srcId="{CEC209FA-3D00-4CF2-A7A4-8DC148900660}" destId="{0964C2A4-0805-4645-8F82-4E753BAACB9E}" srcOrd="0" destOrd="0" presId="urn:microsoft.com/office/officeart/2005/8/layout/equation1"/>
    <dgm:cxn modelId="{5431CDA9-C658-4B00-8AFB-0496674EF59A}" type="presOf" srcId="{4E38F2CE-F50E-4511-8613-39D1EA25E588}" destId="{5C4897AF-8545-46D0-BF02-6CCEF4917289}" srcOrd="0" destOrd="0" presId="urn:microsoft.com/office/officeart/2005/8/layout/equation1"/>
    <dgm:cxn modelId="{BAB3C9BE-4542-4733-9E0E-C6D3A08CF38D}" type="presOf" srcId="{2C52EAD2-D21A-4875-BC3B-51C1C9A81DB2}" destId="{1017DC87-0D79-44D2-89E4-CF39082495D0}" srcOrd="0" destOrd="0" presId="urn:microsoft.com/office/officeart/2005/8/layout/equation1"/>
    <dgm:cxn modelId="{753D7F2A-CC3D-44E1-9A17-6A53BF831927}" type="presParOf" srcId="{A6F035AB-F6A5-4CE9-AD1E-9E772A340AF1}" destId="{67FF4E29-D09E-4D22-9BED-C5DABA04E021}" srcOrd="0" destOrd="0" presId="urn:microsoft.com/office/officeart/2005/8/layout/equation1"/>
    <dgm:cxn modelId="{30C06AE0-318C-4058-8EEF-A583AFDBC482}" type="presParOf" srcId="{A6F035AB-F6A5-4CE9-AD1E-9E772A340AF1}" destId="{402B8E8F-9FCA-4529-BD2D-B50270B87720}" srcOrd="1" destOrd="0" presId="urn:microsoft.com/office/officeart/2005/8/layout/equation1"/>
    <dgm:cxn modelId="{06081E2B-E83A-4589-9242-5D7F68A7122D}" type="presParOf" srcId="{A6F035AB-F6A5-4CE9-AD1E-9E772A340AF1}" destId="{5C4897AF-8545-46D0-BF02-6CCEF4917289}" srcOrd="2" destOrd="0" presId="urn:microsoft.com/office/officeart/2005/8/layout/equation1"/>
    <dgm:cxn modelId="{65D295D4-0622-4A08-909D-22733EE1D4F8}" type="presParOf" srcId="{A6F035AB-F6A5-4CE9-AD1E-9E772A340AF1}" destId="{08761966-79F1-46D4-B432-87CD68FDC565}" srcOrd="3" destOrd="0" presId="urn:microsoft.com/office/officeart/2005/8/layout/equation1"/>
    <dgm:cxn modelId="{B38D1657-27CE-45A7-809E-25A3ED7D3ACF}" type="presParOf" srcId="{A6F035AB-F6A5-4CE9-AD1E-9E772A340AF1}" destId="{21214653-1E70-45BA-9613-15966875B2DE}" srcOrd="4" destOrd="0" presId="urn:microsoft.com/office/officeart/2005/8/layout/equation1"/>
    <dgm:cxn modelId="{03557242-1051-48B8-9A70-10F616180367}" type="presParOf" srcId="{A6F035AB-F6A5-4CE9-AD1E-9E772A340AF1}" destId="{9DDB5FFC-F2A4-49CA-B484-EB7CC58CBB4D}" srcOrd="5" destOrd="0" presId="urn:microsoft.com/office/officeart/2005/8/layout/equation1"/>
    <dgm:cxn modelId="{64D3DBEA-2A04-49C3-BAE7-A395403ABEDB}" type="presParOf" srcId="{A6F035AB-F6A5-4CE9-AD1E-9E772A340AF1}" destId="{0D067451-AA9F-42D7-A768-6DAD4D4EFF07}" srcOrd="6" destOrd="0" presId="urn:microsoft.com/office/officeart/2005/8/layout/equation1"/>
    <dgm:cxn modelId="{AB9396E3-D20D-42F0-A25C-E7F80ABE7B63}" type="presParOf" srcId="{A6F035AB-F6A5-4CE9-AD1E-9E772A340AF1}" destId="{C6AD866A-8B88-4A3B-AAC4-085AA605DAEF}" srcOrd="7" destOrd="0" presId="urn:microsoft.com/office/officeart/2005/8/layout/equation1"/>
    <dgm:cxn modelId="{9E5762CD-2B07-4D34-9811-B93F548D2637}" type="presParOf" srcId="{A6F035AB-F6A5-4CE9-AD1E-9E772A340AF1}" destId="{0964C2A4-0805-4645-8F82-4E753BAACB9E}" srcOrd="8" destOrd="0" presId="urn:microsoft.com/office/officeart/2005/8/layout/equation1"/>
    <dgm:cxn modelId="{0E51AC25-1011-4E1C-BFC6-0C5EF2191903}" type="presParOf" srcId="{A6F035AB-F6A5-4CE9-AD1E-9E772A340AF1}" destId="{295EE6C3-5F3A-4FD7-B45F-93230152E347}" srcOrd="9" destOrd="0" presId="urn:microsoft.com/office/officeart/2005/8/layout/equation1"/>
    <dgm:cxn modelId="{33687DEC-2D77-4AFD-AA81-D9E37F6DD211}" type="presParOf" srcId="{A6F035AB-F6A5-4CE9-AD1E-9E772A340AF1}" destId="{1017DC87-0D79-44D2-89E4-CF39082495D0}" srcOrd="10" destOrd="0" presId="urn:microsoft.com/office/officeart/2005/8/layout/equation1"/>
    <dgm:cxn modelId="{BBE67794-0B47-4628-B9E5-A42E779ACD04}" type="presParOf" srcId="{A6F035AB-F6A5-4CE9-AD1E-9E772A340AF1}" destId="{0C599A78-0951-4208-8152-48C82054CA69}" srcOrd="11" destOrd="0" presId="urn:microsoft.com/office/officeart/2005/8/layout/equation1"/>
    <dgm:cxn modelId="{145420F7-4716-4DB8-A4B5-471403C651A5}" type="presParOf" srcId="{A6F035AB-F6A5-4CE9-AD1E-9E772A340AF1}" destId="{E6F5764B-DD6E-48E0-806B-11470748C4AE}" srcOrd="12"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AB720C-9B6A-4A79-9CC0-CB807CEAED32}" type="doc">
      <dgm:prSet loTypeId="urn:microsoft.com/office/officeart/2005/8/layout/cycle3" loCatId="cycle" qsTypeId="urn:microsoft.com/office/officeart/2005/8/quickstyle/simple5" qsCatId="simple" csTypeId="urn:microsoft.com/office/officeart/2005/8/colors/colorful1#1" csCatId="colorful" phldr="1"/>
      <dgm:spPr/>
      <dgm:t>
        <a:bodyPr/>
        <a:lstStyle/>
        <a:p>
          <a:endParaRPr lang="en-US"/>
        </a:p>
      </dgm:t>
    </dgm:pt>
    <dgm:pt modelId="{A28A6F1F-03DA-4D6D-96E0-4B698B1860C6}">
      <dgm:prSet phldrT="[Text]"/>
      <dgm:spPr/>
      <dgm:t>
        <a:bodyPr/>
        <a:lstStyle/>
        <a:p>
          <a:r>
            <a:rPr lang="en-US" dirty="0" smtClean="0"/>
            <a:t>Publishing Strategy Developed</a:t>
          </a:r>
          <a:endParaRPr lang="en-US" dirty="0"/>
        </a:p>
      </dgm:t>
    </dgm:pt>
    <dgm:pt modelId="{38737290-B9D6-48B9-B0A5-9D45EEA0BA82}" type="parTrans" cxnId="{2BC17305-54D0-450E-917D-A6E6AF682E29}">
      <dgm:prSet/>
      <dgm:spPr/>
      <dgm:t>
        <a:bodyPr/>
        <a:lstStyle/>
        <a:p>
          <a:endParaRPr lang="en-US"/>
        </a:p>
      </dgm:t>
    </dgm:pt>
    <dgm:pt modelId="{715A4C70-B80D-427F-B863-86156B385693}" type="sibTrans" cxnId="{2BC17305-54D0-450E-917D-A6E6AF682E29}">
      <dgm:prSet/>
      <dgm:spPr/>
      <dgm:t>
        <a:bodyPr/>
        <a:lstStyle/>
        <a:p>
          <a:endParaRPr lang="en-US"/>
        </a:p>
      </dgm:t>
    </dgm:pt>
    <dgm:pt modelId="{907EB447-65E5-4A07-8B2A-B8EA1954F331}">
      <dgm:prSet phldrT="[Text]"/>
      <dgm:spPr/>
      <dgm:t>
        <a:bodyPr/>
        <a:lstStyle/>
        <a:p>
          <a:r>
            <a:rPr lang="en-US" dirty="0" smtClean="0"/>
            <a:t>Key Titles &amp; Authors/Editors Solicited</a:t>
          </a:r>
          <a:endParaRPr lang="en-US" dirty="0"/>
        </a:p>
      </dgm:t>
    </dgm:pt>
    <dgm:pt modelId="{C2EA812F-07D3-454B-B6CD-966458564001}" type="parTrans" cxnId="{12603DA1-C117-4370-9AD1-5179C5453A0C}">
      <dgm:prSet/>
      <dgm:spPr/>
      <dgm:t>
        <a:bodyPr/>
        <a:lstStyle/>
        <a:p>
          <a:endParaRPr lang="en-US"/>
        </a:p>
      </dgm:t>
    </dgm:pt>
    <dgm:pt modelId="{83B1E524-DC5F-49A6-81F9-D01A22C09FEC}" type="sibTrans" cxnId="{12603DA1-C117-4370-9AD1-5179C5453A0C}">
      <dgm:prSet/>
      <dgm:spPr/>
      <dgm:t>
        <a:bodyPr/>
        <a:lstStyle/>
        <a:p>
          <a:endParaRPr lang="en-US"/>
        </a:p>
      </dgm:t>
    </dgm:pt>
    <dgm:pt modelId="{942DA570-FC8F-4488-80BA-3D09C7779806}">
      <dgm:prSet phldrT="[Text]"/>
      <dgm:spPr>
        <a:solidFill>
          <a:schemeClr val="accent3">
            <a:lumMod val="50000"/>
          </a:schemeClr>
        </a:solidFill>
      </dgm:spPr>
      <dgm:t>
        <a:bodyPr/>
        <a:lstStyle/>
        <a:p>
          <a:r>
            <a:rPr lang="en-US" dirty="0" smtClean="0"/>
            <a:t>Product Development</a:t>
          </a:r>
          <a:endParaRPr lang="en-US" dirty="0"/>
        </a:p>
      </dgm:t>
    </dgm:pt>
    <dgm:pt modelId="{65AE0FE2-3502-424A-8FF5-7F61B64824C7}" type="parTrans" cxnId="{DAD58CC9-969A-4F90-B7F2-0420A4536C9F}">
      <dgm:prSet/>
      <dgm:spPr/>
      <dgm:t>
        <a:bodyPr/>
        <a:lstStyle/>
        <a:p>
          <a:endParaRPr lang="en-US"/>
        </a:p>
      </dgm:t>
    </dgm:pt>
    <dgm:pt modelId="{34DD205E-AC32-46FB-A5EB-50348DE9ACD2}" type="sibTrans" cxnId="{DAD58CC9-969A-4F90-B7F2-0420A4536C9F}">
      <dgm:prSet/>
      <dgm:spPr/>
      <dgm:t>
        <a:bodyPr/>
        <a:lstStyle/>
        <a:p>
          <a:endParaRPr lang="en-US"/>
        </a:p>
      </dgm:t>
    </dgm:pt>
    <dgm:pt modelId="{BD294BA0-27BD-45C8-B30A-314043E56737}">
      <dgm:prSet phldrT="[Text]"/>
      <dgm:spPr/>
      <dgm:t>
        <a:bodyPr/>
        <a:lstStyle/>
        <a:p>
          <a:r>
            <a:rPr lang="en-US" dirty="0" smtClean="0"/>
            <a:t>Project Produced</a:t>
          </a:r>
          <a:endParaRPr lang="en-US" dirty="0"/>
        </a:p>
      </dgm:t>
    </dgm:pt>
    <dgm:pt modelId="{687F29FB-7837-4415-B348-1F052994C106}" type="parTrans" cxnId="{32B50749-5E0C-4017-A070-6CAE2E3D5586}">
      <dgm:prSet/>
      <dgm:spPr/>
      <dgm:t>
        <a:bodyPr/>
        <a:lstStyle/>
        <a:p>
          <a:endParaRPr lang="en-US"/>
        </a:p>
      </dgm:t>
    </dgm:pt>
    <dgm:pt modelId="{18FE77D8-6E7B-4C9B-9F14-7698F4C2F00F}" type="sibTrans" cxnId="{32B50749-5E0C-4017-A070-6CAE2E3D5586}">
      <dgm:prSet/>
      <dgm:spPr/>
      <dgm:t>
        <a:bodyPr/>
        <a:lstStyle/>
        <a:p>
          <a:endParaRPr lang="en-US"/>
        </a:p>
      </dgm:t>
    </dgm:pt>
    <dgm:pt modelId="{A503CACF-C8BB-464C-9C1A-984F13F67398}">
      <dgm:prSet phldrT="[Text]"/>
      <dgm:spPr>
        <a:solidFill>
          <a:schemeClr val="accent1">
            <a:lumMod val="50000"/>
          </a:schemeClr>
        </a:solidFill>
      </dgm:spPr>
      <dgm:t>
        <a:bodyPr/>
        <a:lstStyle/>
        <a:p>
          <a:r>
            <a:rPr lang="en-US" dirty="0" smtClean="0"/>
            <a:t>Post-Publication</a:t>
          </a:r>
          <a:endParaRPr lang="en-US" dirty="0"/>
        </a:p>
      </dgm:t>
    </dgm:pt>
    <dgm:pt modelId="{B366D0EE-55BE-4322-A160-45A61363D8F2}" type="parTrans" cxnId="{57EEE80C-641D-4DC7-8942-00118062EFFF}">
      <dgm:prSet/>
      <dgm:spPr/>
      <dgm:t>
        <a:bodyPr/>
        <a:lstStyle/>
        <a:p>
          <a:endParaRPr lang="en-US"/>
        </a:p>
      </dgm:t>
    </dgm:pt>
    <dgm:pt modelId="{2189A8B8-9801-418F-86E8-ED8294DF8E69}" type="sibTrans" cxnId="{57EEE80C-641D-4DC7-8942-00118062EFFF}">
      <dgm:prSet/>
      <dgm:spPr/>
      <dgm:t>
        <a:bodyPr/>
        <a:lstStyle/>
        <a:p>
          <a:endParaRPr lang="en-US"/>
        </a:p>
      </dgm:t>
    </dgm:pt>
    <dgm:pt modelId="{64794EF1-675C-4935-9245-3C217C6DE40F}">
      <dgm:prSet/>
      <dgm:spPr>
        <a:solidFill>
          <a:schemeClr val="accent4">
            <a:lumMod val="50000"/>
          </a:schemeClr>
        </a:solidFill>
      </dgm:spPr>
      <dgm:t>
        <a:bodyPr/>
        <a:lstStyle/>
        <a:p>
          <a:r>
            <a:rPr lang="en-US" dirty="0" smtClean="0"/>
            <a:t>Proposal Reviewed &amp; Approved</a:t>
          </a:r>
          <a:endParaRPr lang="en-US" dirty="0"/>
        </a:p>
      </dgm:t>
    </dgm:pt>
    <dgm:pt modelId="{3CCC6130-AC7B-46E3-99ED-98C3850DD0B7}" type="parTrans" cxnId="{BBE56F14-9864-4407-8E2B-558AE2DF43A0}">
      <dgm:prSet/>
      <dgm:spPr/>
      <dgm:t>
        <a:bodyPr/>
        <a:lstStyle/>
        <a:p>
          <a:endParaRPr lang="en-US"/>
        </a:p>
      </dgm:t>
    </dgm:pt>
    <dgm:pt modelId="{2FFAA43B-66FA-4BD0-9677-F37FC773446E}" type="sibTrans" cxnId="{BBE56F14-9864-4407-8E2B-558AE2DF43A0}">
      <dgm:prSet/>
      <dgm:spPr/>
      <dgm:t>
        <a:bodyPr/>
        <a:lstStyle/>
        <a:p>
          <a:endParaRPr lang="en-US"/>
        </a:p>
      </dgm:t>
    </dgm:pt>
    <dgm:pt modelId="{F1A11EA0-C158-4AD0-953F-38DF728B1B2B}" type="pres">
      <dgm:prSet presAssocID="{0CAB720C-9B6A-4A79-9CC0-CB807CEAED32}" presName="Name0" presStyleCnt="0">
        <dgm:presLayoutVars>
          <dgm:dir/>
          <dgm:resizeHandles val="exact"/>
        </dgm:presLayoutVars>
      </dgm:prSet>
      <dgm:spPr/>
      <dgm:t>
        <a:bodyPr/>
        <a:lstStyle/>
        <a:p>
          <a:endParaRPr lang="en-US"/>
        </a:p>
      </dgm:t>
    </dgm:pt>
    <dgm:pt modelId="{DAE16CDD-9347-493C-9997-5C282D87E4ED}" type="pres">
      <dgm:prSet presAssocID="{0CAB720C-9B6A-4A79-9CC0-CB807CEAED32}" presName="cycle" presStyleCnt="0"/>
      <dgm:spPr/>
    </dgm:pt>
    <dgm:pt modelId="{FFCDB54F-1045-468A-BA25-EE818730E3C3}" type="pres">
      <dgm:prSet presAssocID="{A28A6F1F-03DA-4D6D-96E0-4B698B1860C6}" presName="nodeFirstNode" presStyleLbl="node1" presStyleIdx="0" presStyleCnt="6">
        <dgm:presLayoutVars>
          <dgm:bulletEnabled val="1"/>
        </dgm:presLayoutVars>
      </dgm:prSet>
      <dgm:spPr/>
      <dgm:t>
        <a:bodyPr/>
        <a:lstStyle/>
        <a:p>
          <a:endParaRPr lang="en-US"/>
        </a:p>
      </dgm:t>
    </dgm:pt>
    <dgm:pt modelId="{D4A14869-76A5-4257-BEA5-BF0484EBC29A}" type="pres">
      <dgm:prSet presAssocID="{715A4C70-B80D-427F-B863-86156B385693}" presName="sibTransFirstNode" presStyleLbl="bgShp" presStyleIdx="0" presStyleCnt="1"/>
      <dgm:spPr/>
      <dgm:t>
        <a:bodyPr/>
        <a:lstStyle/>
        <a:p>
          <a:endParaRPr lang="en-US"/>
        </a:p>
      </dgm:t>
    </dgm:pt>
    <dgm:pt modelId="{4F6BD199-302A-4D4D-B9F3-545ADD6DDFD0}" type="pres">
      <dgm:prSet presAssocID="{907EB447-65E5-4A07-8B2A-B8EA1954F331}" presName="nodeFollowingNodes" presStyleLbl="node1" presStyleIdx="1" presStyleCnt="6">
        <dgm:presLayoutVars>
          <dgm:bulletEnabled val="1"/>
        </dgm:presLayoutVars>
      </dgm:prSet>
      <dgm:spPr/>
      <dgm:t>
        <a:bodyPr/>
        <a:lstStyle/>
        <a:p>
          <a:endParaRPr lang="en-US"/>
        </a:p>
      </dgm:t>
    </dgm:pt>
    <dgm:pt modelId="{0976B1B4-8588-404C-89BB-FAF69A56616F}" type="pres">
      <dgm:prSet presAssocID="{64794EF1-675C-4935-9245-3C217C6DE40F}" presName="nodeFollowingNodes" presStyleLbl="node1" presStyleIdx="2" presStyleCnt="6">
        <dgm:presLayoutVars>
          <dgm:bulletEnabled val="1"/>
        </dgm:presLayoutVars>
      </dgm:prSet>
      <dgm:spPr/>
      <dgm:t>
        <a:bodyPr/>
        <a:lstStyle/>
        <a:p>
          <a:endParaRPr lang="en-US"/>
        </a:p>
      </dgm:t>
    </dgm:pt>
    <dgm:pt modelId="{27AE61C8-D9AA-400C-B758-89A1564D5AFA}" type="pres">
      <dgm:prSet presAssocID="{942DA570-FC8F-4488-80BA-3D09C7779806}" presName="nodeFollowingNodes" presStyleLbl="node1" presStyleIdx="3" presStyleCnt="6">
        <dgm:presLayoutVars>
          <dgm:bulletEnabled val="1"/>
        </dgm:presLayoutVars>
      </dgm:prSet>
      <dgm:spPr/>
      <dgm:t>
        <a:bodyPr/>
        <a:lstStyle/>
        <a:p>
          <a:endParaRPr lang="en-US"/>
        </a:p>
      </dgm:t>
    </dgm:pt>
    <dgm:pt modelId="{BC3F96FF-0FE1-4D72-85B1-D6DE23D9E407}" type="pres">
      <dgm:prSet presAssocID="{BD294BA0-27BD-45C8-B30A-314043E56737}" presName="nodeFollowingNodes" presStyleLbl="node1" presStyleIdx="4" presStyleCnt="6">
        <dgm:presLayoutVars>
          <dgm:bulletEnabled val="1"/>
        </dgm:presLayoutVars>
      </dgm:prSet>
      <dgm:spPr/>
      <dgm:t>
        <a:bodyPr/>
        <a:lstStyle/>
        <a:p>
          <a:endParaRPr lang="en-US"/>
        </a:p>
      </dgm:t>
    </dgm:pt>
    <dgm:pt modelId="{4089454A-108C-4DF6-84B7-72095D9B6AD5}" type="pres">
      <dgm:prSet presAssocID="{A503CACF-C8BB-464C-9C1A-984F13F67398}" presName="nodeFollowingNodes" presStyleLbl="node1" presStyleIdx="5" presStyleCnt="6">
        <dgm:presLayoutVars>
          <dgm:bulletEnabled val="1"/>
        </dgm:presLayoutVars>
      </dgm:prSet>
      <dgm:spPr/>
      <dgm:t>
        <a:bodyPr/>
        <a:lstStyle/>
        <a:p>
          <a:endParaRPr lang="en-US"/>
        </a:p>
      </dgm:t>
    </dgm:pt>
  </dgm:ptLst>
  <dgm:cxnLst>
    <dgm:cxn modelId="{57EEE80C-641D-4DC7-8942-00118062EFFF}" srcId="{0CAB720C-9B6A-4A79-9CC0-CB807CEAED32}" destId="{A503CACF-C8BB-464C-9C1A-984F13F67398}" srcOrd="5" destOrd="0" parTransId="{B366D0EE-55BE-4322-A160-45A61363D8F2}" sibTransId="{2189A8B8-9801-418F-86E8-ED8294DF8E69}"/>
    <dgm:cxn modelId="{ECD26837-75E4-4FFF-84DB-AC2D8D3FE8FB}" type="presOf" srcId="{0CAB720C-9B6A-4A79-9CC0-CB807CEAED32}" destId="{F1A11EA0-C158-4AD0-953F-38DF728B1B2B}" srcOrd="0" destOrd="0" presId="urn:microsoft.com/office/officeart/2005/8/layout/cycle3"/>
    <dgm:cxn modelId="{2BC17305-54D0-450E-917D-A6E6AF682E29}" srcId="{0CAB720C-9B6A-4A79-9CC0-CB807CEAED32}" destId="{A28A6F1F-03DA-4D6D-96E0-4B698B1860C6}" srcOrd="0" destOrd="0" parTransId="{38737290-B9D6-48B9-B0A5-9D45EEA0BA82}" sibTransId="{715A4C70-B80D-427F-B863-86156B385693}"/>
    <dgm:cxn modelId="{DAD58CC9-969A-4F90-B7F2-0420A4536C9F}" srcId="{0CAB720C-9B6A-4A79-9CC0-CB807CEAED32}" destId="{942DA570-FC8F-4488-80BA-3D09C7779806}" srcOrd="3" destOrd="0" parTransId="{65AE0FE2-3502-424A-8FF5-7F61B64824C7}" sibTransId="{34DD205E-AC32-46FB-A5EB-50348DE9ACD2}"/>
    <dgm:cxn modelId="{8EA79109-A295-43DF-8E76-834F3F94FE36}" type="presOf" srcId="{A503CACF-C8BB-464C-9C1A-984F13F67398}" destId="{4089454A-108C-4DF6-84B7-72095D9B6AD5}" srcOrd="0" destOrd="0" presId="urn:microsoft.com/office/officeart/2005/8/layout/cycle3"/>
    <dgm:cxn modelId="{5E770B46-5163-4F7C-B655-27A6C49BAE5F}" type="presOf" srcId="{A28A6F1F-03DA-4D6D-96E0-4B698B1860C6}" destId="{FFCDB54F-1045-468A-BA25-EE818730E3C3}" srcOrd="0" destOrd="0" presId="urn:microsoft.com/office/officeart/2005/8/layout/cycle3"/>
    <dgm:cxn modelId="{A9E0A416-5F03-4B4E-8265-3361492F4629}" type="presOf" srcId="{64794EF1-675C-4935-9245-3C217C6DE40F}" destId="{0976B1B4-8588-404C-89BB-FAF69A56616F}" srcOrd="0" destOrd="0" presId="urn:microsoft.com/office/officeart/2005/8/layout/cycle3"/>
    <dgm:cxn modelId="{E2DD7FE8-3481-4540-919E-36213D15ADEF}" type="presOf" srcId="{BD294BA0-27BD-45C8-B30A-314043E56737}" destId="{BC3F96FF-0FE1-4D72-85B1-D6DE23D9E407}" srcOrd="0" destOrd="0" presId="urn:microsoft.com/office/officeart/2005/8/layout/cycle3"/>
    <dgm:cxn modelId="{BBE56F14-9864-4407-8E2B-558AE2DF43A0}" srcId="{0CAB720C-9B6A-4A79-9CC0-CB807CEAED32}" destId="{64794EF1-675C-4935-9245-3C217C6DE40F}" srcOrd="2" destOrd="0" parTransId="{3CCC6130-AC7B-46E3-99ED-98C3850DD0B7}" sibTransId="{2FFAA43B-66FA-4BD0-9677-F37FC773446E}"/>
    <dgm:cxn modelId="{DE88E136-6DC0-42CC-8A1B-D4AAC1FA8A44}" type="presOf" srcId="{942DA570-FC8F-4488-80BA-3D09C7779806}" destId="{27AE61C8-D9AA-400C-B758-89A1564D5AFA}" srcOrd="0" destOrd="0" presId="urn:microsoft.com/office/officeart/2005/8/layout/cycle3"/>
    <dgm:cxn modelId="{32B50749-5E0C-4017-A070-6CAE2E3D5586}" srcId="{0CAB720C-9B6A-4A79-9CC0-CB807CEAED32}" destId="{BD294BA0-27BD-45C8-B30A-314043E56737}" srcOrd="4" destOrd="0" parTransId="{687F29FB-7837-4415-B348-1F052994C106}" sibTransId="{18FE77D8-6E7B-4C9B-9F14-7698F4C2F00F}"/>
    <dgm:cxn modelId="{12603DA1-C117-4370-9AD1-5179C5453A0C}" srcId="{0CAB720C-9B6A-4A79-9CC0-CB807CEAED32}" destId="{907EB447-65E5-4A07-8B2A-B8EA1954F331}" srcOrd="1" destOrd="0" parTransId="{C2EA812F-07D3-454B-B6CD-966458564001}" sibTransId="{83B1E524-DC5F-49A6-81F9-D01A22C09FEC}"/>
    <dgm:cxn modelId="{E5A3DD62-0BC2-480E-B112-7A378AE7B1FC}" type="presOf" srcId="{907EB447-65E5-4A07-8B2A-B8EA1954F331}" destId="{4F6BD199-302A-4D4D-B9F3-545ADD6DDFD0}" srcOrd="0" destOrd="0" presId="urn:microsoft.com/office/officeart/2005/8/layout/cycle3"/>
    <dgm:cxn modelId="{D520716B-C6DC-4CBD-9CAC-6FBAABBA9599}" type="presOf" srcId="{715A4C70-B80D-427F-B863-86156B385693}" destId="{D4A14869-76A5-4257-BEA5-BF0484EBC29A}" srcOrd="0" destOrd="0" presId="urn:microsoft.com/office/officeart/2005/8/layout/cycle3"/>
    <dgm:cxn modelId="{602D7DC3-D0A7-4148-9846-0B503FB4160F}" type="presParOf" srcId="{F1A11EA0-C158-4AD0-953F-38DF728B1B2B}" destId="{DAE16CDD-9347-493C-9997-5C282D87E4ED}" srcOrd="0" destOrd="0" presId="urn:microsoft.com/office/officeart/2005/8/layout/cycle3"/>
    <dgm:cxn modelId="{24A384BC-9231-46A3-81DA-554445366D5E}" type="presParOf" srcId="{DAE16CDD-9347-493C-9997-5C282D87E4ED}" destId="{FFCDB54F-1045-468A-BA25-EE818730E3C3}" srcOrd="0" destOrd="0" presId="urn:microsoft.com/office/officeart/2005/8/layout/cycle3"/>
    <dgm:cxn modelId="{61EC8A24-1226-4390-B777-95F6BF390166}" type="presParOf" srcId="{DAE16CDD-9347-493C-9997-5C282D87E4ED}" destId="{D4A14869-76A5-4257-BEA5-BF0484EBC29A}" srcOrd="1" destOrd="0" presId="urn:microsoft.com/office/officeart/2005/8/layout/cycle3"/>
    <dgm:cxn modelId="{CC3FD703-FE90-47E4-98C9-B34D1EE629A2}" type="presParOf" srcId="{DAE16CDD-9347-493C-9997-5C282D87E4ED}" destId="{4F6BD199-302A-4D4D-B9F3-545ADD6DDFD0}" srcOrd="2" destOrd="0" presId="urn:microsoft.com/office/officeart/2005/8/layout/cycle3"/>
    <dgm:cxn modelId="{A0782B38-4D7D-4BB7-9B77-52232EADDC36}" type="presParOf" srcId="{DAE16CDD-9347-493C-9997-5C282D87E4ED}" destId="{0976B1B4-8588-404C-89BB-FAF69A56616F}" srcOrd="3" destOrd="0" presId="urn:microsoft.com/office/officeart/2005/8/layout/cycle3"/>
    <dgm:cxn modelId="{0A20DA10-E9FD-4C77-B23D-ACFFB75EE847}" type="presParOf" srcId="{DAE16CDD-9347-493C-9997-5C282D87E4ED}" destId="{27AE61C8-D9AA-400C-B758-89A1564D5AFA}" srcOrd="4" destOrd="0" presId="urn:microsoft.com/office/officeart/2005/8/layout/cycle3"/>
    <dgm:cxn modelId="{01ADB050-4640-4CE7-850F-A694E046CE85}" type="presParOf" srcId="{DAE16CDD-9347-493C-9997-5C282D87E4ED}" destId="{BC3F96FF-0FE1-4D72-85B1-D6DE23D9E407}" srcOrd="5" destOrd="0" presId="urn:microsoft.com/office/officeart/2005/8/layout/cycle3"/>
    <dgm:cxn modelId="{337E3350-CC7C-46D6-9152-99E1E35FB5D0}" type="presParOf" srcId="{DAE16CDD-9347-493C-9997-5C282D87E4ED}" destId="{4089454A-108C-4DF6-84B7-72095D9B6AD5}" srcOrd="6" destOrd="0" presId="urn:microsoft.com/office/officeart/2005/8/layout/cycle3"/>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FF4E29-D09E-4D22-9BED-C5DABA04E021}">
      <dsp:nvSpPr>
        <dsp:cNvPr id="0" name=""/>
        <dsp:cNvSpPr/>
      </dsp:nvSpPr>
      <dsp:spPr>
        <a:xfrm>
          <a:off x="98393" y="1406630"/>
          <a:ext cx="1654207" cy="1606339"/>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sz="1800" b="1" kern="1200" dirty="0" smtClean="0"/>
            <a:t>Acquisition</a:t>
          </a:r>
        </a:p>
        <a:p>
          <a:pPr lvl="0" algn="ctr" defTabSz="800100">
            <a:lnSpc>
              <a:spcPct val="90000"/>
            </a:lnSpc>
            <a:spcBef>
              <a:spcPct val="0"/>
            </a:spcBef>
            <a:spcAft>
              <a:spcPts val="0"/>
            </a:spcAft>
          </a:pPr>
          <a:r>
            <a:rPr lang="en-US" sz="4000" b="1" kern="1200" dirty="0" smtClean="0"/>
            <a:t>$48</a:t>
          </a:r>
        </a:p>
        <a:p>
          <a:pPr lvl="0" algn="ctr" defTabSz="800100">
            <a:lnSpc>
              <a:spcPct val="90000"/>
            </a:lnSpc>
            <a:spcBef>
              <a:spcPct val="0"/>
            </a:spcBef>
            <a:spcAft>
              <a:spcPts val="0"/>
            </a:spcAft>
          </a:pPr>
          <a:r>
            <a:rPr lang="en-US" sz="1800" b="1" kern="1200" dirty="0" smtClean="0"/>
            <a:t>(one time)</a:t>
          </a:r>
          <a:endParaRPr lang="en-US" sz="1800" b="1" kern="1200" dirty="0"/>
        </a:p>
      </dsp:txBody>
      <dsp:txXfrm>
        <a:off x="98393" y="1406630"/>
        <a:ext cx="1654207" cy="1606339"/>
      </dsp:txXfrm>
    </dsp:sp>
    <dsp:sp modelId="{5C4897AF-8545-46D0-BF02-6CCEF4917289}">
      <dsp:nvSpPr>
        <dsp:cNvPr id="0" name=""/>
        <dsp:cNvSpPr/>
      </dsp:nvSpPr>
      <dsp:spPr>
        <a:xfrm>
          <a:off x="1770932" y="1809057"/>
          <a:ext cx="801484" cy="8014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70932" y="1809057"/>
        <a:ext cx="801484" cy="801484"/>
      </dsp:txXfrm>
    </dsp:sp>
    <dsp:sp modelId="{21214653-1E70-45BA-9613-15966875B2DE}">
      <dsp:nvSpPr>
        <dsp:cNvPr id="0" name=""/>
        <dsp:cNvSpPr/>
      </dsp:nvSpPr>
      <dsp:spPr>
        <a:xfrm>
          <a:off x="2684624" y="1430750"/>
          <a:ext cx="1560544" cy="1558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US" sz="1600" b="1" kern="1200" dirty="0" smtClean="0"/>
            <a:t>Book Handling</a:t>
          </a:r>
        </a:p>
        <a:p>
          <a:pPr lvl="0" algn="ctr" defTabSz="711200">
            <a:lnSpc>
              <a:spcPct val="100000"/>
            </a:lnSpc>
            <a:spcBef>
              <a:spcPct val="0"/>
            </a:spcBef>
            <a:spcAft>
              <a:spcPts val="0"/>
            </a:spcAft>
          </a:pPr>
          <a:r>
            <a:rPr lang="en-US" sz="2000" b="1" kern="1200" dirty="0" smtClean="0"/>
            <a:t>$5</a:t>
          </a:r>
        </a:p>
        <a:p>
          <a:pPr lvl="0" algn="ctr" defTabSz="711200">
            <a:lnSpc>
              <a:spcPct val="100000"/>
            </a:lnSpc>
            <a:spcBef>
              <a:spcPct val="0"/>
            </a:spcBef>
            <a:spcAft>
              <a:spcPts val="0"/>
            </a:spcAft>
          </a:pPr>
          <a:r>
            <a:rPr lang="en-US" sz="1600" b="1" kern="1200" dirty="0" smtClean="0"/>
            <a:t>(recurring)</a:t>
          </a:r>
        </a:p>
      </dsp:txBody>
      <dsp:txXfrm>
        <a:off x="2684624" y="1430750"/>
        <a:ext cx="1560544" cy="1558098"/>
      </dsp:txXfrm>
    </dsp:sp>
    <dsp:sp modelId="{0D067451-AA9F-42D7-A768-6DAD4D4EFF07}">
      <dsp:nvSpPr>
        <dsp:cNvPr id="0" name=""/>
        <dsp:cNvSpPr/>
      </dsp:nvSpPr>
      <dsp:spPr>
        <a:xfrm>
          <a:off x="4343400" y="1809057"/>
          <a:ext cx="801484" cy="8014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343400" y="1809057"/>
        <a:ext cx="801484" cy="801484"/>
      </dsp:txXfrm>
    </dsp:sp>
    <dsp:sp modelId="{0964C2A4-0805-4645-8F82-4E753BAACB9E}">
      <dsp:nvSpPr>
        <dsp:cNvPr id="0" name=""/>
        <dsp:cNvSpPr/>
      </dsp:nvSpPr>
      <dsp:spPr>
        <a:xfrm>
          <a:off x="5181601" y="1417671"/>
          <a:ext cx="1524560" cy="1584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US" sz="1600" b="1" kern="1200" dirty="0" smtClean="0"/>
            <a:t>Operational</a:t>
          </a:r>
        </a:p>
        <a:p>
          <a:pPr lvl="0" algn="ctr" defTabSz="711200">
            <a:lnSpc>
              <a:spcPct val="100000"/>
            </a:lnSpc>
            <a:spcBef>
              <a:spcPct val="0"/>
            </a:spcBef>
            <a:spcAft>
              <a:spcPts val="0"/>
            </a:spcAft>
          </a:pPr>
          <a:r>
            <a:rPr lang="en-US" sz="2000" b="1" kern="1200" dirty="0" smtClean="0"/>
            <a:t>$3</a:t>
          </a:r>
        </a:p>
        <a:p>
          <a:pPr lvl="0" algn="ctr" defTabSz="711200">
            <a:lnSpc>
              <a:spcPct val="100000"/>
            </a:lnSpc>
            <a:spcBef>
              <a:spcPct val="0"/>
            </a:spcBef>
            <a:spcAft>
              <a:spcPts val="0"/>
            </a:spcAft>
          </a:pPr>
          <a:r>
            <a:rPr lang="en-US" sz="1600" b="1" kern="1200" dirty="0" smtClean="0"/>
            <a:t>(recurring)</a:t>
          </a:r>
        </a:p>
      </dsp:txBody>
      <dsp:txXfrm>
        <a:off x="5181601" y="1417671"/>
        <a:ext cx="1524560" cy="1584257"/>
      </dsp:txXfrm>
    </dsp:sp>
    <dsp:sp modelId="{1017DC87-0D79-44D2-89E4-CF39082495D0}">
      <dsp:nvSpPr>
        <dsp:cNvPr id="0" name=""/>
        <dsp:cNvSpPr/>
      </dsp:nvSpPr>
      <dsp:spPr>
        <a:xfrm>
          <a:off x="6858000" y="1951698"/>
          <a:ext cx="361188" cy="5162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6858000" y="1951698"/>
        <a:ext cx="361188" cy="516203"/>
      </dsp:txXfrm>
    </dsp:sp>
    <dsp:sp modelId="{E6F5764B-DD6E-48E0-806B-11470748C4AE}">
      <dsp:nvSpPr>
        <dsp:cNvPr id="0" name=""/>
        <dsp:cNvSpPr/>
      </dsp:nvSpPr>
      <dsp:spPr>
        <a:xfrm>
          <a:off x="7385461" y="1356965"/>
          <a:ext cx="1758248" cy="1615847"/>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b="1" kern="1200" dirty="0" smtClean="0"/>
            <a:t>56 </a:t>
          </a:r>
          <a:r>
            <a:rPr lang="en-US" sz="3000" b="1" kern="1200" dirty="0" smtClean="0"/>
            <a:t>USD</a:t>
          </a:r>
        </a:p>
      </dsp:txBody>
      <dsp:txXfrm>
        <a:off x="7385461" y="1356965"/>
        <a:ext cx="1758248" cy="16158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A14869-76A5-4257-BEA5-BF0484EBC29A}">
      <dsp:nvSpPr>
        <dsp:cNvPr id="0" name=""/>
        <dsp:cNvSpPr/>
      </dsp:nvSpPr>
      <dsp:spPr>
        <a:xfrm>
          <a:off x="830805" y="-4308"/>
          <a:ext cx="4053931" cy="4053931"/>
        </a:xfrm>
        <a:prstGeom prst="circularArrow">
          <a:avLst>
            <a:gd name="adj1" fmla="val 5274"/>
            <a:gd name="adj2" fmla="val 312630"/>
            <a:gd name="adj3" fmla="val 14273625"/>
            <a:gd name="adj4" fmla="val 17100446"/>
            <a:gd name="adj5" fmla="val 547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FCDB54F-1045-468A-BA25-EE818730E3C3}">
      <dsp:nvSpPr>
        <dsp:cNvPr id="0" name=""/>
        <dsp:cNvSpPr/>
      </dsp:nvSpPr>
      <dsp:spPr>
        <a:xfrm>
          <a:off x="2107047" y="1361"/>
          <a:ext cx="1501446" cy="75072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Publishing Strategy Developed</a:t>
          </a:r>
          <a:endParaRPr lang="en-US" sz="1300" kern="1200" dirty="0"/>
        </a:p>
      </dsp:txBody>
      <dsp:txXfrm>
        <a:off x="2107047" y="1361"/>
        <a:ext cx="1501446" cy="750723"/>
      </dsp:txXfrm>
    </dsp:sp>
    <dsp:sp modelId="{4F6BD199-302A-4D4D-B9F3-545ADD6DDFD0}">
      <dsp:nvSpPr>
        <dsp:cNvPr id="0" name=""/>
        <dsp:cNvSpPr/>
      </dsp:nvSpPr>
      <dsp:spPr>
        <a:xfrm>
          <a:off x="3531310" y="823659"/>
          <a:ext cx="1501446" cy="75072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Key Titles &amp; Authors/Editors Solicited</a:t>
          </a:r>
          <a:endParaRPr lang="en-US" sz="1300" kern="1200" dirty="0"/>
        </a:p>
      </dsp:txBody>
      <dsp:txXfrm>
        <a:off x="3531310" y="823659"/>
        <a:ext cx="1501446" cy="750723"/>
      </dsp:txXfrm>
    </dsp:sp>
    <dsp:sp modelId="{0976B1B4-8588-404C-89BB-FAF69A56616F}">
      <dsp:nvSpPr>
        <dsp:cNvPr id="0" name=""/>
        <dsp:cNvSpPr/>
      </dsp:nvSpPr>
      <dsp:spPr>
        <a:xfrm>
          <a:off x="3531310" y="2468256"/>
          <a:ext cx="1501446" cy="750723"/>
        </a:xfrm>
        <a:prstGeom prst="roundRect">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Proposal Reviewed &amp; Approved</a:t>
          </a:r>
          <a:endParaRPr lang="en-US" sz="1300" kern="1200" dirty="0"/>
        </a:p>
      </dsp:txBody>
      <dsp:txXfrm>
        <a:off x="3531310" y="2468256"/>
        <a:ext cx="1501446" cy="750723"/>
      </dsp:txXfrm>
    </dsp:sp>
    <dsp:sp modelId="{27AE61C8-D9AA-400C-B758-89A1564D5AFA}">
      <dsp:nvSpPr>
        <dsp:cNvPr id="0" name=""/>
        <dsp:cNvSpPr/>
      </dsp:nvSpPr>
      <dsp:spPr>
        <a:xfrm>
          <a:off x="2107047" y="3290554"/>
          <a:ext cx="1501446" cy="750723"/>
        </a:xfrm>
        <a:prstGeom prst="round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Product Development</a:t>
          </a:r>
          <a:endParaRPr lang="en-US" sz="1300" kern="1200" dirty="0"/>
        </a:p>
      </dsp:txBody>
      <dsp:txXfrm>
        <a:off x="2107047" y="3290554"/>
        <a:ext cx="1501446" cy="750723"/>
      </dsp:txXfrm>
    </dsp:sp>
    <dsp:sp modelId="{BC3F96FF-0FE1-4D72-85B1-D6DE23D9E407}">
      <dsp:nvSpPr>
        <dsp:cNvPr id="0" name=""/>
        <dsp:cNvSpPr/>
      </dsp:nvSpPr>
      <dsp:spPr>
        <a:xfrm>
          <a:off x="682785" y="2468256"/>
          <a:ext cx="1501446" cy="75072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 Produced</a:t>
          </a:r>
          <a:endParaRPr lang="en-US" sz="1300" kern="1200" dirty="0"/>
        </a:p>
      </dsp:txBody>
      <dsp:txXfrm>
        <a:off x="682785" y="2468256"/>
        <a:ext cx="1501446" cy="750723"/>
      </dsp:txXfrm>
    </dsp:sp>
    <dsp:sp modelId="{4089454A-108C-4DF6-84B7-72095D9B6AD5}">
      <dsp:nvSpPr>
        <dsp:cNvPr id="0" name=""/>
        <dsp:cNvSpPr/>
      </dsp:nvSpPr>
      <dsp:spPr>
        <a:xfrm>
          <a:off x="682785" y="823659"/>
          <a:ext cx="1501446" cy="750723"/>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Post-Publication</a:t>
          </a:r>
          <a:endParaRPr lang="en-US" sz="1300" kern="1200" dirty="0"/>
        </a:p>
      </dsp:txBody>
      <dsp:txXfrm>
        <a:off x="682785" y="823659"/>
        <a:ext cx="1501446" cy="75072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3854" tIns="46927" rIns="93854" bIns="46927" rtlCol="0"/>
          <a:lstStyle>
            <a:lvl1pPr algn="l">
              <a:defRPr sz="1200"/>
            </a:lvl1pPr>
          </a:lstStyle>
          <a:p>
            <a:pPr>
              <a:defRPr/>
            </a:pPr>
            <a:endParaRPr lang="en-GB"/>
          </a:p>
        </p:txBody>
      </p:sp>
      <p:sp>
        <p:nvSpPr>
          <p:cNvPr id="3" name="Date Placeholder 2"/>
          <p:cNvSpPr>
            <a:spLocks noGrp="1"/>
          </p:cNvSpPr>
          <p:nvPr>
            <p:ph type="dt" sz="quarter" idx="1"/>
          </p:nvPr>
        </p:nvSpPr>
        <p:spPr>
          <a:xfrm>
            <a:off x="3995738" y="0"/>
            <a:ext cx="3055937" cy="468313"/>
          </a:xfrm>
          <a:prstGeom prst="rect">
            <a:avLst/>
          </a:prstGeom>
        </p:spPr>
        <p:txBody>
          <a:bodyPr vert="horz" lIns="93854" tIns="46927" rIns="93854" bIns="46927" rtlCol="0"/>
          <a:lstStyle>
            <a:lvl1pPr algn="r">
              <a:defRPr sz="1200"/>
            </a:lvl1pPr>
          </a:lstStyle>
          <a:p>
            <a:pPr>
              <a:defRPr/>
            </a:pPr>
            <a:fld id="{55F0549F-C636-441B-A06C-887DF06F7EEA}" type="datetimeFigureOut">
              <a:rPr lang="en-GB"/>
              <a:pPr>
                <a:defRPr/>
              </a:pPr>
              <a:t>01/02/2012</a:t>
            </a:fld>
            <a:endParaRPr lang="en-GB"/>
          </a:p>
        </p:txBody>
      </p:sp>
      <p:sp>
        <p:nvSpPr>
          <p:cNvPr id="4" name="Footer Placeholder 3"/>
          <p:cNvSpPr>
            <a:spLocks noGrp="1"/>
          </p:cNvSpPr>
          <p:nvPr>
            <p:ph type="ftr" sz="quarter" idx="2"/>
          </p:nvPr>
        </p:nvSpPr>
        <p:spPr>
          <a:xfrm>
            <a:off x="0" y="8902700"/>
            <a:ext cx="3055938" cy="468313"/>
          </a:xfrm>
          <a:prstGeom prst="rect">
            <a:avLst/>
          </a:prstGeom>
        </p:spPr>
        <p:txBody>
          <a:bodyPr vert="horz" lIns="93854" tIns="46927" rIns="93854" bIns="46927"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995738" y="8902700"/>
            <a:ext cx="3055937" cy="468313"/>
          </a:xfrm>
          <a:prstGeom prst="rect">
            <a:avLst/>
          </a:prstGeom>
        </p:spPr>
        <p:txBody>
          <a:bodyPr vert="horz" lIns="93854" tIns="46927" rIns="93854" bIns="46927" rtlCol="0" anchor="b"/>
          <a:lstStyle>
            <a:lvl1pPr algn="r">
              <a:defRPr sz="1200"/>
            </a:lvl1pPr>
          </a:lstStyle>
          <a:p>
            <a:pPr>
              <a:defRPr/>
            </a:pPr>
            <a:fld id="{DB8E142E-9D81-40D7-BDF8-FEE0DFFB720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3854" tIns="46927" rIns="93854" bIns="46927" rtlCol="0"/>
          <a:lstStyle>
            <a:lvl1pPr algn="l" fontAlgn="auto">
              <a:spcBef>
                <a:spcPts val="0"/>
              </a:spcBef>
              <a:spcAft>
                <a:spcPts val="0"/>
              </a:spcAft>
              <a:defRPr sz="1200" baseline="0">
                <a:latin typeface="+mn-lt"/>
              </a:defRPr>
            </a:lvl1pPr>
          </a:lstStyle>
          <a:p>
            <a:pPr>
              <a:defRPr/>
            </a:pPr>
            <a:endParaRPr lang="en-US"/>
          </a:p>
        </p:txBody>
      </p:sp>
      <p:sp>
        <p:nvSpPr>
          <p:cNvPr id="3" name="Date Placeholder 2"/>
          <p:cNvSpPr>
            <a:spLocks noGrp="1"/>
          </p:cNvSpPr>
          <p:nvPr>
            <p:ph type="dt" idx="1"/>
          </p:nvPr>
        </p:nvSpPr>
        <p:spPr>
          <a:xfrm>
            <a:off x="3995738" y="0"/>
            <a:ext cx="3055937" cy="468313"/>
          </a:xfrm>
          <a:prstGeom prst="rect">
            <a:avLst/>
          </a:prstGeom>
        </p:spPr>
        <p:txBody>
          <a:bodyPr vert="horz" lIns="93854" tIns="46927" rIns="93854" bIns="46927" rtlCol="0"/>
          <a:lstStyle>
            <a:lvl1pPr algn="r" fontAlgn="auto">
              <a:spcBef>
                <a:spcPts val="0"/>
              </a:spcBef>
              <a:spcAft>
                <a:spcPts val="0"/>
              </a:spcAft>
              <a:defRPr sz="1200" baseline="0">
                <a:latin typeface="+mn-lt"/>
              </a:defRPr>
            </a:lvl1pPr>
          </a:lstStyle>
          <a:p>
            <a:pPr>
              <a:defRPr/>
            </a:pPr>
            <a:fld id="{DCEAD2E9-7848-4F61-B98F-4A1F0EC48C4C}" type="datetimeFigureOut">
              <a:rPr lang="en-US"/>
              <a:pPr>
                <a:defRPr/>
              </a:pPr>
              <a:t>2/1/2012</a:t>
            </a:fld>
            <a:endParaRPr lang="en-US"/>
          </a:p>
        </p:txBody>
      </p:sp>
      <p:sp>
        <p:nvSpPr>
          <p:cNvPr id="4" name="Slide Image Placeholder 3"/>
          <p:cNvSpPr>
            <a:spLocks noGrp="1" noRot="1" noChangeAspect="1"/>
          </p:cNvSpPr>
          <p:nvPr>
            <p:ph type="sldImg" idx="2"/>
          </p:nvPr>
        </p:nvSpPr>
        <p:spPr>
          <a:xfrm>
            <a:off x="1184275" y="703263"/>
            <a:ext cx="4686300" cy="3514725"/>
          </a:xfrm>
          <a:prstGeom prst="rect">
            <a:avLst/>
          </a:prstGeom>
          <a:noFill/>
          <a:ln w="12700">
            <a:solidFill>
              <a:prstClr val="black"/>
            </a:solidFill>
          </a:ln>
        </p:spPr>
        <p:txBody>
          <a:bodyPr vert="horz" lIns="93854" tIns="46927" rIns="93854" bIns="46927" rtlCol="0" anchor="ctr"/>
          <a:lstStyle/>
          <a:p>
            <a:pPr lvl="0"/>
            <a:endParaRPr lang="en-US" noProof="0" smtClean="0"/>
          </a:p>
        </p:txBody>
      </p:sp>
      <p:sp>
        <p:nvSpPr>
          <p:cNvPr id="5" name="Notes Placeholder 4"/>
          <p:cNvSpPr>
            <a:spLocks noGrp="1"/>
          </p:cNvSpPr>
          <p:nvPr>
            <p:ph type="body" sz="quarter" idx="3"/>
          </p:nvPr>
        </p:nvSpPr>
        <p:spPr>
          <a:xfrm>
            <a:off x="704850" y="4451350"/>
            <a:ext cx="5643563" cy="4217988"/>
          </a:xfrm>
          <a:prstGeom prst="rect">
            <a:avLst/>
          </a:prstGeom>
        </p:spPr>
        <p:txBody>
          <a:bodyPr vert="horz" lIns="93854" tIns="46927" rIns="93854" bIns="469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02700"/>
            <a:ext cx="3055938" cy="468313"/>
          </a:xfrm>
          <a:prstGeom prst="rect">
            <a:avLst/>
          </a:prstGeom>
        </p:spPr>
        <p:txBody>
          <a:bodyPr vert="horz" lIns="93854" tIns="46927" rIns="93854" bIns="46927" rtlCol="0" anchor="b"/>
          <a:lstStyle>
            <a:lvl1pPr algn="l" fontAlgn="auto">
              <a:spcBef>
                <a:spcPts val="0"/>
              </a:spcBef>
              <a:spcAft>
                <a:spcPts val="0"/>
              </a:spcAft>
              <a:defRPr sz="1200" baseline="0">
                <a:latin typeface="+mn-lt"/>
              </a:defRPr>
            </a:lvl1pPr>
          </a:lstStyle>
          <a:p>
            <a:pPr>
              <a:defRPr/>
            </a:pPr>
            <a:endParaRPr lang="en-US"/>
          </a:p>
        </p:txBody>
      </p:sp>
      <p:sp>
        <p:nvSpPr>
          <p:cNvPr id="7" name="Slide Number Placeholder 6"/>
          <p:cNvSpPr>
            <a:spLocks noGrp="1"/>
          </p:cNvSpPr>
          <p:nvPr>
            <p:ph type="sldNum" sz="quarter" idx="5"/>
          </p:nvPr>
        </p:nvSpPr>
        <p:spPr>
          <a:xfrm>
            <a:off x="3995738" y="8902700"/>
            <a:ext cx="3055937" cy="468313"/>
          </a:xfrm>
          <a:prstGeom prst="rect">
            <a:avLst/>
          </a:prstGeom>
        </p:spPr>
        <p:txBody>
          <a:bodyPr vert="horz" lIns="93854" tIns="46927" rIns="93854" bIns="46927" rtlCol="0" anchor="b"/>
          <a:lstStyle>
            <a:lvl1pPr algn="r" fontAlgn="auto">
              <a:spcBef>
                <a:spcPts val="0"/>
              </a:spcBef>
              <a:spcAft>
                <a:spcPts val="0"/>
              </a:spcAft>
              <a:defRPr sz="1200" baseline="0">
                <a:latin typeface="+mn-lt"/>
              </a:defRPr>
            </a:lvl1pPr>
          </a:lstStyle>
          <a:p>
            <a:pPr>
              <a:defRPr/>
            </a:pPr>
            <a:fld id="{8A20A7A1-FDA6-4AB9-80ED-8446C66774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info.sciencedirect.com/outbound.php?page=http://www.info.sciencedirect.com/News/content/releases/&amp;url=http://www.nextbio.co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6DB9088-D65C-4721-B273-D92A4E79E02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zh-CN" smtClean="0">
                <a:cs typeface="宋体"/>
              </a:rPr>
              <a:t>Elsevier’s long heritage of publishing leading eBooks started in 1580 at the House of Elzevier—and later in 1880 became Elsevier. From Gallileo to Sir Alexander Fleming, Einstein, and a long line of Nobel prize winners—Elsevier has always been associated with the most renowned authors—and the most rigorous process for producing and distributing high quality content. That matters to all users, in any format, and that will not change regardless of delivery.</a:t>
            </a:r>
            <a:endParaRPr lang="en-US" altLang="zh-CN" smtClean="0">
              <a:cs typeface="宋体"/>
            </a:endParaRPr>
          </a:p>
        </p:txBody>
      </p:sp>
      <p:sp>
        <p:nvSpPr>
          <p:cNvPr id="98308" name="Slide Number Placeholder 3"/>
          <p:cNvSpPr>
            <a:spLocks noGrp="1"/>
          </p:cNvSpPr>
          <p:nvPr>
            <p:ph type="sldNum" sz="quarter" idx="5"/>
          </p:nvPr>
        </p:nvSpPr>
        <p:spPr bwMode="auto">
          <a:ln>
            <a:miter lim="800000"/>
            <a:headEnd/>
            <a:tailEnd/>
          </a:ln>
        </p:spPr>
        <p:txBody>
          <a:bodyPr/>
          <a:lstStyle/>
          <a:p>
            <a:pPr>
              <a:defRPr/>
            </a:pPr>
            <a:fld id="{90684AB9-AB5C-49F5-BCF1-25754C27CE72}" type="slidenum">
              <a:rPr lang="en-US" altLang="zh-CN" smtClean="0">
                <a:cs typeface="宋体"/>
              </a:rPr>
              <a:pPr>
                <a:defRPr/>
              </a:pPr>
              <a:t>11</a:t>
            </a:fld>
            <a:endParaRPr lang="en-US" altLang="zh-CN" smtClean="0">
              <a:cs typeface="宋体"/>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xfrm>
            <a:off x="704850" y="4375150"/>
            <a:ext cx="5643563" cy="4216400"/>
          </a:xfrm>
          <a:noFill/>
        </p:spPr>
        <p:txBody>
          <a:bodyPr wrap="square" numCol="1" anchor="t" anchorCtr="0" compatLnSpc="1">
            <a:prstTxWarp prst="textNoShape">
              <a:avLst/>
            </a:prstTxWarp>
          </a:bodyPr>
          <a:lstStyle/>
          <a:p>
            <a:pPr eaLnBrk="1" hangingPunct="1">
              <a:spcBef>
                <a:spcPct val="0"/>
              </a:spcBef>
            </a:pPr>
            <a:r>
              <a:rPr lang="en-US" altLang="zh-CN" smtClean="0">
                <a:cs typeface="宋体"/>
              </a:rPr>
              <a:t>In today’s uncertain economic times, it’s clear that the libraries decisions based largely on budget and other measurable criteria that they say can validate their choice in content and delivery/format in the process of collection and acquisition.</a:t>
            </a:r>
          </a:p>
          <a:p>
            <a:pPr eaLnBrk="1" hangingPunct="1">
              <a:spcBef>
                <a:spcPct val="0"/>
              </a:spcBef>
            </a:pPr>
            <a:endParaRPr lang="en-US" altLang="zh-CN" smtClean="0">
              <a:cs typeface="宋体"/>
            </a:endParaRPr>
          </a:p>
        </p:txBody>
      </p:sp>
      <p:sp>
        <p:nvSpPr>
          <p:cNvPr id="77828" name="Slide Number Placeholder 3"/>
          <p:cNvSpPr>
            <a:spLocks noGrp="1"/>
          </p:cNvSpPr>
          <p:nvPr>
            <p:ph type="sldNum" sz="quarter" idx="5"/>
          </p:nvPr>
        </p:nvSpPr>
        <p:spPr bwMode="auto">
          <a:ln>
            <a:miter lim="800000"/>
            <a:headEnd/>
            <a:tailEnd/>
          </a:ln>
        </p:spPr>
        <p:txBody>
          <a:bodyPr/>
          <a:lstStyle/>
          <a:p>
            <a:pPr>
              <a:defRPr/>
            </a:pPr>
            <a:fld id="{2E4D04B1-EA76-4EEC-B92F-720BE013B671}" type="slidenum">
              <a:rPr lang="en-US" altLang="zh-CN" smtClean="0">
                <a:cs typeface="宋体"/>
              </a:rPr>
              <a:pPr>
                <a:defRPr/>
              </a:pPr>
              <a:t>12</a:t>
            </a:fld>
            <a:endParaRPr lang="en-US" altLang="zh-CN" smtClean="0">
              <a:cs typeface="宋体"/>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cs typeface="宋体"/>
              </a:rPr>
              <a:t>According to over 450 responses to a recent, global survey of librarians, these are the impact factors that are considered most when choosing online books over print for the first time.</a:t>
            </a:r>
          </a:p>
        </p:txBody>
      </p:sp>
      <p:sp>
        <p:nvSpPr>
          <p:cNvPr id="78852" name="Slide Number Placeholder 3"/>
          <p:cNvSpPr>
            <a:spLocks noGrp="1"/>
          </p:cNvSpPr>
          <p:nvPr>
            <p:ph type="sldNum" sz="quarter" idx="5"/>
          </p:nvPr>
        </p:nvSpPr>
        <p:spPr bwMode="auto">
          <a:ln>
            <a:miter lim="800000"/>
            <a:headEnd/>
            <a:tailEnd/>
          </a:ln>
        </p:spPr>
        <p:txBody>
          <a:bodyPr/>
          <a:lstStyle/>
          <a:p>
            <a:pPr>
              <a:defRPr/>
            </a:pPr>
            <a:fld id="{7D6D4908-3A60-4285-A6A7-F2D30452AB62}" type="slidenum">
              <a:rPr lang="en-US" altLang="zh-CN" smtClean="0">
                <a:cs typeface="宋体"/>
              </a:rPr>
              <a:pPr>
                <a:defRPr/>
              </a:pPr>
              <a:t>13</a:t>
            </a:fld>
            <a:endParaRPr lang="en-US" altLang="zh-CN" smtClean="0">
              <a:cs typeface="宋体"/>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cs typeface="宋体"/>
              </a:rPr>
              <a:t>Note the change in perception that occurs after librarians do acquire online books instead of print—and are considering expansion of their online content (over print):</a:t>
            </a:r>
          </a:p>
          <a:p>
            <a:pPr eaLnBrk="1" hangingPunct="1">
              <a:spcBef>
                <a:spcPct val="0"/>
              </a:spcBef>
            </a:pPr>
            <a:r>
              <a:rPr lang="en-US" altLang="zh-CN" smtClean="0">
                <a:cs typeface="宋体"/>
              </a:rPr>
              <a:t>Cost moves from the first to fourth factor, as librarians and researchers see the value of 24/7 accessibility, multiple simultaneous user access, and powerful search and browse.</a:t>
            </a:r>
          </a:p>
          <a:p>
            <a:pPr eaLnBrk="1" hangingPunct="1">
              <a:spcBef>
                <a:spcPct val="0"/>
              </a:spcBef>
            </a:pPr>
            <a:endParaRPr lang="en-US" altLang="zh-CN" smtClean="0">
              <a:cs typeface="宋体"/>
            </a:endParaRPr>
          </a:p>
          <a:p>
            <a:pPr eaLnBrk="1" hangingPunct="1">
              <a:spcBef>
                <a:spcPct val="0"/>
              </a:spcBef>
            </a:pPr>
            <a:r>
              <a:rPr lang="en-US" altLang="zh-CN" smtClean="0">
                <a:cs typeface="宋体"/>
              </a:rPr>
              <a:t>The result is that books are more discoverable, and in turn usage increases and libraries can experience a significantly lower cost per chapter. When that happens, it becomes possible for librarians to provide more content for more patrons—with less shelf space required AND with a lower cost per chapter for their online holdings versus print. </a:t>
            </a:r>
          </a:p>
          <a:p>
            <a:pPr eaLnBrk="1" hangingPunct="1">
              <a:spcBef>
                <a:spcPct val="0"/>
              </a:spcBef>
            </a:pPr>
            <a:endParaRPr lang="en-US" altLang="zh-CN" smtClean="0">
              <a:cs typeface="宋体"/>
            </a:endParaRPr>
          </a:p>
          <a:p>
            <a:pPr eaLnBrk="1" hangingPunct="1">
              <a:spcBef>
                <a:spcPct val="0"/>
              </a:spcBef>
            </a:pPr>
            <a:endParaRPr lang="en-US" altLang="zh-CN" smtClean="0">
              <a:cs typeface="宋体"/>
            </a:endParaRPr>
          </a:p>
        </p:txBody>
      </p:sp>
      <p:sp>
        <p:nvSpPr>
          <p:cNvPr id="79876" name="Slide Number Placeholder 3"/>
          <p:cNvSpPr>
            <a:spLocks noGrp="1"/>
          </p:cNvSpPr>
          <p:nvPr>
            <p:ph type="sldNum" sz="quarter" idx="5"/>
          </p:nvPr>
        </p:nvSpPr>
        <p:spPr bwMode="auto">
          <a:ln>
            <a:miter lim="800000"/>
            <a:headEnd/>
            <a:tailEnd/>
          </a:ln>
        </p:spPr>
        <p:txBody>
          <a:bodyPr/>
          <a:lstStyle/>
          <a:p>
            <a:pPr>
              <a:defRPr/>
            </a:pPr>
            <a:fld id="{4207F766-AB52-461D-B4D4-2FC9A08CBCB5}" type="slidenum">
              <a:rPr lang="en-US" altLang="zh-CN" smtClean="0">
                <a:cs typeface="宋体"/>
              </a:rPr>
              <a:pPr>
                <a:defRPr/>
              </a:pPr>
              <a:t>14</a:t>
            </a:fld>
            <a:endParaRPr lang="en-US" altLang="zh-CN" smtClean="0">
              <a:cs typeface="宋体"/>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en-US" altLang="zh-CN" smtClean="0">
                <a:cs typeface="宋体"/>
              </a:rPr>
              <a:t>When it comes to deciding to acquire print books, e books, or both—most librarians say their budget will not allow “both”; however they do report that they “THINK” their patrons’ choices would vary but subject area.</a:t>
            </a:r>
          </a:p>
          <a:p>
            <a:pPr algn="ctr"/>
            <a:endParaRPr lang="en-US" altLang="zh-CN" smtClean="0">
              <a:cs typeface="宋体"/>
            </a:endParaRPr>
          </a:p>
          <a:p>
            <a:pPr algn="ctr"/>
            <a:r>
              <a:rPr lang="en-US" altLang="zh-CN" smtClean="0">
                <a:cs typeface="宋体"/>
              </a:rPr>
              <a:t>Note the overall outcome is that librarians’ perception, overall, is that their patrons would prefer both, with significantly more who say their patrons, if given a choice, would choose e over print.</a:t>
            </a:r>
          </a:p>
          <a:p>
            <a:pPr algn="ctr"/>
            <a:endParaRPr lang="en-US" altLang="zh-CN" smtClean="0">
              <a:cs typeface="宋体"/>
            </a:endParaRPr>
          </a:p>
          <a:p>
            <a:pPr algn="ctr"/>
            <a:r>
              <a:rPr lang="en-US" altLang="zh-CN" smtClean="0">
                <a:cs typeface="宋体"/>
              </a:rPr>
              <a:t>What do you think your patrons would say?....</a:t>
            </a:r>
          </a:p>
        </p:txBody>
      </p:sp>
      <p:sp>
        <p:nvSpPr>
          <p:cNvPr id="80900" name="Slide Number Placeholder 3"/>
          <p:cNvSpPr>
            <a:spLocks noGrp="1"/>
          </p:cNvSpPr>
          <p:nvPr>
            <p:ph type="sldNum" sz="quarter" idx="5"/>
          </p:nvPr>
        </p:nvSpPr>
        <p:spPr bwMode="auto">
          <a:ln>
            <a:miter lim="800000"/>
            <a:headEnd/>
            <a:tailEnd/>
          </a:ln>
        </p:spPr>
        <p:txBody>
          <a:bodyPr/>
          <a:lstStyle/>
          <a:p>
            <a:pPr>
              <a:defRPr/>
            </a:pPr>
            <a:fld id="{BFAF1714-9D80-4E25-8948-656BACC33320}" type="slidenum">
              <a:rPr lang="en-US" altLang="zh-CN" smtClean="0">
                <a:cs typeface="宋体"/>
              </a:rPr>
              <a:pPr>
                <a:defRPr/>
              </a:pPr>
              <a:t>15</a:t>
            </a:fld>
            <a:endParaRPr lang="en-US" altLang="zh-CN" smtClean="0">
              <a:cs typeface="宋体"/>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cs typeface="宋体"/>
              </a:rPr>
              <a:t>When asked what they prefer, most researchers said they prefer online only, with some saying they had no preference, and very few saying they still want print.</a:t>
            </a:r>
          </a:p>
          <a:p>
            <a:endParaRPr lang="en-US" altLang="zh-CN" smtClean="0">
              <a:cs typeface="宋体"/>
            </a:endParaRPr>
          </a:p>
          <a:p>
            <a:r>
              <a:rPr lang="en-US" altLang="zh-CN" smtClean="0">
                <a:cs typeface="宋体"/>
              </a:rPr>
              <a:t>In recent conversations with librarians who made the switch to online books and anticipated complaints from their users, many have said that in actuality, they had ZERO complaints from end users they thought would ask for the print versions. Increasingly, it seems that when online books are in the library, they are used and preferred by patrons.</a:t>
            </a:r>
          </a:p>
        </p:txBody>
      </p:sp>
      <p:sp>
        <p:nvSpPr>
          <p:cNvPr id="81924" name="Slide Number Placeholder 3"/>
          <p:cNvSpPr>
            <a:spLocks noGrp="1"/>
          </p:cNvSpPr>
          <p:nvPr>
            <p:ph type="sldNum" sz="quarter" idx="5"/>
          </p:nvPr>
        </p:nvSpPr>
        <p:spPr bwMode="auto">
          <a:ln>
            <a:miter lim="800000"/>
            <a:headEnd/>
            <a:tailEnd/>
          </a:ln>
        </p:spPr>
        <p:txBody>
          <a:bodyPr/>
          <a:lstStyle/>
          <a:p>
            <a:pPr>
              <a:defRPr/>
            </a:pPr>
            <a:fld id="{08C347E7-CBE8-4D72-919E-6E95D891B916}" type="slidenum">
              <a:rPr lang="en-US" altLang="zh-CN" smtClean="0">
                <a:cs typeface="宋体"/>
              </a:rPr>
              <a:pPr>
                <a:defRPr/>
              </a:pPr>
              <a:t>16</a:t>
            </a:fld>
            <a:endParaRPr lang="en-US" altLang="zh-CN" smtClean="0">
              <a:cs typeface="宋体"/>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cs typeface="宋体"/>
              </a:rPr>
              <a:t>The University of Toronto conducted a usage study in their library to compare the usage of 10 books they had available in their library in BOTH print and e format.</a:t>
            </a:r>
          </a:p>
          <a:p>
            <a:r>
              <a:rPr lang="en-US" altLang="zh-CN" smtClean="0">
                <a:cs typeface="宋体"/>
              </a:rPr>
              <a:t/>
            </a:r>
            <a:br>
              <a:rPr lang="en-US" altLang="zh-CN" smtClean="0">
                <a:cs typeface="宋体"/>
              </a:rPr>
            </a:br>
            <a:r>
              <a:rPr lang="en-US" altLang="zh-CN" smtClean="0">
                <a:cs typeface="宋体"/>
              </a:rPr>
              <a:t>As you can see here, for the full year 2007, these top ten eBook titles were used significantly more than their print counterparts. The University of Toronto attributed this to increased discoverability of the eBooks, which were far more available—to all students at all times, in the library and remotely. </a:t>
            </a:r>
          </a:p>
          <a:p>
            <a:endParaRPr lang="en-US" altLang="zh-CN" smtClean="0">
              <a:cs typeface="宋体"/>
            </a:endParaRPr>
          </a:p>
          <a:p>
            <a:r>
              <a:rPr lang="en-US" altLang="zh-CN" smtClean="0">
                <a:cs typeface="宋体"/>
              </a:rPr>
              <a:t>In this case, and in many cases like this—electronic usage was higher than printed copies—despite the fact that the University of Toronto had multiple copies of the printed version.</a:t>
            </a:r>
          </a:p>
        </p:txBody>
      </p:sp>
      <p:sp>
        <p:nvSpPr>
          <p:cNvPr id="83972" name="Slide Number Placeholder 3"/>
          <p:cNvSpPr>
            <a:spLocks noGrp="1"/>
          </p:cNvSpPr>
          <p:nvPr>
            <p:ph type="sldNum" sz="quarter" idx="5"/>
          </p:nvPr>
        </p:nvSpPr>
        <p:spPr bwMode="auto">
          <a:ln>
            <a:miter lim="800000"/>
            <a:headEnd/>
            <a:tailEnd/>
          </a:ln>
        </p:spPr>
        <p:txBody>
          <a:bodyPr/>
          <a:lstStyle/>
          <a:p>
            <a:pPr>
              <a:defRPr/>
            </a:pPr>
            <a:fld id="{6D09DB36-67CA-45EB-B90F-11ECD549D395}" type="slidenum">
              <a:rPr lang="en-US" altLang="zh-CN" smtClean="0">
                <a:cs typeface="宋体"/>
              </a:rPr>
              <a:pPr>
                <a:defRPr/>
              </a:pPr>
              <a:t>17</a:t>
            </a:fld>
            <a:endParaRPr lang="en-US" altLang="zh-CN" smtClean="0">
              <a:cs typeface="宋体"/>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cs typeface="宋体"/>
              </a:rPr>
              <a:t>A closer look at expected usage of print (as quantified by SCONUL and ARL) show a significantly lower usage rate, by title during the first year of acquisition for the average printed book VERSUS the same criteria for online books.</a:t>
            </a:r>
          </a:p>
          <a:p>
            <a:endParaRPr lang="en-US" altLang="zh-CN" smtClean="0">
              <a:cs typeface="宋体"/>
            </a:endParaRPr>
          </a:p>
          <a:p>
            <a:r>
              <a:rPr lang="en-US" altLang="zh-CN" smtClean="0">
                <a:cs typeface="宋体"/>
              </a:rPr>
              <a:t>NOTE TO ELSEVIER PRESENTER: online books criteria based on SD usage for full year 2008—do not mention unless asked, as we are not yet “selling” ScienceDirect.</a:t>
            </a:r>
          </a:p>
        </p:txBody>
      </p:sp>
      <p:sp>
        <p:nvSpPr>
          <p:cNvPr id="82948" name="Slide Number Placeholder 3"/>
          <p:cNvSpPr>
            <a:spLocks noGrp="1"/>
          </p:cNvSpPr>
          <p:nvPr>
            <p:ph type="sldNum" sz="quarter" idx="5"/>
          </p:nvPr>
        </p:nvSpPr>
        <p:spPr bwMode="auto">
          <a:ln>
            <a:miter lim="800000"/>
            <a:headEnd/>
            <a:tailEnd/>
          </a:ln>
        </p:spPr>
        <p:txBody>
          <a:bodyPr/>
          <a:lstStyle/>
          <a:p>
            <a:pPr>
              <a:defRPr/>
            </a:pPr>
            <a:fld id="{9FF0AE59-56A4-4345-9CA6-B93369B0B606}" type="slidenum">
              <a:rPr lang="en-US" altLang="zh-CN" smtClean="0">
                <a:cs typeface="宋体"/>
              </a:rPr>
              <a:pPr>
                <a:defRPr/>
              </a:pPr>
              <a:t>18</a:t>
            </a:fld>
            <a:endParaRPr lang="en-US" altLang="zh-CN" smtClean="0">
              <a:cs typeface="宋体"/>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cs typeface="宋体"/>
              </a:rPr>
              <a:t>The University of Texas looked at the accumulative cost of eBooks versus print books based on actual costs for the first year of acquisition—and predicted accumulative cost at year ten.</a:t>
            </a:r>
          </a:p>
          <a:p>
            <a:endParaRPr lang="en-US" altLang="zh-CN" smtClean="0">
              <a:cs typeface="宋体"/>
            </a:endParaRPr>
          </a:p>
          <a:p>
            <a:r>
              <a:rPr lang="en-US" altLang="zh-CN" smtClean="0">
                <a:cs typeface="宋体"/>
              </a:rPr>
              <a:t>Accumulative costs factored in higher ongoing cost for printed books…</a:t>
            </a:r>
          </a:p>
        </p:txBody>
      </p:sp>
      <p:sp>
        <p:nvSpPr>
          <p:cNvPr id="84996" name="Slide Number Placeholder 3"/>
          <p:cNvSpPr>
            <a:spLocks noGrp="1"/>
          </p:cNvSpPr>
          <p:nvPr>
            <p:ph type="sldNum" sz="quarter" idx="5"/>
          </p:nvPr>
        </p:nvSpPr>
        <p:spPr bwMode="auto">
          <a:ln>
            <a:miter lim="800000"/>
            <a:headEnd/>
            <a:tailEnd/>
          </a:ln>
        </p:spPr>
        <p:txBody>
          <a:bodyPr/>
          <a:lstStyle/>
          <a:p>
            <a:pPr>
              <a:defRPr/>
            </a:pPr>
            <a:fld id="{8963CE20-1612-4426-A453-281232CCC840}" type="slidenum">
              <a:rPr lang="en-US" altLang="zh-CN" smtClean="0">
                <a:cs typeface="宋体"/>
              </a:rPr>
              <a:pPr>
                <a:defRPr/>
              </a:pPr>
              <a:t>19</a:t>
            </a:fld>
            <a:endParaRPr lang="en-US" altLang="zh-CN" smtClean="0">
              <a:cs typeface="宋体"/>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cs typeface="宋体"/>
              </a:rPr>
              <a:t>Let’s take a closer look at the cost equation as averaged by SCONUL in the UK and ARL in the US. </a:t>
            </a:r>
          </a:p>
          <a:p>
            <a:endParaRPr lang="en-US" altLang="zh-CN" smtClean="0">
              <a:cs typeface="宋体"/>
            </a:endParaRPr>
          </a:p>
          <a:p>
            <a:r>
              <a:rPr lang="en-US" altLang="zh-CN" smtClean="0">
                <a:cs typeface="宋体"/>
              </a:rPr>
              <a:t>Take a print book that starts at $48 for acquisition, but “really” has a price tag of $56. year over year. </a:t>
            </a:r>
          </a:p>
          <a:p>
            <a:endParaRPr lang="en-US" altLang="zh-CN" smtClean="0">
              <a:cs typeface="宋体"/>
            </a:endParaRPr>
          </a:p>
          <a:p>
            <a:r>
              <a:rPr lang="en-US" altLang="zh-CN" smtClean="0">
                <a:cs typeface="宋体"/>
              </a:rPr>
              <a:t>Additional costs that are likely to occur every year at full rate for printed books:</a:t>
            </a:r>
            <a:br>
              <a:rPr lang="en-US" altLang="zh-CN" smtClean="0">
                <a:cs typeface="宋体"/>
              </a:rPr>
            </a:br>
            <a:r>
              <a:rPr lang="en-US" altLang="zh-CN" smtClean="0">
                <a:cs typeface="宋体"/>
              </a:rPr>
              <a:t>Recurring book handling, from binding and preservation to interlibrary loans, cataloguing, archiving, and replacement if lost or stolen. These costs are marginal with eBooks since they do not require maintenance and can’t be lost or stolen.</a:t>
            </a:r>
          </a:p>
          <a:p>
            <a:endParaRPr lang="en-US" altLang="zh-CN" smtClean="0">
              <a:cs typeface="宋体"/>
            </a:endParaRPr>
          </a:p>
        </p:txBody>
      </p:sp>
      <p:sp>
        <p:nvSpPr>
          <p:cNvPr id="86020" name="Slide Number Placeholder 3"/>
          <p:cNvSpPr>
            <a:spLocks noGrp="1"/>
          </p:cNvSpPr>
          <p:nvPr>
            <p:ph type="sldNum" sz="quarter" idx="5"/>
          </p:nvPr>
        </p:nvSpPr>
        <p:spPr bwMode="auto">
          <a:ln>
            <a:miter lim="800000"/>
            <a:headEnd/>
            <a:tailEnd/>
          </a:ln>
        </p:spPr>
        <p:txBody>
          <a:bodyPr/>
          <a:lstStyle/>
          <a:p>
            <a:pPr>
              <a:defRPr/>
            </a:pPr>
            <a:fld id="{EAFB04D6-4AA5-4B10-8013-3E00DA7F2D88}" type="slidenum">
              <a:rPr lang="en-US" altLang="zh-CN" smtClean="0">
                <a:cs typeface="宋体"/>
              </a:rPr>
              <a:pPr>
                <a:defRPr/>
              </a:pPr>
              <a:t>20</a:t>
            </a:fld>
            <a:endParaRPr lang="en-US" altLang="zh-CN" smtClean="0">
              <a:cs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81923" name="Tijdelijke aanduiding voor notities 2"/>
          <p:cNvSpPr>
            <a:spLocks noGrp="1"/>
          </p:cNvSpPr>
          <p:nvPr>
            <p:ph type="body" idx="1"/>
          </p:nvPr>
        </p:nvSpPr>
        <p:spPr bwMode="auto">
          <a:xfrm>
            <a:off x="549275" y="4451350"/>
            <a:ext cx="5641975" cy="4217988"/>
          </a:xfrm>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a:t>
            </a:r>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525B0B-B0FF-482A-A348-8D9594EB0D63}" type="slidenum">
              <a:rPr lang="nl-NL"/>
              <a:pPr fontAlgn="base">
                <a:spcBef>
                  <a:spcPct val="0"/>
                </a:spcBef>
                <a:spcAft>
                  <a:spcPct val="0"/>
                </a:spcAft>
                <a:defRPr/>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zh-CN" b="1" u="sng" smtClean="0">
                <a:solidFill>
                  <a:srgbClr val="FF0000"/>
                </a:solidFill>
                <a:cs typeface="宋体"/>
              </a:rPr>
              <a:t>Note:</a:t>
            </a:r>
          </a:p>
          <a:p>
            <a:r>
              <a:rPr lang="en-GB" altLang="zh-CN" smtClean="0">
                <a:cs typeface="宋体"/>
              </a:rPr>
              <a:t>-Document delivery of book chapter via the British Library: </a:t>
            </a:r>
            <a:r>
              <a:rPr lang="en-GB" altLang="zh-CN" b="1" smtClean="0">
                <a:cs typeface="宋体"/>
              </a:rPr>
              <a:t>$30</a:t>
            </a:r>
          </a:p>
          <a:p>
            <a:pPr>
              <a:buFontTx/>
              <a:buChar char="-"/>
            </a:pPr>
            <a:r>
              <a:rPr lang="en-GB" altLang="zh-CN" smtClean="0">
                <a:cs typeface="宋体"/>
              </a:rPr>
              <a:t>Paper View on ScienceDirect: </a:t>
            </a:r>
            <a:r>
              <a:rPr lang="en-GB" altLang="zh-CN" b="1" smtClean="0">
                <a:cs typeface="宋体"/>
              </a:rPr>
              <a:t>$30</a:t>
            </a:r>
          </a:p>
          <a:p>
            <a:pPr>
              <a:buFontTx/>
              <a:buChar char="-"/>
            </a:pPr>
            <a:r>
              <a:rPr lang="en-GB" altLang="zh-CN" b="1" smtClean="0">
                <a:cs typeface="宋体"/>
              </a:rPr>
              <a:t>But when compared with total cost per usage data gathered for books on ScienceDirect over the past 3 years, the average cost per use is ONLY TWO DOLLARS. </a:t>
            </a:r>
          </a:p>
          <a:p>
            <a:pPr>
              <a:buFontTx/>
              <a:buChar char="-"/>
            </a:pPr>
            <a:endParaRPr lang="en-GB" altLang="zh-CN" b="1" smtClean="0">
              <a:cs typeface="宋体"/>
            </a:endParaRPr>
          </a:p>
          <a:p>
            <a:pPr>
              <a:buFontTx/>
              <a:buChar char="-"/>
            </a:pPr>
            <a:r>
              <a:rPr lang="en-GB" altLang="zh-CN" b="1" smtClean="0">
                <a:cs typeface="宋体"/>
              </a:rPr>
              <a:t>This cost analysis shows almost incredible value for library acquisition of online books that, if purchased one chapter at a time by one user at a time would cost exponentially more.</a:t>
            </a:r>
          </a:p>
          <a:p>
            <a:endParaRPr lang="en-US" altLang="zh-CN" smtClean="0">
              <a:cs typeface="宋体"/>
            </a:endParaRPr>
          </a:p>
        </p:txBody>
      </p:sp>
      <p:sp>
        <p:nvSpPr>
          <p:cNvPr id="87044" name="Slide Number Placeholder 3"/>
          <p:cNvSpPr>
            <a:spLocks noGrp="1"/>
          </p:cNvSpPr>
          <p:nvPr>
            <p:ph type="sldNum" sz="quarter" idx="5"/>
          </p:nvPr>
        </p:nvSpPr>
        <p:spPr bwMode="auto">
          <a:ln>
            <a:miter lim="800000"/>
            <a:headEnd/>
            <a:tailEnd/>
          </a:ln>
        </p:spPr>
        <p:txBody>
          <a:bodyPr/>
          <a:lstStyle/>
          <a:p>
            <a:pPr>
              <a:defRPr/>
            </a:pPr>
            <a:fld id="{B6980076-6E97-4FCA-A499-935376285382}" type="slidenum">
              <a:rPr lang="en-US" altLang="zh-CN" smtClean="0">
                <a:cs typeface="宋体"/>
              </a:rPr>
              <a:pPr>
                <a:defRPr/>
              </a:pPr>
              <a:t>21</a:t>
            </a:fld>
            <a:endParaRPr lang="en-US" altLang="zh-CN" smtClean="0">
              <a:cs typeface="宋体"/>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cs typeface="宋体"/>
              </a:rPr>
              <a:t>And imagine the cost-savings for the British Library alone, who could justify replacing 9000 print books that they acquired and are no longer available to their users because they have been lost. That is never an issue with online books because they are accessible and available at all times, to all users. </a:t>
            </a:r>
          </a:p>
          <a:p>
            <a:endParaRPr lang="en-US" altLang="zh-CN" smtClean="0">
              <a:cs typeface="宋体"/>
            </a:endParaRPr>
          </a:p>
          <a:p>
            <a:r>
              <a:rPr lang="en-US" altLang="zh-CN" smtClean="0">
                <a:cs typeface="宋体"/>
              </a:rPr>
              <a:t>At the rate of $56 per book (or at any rate), replacing 9000 books would cost $504,000 based on average print book cost—and since the British Library is unlikely to have that kind of budget to rebuy all of those books, they and their users are at an unrecoverable loss.</a:t>
            </a:r>
          </a:p>
          <a:p>
            <a:endParaRPr lang="en-US" altLang="zh-CN" smtClean="0">
              <a:cs typeface="宋体"/>
            </a:endParaRPr>
          </a:p>
          <a:p>
            <a:r>
              <a:rPr lang="en-US" altLang="zh-CN" smtClean="0">
                <a:cs typeface="宋体"/>
              </a:rPr>
              <a:t>This is an extreme example but one that is worth mentioning, as many librarians have stated the same concerns and situations in smaller doses—with books being lost and stolen.</a:t>
            </a:r>
          </a:p>
        </p:txBody>
      </p:sp>
      <p:sp>
        <p:nvSpPr>
          <p:cNvPr id="88068" name="Slide Number Placeholder 3"/>
          <p:cNvSpPr>
            <a:spLocks noGrp="1"/>
          </p:cNvSpPr>
          <p:nvPr>
            <p:ph type="sldNum" sz="quarter" idx="5"/>
          </p:nvPr>
        </p:nvSpPr>
        <p:spPr bwMode="auto">
          <a:ln>
            <a:miter lim="800000"/>
            <a:headEnd/>
            <a:tailEnd/>
          </a:ln>
        </p:spPr>
        <p:txBody>
          <a:bodyPr/>
          <a:lstStyle/>
          <a:p>
            <a:pPr>
              <a:defRPr/>
            </a:pPr>
            <a:fld id="{269E7AE0-87A4-4A4B-9BEB-1CA2A39D8F66}" type="slidenum">
              <a:rPr lang="en-US" altLang="zh-CN" smtClean="0">
                <a:cs typeface="宋体"/>
              </a:rPr>
              <a:pPr>
                <a:defRPr/>
              </a:pPr>
              <a:t>22</a:t>
            </a:fld>
            <a:endParaRPr lang="en-US" altLang="zh-CN" smtClean="0">
              <a:cs typeface="宋体"/>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24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en-US" smtClean="0"/>
              <a:t>. </a:t>
            </a:r>
            <a:r>
              <a:rPr lang="en-US" b="1" smtClean="0"/>
              <a:t>Access to electronic content saves approximately 2-4 hours per use, per occasion</a:t>
            </a:r>
          </a:p>
          <a:p>
            <a:endParaRPr lang="en-US" smtClean="0"/>
          </a:p>
          <a:p>
            <a:r>
              <a:rPr lang="en-US" smtClean="0"/>
              <a:t>Less time searching equals more time innovating to accelerate science </a:t>
            </a:r>
          </a:p>
          <a:p>
            <a:pPr eaLnBrk="1" hangingPunct="1">
              <a:spcBef>
                <a:spcPct val="0"/>
              </a:spcBef>
            </a:pPr>
            <a:endParaRPr lang="en-US" smtClean="0"/>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39C797-5CE3-458F-A86A-813B1C21FFCB}" type="slidenum">
              <a:rPr lang="nl-NL"/>
              <a:pPr fontAlgn="base">
                <a:spcBef>
                  <a:spcPct val="0"/>
                </a:spcBef>
                <a:spcAft>
                  <a:spcPct val="0"/>
                </a:spcAft>
                <a:defRPr/>
              </a:pPr>
              <a:t>24</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34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look at usage of ScienceDirect over a 24-hour period for all academic customers in Europe, the Middle East and Africa shows that a considerable portion of full-text eBook and eJournal article downloads occur outside a library’s opening hours. This points to one of the main benefits of online books as recognized by researchers: They are always available and many users can access them concurrently with integrated journal content also available to subscribed users on ScienceDirect.</a:t>
            </a:r>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FB3799-400C-4C33-B226-881EFEC01483}" type="slidenum">
              <a:rPr lang="nl-NL"/>
              <a:pPr fontAlgn="base">
                <a:spcBef>
                  <a:spcPct val="0"/>
                </a:spcBef>
                <a:spcAft>
                  <a:spcPct val="0"/>
                </a:spcAft>
                <a:defRPr/>
              </a:pPr>
              <a:t>25</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54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Sessions with Ebook usage generally longer than sessions with E-journal usage</a:t>
            </a:r>
          </a:p>
          <a:p>
            <a:r>
              <a:rPr lang="en-US" smtClean="0"/>
              <a:t>Sessions where full-text from Online Books on ScienceDirect was accessed and downloaded lasted considerably longer than sessions involving full-text journal articles. More than half the sessions with full-text book chapter usage lasted longer than 10 minutes; 10% lasted less than one minute. By comparison, 45% of sessions where full-text journal articles were accessed lasted less than one minute while only 25% lasted longer than 10 minutes.</a:t>
            </a:r>
          </a:p>
          <a:p>
            <a:r>
              <a:rPr lang="en-US" smtClean="0"/>
              <a:t>The increased length of book sessions is likely due to the different discovery and assessment patterns shown by researchers when looking at online books. First they want to ascertain the relevance of a particular book for their research and then, once they decide it is relevant, they choose which chapters to download. In some cases they will download the entire book even if they only plan to read one or two chapters. </a:t>
            </a:r>
          </a:p>
          <a:p>
            <a:pPr eaLnBrk="1" hangingPunct="1"/>
            <a:endParaRPr lang="nl-NL" smtClean="0"/>
          </a:p>
          <a:p>
            <a:pPr eaLnBrk="1" hangingPunct="1">
              <a:spcBef>
                <a:spcPct val="0"/>
              </a:spcBef>
            </a:pPr>
            <a:endParaRPr lang="en-US" smtClean="0"/>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28C039-B260-4BEC-995F-B45CD24CACD0}" type="slidenum">
              <a:rPr lang="nl-NL"/>
              <a:pPr fontAlgn="base">
                <a:spcBef>
                  <a:spcPct val="0"/>
                </a:spcBef>
                <a:spcAft>
                  <a:spcPct val="0"/>
                </a:spcAft>
                <a:defRPr/>
              </a:pPr>
              <a:t>26</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445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Based on the log file analysis portion of this study, usage behaviour amongst ScienceDirect’s global customer base suggests that Online Books on ScienceDirect are accessed primarily via library websites, followed by the ScienceDirect search &amp; discovery platform itself, and Google.7 This is in contrast to journals which are most often accessed via Google first and then the library website or Medline/Pubmed. </a:t>
            </a:r>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3A4661-7BE0-41FE-BC67-0B10B61059A6}" type="slidenum">
              <a:rPr lang="nl-NL"/>
              <a:pPr fontAlgn="base">
                <a:spcBef>
                  <a:spcPct val="0"/>
                </a:spcBef>
                <a:spcAft>
                  <a:spcPct val="0"/>
                </a:spcAft>
                <a:defRPr/>
              </a:pPr>
              <a:t>27</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As you’ll see as we move on, embracing the eBook to accelerate science means embracing CHANGE. </a:t>
            </a:r>
          </a:p>
          <a:p>
            <a:pPr eaLnBrk="1" hangingPunct="1"/>
            <a:r>
              <a:rPr lang="en-US" smtClean="0"/>
              <a:t>Data like this points to the changing role of the library in the midst of migration from print to online delivery, and the fact that students still rely on the library and it’s information services. In fact, many customers who are going digital tell us that even though there is less physical space in the library, they are reaching more patrons with more content by going digital, so in turn they are becoming a more centralized part of the university’s mission.</a:t>
            </a:r>
          </a:p>
        </p:txBody>
      </p:sp>
      <p:sp>
        <p:nvSpPr>
          <p:cNvPr id="4" name="Slide Number Placeholder 3"/>
          <p:cNvSpPr>
            <a:spLocks noGrp="1"/>
          </p:cNvSpPr>
          <p:nvPr>
            <p:ph type="sldNum" sz="quarter" idx="5"/>
          </p:nvPr>
        </p:nvSpPr>
        <p:spPr/>
        <p:txBody>
          <a:bodyPr/>
          <a:lstStyle/>
          <a:p>
            <a:pPr>
              <a:defRPr/>
            </a:pPr>
            <a:fld id="{21C0D3CD-4F16-428A-990D-4F25690D13C9}"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cs typeface="宋体"/>
              </a:rPr>
              <a:t>To summarize, digital libraries such as this case of Monash University are seeing a return on investment that’s both financial and personally beneficial. All of these benefits are associated with a case study we conducted at Monash, but we are hearing from many customers:</a:t>
            </a:r>
          </a:p>
          <a:p>
            <a:endParaRPr lang="en-US" altLang="zh-CN" smtClean="0">
              <a:cs typeface="宋体"/>
            </a:endParaRPr>
          </a:p>
          <a:p>
            <a:r>
              <a:rPr lang="en-US" altLang="zh-CN" smtClean="0">
                <a:cs typeface="宋体"/>
              </a:rPr>
              <a:t>It’s easier for staff to find and lend books</a:t>
            </a:r>
          </a:p>
          <a:p>
            <a:r>
              <a:rPr lang="en-US" altLang="zh-CN" smtClean="0">
                <a:cs typeface="宋体"/>
              </a:rPr>
              <a:t>The cost per chapter for eBooks is lower than print</a:t>
            </a:r>
          </a:p>
          <a:p>
            <a:r>
              <a:rPr lang="en-US" altLang="zh-CN" smtClean="0">
                <a:cs typeface="宋体"/>
              </a:rPr>
              <a:t>The library reduces the need for physical handling, e.g. recurring fees that are more apparent with print books</a:t>
            </a:r>
          </a:p>
          <a:p>
            <a:r>
              <a:rPr lang="en-US" altLang="zh-CN" smtClean="0">
                <a:cs typeface="宋体"/>
              </a:rPr>
              <a:t>Cost, space, and time savings can be redirected to other priorities</a:t>
            </a:r>
          </a:p>
          <a:p>
            <a:r>
              <a:rPr lang="en-US" altLang="zh-CN" smtClean="0">
                <a:cs typeface="宋体"/>
              </a:rPr>
              <a:t>Door counts increase significantly, e.g. more users are coming to the library</a:t>
            </a:r>
          </a:p>
          <a:p>
            <a:r>
              <a:rPr lang="en-US" altLang="zh-CN" smtClean="0">
                <a:cs typeface="宋体"/>
              </a:rPr>
              <a:t>More floor space translates into benefits for today’s library users, e.g. more group study areas</a:t>
            </a:r>
          </a:p>
          <a:p>
            <a:endParaRPr lang="en-US" altLang="zh-CN" smtClean="0">
              <a:cs typeface="宋体"/>
            </a:endParaRPr>
          </a:p>
        </p:txBody>
      </p:sp>
      <p:sp>
        <p:nvSpPr>
          <p:cNvPr id="92164" name="Slide Number Placeholder 3"/>
          <p:cNvSpPr>
            <a:spLocks noGrp="1"/>
          </p:cNvSpPr>
          <p:nvPr>
            <p:ph type="sldNum" sz="quarter" idx="5"/>
          </p:nvPr>
        </p:nvSpPr>
        <p:spPr bwMode="auto">
          <a:ln>
            <a:miter lim="800000"/>
            <a:headEnd/>
            <a:tailEnd/>
          </a:ln>
        </p:spPr>
        <p:txBody>
          <a:bodyPr/>
          <a:lstStyle/>
          <a:p>
            <a:pPr>
              <a:defRPr/>
            </a:pPr>
            <a:fld id="{0681E166-CAE4-47E5-8B9F-C11E8972983C}" type="slidenum">
              <a:rPr lang="en-US" altLang="zh-CN"/>
              <a:pPr>
                <a:defRPr/>
              </a:pPr>
              <a:t>29</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500" b="1" smtClean="0">
                <a:solidFill>
                  <a:schemeClr val="accent1"/>
                </a:solidFill>
                <a:ea typeface="Calibri" pitchFamily="34" charset="0"/>
                <a:cs typeface="Times New Roman" pitchFamily="18" charset="0"/>
              </a:rPr>
              <a:t>40% of print books are unused 6 years after purchase!</a:t>
            </a:r>
          </a:p>
          <a:p>
            <a:endParaRPr lang="en-US" sz="2500" b="1" smtClean="0">
              <a:solidFill>
                <a:srgbClr val="1F497D"/>
              </a:solidFill>
              <a:ea typeface="Calibri" pitchFamily="34" charset="0"/>
              <a:cs typeface="Times New Roman" pitchFamily="18" charset="0"/>
            </a:endParaRPr>
          </a:p>
          <a:p>
            <a:r>
              <a:rPr lang="en-US" b="1" smtClean="0">
                <a:solidFill>
                  <a:srgbClr val="1F497D"/>
                </a:solidFill>
                <a:ea typeface="Calibri" pitchFamily="34" charset="0"/>
                <a:cs typeface="Times New Roman" pitchFamily="18" charset="0"/>
              </a:rPr>
              <a:t>Source: Kent, A et al, Use of Library Materials: </a:t>
            </a:r>
          </a:p>
          <a:p>
            <a:r>
              <a:rPr lang="en-US" b="1" smtClean="0">
                <a:solidFill>
                  <a:srgbClr val="1F497D"/>
                </a:solidFill>
                <a:ea typeface="Calibri" pitchFamily="34" charset="0"/>
                <a:cs typeface="Times New Roman" pitchFamily="18" charset="0"/>
              </a:rPr>
              <a:t>The University of Pittsburgh Study). </a:t>
            </a:r>
          </a:p>
          <a:p>
            <a:endParaRPr lang="en-US" smtClean="0">
              <a:ea typeface="Calibri" pitchFamily="34"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1D355540-D21E-4C1B-AB53-7DF17A9E84F1}"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A6FE03-F915-4A02-A0BB-73F2C6FC3B5F}"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8371" name="Tijdelijke aanduiding voor notities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endParaRPr lang="en-US" dirty="0" smtClean="0"/>
          </a:p>
          <a:p>
            <a:pPr>
              <a:defRPr/>
            </a:pPr>
            <a:r>
              <a:rPr lang="en-US" dirty="0" smtClean="0"/>
              <a:t>Who needs book content? </a:t>
            </a:r>
            <a:r>
              <a:rPr lang="en-US" b="1" dirty="0" smtClean="0"/>
              <a:t>What is the value of books to the research workflow?  This chart shows researchers’ choice of content as they progress through the stages. Notable findings:</a:t>
            </a:r>
          </a:p>
          <a:p>
            <a:pPr>
              <a:defRPr/>
            </a:pPr>
            <a:r>
              <a:rPr lang="en-US" b="1" dirty="0" smtClean="0"/>
              <a:t>In the fundamental knowledge stage: Researchers prefer books 72% over journals, as books are a solid source of proven information</a:t>
            </a:r>
          </a:p>
          <a:p>
            <a:pPr>
              <a:defRPr/>
            </a:pPr>
            <a:r>
              <a:rPr lang="en-US" b="1" dirty="0" smtClean="0"/>
              <a:t>As researchers deepen and apply methodologies, they turn to books more than half of the time, and rely on newer findings from a reliable source</a:t>
            </a:r>
          </a:p>
          <a:p>
            <a:pPr>
              <a:defRPr/>
            </a:pPr>
            <a:r>
              <a:rPr lang="en-US" b="1" dirty="0" smtClean="0"/>
              <a:t>Once they understand and explore the core topics under study, adding currency from the field helps them challenge accepted views, and at this stage, journals are most valuable</a:t>
            </a:r>
          </a:p>
          <a:p>
            <a:pPr>
              <a:defRPr/>
            </a:pPr>
            <a:r>
              <a:rPr lang="en-US" b="1" dirty="0" smtClean="0"/>
              <a:t>With a strong foundation, deeper insight, and currency from the field in their own area, researchers want and need books to help broaden their perspective—throughout the research workflow as they continue to explore related areas of research.</a:t>
            </a:r>
          </a:p>
          <a:p>
            <a:pPr>
              <a:defRPr/>
            </a:pPr>
            <a:endParaRPr lang="en-US" dirty="0" smtClean="0"/>
          </a:p>
          <a:p>
            <a:pPr>
              <a:defRPr/>
            </a:pPr>
            <a:r>
              <a:rPr lang="en-US" dirty="0" smtClean="0"/>
              <a:t>What this shows is that </a:t>
            </a:r>
            <a:r>
              <a:rPr lang="en-US" dirty="0" err="1" smtClean="0"/>
              <a:t>resarchers</a:t>
            </a:r>
            <a:r>
              <a:rPr lang="en-US" dirty="0" smtClean="0"/>
              <a:t> want, need—and truly value a mix of books and journals, and in most stages of their workflow, books are an extremely valuable source for finding the information they need—fast. </a:t>
            </a:r>
          </a:p>
          <a:p>
            <a:pPr>
              <a:defRPr/>
            </a:pPr>
            <a:endParaRPr lang="en-US" dirty="0" smtClean="0"/>
          </a:p>
          <a:p>
            <a:pPr eaLnBrk="1" hangingPunct="1">
              <a:spcBef>
                <a:spcPct val="0"/>
              </a:spcBef>
              <a:defRPr/>
            </a:pPr>
            <a:endParaRPr lang="en-US" dirty="0" smtClean="0"/>
          </a:p>
          <a:p>
            <a:pPr eaLnBrk="1" hangingPunct="1">
              <a:spcBef>
                <a:spcPct val="0"/>
              </a:spcBef>
              <a:defRPr/>
            </a:pPr>
            <a:r>
              <a:rPr lang="en-US" dirty="0" smtClean="0"/>
              <a:t>Further, 92% of researchers surveyed told us that increasingly they are performing cross-disciplinary research and their need for foundation content in NEW areas is essential as they research across areas of expertise to build foundation knowledge and comparative perspective in new or related fields.</a:t>
            </a:r>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49665E-15F1-4674-84B4-5EDDB6B6DC41}" type="slidenum">
              <a:rPr lang="nl-NL"/>
              <a:pPr fontAlgn="base">
                <a:spcBef>
                  <a:spcPct val="0"/>
                </a:spcBef>
                <a:spcAft>
                  <a:spcPct val="0"/>
                </a:spcAft>
                <a:defRPr/>
              </a:pPr>
              <a:t>4</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104900" y="703263"/>
            <a:ext cx="4686300" cy="3514725"/>
          </a:xfrm>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seven years of preparation, the Digital Library opens at the National Library of Korea in Seocho. Keyword searches on its Web site enable users to access 116 million source materials located in libraries both in Korea and overseas.</a:t>
            </a:r>
          </a:p>
          <a:p>
            <a:r>
              <a:rPr lang="en-US" smtClean="0"/>
              <a:t>626 computers are available </a:t>
            </a:r>
          </a:p>
          <a:p>
            <a:r>
              <a:rPr lang="en-US" smtClean="0"/>
              <a:t>And other national libraries such as the University of Illinois and Stanford are also actively migrating and seeing that while the shelves are gone, the library is being used more. </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FED7A05-2370-4A72-ADFF-A544AE8AE264}" type="slidenum">
              <a:rPr lang="en-US" smtClean="0"/>
              <a:pPr>
                <a:defRPr/>
              </a:pPr>
              <a:t>33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Slide Number Placeholder 3"/>
          <p:cNvSpPr>
            <a:spLocks noGrp="1"/>
          </p:cNvSpPr>
          <p:nvPr>
            <p:ph type="sldNum" sz="quarter" idx="5"/>
          </p:nvPr>
        </p:nvSpPr>
        <p:spPr bwMode="auto">
          <a:ln>
            <a:miter lim="800000"/>
            <a:headEnd/>
            <a:tailEnd/>
          </a:ln>
        </p:spPr>
        <p:txBody>
          <a:bodyPr/>
          <a:lstStyle/>
          <a:p>
            <a:pPr>
              <a:defRPr/>
            </a:pPr>
            <a:fld id="{B2BB3521-352D-4ADC-83A3-0526E08628CE}" type="slidenum">
              <a:rPr lang="en-US" altLang="ja-JP" smtClean="0"/>
              <a:pPr>
                <a:defRPr/>
              </a:pPr>
              <a:t>34</a:t>
            </a:fld>
            <a:endParaRPr lang="en-US" altLang="ja-JP" smtClean="0"/>
          </a:p>
        </p:txBody>
      </p:sp>
      <p:sp>
        <p:nvSpPr>
          <p:cNvPr id="112644" name="Notes Placeholder 4"/>
          <p:cNvSpPr>
            <a:spLocks noGrp="1"/>
          </p:cNvSpPr>
          <p:nvPr/>
        </p:nvSpPr>
        <p:spPr bwMode="auto">
          <a:xfrm>
            <a:off x="704850" y="4451350"/>
            <a:ext cx="5643563" cy="4217988"/>
          </a:xfrm>
          <a:prstGeom prst="rect">
            <a:avLst/>
          </a:prstGeom>
          <a:noFill/>
          <a:ln w="9525">
            <a:noFill/>
            <a:miter lim="800000"/>
            <a:headEnd/>
            <a:tailEnd/>
          </a:ln>
        </p:spPr>
        <p:txBody>
          <a:bodyPr lIns="90483" tIns="45242" rIns="90483" bIns="45242"/>
          <a:lstStyle/>
          <a:p>
            <a:pPr>
              <a:spcBef>
                <a:spcPct val="30000"/>
              </a:spcBef>
            </a:pPr>
            <a:endParaRPr lang="en-GB" altLang="ja-JP" sz="1200" baseline="0">
              <a:cs typeface="ＭＳ Ｐゴシック"/>
            </a:endParaRPr>
          </a:p>
        </p:txBody>
      </p:sp>
      <p:sp>
        <p:nvSpPr>
          <p:cNvPr id="112645" name="Notes Placeholder 4"/>
          <p:cNvSpPr>
            <a:spLocks noGrp="1"/>
          </p:cNvSpPr>
          <p:nvPr>
            <p:ph type="body" idx="1"/>
          </p:nvPr>
        </p:nvSpPr>
        <p:spPr bwMode="auto">
          <a:noFill/>
        </p:spPr>
        <p:txBody>
          <a:bodyPr wrap="square" numCol="1" anchor="t" anchorCtr="0" compatLnSpc="1">
            <a:prstTxWarp prst="textNoShape">
              <a:avLst/>
            </a:prstTxWarp>
          </a:bodyPr>
          <a:lstStyle/>
          <a:p>
            <a:r>
              <a:rPr lang="en-US" altLang="ja-JP" smtClean="0">
                <a:cs typeface="ＭＳ Ｐゴシック"/>
              </a:rPr>
              <a:t>This explosion of eBooks is happening globally. Is your country on the list? Why or Why not?</a:t>
            </a:r>
          </a:p>
          <a:p>
            <a:endParaRPr lang="en-US" altLang="ja-JP" smtClean="0">
              <a:cs typeface="ＭＳ Ｐゴシック"/>
            </a:endParaRPr>
          </a:p>
          <a:p>
            <a:r>
              <a:rPr lang="en-US" altLang="ja-JP" smtClean="0">
                <a:cs typeface="ＭＳ Ｐゴシック"/>
              </a:rPr>
              <a:t>Source: ScienceDirect usage data, 2007-2008</a:t>
            </a:r>
          </a:p>
        </p:txBody>
      </p:sp>
      <p:sp>
        <p:nvSpPr>
          <p:cNvPr id="44038" name="フッター プレースホルダ 6"/>
          <p:cNvSpPr>
            <a:spLocks noGrp="1"/>
          </p:cNvSpPr>
          <p:nvPr>
            <p:ph type="ftr" sz="quarter" idx="4"/>
          </p:nvPr>
        </p:nvSpPr>
        <p:spPr bwMode="auto">
          <a:ln>
            <a:miter lim="800000"/>
            <a:headEnd/>
            <a:tailEnd/>
          </a:ln>
        </p:spPr>
        <p:txBody>
          <a:bodyPr/>
          <a:lstStyle/>
          <a:p>
            <a:pPr>
              <a:defRPr/>
            </a:pPr>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Where in the World are ScienceDirect eBooks users? Here’s a view from our SD usage data showing the top 15 countries who are going digital with eBooks on ScienceDirect. And Libraries and patrons around the world are seeing the benefits.</a:t>
            </a:r>
          </a:p>
        </p:txBody>
      </p:sp>
      <p:sp>
        <p:nvSpPr>
          <p:cNvPr id="4" name="Slide Number Placeholder 3"/>
          <p:cNvSpPr>
            <a:spLocks noGrp="1"/>
          </p:cNvSpPr>
          <p:nvPr>
            <p:ph type="sldNum" sz="quarter" idx="5"/>
          </p:nvPr>
        </p:nvSpPr>
        <p:spPr/>
        <p:txBody>
          <a:bodyPr/>
          <a:lstStyle/>
          <a:p>
            <a:pPr>
              <a:defRPr/>
            </a:pPr>
            <a:fld id="{C07538FE-F6F3-47EA-9703-E28216F26254}"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146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Measuring Library ROI is directly correlated to investment Results like this, from 8 Universities in 8 Countries</a:t>
            </a:r>
          </a:p>
          <a:p>
            <a:pPr>
              <a:spcBef>
                <a:spcPct val="50000"/>
              </a:spcBef>
            </a:pPr>
            <a:r>
              <a:rPr lang="en-US" sz="1400" b="1" smtClean="0"/>
              <a:t>Key Finding</a:t>
            </a:r>
            <a:endParaRPr lang="en-US" sz="1600" smtClean="0"/>
          </a:p>
          <a:p>
            <a:pPr>
              <a:lnSpc>
                <a:spcPct val="90000"/>
              </a:lnSpc>
              <a:spcBef>
                <a:spcPct val="50000"/>
              </a:spcBef>
            </a:pPr>
            <a:r>
              <a:rPr lang="en-US" smtClean="0"/>
              <a:t>For every monetary unit invested in the libraries, the institutions received a return in grants income ranging from 15.54:1 for a research institute to 0.64:1 for comprehensive teaching and research institutions.</a:t>
            </a:r>
            <a:endParaRPr lang="en-US" sz="1400" smtClean="0"/>
          </a:p>
          <a:p>
            <a:pPr eaLnBrk="1" hangingPunct="1"/>
            <a:endParaRPr lang="en-US" smtClean="0"/>
          </a:p>
          <a:p>
            <a:pPr eaLnBrk="1" hangingPunct="1"/>
            <a:r>
              <a:rPr lang="en-US" smtClean="0"/>
              <a:t>Explain simply the formula</a:t>
            </a:r>
          </a:p>
        </p:txBody>
      </p:sp>
      <p:sp>
        <p:nvSpPr>
          <p:cNvPr id="2765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53857D-17D9-4A3C-A621-4C9B60B0F21A}" type="slidenum">
              <a:rPr lang="nl-NL"/>
              <a:pPr fontAlgn="base">
                <a:spcBef>
                  <a:spcPct val="0"/>
                </a:spcBef>
                <a:spcAft>
                  <a:spcPct val="0"/>
                </a:spcAft>
                <a:defRPr/>
              </a:pPr>
              <a:t>36</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spcBef>
                <a:spcPct val="50000"/>
              </a:spcBef>
              <a:defRPr/>
            </a:pPr>
            <a:r>
              <a:rPr lang="en-US" b="1" dirty="0" smtClean="0">
                <a:cs typeface="Arial" pitchFamily="34" charset="0"/>
              </a:rPr>
              <a:t>How does Elsevier continue to deliver World-Class Content—in any delivery?</a:t>
            </a:r>
          </a:p>
          <a:p>
            <a:pPr>
              <a:spcBef>
                <a:spcPct val="50000"/>
              </a:spcBef>
              <a:defRPr/>
            </a:pPr>
            <a:r>
              <a:rPr lang="en-US" dirty="0" smtClean="0">
                <a:cs typeface="Arial" pitchFamily="34" charset="0"/>
              </a:rPr>
              <a:t>We are committed to the most rigorous publishing cycle and we partner with the most renowned contributors to their fields to ensure top quality content from top quality authors</a:t>
            </a:r>
          </a:p>
          <a:p>
            <a:pPr>
              <a:spcBef>
                <a:spcPct val="50000"/>
              </a:spcBef>
              <a:defRPr/>
            </a:pPr>
            <a:r>
              <a:rPr lang="en-US" dirty="0" smtClean="0">
                <a:cs typeface="Arial" pitchFamily="34" charset="0"/>
              </a:rPr>
              <a:t>With strict adherence to international peer review, we develop the most trusted book content available (yesterday) and today</a:t>
            </a:r>
          </a:p>
          <a:p>
            <a:pPr>
              <a:defRPr/>
            </a:pPr>
            <a:r>
              <a:rPr lang="en-GB" dirty="0" smtClean="0"/>
              <a:t>Here’s a look inside that rigorous publishing cycle.  </a:t>
            </a:r>
          </a:p>
          <a:p>
            <a:pPr>
              <a:defRPr/>
            </a:pPr>
            <a:r>
              <a:rPr lang="en-GB" dirty="0" smtClean="0"/>
              <a:t>You’ll notice a few things:</a:t>
            </a:r>
          </a:p>
          <a:p>
            <a:pPr>
              <a:defRPr/>
            </a:pPr>
            <a:r>
              <a:rPr lang="en-GB" dirty="0" smtClean="0"/>
              <a:t>Our strategy drives the content we publish. </a:t>
            </a:r>
          </a:p>
          <a:p>
            <a:pPr>
              <a:defRPr/>
            </a:pPr>
            <a:r>
              <a:rPr lang="en-GB" dirty="0" smtClean="0"/>
              <a:t>	What information is missing?</a:t>
            </a:r>
          </a:p>
          <a:p>
            <a:pPr>
              <a:defRPr/>
            </a:pPr>
            <a:r>
              <a:rPr lang="en-GB" dirty="0" smtClean="0"/>
              <a:t>	Where can we offer better quality products than those currently available?</a:t>
            </a:r>
          </a:p>
          <a:p>
            <a:pPr>
              <a:defRPr/>
            </a:pPr>
            <a:r>
              <a:rPr lang="en-GB" dirty="0" smtClean="0"/>
              <a:t>	What are YOU asking for?</a:t>
            </a:r>
          </a:p>
          <a:p>
            <a:pPr>
              <a:defRPr/>
            </a:pPr>
            <a:r>
              <a:rPr lang="en-GB" dirty="0" smtClean="0"/>
              <a:t>When exploring a potential project, we conduct extensive market research to make sure the end result meets the needs of our end-users.</a:t>
            </a:r>
          </a:p>
          <a:p>
            <a:pPr>
              <a:defRPr/>
            </a:pPr>
            <a:r>
              <a:rPr lang="en-GB" dirty="0" smtClean="0">
                <a:sym typeface="Wingdings" pitchFamily="2" charset="2"/>
              </a:rPr>
              <a:t>Once an editor is able to sufficiently demonstrate market need and product quality, the project is proposed.  We analyze the content that’s currently available on the topic to make sure the project’s worth pursuing.   </a:t>
            </a:r>
          </a:p>
          <a:p>
            <a:pPr>
              <a:defRPr/>
            </a:pPr>
            <a:r>
              <a:rPr lang="en-GB" dirty="0" smtClean="0">
                <a:sym typeface="Wingdings" pitchFamily="2" charset="2"/>
              </a:rPr>
              <a:t>	Either it’s needed and doesn’t exist, or we can do better than competition. </a:t>
            </a:r>
          </a:p>
          <a:p>
            <a:pPr>
              <a:defRPr/>
            </a:pPr>
            <a:r>
              <a:rPr lang="en-GB" dirty="0" smtClean="0">
                <a:sym typeface="Wingdings" pitchFamily="2" charset="2"/>
              </a:rPr>
              <a:t>	Value to buyer must be clear </a:t>
            </a:r>
          </a:p>
          <a:p>
            <a:pPr>
              <a:defRPr/>
            </a:pPr>
            <a:r>
              <a:rPr lang="en-GB" dirty="0" smtClean="0">
                <a:sym typeface="Wingdings" pitchFamily="2" charset="2"/>
              </a:rPr>
              <a:t>	Before a project is approved, it’s vetted by marketing and sales 	</a:t>
            </a:r>
          </a:p>
          <a:p>
            <a:pPr>
              <a:defRPr/>
            </a:pPr>
            <a:r>
              <a:rPr lang="en-GB" dirty="0" smtClean="0">
                <a:sym typeface="Wingdings" pitchFamily="2" charset="2"/>
              </a:rPr>
              <a:t>Then the book is developed</a:t>
            </a:r>
          </a:p>
          <a:p>
            <a:pPr>
              <a:defRPr/>
            </a:pPr>
            <a:r>
              <a:rPr lang="en-GB" dirty="0" smtClean="0">
                <a:sym typeface="Wingdings" pitchFamily="2" charset="2"/>
              </a:rPr>
              <a:t>	Editors hold authors to deadlines, to make sure the content gets out as fast as possible!</a:t>
            </a:r>
          </a:p>
          <a:p>
            <a:pPr>
              <a:defRPr/>
            </a:pPr>
            <a:r>
              <a:rPr lang="en-GB" dirty="0" smtClean="0">
                <a:sym typeface="Wingdings" pitchFamily="2" charset="2"/>
              </a:rPr>
              <a:t>	Reviewers and technical editors are involved from the beginning</a:t>
            </a:r>
          </a:p>
          <a:p>
            <a:pPr>
              <a:defRPr/>
            </a:pPr>
            <a:r>
              <a:rPr lang="en-GB" dirty="0" smtClean="0">
                <a:sym typeface="Wingdings" pitchFamily="2" charset="2"/>
              </a:rPr>
              <a:t>	Art packages are designed and book is laid out.</a:t>
            </a:r>
          </a:p>
          <a:p>
            <a:pPr>
              <a:defRPr/>
            </a:pPr>
            <a:r>
              <a:rPr lang="en-GB" dirty="0" smtClean="0">
                <a:sym typeface="Wingdings" pitchFamily="2" charset="2"/>
              </a:rPr>
              <a:t>Our Production department then converts the completed manuscript into the finished product!</a:t>
            </a:r>
          </a:p>
          <a:p>
            <a:pPr>
              <a:defRPr/>
            </a:pPr>
            <a:r>
              <a:rPr lang="en-GB" dirty="0" smtClean="0">
                <a:sym typeface="Wingdings" pitchFamily="2" charset="2"/>
              </a:rPr>
              <a:t>	quality, clarity, readability, and usability are all priorities</a:t>
            </a:r>
          </a:p>
          <a:p>
            <a:pPr>
              <a:defRPr/>
            </a:pPr>
            <a:r>
              <a:rPr lang="en-GB" dirty="0" smtClean="0">
                <a:sym typeface="Wingdings" pitchFamily="2" charset="2"/>
              </a:rPr>
              <a:t>	Production also coordinates file conversion so the finished product will be available on 	platforms like sciencedirect, kindle, </a:t>
            </a:r>
            <a:r>
              <a:rPr lang="en-GB" dirty="0" err="1" smtClean="0">
                <a:sym typeface="Wingdings" pitchFamily="2" charset="2"/>
              </a:rPr>
              <a:t>ipad</a:t>
            </a:r>
            <a:r>
              <a:rPr lang="en-GB" dirty="0" smtClean="0">
                <a:sym typeface="Wingdings" pitchFamily="2" charset="2"/>
              </a:rPr>
              <a:t>, and other websites and </a:t>
            </a:r>
            <a:r>
              <a:rPr lang="en-GB" dirty="0" err="1" smtClean="0">
                <a:sym typeface="Wingdings" pitchFamily="2" charset="2"/>
              </a:rPr>
              <a:t>ereaders</a:t>
            </a:r>
            <a:r>
              <a:rPr lang="en-GB" dirty="0" smtClean="0">
                <a:sym typeface="Wingdings" pitchFamily="2" charset="2"/>
              </a:rPr>
              <a:t>.  </a:t>
            </a:r>
          </a:p>
          <a:p>
            <a:pPr>
              <a:defRPr/>
            </a:pPr>
            <a:r>
              <a:rPr lang="en-GB" dirty="0" smtClean="0">
                <a:sym typeface="Wingdings" pitchFamily="2" charset="2"/>
              </a:rPr>
              <a:t>	Our goal is to publish electronic files at the same time as print!</a:t>
            </a:r>
          </a:p>
          <a:p>
            <a:pPr>
              <a:defRPr/>
            </a:pPr>
            <a:r>
              <a:rPr lang="en-GB" dirty="0" smtClean="0">
                <a:sym typeface="Wingdings" pitchFamily="2" charset="2"/>
              </a:rPr>
              <a:t>Marketing and Sales go to work to spread the word about new publications while the book is in production. </a:t>
            </a:r>
          </a:p>
          <a:p>
            <a:pPr>
              <a:defRPr/>
            </a:pPr>
            <a:r>
              <a:rPr lang="en-GB" dirty="0" smtClean="0">
                <a:sym typeface="Wingdings" pitchFamily="2" charset="2"/>
              </a:rPr>
              <a:t>	They listen to market feedback and convey it back to editorial</a:t>
            </a:r>
          </a:p>
          <a:p>
            <a:pPr>
              <a:defRPr/>
            </a:pPr>
            <a:r>
              <a:rPr lang="en-GB" dirty="0" smtClean="0">
                <a:sym typeface="Wingdings" pitchFamily="2" charset="2"/>
              </a:rPr>
              <a:t>	The process starts all over again!</a:t>
            </a:r>
          </a:p>
          <a:p>
            <a:pPr>
              <a:defRPr/>
            </a:pPr>
            <a:endParaRPr lang="en-GB" dirty="0" smtClean="0">
              <a:sym typeface="Wingdings" pitchFamily="2" charset="2"/>
            </a:endParaRPr>
          </a:p>
        </p:txBody>
      </p:sp>
      <p:sp>
        <p:nvSpPr>
          <p:cNvPr id="4" name="Slide Number Placeholder 3"/>
          <p:cNvSpPr>
            <a:spLocks noGrp="1"/>
          </p:cNvSpPr>
          <p:nvPr>
            <p:ph type="sldNum" sz="quarter" idx="5"/>
          </p:nvPr>
        </p:nvSpPr>
        <p:spPr/>
        <p:txBody>
          <a:bodyPr/>
          <a:lstStyle/>
          <a:p>
            <a:pPr>
              <a:defRPr/>
            </a:pPr>
            <a:fld id="{878001F9-A5DF-4869-8986-898A3C29DBAD}" type="slidenum">
              <a:rPr lang="en-GB" smtClean="0"/>
              <a:pPr>
                <a:defRPr/>
              </a:pPr>
              <a:t>38</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7879321-6306-4F25-9794-2C4C68ECE8A4}" type="slidenum">
              <a:rPr lang="en-US" smtClean="0"/>
              <a:pPr>
                <a:defRPr/>
              </a:pPr>
              <a:t>39</a:t>
            </a:fld>
            <a:endParaRPr lang="en-US" smtClean="0"/>
          </a:p>
        </p:txBody>
      </p:sp>
      <p:sp>
        <p:nvSpPr>
          <p:cNvPr id="116740" name="Notes Placeholder 4"/>
          <p:cNvSpPr>
            <a:spLocks noGrp="1"/>
          </p:cNvSpPr>
          <p:nvPr/>
        </p:nvSpPr>
        <p:spPr bwMode="auto">
          <a:xfrm>
            <a:off x="704850" y="4451350"/>
            <a:ext cx="5643563" cy="4217988"/>
          </a:xfrm>
          <a:prstGeom prst="rect">
            <a:avLst/>
          </a:prstGeom>
          <a:noFill/>
          <a:ln w="9525">
            <a:noFill/>
            <a:miter lim="800000"/>
            <a:headEnd/>
            <a:tailEnd/>
          </a:ln>
        </p:spPr>
        <p:txBody>
          <a:bodyPr lIns="93854" tIns="46927" rIns="93854" bIns="46927"/>
          <a:lstStyle/>
          <a:p>
            <a:pPr eaLnBrk="0" hangingPunct="0">
              <a:spcBef>
                <a:spcPct val="30000"/>
              </a:spcBef>
            </a:pPr>
            <a:endParaRPr lang="en-US" sz="1200" baseline="0"/>
          </a:p>
        </p:txBody>
      </p:sp>
      <p:sp>
        <p:nvSpPr>
          <p:cNvPr id="116741" name="Notes Placeholder 4"/>
          <p:cNvSpPr>
            <a:spLocks noGrp="1"/>
          </p:cNvSpPr>
          <p:nvPr>
            <p:ph type="body" idx="1"/>
          </p:nvPr>
        </p:nvSpPr>
        <p:spPr bwMode="auto">
          <a:noFill/>
        </p:spPr>
        <p:txBody>
          <a:bodyPr wrap="square" numCol="1" anchor="t" anchorCtr="0" compatLnSpc="1">
            <a:prstTxWarp prst="textNoShape">
              <a:avLst/>
            </a:prstTxWarp>
          </a:bodyPr>
          <a:lstStyle/>
          <a:p>
            <a:r>
              <a:rPr lang="en-GB" smtClean="0"/>
              <a:t>Imagine—</a:t>
            </a:r>
          </a:p>
          <a:p>
            <a:r>
              <a:rPr lang="en-GB" smtClean="0"/>
              <a:t>Before online books, researchers relied upon finding the material they needed on the shelf</a:t>
            </a:r>
            <a:endParaRPr lang="en-US" smtClean="0"/>
          </a:p>
          <a:p>
            <a:endParaRPr lang="en-GB" smtClean="0"/>
          </a:p>
          <a:p>
            <a:r>
              <a:rPr lang="en-GB" smtClean="0"/>
              <a:t>Elsevier’s long heritage of publishing leading eBooks started in 1580 at the House of Elzevier—and later in 1880 became Elsevier. From Gallileo to Sir Alexander Fleming, Einstein, and a long line of Nobel prize winners—Elsevier has always been associated with the most renowned authors—and the most rigorous process for producing and distributing high quality content. That matters to all users, in any format, and that will not change regardless of delivery.</a:t>
            </a:r>
            <a:endParaRPr lang="en-US" smtClean="0"/>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Elsevier launched SciVerse to bring together solutions like ScienceDirect, Scopus, the web content from Scirus, and SciTopics into one point of access, enabling more efficient search and discovery for our users. This new platform for science content addresses the most pressing needs of researchers, and the library and information professionals who support them. The goal: more value from subscribed content and less time spent unearthing new insights. SciVerse integrates the familiar, trusted content from ScienceDirect, Scopus and relevant scientific websites – with the forward-looking: community-developed applications that enrich and expand content value.</a:t>
            </a:r>
          </a:p>
          <a:p>
            <a:r>
              <a:rPr lang="en-US" smtClean="0"/>
              <a:t> </a:t>
            </a:r>
            <a:endParaRPr lang="en-US" b="1" smtClean="0"/>
          </a:p>
          <a:p>
            <a:r>
              <a:rPr lang="en-US" b="1" smtClean="0"/>
              <a:t>READ BENEFITS ON SLIDE TO ELABORATE</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96B146C9-C69A-4482-9B91-74B0B575D2F1}"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normAutofit fontScale="85000" lnSpcReduction="10000"/>
          </a:bodyPr>
          <a:lstStyle/>
          <a:p>
            <a:pPr>
              <a:defRPr/>
            </a:pPr>
            <a:r>
              <a:rPr lang="en-GB" smtClean="0"/>
              <a:t>—but today’s technology enables the flexibility to find the content they need—when they need it.</a:t>
            </a:r>
          </a:p>
          <a:p>
            <a:pPr>
              <a:defRPr/>
            </a:pPr>
            <a:r>
              <a:rPr lang="en-GB" smtClean="0"/>
              <a:t>With eBooks, flexibility features can include these:</a:t>
            </a:r>
          </a:p>
          <a:p>
            <a:pPr>
              <a:defRPr/>
            </a:pPr>
            <a:r>
              <a:rPr lang="en-GB" smtClean="0"/>
              <a:t>Direct links to full text .pdf or full text HTML content</a:t>
            </a:r>
          </a:p>
          <a:p>
            <a:pPr>
              <a:defRPr/>
            </a:pPr>
            <a:r>
              <a:rPr lang="en-GB" smtClean="0"/>
              <a:t>Multiple simultaneous users can access the same book at the same time—</a:t>
            </a:r>
          </a:p>
          <a:p>
            <a:pPr>
              <a:defRPr/>
            </a:pPr>
            <a:r>
              <a:rPr lang="en-GB" smtClean="0"/>
              <a:t>Easy download and print</a:t>
            </a:r>
          </a:p>
          <a:p>
            <a:pPr>
              <a:defRPr/>
            </a:pPr>
            <a:r>
              <a:rPr lang="en-GB" smtClean="0"/>
              <a:t>No DRM Restrictions</a:t>
            </a:r>
          </a:p>
          <a:p>
            <a:pPr>
              <a:defRPr/>
            </a:pPr>
            <a:endParaRPr lang="en-US" smtClean="0"/>
          </a:p>
          <a:p>
            <a:pPr>
              <a:defRPr/>
            </a:pPr>
            <a:r>
              <a:rPr lang="en-US" smtClean="0"/>
              <a:t>NEXT BIO: The Challenge </a:t>
            </a:r>
          </a:p>
          <a:p>
            <a:pPr>
              <a:defRPr/>
            </a:pPr>
            <a:r>
              <a:rPr lang="en-US" smtClean="0"/>
              <a:t>Researchers in Life Science, Health Science and Chemistry are faced with information overload. Scientific information on genes, pathways, diseases, tissues, compounds resides in various, disconnected locations e.g. sources like PubMed, the Web and institutional Library resources.</a:t>
            </a:r>
          </a:p>
          <a:p>
            <a:pPr>
              <a:defRPr/>
            </a:pPr>
            <a:r>
              <a:rPr lang="en-US" smtClean="0"/>
              <a:t>As a result, these researchers are required to spend a lot of time locating key information in order to stay up-to-date in their fields or to quickly get up to speed on a new discipline in order to collaborate with their peers. With minimal effort they want to be able to perform comprehensive searches across reliable datasets providing them with intelligent results bringing them the insights they need. They also need assurance that they are not missing out on information.</a:t>
            </a:r>
          </a:p>
          <a:p>
            <a:pPr>
              <a:defRPr/>
            </a:pPr>
            <a:r>
              <a:rPr lang="en-US" smtClean="0"/>
              <a:t>The Solution </a:t>
            </a:r>
          </a:p>
          <a:p>
            <a:pPr>
              <a:defRPr/>
            </a:pPr>
            <a:r>
              <a:rPr lang="en-US" smtClean="0"/>
              <a:t>ScienceDirect will be enhanced with </a:t>
            </a:r>
            <a:r>
              <a:rPr lang="en-US" smtClean="0">
                <a:hlinkClick r:id="rId3"/>
              </a:rPr>
              <a:t>NextBio\\'s</a:t>
            </a:r>
            <a:r>
              <a:rPr lang="en-US" smtClean="0"/>
              <a:t> unique set of ontology-based tools for text mining and through the addition of high-quality sources of public data that NextBio has collected and compiled. This enhancement highlights key relationships between data and will enable Life Sciences, Health Sciences and Chemistry researchers to simultaneously search dive deeply into ScienceDirect content alongside publicly available sources such as PubMed, experimental data, clinical trials, and news articles , improving scientific discoverability and research productivity. </a:t>
            </a:r>
            <a:endParaRPr lang="en-US" b="1" smtClean="0"/>
          </a:p>
          <a:p>
            <a:pPr>
              <a:defRPr/>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6E77E0-24C1-46D1-82BA-7DD22834A60D}" type="slidenum">
              <a:rPr lang="en-US" smtClean="0"/>
              <a:pPr>
                <a:defRPr/>
              </a:pPr>
              <a:t>46</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Powerful, integrated search functionality on ScienceDirect returns immediate, relevant results from both books and journals. It’s easy and intuitive to adapt and refine searches—or save and recall searchers to personalize and streamline the path likely to be taken by researchers in their areas of interest over and over again.</a:t>
            </a:r>
          </a:p>
          <a:p>
            <a:r>
              <a:rPr lang="en-US" smtClean="0"/>
              <a:t/>
            </a:r>
            <a:br>
              <a:rPr lang="en-US" smtClean="0"/>
            </a:br>
            <a:r>
              <a:rPr lang="en-US" smtClean="0"/>
              <a:t>From quick search to advanced search, one of the most widely acclaimed benefits of the ScienceDirect platform is that users say they always find exactly what they need—and fast.</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0B7B01-8FFF-4404-9754-E44263B3E3C0}" type="slidenum">
              <a:rPr lang="en-US" smtClean="0"/>
              <a:pPr>
                <a:defRPr/>
              </a:pPr>
              <a:t>47</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normAutofit fontScale="25000" lnSpcReduction="20000"/>
          </a:bodyPr>
          <a:lstStyle/>
          <a:p>
            <a:pPr>
              <a:defRPr/>
            </a:pPr>
            <a:r>
              <a:rPr lang="en-GB" sz="4300" b="1" dirty="0" smtClean="0"/>
              <a:t>Recent enhancements to the </a:t>
            </a:r>
            <a:r>
              <a:rPr lang="en-GB" sz="4300" b="1" dirty="0" err="1" smtClean="0"/>
              <a:t>SciVerse</a:t>
            </a:r>
            <a:r>
              <a:rPr lang="en-GB" sz="4300" b="1" dirty="0" smtClean="0"/>
              <a:t> </a:t>
            </a:r>
            <a:r>
              <a:rPr lang="en-GB" sz="4300" b="1" dirty="0" err="1" smtClean="0"/>
              <a:t>ScienceDirect</a:t>
            </a:r>
            <a:r>
              <a:rPr lang="en-GB" sz="4300" b="1" dirty="0" smtClean="0"/>
              <a:t> platform will continue to provide beyond the book benefits that make accessing books on a publisher provided platform more convenient and more effective than possible with printed works.</a:t>
            </a:r>
          </a:p>
          <a:p>
            <a:pPr>
              <a:defRPr/>
            </a:pPr>
            <a:r>
              <a:rPr lang="en-GB" sz="4300" b="1" dirty="0" err="1" smtClean="0"/>
              <a:t>SciVerse</a:t>
            </a:r>
            <a:r>
              <a:rPr lang="en-GB" sz="4300" b="1" dirty="0" smtClean="0"/>
              <a:t> Science Direct features Image Search </a:t>
            </a:r>
            <a:r>
              <a:rPr lang="en-GB" sz="4300" dirty="0" smtClean="0"/>
              <a:t>for full-text articles and books (e.g. photos, tables, videos) </a:t>
            </a:r>
            <a:r>
              <a:rPr lang="en-US" sz="4300" dirty="0" smtClean="0"/>
              <a:t> Within many scientific fields images (tables, photos, figures, graphs, videos etc) are an important aid whether it is for researching, manuscript writing, teaching or creating presentations. While sources like Google, Google Images, Bing and </a:t>
            </a:r>
            <a:r>
              <a:rPr lang="en-US" sz="4300" dirty="0" err="1" smtClean="0"/>
              <a:t>Flickr</a:t>
            </a:r>
            <a:r>
              <a:rPr lang="en-US" sz="4300" dirty="0" smtClean="0"/>
              <a:t> are consulted to find images but how do you know the source of the image and if it’s trustworthy? Can the image be used or are there copyright restrictions? Also, when retrieving images from online scientific books and journals how can you easily locate images and not have to scan all relevant articles to finally stumble upon the matching image?</a:t>
            </a:r>
          </a:p>
          <a:p>
            <a:pPr>
              <a:defRPr/>
            </a:pPr>
            <a:r>
              <a:rPr lang="en-US" sz="4300" dirty="0" smtClean="0"/>
              <a:t>SO </a:t>
            </a:r>
            <a:r>
              <a:rPr lang="en-US" sz="4300" dirty="0" err="1" smtClean="0"/>
              <a:t>ScienceDirect</a:t>
            </a:r>
            <a:r>
              <a:rPr lang="en-US" sz="4300" dirty="0" smtClean="0"/>
              <a:t> further enhances the researchers’ workflow by adding image-specific searching to its search functionality. In addition to saving time by immediately delving into the visual part of the content </a:t>
            </a:r>
            <a:r>
              <a:rPr lang="en-US" sz="4300" dirty="0" err="1" smtClean="0"/>
              <a:t>ScienceDirect</a:t>
            </a:r>
            <a:r>
              <a:rPr lang="en-US" sz="4300" dirty="0" smtClean="0"/>
              <a:t> enables the researcher to also find a direct path to the image within the article in order to place its context.</a:t>
            </a:r>
          </a:p>
          <a:p>
            <a:pPr>
              <a:defRPr/>
            </a:pPr>
            <a:r>
              <a:rPr lang="en-US" sz="4300" b="1" dirty="0" smtClean="0"/>
              <a:t>Reference Work Helper </a:t>
            </a:r>
            <a:r>
              <a:rPr lang="en-US" sz="4300" dirty="0" err="1" smtClean="0"/>
              <a:t>ScienceDirect</a:t>
            </a:r>
            <a:r>
              <a:rPr lang="en-US" sz="4300" dirty="0" smtClean="0"/>
              <a:t> increases the research efficiency by providing essential and foundational information from reference works directly connected to the selected article. Researchers can easily access related basic knowledge for broadening their perspective or better understanding a new and unfamiliar topic. Libraries benefit from increased discoverability of the reference works purchased by the library.</a:t>
            </a:r>
            <a:r>
              <a:rPr lang="en-US" sz="4300" b="1" dirty="0" smtClean="0"/>
              <a:t> </a:t>
            </a:r>
            <a:r>
              <a:rPr lang="en-US" sz="4300" dirty="0" smtClean="0"/>
              <a:t>Allowing better integration and interoperability between both primary research in journals and secondary knowledge from reference works provides the library with increased visibility of its subscribed reference works content if they have both</a:t>
            </a:r>
          </a:p>
          <a:p>
            <a:pPr>
              <a:defRPr/>
            </a:pPr>
            <a:r>
              <a:rPr lang="en-US" sz="4300" dirty="0" smtClean="0"/>
              <a:t>offerings available to their patrons. The researcher benefits from having supporting information at their fingertips to quickly understand new concepts allowing them to increase their research efficiency. For non-subscribing institutes, the reference work articles are visible as well as a preview (including basic metadata about the article or chapter and either the abstract or a one page PDF excerpt) instead of the full text.</a:t>
            </a:r>
          </a:p>
          <a:p>
            <a:pPr>
              <a:defRPr/>
            </a:pPr>
            <a:endParaRPr lang="en-US" sz="5100"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8DE91C05-C93B-4490-85FC-599276F4F001}" type="slidenum">
              <a:rPr lang="en-US" smtClean="0"/>
              <a:pPr>
                <a:defRPr/>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839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en-US" smtClean="0"/>
              <a:t>If we take quantifiable metrics like citations…</a:t>
            </a:r>
          </a:p>
          <a:p>
            <a:r>
              <a:rPr lang="en-US" smtClean="0"/>
              <a:t>very little exists for online books: </a:t>
            </a:r>
            <a:r>
              <a:rPr lang="en-US" b="1" smtClean="0"/>
              <a:t>Books are not systematically indexed for citations like journals</a:t>
            </a:r>
          </a:p>
          <a:p>
            <a:r>
              <a:rPr lang="en-US" smtClean="0"/>
              <a:t>Yet if we look at Scopus data, we see that the most cited item in SCOPUS is a book…</a:t>
            </a:r>
          </a:p>
          <a:p>
            <a:pPr eaLnBrk="1" hangingPunct="1">
              <a:spcBef>
                <a:spcPct val="0"/>
              </a:spcBef>
            </a:pPr>
            <a:endParaRPr lang="en-US" smtClean="0"/>
          </a:p>
        </p:txBody>
      </p:sp>
      <p:sp>
        <p:nvSpPr>
          <p:cNvPr id="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98861-2EEE-4595-855B-57CB3B63D47F}" type="slidenum">
              <a:rPr lang="nl-NL"/>
              <a:pPr fontAlgn="base">
                <a:spcBef>
                  <a:spcPct val="0"/>
                </a:spcBef>
                <a:spcAft>
                  <a:spcPct val="0"/>
                </a:spcAft>
                <a:defRPr/>
              </a:pPr>
              <a:t>5</a:t>
            </a:fld>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STANFORD:</a:t>
            </a:r>
          </a:p>
          <a:p>
            <a:r>
              <a:rPr lang="en-US" smtClean="0"/>
              <a:t>The Stanford School of Medicine giving iPads to all incoming medical students captured a great deal of attention – the story alone received tens of thousands of views. Recently, the School of Medicine highlighted how students have been using their iPads – commenting on how frequently they are being used, textbook capabilities, and even on how certain applications are being used. The school has also collected some preliminary data that quantitates how many of the 91 students who were given iPads are actually using them – or if they are using them at all. Brian Tobin, the school’s instructional technology manager has stated students are customizing their usage of the iPad based on how it helps them to study:</a:t>
            </a:r>
          </a:p>
          <a:p>
            <a:endParaRPr lang="en-US" smtClean="0"/>
          </a:p>
          <a:p>
            <a:r>
              <a:rPr lang="en-US" smtClean="0"/>
              <a:t>ADELAIDE:</a:t>
            </a:r>
          </a:p>
          <a:p>
            <a:r>
              <a:rPr lang="en-US" smtClean="0"/>
              <a:t>"We will be the first university in Australia to teach in this innovative way. Our teaching material will be more accessible, more relevant and more frequently updated, providing the flexible learning environment that students are looking for.</a:t>
            </a:r>
          </a:p>
          <a:p>
            <a:endParaRPr lang="en-US" smtClean="0"/>
          </a:p>
        </p:txBody>
      </p:sp>
      <p:sp>
        <p:nvSpPr>
          <p:cNvPr id="4" name="Slide Number Placeholder 3"/>
          <p:cNvSpPr>
            <a:spLocks noGrp="1"/>
          </p:cNvSpPr>
          <p:nvPr>
            <p:ph type="sldNum" sz="quarter" idx="5"/>
          </p:nvPr>
        </p:nvSpPr>
        <p:spPr/>
        <p:txBody>
          <a:bodyPr/>
          <a:lstStyle/>
          <a:p>
            <a:pPr>
              <a:defRPr/>
            </a:pPr>
            <a:fld id="{16507A40-DCDB-4BCF-BCE6-BC74D82954AE}" type="slidenum">
              <a:rPr lang="en-US" smtClean="0"/>
              <a:pPr>
                <a:defRPr/>
              </a:pPr>
              <a:t>52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STANFORD:</a:t>
            </a:r>
          </a:p>
          <a:p>
            <a:r>
              <a:rPr lang="en-US" smtClean="0"/>
              <a:t>The Stanford School of Medicine giving iPads to all incoming medical students captured a great deal of attention – the story alone received tens of thousands of views. Recently, the School of Medicine highlighted how students have been using their iPads – commenting on how frequently they are being used, textbook capabilities, and even on how certain applications are being used. The school has also collected some preliminary data that quantitates how many of the 91 students who were given iPads are actually using them – or if they are using them at all. Brian Tobin, the school’s instructional technology manager has stated students are customizing their usage of the iPad based on how it helps them to study:</a:t>
            </a:r>
          </a:p>
          <a:p>
            <a:endParaRPr lang="en-US" smtClean="0"/>
          </a:p>
          <a:p>
            <a:r>
              <a:rPr lang="en-US" smtClean="0"/>
              <a:t>ADELAIDE:</a:t>
            </a:r>
          </a:p>
          <a:p>
            <a:r>
              <a:rPr lang="en-US" smtClean="0"/>
              <a:t>"We will be the first university in Australia to teach in this innovative way. Our teaching material will be more accessible, more relevant and more frequently updated, providing the flexible learning environment that students are looking for.</a:t>
            </a:r>
          </a:p>
          <a:p>
            <a:endParaRPr lang="en-US" smtClean="0"/>
          </a:p>
        </p:txBody>
      </p:sp>
      <p:sp>
        <p:nvSpPr>
          <p:cNvPr id="4" name="Slide Number Placeholder 3"/>
          <p:cNvSpPr>
            <a:spLocks noGrp="1"/>
          </p:cNvSpPr>
          <p:nvPr>
            <p:ph type="sldNum" sz="quarter" idx="5"/>
          </p:nvPr>
        </p:nvSpPr>
        <p:spPr/>
        <p:txBody>
          <a:bodyPr/>
          <a:lstStyle/>
          <a:p>
            <a:pPr>
              <a:defRPr/>
            </a:pPr>
            <a:fld id="{36F3F73B-7A9A-4F65-8941-9C32EC868D43}" type="slidenum">
              <a:rPr lang="en-US" smtClean="0"/>
              <a:pPr>
                <a:defRPr/>
              </a:pPr>
              <a:t>53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bodyPr>
          <a:lstStyle/>
          <a:p>
            <a:pPr marL="122206" indent="-122206">
              <a:spcBef>
                <a:spcPts val="308"/>
              </a:spcBef>
              <a:buClr>
                <a:schemeClr val="tx2"/>
              </a:buClr>
              <a:buSzPct val="70000"/>
              <a:defRPr/>
            </a:pPr>
            <a:r>
              <a:rPr lang="en-GB" altLang="ja-JP" b="1" dirty="0" smtClean="0">
                <a:solidFill>
                  <a:srgbClr val="333333"/>
                </a:solidFill>
              </a:rPr>
              <a:t>Generic </a:t>
            </a:r>
            <a:r>
              <a:rPr lang="en-GB" altLang="ja-JP" b="1" dirty="0" err="1" smtClean="0">
                <a:solidFill>
                  <a:srgbClr val="333333"/>
                </a:solidFill>
              </a:rPr>
              <a:t>ScienceDirect</a:t>
            </a:r>
            <a:r>
              <a:rPr lang="en-GB" altLang="ja-JP" b="1" dirty="0" smtClean="0">
                <a:solidFill>
                  <a:srgbClr val="333333"/>
                </a:solidFill>
              </a:rPr>
              <a:t> App </a:t>
            </a:r>
          </a:p>
          <a:p>
            <a:pPr marL="122206" indent="-122206">
              <a:spcBef>
                <a:spcPts val="308"/>
              </a:spcBef>
              <a:buClr>
                <a:schemeClr val="tx2"/>
              </a:buClr>
              <a:buSzPct val="70000"/>
              <a:defRPr/>
            </a:pPr>
            <a:r>
              <a:rPr lang="en-GB" altLang="ja-JP" b="1" dirty="0" smtClean="0">
                <a:solidFill>
                  <a:srgbClr val="333333"/>
                </a:solidFill>
                <a:sym typeface="Arial Narrow" pitchFamily="34" charset="0"/>
              </a:rPr>
              <a:t>   </a:t>
            </a:r>
            <a:r>
              <a:rPr lang="en-US" altLang="ja-JP" dirty="0" smtClean="0">
                <a:solidFill>
                  <a:srgbClr val="000000"/>
                </a:solidFill>
                <a:sym typeface="Arial Narrow" pitchFamily="34" charset="0"/>
              </a:rPr>
              <a:t>Provides the most important SD productivity tasks, </a:t>
            </a:r>
            <a:r>
              <a:rPr lang="en-US" altLang="ja-JP" dirty="0" smtClean="0">
                <a:sym typeface="Arial Narrow" pitchFamily="34" charset="0"/>
              </a:rPr>
              <a:t>any time and anywhere </a:t>
            </a:r>
          </a:p>
          <a:p>
            <a:pPr marL="122206" indent="-122206">
              <a:spcBef>
                <a:spcPts val="205"/>
              </a:spcBef>
              <a:buFont typeface="Arial" pitchFamily="34" charset="0"/>
              <a:buChar char="•"/>
              <a:defRPr/>
            </a:pPr>
            <a:r>
              <a:rPr lang="en-GB" altLang="ja-JP" dirty="0" smtClean="0">
                <a:solidFill>
                  <a:srgbClr val="000000"/>
                </a:solidFill>
                <a:sym typeface="Arial Narrow" pitchFamily="34" charset="0"/>
              </a:rPr>
              <a:t>Search, Browse, Article view, PDF view</a:t>
            </a:r>
            <a:endParaRPr lang="en-US" altLang="ja-JP" dirty="0" smtClean="0">
              <a:solidFill>
                <a:srgbClr val="000000"/>
              </a:solidFill>
              <a:sym typeface="Arial Narrow" pitchFamily="34" charset="0"/>
            </a:endParaRPr>
          </a:p>
          <a:p>
            <a:pPr marL="122206" indent="-122206">
              <a:spcBef>
                <a:spcPts val="205"/>
              </a:spcBef>
              <a:buFont typeface="Arial" pitchFamily="34" charset="0"/>
              <a:buChar char="•"/>
              <a:defRPr/>
            </a:pPr>
            <a:r>
              <a:rPr lang="en-US" altLang="ja-JP" dirty="0" smtClean="0">
                <a:solidFill>
                  <a:srgbClr val="000000"/>
                </a:solidFill>
                <a:sym typeface="Arial Narrow" pitchFamily="34" charset="0"/>
              </a:rPr>
              <a:t>Highly personalized with interactive features, alerts and journals </a:t>
            </a:r>
          </a:p>
          <a:p>
            <a:pPr marL="122206" indent="-122206">
              <a:spcBef>
                <a:spcPts val="205"/>
              </a:spcBef>
              <a:buFont typeface="Arial" pitchFamily="34" charset="0"/>
              <a:buChar char="•"/>
              <a:defRPr/>
            </a:pPr>
            <a:r>
              <a:rPr lang="en-GB" altLang="ja-JP" dirty="0" smtClean="0">
                <a:solidFill>
                  <a:srgbClr val="000000"/>
                </a:solidFill>
                <a:sym typeface="Arial Narrow" pitchFamily="34" charset="0"/>
              </a:rPr>
              <a:t>Article content delivered in html</a:t>
            </a:r>
          </a:p>
          <a:p>
            <a:pPr marL="122206" indent="-122206">
              <a:spcBef>
                <a:spcPts val="205"/>
              </a:spcBef>
              <a:buFont typeface="Arial" pitchFamily="34" charset="0"/>
              <a:buChar char="•"/>
              <a:defRPr/>
            </a:pPr>
            <a:r>
              <a:rPr lang="en-GB" altLang="ja-JP" dirty="0" smtClean="0">
                <a:solidFill>
                  <a:srgbClr val="000000"/>
                </a:solidFill>
                <a:sym typeface="Arial Narrow" pitchFamily="34" charset="0"/>
              </a:rPr>
              <a:t>Alerts, annotation and sharing</a:t>
            </a:r>
            <a:endParaRPr lang="en-US" altLang="ja-JP" u="sng" dirty="0" smtClean="0">
              <a:sym typeface="Arial Narrow Bold"/>
            </a:endParaRPr>
          </a:p>
          <a:p>
            <a:pPr>
              <a:defRPr/>
            </a:pPr>
            <a:endParaRPr lang="en-US" dirty="0" smtClean="0"/>
          </a:p>
        </p:txBody>
      </p:sp>
      <p:sp>
        <p:nvSpPr>
          <p:cNvPr id="4" name="Slide Number Placeholder 3"/>
          <p:cNvSpPr>
            <a:spLocks noGrp="1"/>
          </p:cNvSpPr>
          <p:nvPr>
            <p:ph type="sldNum" sz="quarter" idx="5"/>
          </p:nvPr>
        </p:nvSpPr>
        <p:spPr/>
        <p:txBody>
          <a:bodyPr/>
          <a:lstStyle/>
          <a:p>
            <a:pPr>
              <a:defRPr/>
            </a:pPr>
            <a:fld id="{2341EA42-A130-4F3B-8C96-FED3E9613588}" type="slidenum">
              <a:rPr lang="en-US" smtClean="0"/>
              <a:pPr>
                <a:defRPr/>
              </a:pPr>
              <a:t>54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1D3E95-E229-4E68-B2DA-B0D25FEA64BA}" type="slidenum">
              <a:rPr lang="en-US" smtClean="0">
                <a:latin typeface="Arial" pitchFamily="34" charset="0"/>
              </a:rPr>
              <a:pPr fontAlgn="base">
                <a:spcBef>
                  <a:spcPct val="0"/>
                </a:spcBef>
                <a:spcAft>
                  <a:spcPct val="0"/>
                </a:spcAft>
              </a:pPr>
              <a:t>59</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cs typeface="宋体"/>
              </a:rPr>
              <a:t>We asked researchers what content is most valuable to their research workflow productivity, and they said that they want—and need:</a:t>
            </a:r>
          </a:p>
          <a:p>
            <a:pPr eaLnBrk="1" hangingPunct="1">
              <a:spcBef>
                <a:spcPct val="0"/>
              </a:spcBef>
            </a:pPr>
            <a:r>
              <a:rPr lang="en-US" altLang="zh-CN" smtClean="0">
                <a:cs typeface="宋体"/>
              </a:rPr>
              <a:t>Accessibility</a:t>
            </a:r>
          </a:p>
          <a:p>
            <a:pPr eaLnBrk="1" hangingPunct="1">
              <a:spcBef>
                <a:spcPct val="0"/>
              </a:spcBef>
            </a:pPr>
            <a:r>
              <a:rPr lang="en-US" altLang="zh-CN" smtClean="0">
                <a:cs typeface="宋体"/>
              </a:rPr>
              <a:t>Flexibility</a:t>
            </a:r>
          </a:p>
          <a:p>
            <a:pPr eaLnBrk="1" hangingPunct="1">
              <a:spcBef>
                <a:spcPct val="0"/>
              </a:spcBef>
            </a:pPr>
            <a:r>
              <a:rPr lang="en-US" altLang="zh-CN" smtClean="0">
                <a:cs typeface="宋体"/>
              </a:rPr>
              <a:t>Searchability</a:t>
            </a:r>
          </a:p>
          <a:p>
            <a:pPr eaLnBrk="1" hangingPunct="1">
              <a:spcBef>
                <a:spcPct val="0"/>
              </a:spcBef>
            </a:pPr>
            <a:r>
              <a:rPr lang="en-US" altLang="zh-CN" smtClean="0">
                <a:cs typeface="宋体"/>
              </a:rPr>
              <a:t>Convenience</a:t>
            </a:r>
          </a:p>
          <a:p>
            <a:pPr eaLnBrk="1" hangingPunct="1">
              <a:spcBef>
                <a:spcPct val="0"/>
              </a:spcBef>
            </a:pPr>
            <a:r>
              <a:rPr lang="en-US" altLang="zh-CN" smtClean="0">
                <a:cs typeface="宋体"/>
              </a:rPr>
              <a:t>Let’s take a closer look…</a:t>
            </a:r>
          </a:p>
          <a:p>
            <a:pPr eaLnBrk="1" hangingPunct="1">
              <a:spcBef>
                <a:spcPct val="0"/>
              </a:spcBef>
            </a:pPr>
            <a:endParaRPr lang="en-US" altLang="zh-CN" smtClean="0">
              <a:cs typeface="宋体"/>
            </a:endParaRPr>
          </a:p>
          <a:p>
            <a:pPr eaLnBrk="1" hangingPunct="1">
              <a:spcBef>
                <a:spcPct val="0"/>
              </a:spcBef>
            </a:pPr>
            <a:r>
              <a:rPr lang="en-US" altLang="zh-CN" smtClean="0">
                <a:cs typeface="宋体"/>
              </a:rPr>
              <a:t>Source: SMS Research, responses from researchers worldwide (50)</a:t>
            </a:r>
          </a:p>
        </p:txBody>
      </p:sp>
      <p:sp>
        <p:nvSpPr>
          <p:cNvPr id="71684" name="Slide Number Placeholder 3"/>
          <p:cNvSpPr>
            <a:spLocks noGrp="1"/>
          </p:cNvSpPr>
          <p:nvPr>
            <p:ph type="sldNum" sz="quarter" idx="5"/>
          </p:nvPr>
        </p:nvSpPr>
        <p:spPr bwMode="auto">
          <a:ln>
            <a:miter lim="800000"/>
            <a:headEnd/>
            <a:tailEnd/>
          </a:ln>
        </p:spPr>
        <p:txBody>
          <a:bodyPr/>
          <a:lstStyle/>
          <a:p>
            <a:pPr>
              <a:defRPr/>
            </a:pPr>
            <a:fld id="{51C236B8-9F10-4FA5-855E-7202599D4CA0}" type="slidenum">
              <a:rPr lang="en-US" altLang="zh-CN" smtClean="0">
                <a:cs typeface="宋体"/>
              </a:rPr>
              <a:pPr>
                <a:defRPr/>
              </a:pPr>
              <a:t>6</a:t>
            </a:fld>
            <a:endParaRPr lang="en-US" altLang="zh-CN" smtClean="0">
              <a:cs typeface="宋体"/>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CN" smtClean="0">
              <a:cs typeface="宋体"/>
            </a:endParaRPr>
          </a:p>
          <a:p>
            <a:endParaRPr lang="en-GB" altLang="zh-CN" smtClean="0">
              <a:ea typeface="ＭＳ Ｐゴシック"/>
              <a:cs typeface="ＭＳ Ｐゴシック"/>
            </a:endParaRPr>
          </a:p>
          <a:p>
            <a:r>
              <a:rPr lang="en-US" altLang="zh-CN" smtClean="0">
                <a:cs typeface="宋体"/>
              </a:rPr>
              <a:t>Accessibility anytime, anywhere allows researchers to work whenever—and wherever they want or need to:</a:t>
            </a:r>
          </a:p>
          <a:p>
            <a:r>
              <a:rPr lang="en-US" altLang="zh-CN" smtClean="0">
                <a:cs typeface="宋体"/>
              </a:rPr>
              <a:t>Notice that a significant amount of research is done between the hours of 12:00 a.m. and 8:00 a.m.—after the library closes; and less than half of research is actually done in the library</a:t>
            </a:r>
          </a:p>
          <a:p>
            <a:r>
              <a:rPr lang="en-US" altLang="zh-CN" smtClean="0">
                <a:cs typeface="宋体"/>
              </a:rPr>
              <a:t>With today’s researchers multi-tasking lifestyle, accessibility is by far the most desirable benefit of using eBooks versus using print books that not as readily available or as accessible.</a:t>
            </a:r>
          </a:p>
          <a:p>
            <a:endParaRPr lang="en-US" altLang="zh-CN" smtClean="0">
              <a:cs typeface="宋体"/>
            </a:endParaRPr>
          </a:p>
          <a:p>
            <a:endParaRPr lang="en-US" altLang="zh-CN" smtClean="0">
              <a:cs typeface="宋体"/>
            </a:endParaRPr>
          </a:p>
        </p:txBody>
      </p:sp>
      <p:sp>
        <p:nvSpPr>
          <p:cNvPr id="74756" name="Slide Number Placeholder 3"/>
          <p:cNvSpPr>
            <a:spLocks noGrp="1"/>
          </p:cNvSpPr>
          <p:nvPr>
            <p:ph type="sldNum" sz="quarter" idx="5"/>
          </p:nvPr>
        </p:nvSpPr>
        <p:spPr bwMode="auto">
          <a:ln>
            <a:miter lim="800000"/>
            <a:headEnd/>
            <a:tailEnd/>
          </a:ln>
        </p:spPr>
        <p:txBody>
          <a:bodyPr/>
          <a:lstStyle/>
          <a:p>
            <a:pPr>
              <a:defRPr/>
            </a:pPr>
            <a:fld id="{20027528-62B2-4F3E-9A1B-A01CD38B6F79}" type="slidenum">
              <a:rPr lang="en-US" altLang="zh-CN" smtClean="0">
                <a:cs typeface="宋体"/>
              </a:rPr>
              <a:pPr>
                <a:defRPr/>
              </a:pPr>
              <a:t>7</a:t>
            </a:fld>
            <a:endParaRPr lang="en-US" altLang="zh-CN" smtClean="0">
              <a:cs typeface="宋体"/>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zh-CN" smtClean="0">
                <a:cs typeface="宋体"/>
              </a:rPr>
              <a:t>Imagine—</a:t>
            </a:r>
          </a:p>
          <a:p>
            <a:r>
              <a:rPr lang="en-GB" altLang="zh-CN" smtClean="0">
                <a:cs typeface="宋体"/>
              </a:rPr>
              <a:t>Before online books, researchers relied upon finding the material they needed on the shelf—but today’s technology enables the flexibility to find the content they need—when they need it.</a:t>
            </a:r>
          </a:p>
          <a:p>
            <a:r>
              <a:rPr lang="en-GB" altLang="zh-CN" smtClean="0">
                <a:cs typeface="宋体"/>
              </a:rPr>
              <a:t>With eBooks, flexibility features can include these:</a:t>
            </a:r>
          </a:p>
          <a:p>
            <a:r>
              <a:rPr lang="en-GB" altLang="zh-CN" smtClean="0">
                <a:cs typeface="宋体"/>
              </a:rPr>
              <a:t>Direct links to full text .pdf or full text HTML content</a:t>
            </a:r>
          </a:p>
          <a:p>
            <a:r>
              <a:rPr lang="en-GB" altLang="zh-CN" smtClean="0">
                <a:cs typeface="宋体"/>
              </a:rPr>
              <a:t>Multiple simultaneous users can access the same book at the same time—</a:t>
            </a:r>
          </a:p>
          <a:p>
            <a:r>
              <a:rPr lang="en-GB" altLang="zh-CN" smtClean="0">
                <a:cs typeface="宋体"/>
              </a:rPr>
              <a:t>Easy download and print</a:t>
            </a:r>
          </a:p>
          <a:p>
            <a:r>
              <a:rPr lang="en-GB" altLang="zh-CN" smtClean="0">
                <a:cs typeface="宋体"/>
              </a:rPr>
              <a:t>No DRM Restrictions</a:t>
            </a:r>
          </a:p>
          <a:p>
            <a:endParaRPr lang="en-US" altLang="zh-CN" smtClean="0">
              <a:cs typeface="宋体"/>
            </a:endParaRPr>
          </a:p>
        </p:txBody>
      </p:sp>
      <p:sp>
        <p:nvSpPr>
          <p:cNvPr id="73732" name="Slide Number Placeholder 3"/>
          <p:cNvSpPr>
            <a:spLocks noGrp="1"/>
          </p:cNvSpPr>
          <p:nvPr>
            <p:ph type="sldNum" sz="quarter" idx="5"/>
          </p:nvPr>
        </p:nvSpPr>
        <p:spPr bwMode="auto">
          <a:ln>
            <a:miter lim="800000"/>
            <a:headEnd/>
            <a:tailEnd/>
          </a:ln>
        </p:spPr>
        <p:txBody>
          <a:bodyPr/>
          <a:lstStyle/>
          <a:p>
            <a:pPr>
              <a:defRPr/>
            </a:pPr>
            <a:fld id="{B9DDFE2B-864C-4C0F-B75E-7C144BBAA252}" type="slidenum">
              <a:rPr lang="en-US" altLang="zh-CN" smtClean="0">
                <a:cs typeface="宋体"/>
              </a:rPr>
              <a:pPr>
                <a:defRPr/>
              </a:pPr>
              <a:t>8</a:t>
            </a:fld>
            <a:endParaRPr lang="en-US" altLang="zh-CN" smtClean="0">
              <a:cs typeface="宋体"/>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CN" smtClean="0">
              <a:cs typeface="宋体"/>
            </a:endParaRPr>
          </a:p>
          <a:p>
            <a:endParaRPr lang="en-US" altLang="zh-CN" smtClean="0">
              <a:cs typeface="宋体"/>
            </a:endParaRPr>
          </a:p>
          <a:p>
            <a:r>
              <a:rPr lang="en-US" altLang="zh-CN" smtClean="0">
                <a:cs typeface="宋体"/>
              </a:rPr>
              <a:t>Powerful search functionality associated with online books is another benefit that researchers cannot get from using printed works alone. The ability to perform a search for relevant content across books and journals gives researchers reliable choices for using reliable content throughout the research process—much more quickly and accurately than they could do by searching the shelves in a reference library restricted to print.</a:t>
            </a:r>
          </a:p>
        </p:txBody>
      </p:sp>
      <p:sp>
        <p:nvSpPr>
          <p:cNvPr id="75780" name="Slide Number Placeholder 3"/>
          <p:cNvSpPr>
            <a:spLocks noGrp="1"/>
          </p:cNvSpPr>
          <p:nvPr>
            <p:ph type="sldNum" sz="quarter" idx="5"/>
          </p:nvPr>
        </p:nvSpPr>
        <p:spPr bwMode="auto">
          <a:ln>
            <a:miter lim="800000"/>
            <a:headEnd/>
            <a:tailEnd/>
          </a:ln>
        </p:spPr>
        <p:txBody>
          <a:bodyPr/>
          <a:lstStyle/>
          <a:p>
            <a:pPr>
              <a:defRPr/>
            </a:pPr>
            <a:fld id="{3B28A914-8939-4013-87DB-6730C16F5BB0}" type="slidenum">
              <a:rPr lang="en-US" altLang="zh-CN" smtClean="0">
                <a:cs typeface="宋体"/>
              </a:rPr>
              <a:pPr>
                <a:defRPr/>
              </a:pPr>
              <a:t>9</a:t>
            </a:fld>
            <a:endParaRPr lang="en-US" altLang="zh-CN" smtClean="0">
              <a:cs typeface="宋体"/>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cs typeface="宋体"/>
              </a:rPr>
              <a:t>Integration of book and journal content—and citation tools across a diverse range of subjects offer researchers the most convenient solution for accessing the content they need—when they need it. </a:t>
            </a:r>
          </a:p>
          <a:p>
            <a:pPr eaLnBrk="1" hangingPunct="1">
              <a:spcBef>
                <a:spcPct val="0"/>
              </a:spcBef>
            </a:pPr>
            <a:endParaRPr lang="en-US" altLang="zh-CN" smtClean="0">
              <a:cs typeface="宋体"/>
            </a:endParaRPr>
          </a:p>
          <a:p>
            <a:pPr eaLnBrk="1" hangingPunct="1">
              <a:spcBef>
                <a:spcPct val="0"/>
              </a:spcBef>
            </a:pPr>
            <a:r>
              <a:rPr lang="en-US" altLang="zh-CN" smtClean="0">
                <a:cs typeface="宋体"/>
              </a:rPr>
              <a:t>Researchers also value finding relevant information that they were NOT searching for when it’s presented contextually—and with brief abstracts or previews to empower them to choose additional, relevant content—or not. </a:t>
            </a:r>
          </a:p>
          <a:p>
            <a:pPr eaLnBrk="1" hangingPunct="1">
              <a:spcBef>
                <a:spcPct val="0"/>
              </a:spcBef>
            </a:pPr>
            <a:endParaRPr lang="en-US" altLang="zh-CN" smtClean="0">
              <a:cs typeface="宋体"/>
            </a:endParaRPr>
          </a:p>
          <a:p>
            <a:pPr eaLnBrk="1" hangingPunct="1">
              <a:spcBef>
                <a:spcPct val="0"/>
              </a:spcBef>
            </a:pPr>
            <a:r>
              <a:rPr lang="en-US" altLang="zh-CN" smtClean="0">
                <a:cs typeface="宋体"/>
              </a:rPr>
              <a:t>Today’s picture of researchers: They go online and they are used to having hyperlinked content, from citation to citation, where books refer to journals and vice versa—and restricting their use to one or the other, they lose a valuable piece of the research process. </a:t>
            </a:r>
          </a:p>
          <a:p>
            <a:pPr eaLnBrk="1" hangingPunct="1">
              <a:spcBef>
                <a:spcPct val="0"/>
              </a:spcBef>
            </a:pPr>
            <a:r>
              <a:rPr lang="en-US" altLang="zh-CN" smtClean="0">
                <a:cs typeface="宋体"/>
              </a:rPr>
              <a:t> </a:t>
            </a:r>
          </a:p>
        </p:txBody>
      </p:sp>
      <p:sp>
        <p:nvSpPr>
          <p:cNvPr id="76804" name="Slide Number Placeholder 3"/>
          <p:cNvSpPr>
            <a:spLocks noGrp="1"/>
          </p:cNvSpPr>
          <p:nvPr>
            <p:ph type="sldNum" sz="quarter" idx="5"/>
          </p:nvPr>
        </p:nvSpPr>
        <p:spPr bwMode="auto">
          <a:ln>
            <a:miter lim="800000"/>
            <a:headEnd/>
            <a:tailEnd/>
          </a:ln>
        </p:spPr>
        <p:txBody>
          <a:bodyPr/>
          <a:lstStyle/>
          <a:p>
            <a:pPr>
              <a:defRPr/>
            </a:pPr>
            <a:fld id="{ACDCF810-EF2E-45BE-AF33-BEA81B0993BA}" type="slidenum">
              <a:rPr lang="en-US" altLang="zh-CN" smtClean="0">
                <a:cs typeface="宋体"/>
              </a:rPr>
              <a:pPr>
                <a:defRPr/>
              </a:pPr>
              <a:t>10</a:t>
            </a:fld>
            <a:endParaRPr lang="en-US" altLang="zh-CN" smtClean="0">
              <a:cs typeface="宋体"/>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D_Bottom right.jpg"/>
          <p:cNvPicPr>
            <a:picLocks noChangeAspect="1"/>
          </p:cNvPicPr>
          <p:nvPr/>
        </p:nvPicPr>
        <p:blipFill>
          <a:blip r:embed="rId2" cstate="print"/>
          <a:srcRect/>
          <a:stretch>
            <a:fillRect/>
          </a:stretch>
        </p:blipFill>
        <p:spPr bwMode="auto">
          <a:xfrm>
            <a:off x="5657850" y="4090988"/>
            <a:ext cx="3486150" cy="276701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normAutofit/>
          </a:bodyPr>
          <a:lstStyle>
            <a:lvl1pPr>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714348" y="3571876"/>
            <a:ext cx="6400800" cy="1000132"/>
          </a:xfrm>
        </p:spPr>
        <p:txBody>
          <a:bodyPr>
            <a:normAutofit/>
          </a:bodyPr>
          <a:lstStyle>
            <a:lvl1pPr marL="0" indent="0" algn="l">
              <a:buNone/>
              <a:defRPr sz="2400">
                <a:solidFill>
                  <a:srgbClr val="03663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Slide Number Placeholder 5"/>
          <p:cNvSpPr>
            <a:spLocks noGrp="1"/>
          </p:cNvSpPr>
          <p:nvPr>
            <p:ph type="sldNum" sz="quarter" idx="10"/>
          </p:nvPr>
        </p:nvSpPr>
        <p:spPr>
          <a:xfrm>
            <a:off x="1357313" y="6215063"/>
            <a:ext cx="419100" cy="365125"/>
          </a:xfrm>
        </p:spPr>
        <p:txBody>
          <a:bodyPr/>
          <a:lstStyle>
            <a:lvl1pPr>
              <a:defRPr/>
            </a:lvl1pPr>
          </a:lstStyle>
          <a:p>
            <a:pPr>
              <a:defRPr/>
            </a:pPr>
            <a:fld id="{FB5F3F61-15A1-4241-9941-FF7BB5812A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4A93B991-AD9C-40C0-AF1A-7A48F3C3EA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2" name="Vertical Title 1"/>
          <p:cNvSpPr>
            <a:spLocks noGrp="1"/>
          </p:cNvSpPr>
          <p:nvPr>
            <p:ph type="title" orient="vert"/>
          </p:nvPr>
        </p:nvSpPr>
        <p:spPr>
          <a:xfrm>
            <a:off x="6629400" y="1214422"/>
            <a:ext cx="2057400" cy="4911741"/>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995025E4-CBD9-4E5E-A516-0A7F56CF719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800" baseline="0">
                <a:latin typeface="Arial" pitchFamily="34" charset="0"/>
              </a:defRPr>
            </a:lvl1pPr>
          </a:lstStyle>
          <a:p>
            <a:pPr>
              <a:defRPr/>
            </a:pPr>
            <a:fld id="{FEE6AA73-FB8A-45A8-B088-8B7002E5C0FE}" type="datetimeFigureOut">
              <a:rPr lang="en-US"/>
              <a:pPr>
                <a:defRPr/>
              </a:pPr>
              <a:t>2/1/2012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800" baseline="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AEAA16-59B6-46CA-9A18-422644C4994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77200" cy="6858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447800"/>
            <a:ext cx="3581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19600" y="1447800"/>
            <a:ext cx="3581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noChangeArrowheads="1"/>
          </p:cNvSpPr>
          <p:nvPr>
            <p:ph type="ftr" sz="quarter" idx="10"/>
          </p:nvPr>
        </p:nvSpPr>
        <p:spPr>
          <a:xfrm>
            <a:off x="3124200" y="6356350"/>
            <a:ext cx="2895600" cy="365125"/>
          </a:xfrm>
          <a:prstGeom prst="rect">
            <a:avLst/>
          </a:prstGeom>
        </p:spPr>
        <p:txBody>
          <a:bodyPr/>
          <a:lstStyle>
            <a:lvl1pPr>
              <a:defRPr sz="1800" baseline="0">
                <a:latin typeface="Arial" pitchFamily="34" charset="0"/>
              </a:defRPr>
            </a:lvl1pPr>
          </a:lstStyle>
          <a:p>
            <a:pPr>
              <a:defRPr/>
            </a:pPr>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4"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a:xfrm>
            <a:off x="1223963" y="6215063"/>
            <a:ext cx="419100" cy="365125"/>
          </a:xfrm>
        </p:spPr>
        <p:txBody>
          <a:bodyPr/>
          <a:lstStyle>
            <a:lvl1pPr>
              <a:defRPr>
                <a:solidFill>
                  <a:schemeClr val="tx1">
                    <a:lumMod val="85000"/>
                    <a:lumOff val="15000"/>
                  </a:schemeClr>
                </a:solidFill>
                <a:latin typeface="Arial" pitchFamily="34" charset="0"/>
                <a:cs typeface="Arial" pitchFamily="34" charset="0"/>
              </a:defRPr>
            </a:lvl1pPr>
          </a:lstStyle>
          <a:p>
            <a:pPr>
              <a:defRPr/>
            </a:pPr>
            <a:fld id="{4FE94CAB-E5A1-49B3-A604-57F9F2F211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a:xfrm>
            <a:off x="1223963" y="6215063"/>
            <a:ext cx="419100" cy="365125"/>
          </a:xfrm>
        </p:spPr>
        <p:txBody>
          <a:bodyPr/>
          <a:lstStyle>
            <a:lvl1pPr>
              <a:defRPr>
                <a:solidFill>
                  <a:schemeClr val="tx1">
                    <a:lumMod val="85000"/>
                    <a:lumOff val="15000"/>
                  </a:schemeClr>
                </a:solidFill>
                <a:latin typeface="Arial" pitchFamily="34" charset="0"/>
                <a:cs typeface="Arial" pitchFamily="34" charset="0"/>
              </a:defRPr>
            </a:lvl1pPr>
          </a:lstStyle>
          <a:p>
            <a:pPr>
              <a:defRPr/>
            </a:pPr>
            <a:fld id="{25BAC4CA-8885-4F1D-AA21-EB310698CE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SD_Bottom right.jpg"/>
          <p:cNvPicPr>
            <a:picLocks noChangeAspect="1"/>
          </p:cNvPicPr>
          <p:nvPr/>
        </p:nvPicPr>
        <p:blipFill>
          <a:blip r:embed="rId2" cstate="print"/>
          <a:srcRect/>
          <a:stretch>
            <a:fillRect/>
          </a:stretch>
        </p:blipFill>
        <p:spPr bwMode="auto">
          <a:xfrm>
            <a:off x="5657850" y="4090988"/>
            <a:ext cx="3486150" cy="2767012"/>
          </a:xfrm>
          <a:prstGeom prst="rect">
            <a:avLst/>
          </a:prstGeom>
          <a:noFill/>
          <a:ln w="9525">
            <a:noFill/>
            <a:miter lim="800000"/>
            <a:headEnd/>
            <a:tailEnd/>
          </a:ln>
        </p:spPr>
      </p:pic>
      <p:pic>
        <p:nvPicPr>
          <p:cNvPr id="5" name="Picture 9" descr="SD_Top left.png"/>
          <p:cNvPicPr>
            <a:picLocks noChangeAspect="1"/>
          </p:cNvPicPr>
          <p:nvPr/>
        </p:nvPicPr>
        <p:blipFill>
          <a:blip r:embed="rId3" cstate="print"/>
          <a:srcRect/>
          <a:stretch>
            <a:fillRect/>
          </a:stretch>
        </p:blipFill>
        <p:spPr bwMode="auto">
          <a:xfrm>
            <a:off x="0" y="0"/>
            <a:ext cx="2813050" cy="1146175"/>
          </a:xfrm>
          <a:prstGeom prst="rect">
            <a:avLst/>
          </a:prstGeom>
          <a:noFill/>
          <a:ln w="9525">
            <a:noFill/>
            <a:miter lim="800000"/>
            <a:headEnd/>
            <a:tailEnd/>
          </a:ln>
        </p:spPr>
      </p:pic>
      <p:sp>
        <p:nvSpPr>
          <p:cNvPr id="2" name="Title 1"/>
          <p:cNvSpPr>
            <a:spLocks noGrp="1"/>
          </p:cNvSpPr>
          <p:nvPr>
            <p:ph type="title"/>
          </p:nvPr>
        </p:nvSpPr>
        <p:spPr>
          <a:xfrm>
            <a:off x="714348" y="3214686"/>
            <a:ext cx="7772400" cy="1362075"/>
          </a:xfrm>
          <a:prstGeom prst="rect">
            <a:avLst/>
          </a:prstGeom>
        </p:spPr>
        <p:txBody>
          <a:bodyPr anchor="t">
            <a:normAutofit/>
          </a:bodyPr>
          <a:lstStyle>
            <a:lvl1pPr algn="l">
              <a:defRPr sz="32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1714488"/>
            <a:ext cx="7772400" cy="1500187"/>
          </a:xfrm>
        </p:spPr>
        <p:txBody>
          <a:bodyPr anchor="b">
            <a:normAutofit/>
          </a:bodyPr>
          <a:lstStyle>
            <a:lvl1pPr marL="0" indent="0">
              <a:buNone/>
              <a:defRPr sz="2400">
                <a:solidFill>
                  <a:srgbClr val="03663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EA6B50E6-BB5E-4B7C-BD7A-7DA6F3B967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6"/>
          <p:cNvSpPr>
            <a:spLocks noGrp="1"/>
          </p:cNvSpPr>
          <p:nvPr>
            <p:ph type="sldNum" sz="quarter" idx="10"/>
          </p:nvPr>
        </p:nvSpPr>
        <p:spPr/>
        <p:txBody>
          <a:bodyPr/>
          <a:lstStyle>
            <a:lvl1pPr>
              <a:defRPr/>
            </a:lvl1pPr>
          </a:lstStyle>
          <a:p>
            <a:pPr>
              <a:defRPr/>
            </a:pPr>
            <a:fld id="{2CA2433B-64F0-47C2-BD50-F2568C537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8"/>
          <p:cNvSpPr>
            <a:spLocks noGrp="1"/>
          </p:cNvSpPr>
          <p:nvPr>
            <p:ph type="sldNum" sz="quarter" idx="10"/>
          </p:nvPr>
        </p:nvSpPr>
        <p:spPr/>
        <p:txBody>
          <a:bodyPr/>
          <a:lstStyle>
            <a:lvl1pPr>
              <a:defRPr/>
            </a:lvl1pPr>
          </a:lstStyle>
          <a:p>
            <a:pPr>
              <a:defRPr/>
            </a:pPr>
            <a:fld id="{2EAC8637-D965-4BAC-84D1-2DCB90A73D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4" name="Slide Number Placeholder 4"/>
          <p:cNvSpPr>
            <a:spLocks noGrp="1"/>
          </p:cNvSpPr>
          <p:nvPr>
            <p:ph type="sldNum" sz="quarter" idx="10"/>
          </p:nvPr>
        </p:nvSpPr>
        <p:spPr/>
        <p:txBody>
          <a:bodyPr/>
          <a:lstStyle>
            <a:lvl1pPr>
              <a:defRPr/>
            </a:lvl1pPr>
          </a:lstStyle>
          <a:p>
            <a:pPr>
              <a:defRPr/>
            </a:pPr>
            <a:fld id="{838EABF3-859F-4E6C-8FED-05E8287DCC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18084574-43B3-4BC6-89B7-6FEED9A61D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2" name="Title 1"/>
          <p:cNvSpPr>
            <a:spLocks noGrp="1"/>
          </p:cNvSpPr>
          <p:nvPr>
            <p:ph type="title"/>
          </p:nvPr>
        </p:nvSpPr>
        <p:spPr>
          <a:xfrm>
            <a:off x="457200" y="273050"/>
            <a:ext cx="6900882"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428736"/>
            <a:ext cx="5111750" cy="4697427"/>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00C739B7-350C-4A76-B559-5FAF6E865D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D_Bottom right.png"/>
          <p:cNvPicPr>
            <a:picLocks noChangeAspect="1"/>
          </p:cNvPicPr>
          <p:nvPr/>
        </p:nvPicPr>
        <p:blipFill>
          <a:blip r:embed="rId2" cstate="print"/>
          <a:srcRect/>
          <a:stretch>
            <a:fillRect/>
          </a:stretch>
        </p:blipFill>
        <p:spPr bwMode="auto">
          <a:xfrm>
            <a:off x="3190875" y="6192838"/>
            <a:ext cx="5953125" cy="665162"/>
          </a:xfrm>
          <a:prstGeom prst="rect">
            <a:avLst/>
          </a:prstGeom>
          <a:noFill/>
          <a:ln w="9525">
            <a:noFill/>
            <a:miter lim="800000"/>
            <a:headEnd/>
            <a:tailEnd/>
          </a:ln>
        </p:spPr>
      </p:pic>
      <p:sp>
        <p:nvSpPr>
          <p:cNvPr id="2" name="Title 1"/>
          <p:cNvSpPr>
            <a:spLocks noGrp="1"/>
          </p:cNvSpPr>
          <p:nvPr>
            <p:ph type="title"/>
          </p:nvPr>
        </p:nvSpPr>
        <p:spPr>
          <a:xfrm>
            <a:off x="1785918" y="4429132"/>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381635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00063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31518E6F-7368-4C24-8CBF-F3C5EBC134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Picture 8" descr="SV_SD_RGB.png"/>
          <p:cNvPicPr>
            <a:picLocks noChangeAspect="1"/>
          </p:cNvPicPr>
          <p:nvPr/>
        </p:nvPicPr>
        <p:blipFill>
          <a:blip r:embed="rId20" cstate="print"/>
          <a:srcRect/>
          <a:stretch>
            <a:fillRect/>
          </a:stretch>
        </p:blipFill>
        <p:spPr bwMode="auto">
          <a:xfrm>
            <a:off x="7358063" y="274638"/>
            <a:ext cx="1357312" cy="1155700"/>
          </a:xfrm>
          <a:prstGeom prst="rect">
            <a:avLst/>
          </a:prstGeom>
          <a:noFill/>
          <a:ln w="9525">
            <a:noFill/>
            <a:miter lim="800000"/>
            <a:headEnd/>
            <a:tailEnd/>
          </a:ln>
        </p:spPr>
      </p:pic>
      <p:pic>
        <p:nvPicPr>
          <p:cNvPr id="6147" name="Picture 7" descr="SV_SD_RGB.png"/>
          <p:cNvPicPr>
            <a:picLocks noChangeAspect="1"/>
          </p:cNvPicPr>
          <p:nvPr/>
        </p:nvPicPr>
        <p:blipFill>
          <a:blip r:embed="rId20" cstate="print"/>
          <a:srcRect/>
          <a:stretch>
            <a:fillRect/>
          </a:stretch>
        </p:blipFill>
        <p:spPr bwMode="auto">
          <a:xfrm>
            <a:off x="7358063" y="274638"/>
            <a:ext cx="1357312" cy="1155700"/>
          </a:xfrm>
          <a:prstGeom prst="rect">
            <a:avLst/>
          </a:prstGeom>
          <a:noFill/>
          <a:ln w="9525">
            <a:noFill/>
            <a:miter lim="800000"/>
            <a:headEnd/>
            <a:tailEnd/>
          </a:ln>
        </p:spPr>
      </p:pic>
      <p:sp>
        <p:nvSpPr>
          <p:cNvPr id="6148" name="Text Placeholder 2"/>
          <p:cNvSpPr>
            <a:spLocks noGrp="1"/>
          </p:cNvSpPr>
          <p:nvPr>
            <p:ph type="body" idx="1"/>
          </p:nvPr>
        </p:nvSpPr>
        <p:spPr bwMode="auto">
          <a:xfrm>
            <a:off x="500063" y="17145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1285875" y="6215063"/>
            <a:ext cx="419100"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lumMod val="85000"/>
                    <a:lumOff val="15000"/>
                  </a:schemeClr>
                </a:solidFill>
                <a:latin typeface="Arial" pitchFamily="34" charset="0"/>
                <a:cs typeface="Arial" pitchFamily="34" charset="0"/>
              </a:defRPr>
            </a:lvl1pPr>
          </a:lstStyle>
          <a:p>
            <a:pPr>
              <a:defRPr/>
            </a:pPr>
            <a:fld id="{8BB10C33-8F60-4A4C-98E3-E15923E8A98E}" type="slidenum">
              <a:rPr lang="en-US"/>
              <a:pPr>
                <a:defRPr/>
              </a:pPr>
              <a:t>‹#›</a:t>
            </a:fld>
            <a:endParaRPr lang="en-US"/>
          </a:p>
        </p:txBody>
      </p:sp>
      <p:pic>
        <p:nvPicPr>
          <p:cNvPr id="6150" name="Picture 12" descr="ELS.png"/>
          <p:cNvPicPr>
            <a:picLocks noChangeAspect="1"/>
          </p:cNvPicPr>
          <p:nvPr/>
        </p:nvPicPr>
        <p:blipFill>
          <a:blip r:embed="rId21" cstate="print"/>
          <a:srcRect/>
          <a:stretch>
            <a:fillRect/>
          </a:stretch>
        </p:blipFill>
        <p:spPr bwMode="auto">
          <a:xfrm>
            <a:off x="357188" y="5857875"/>
            <a:ext cx="666750"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 id="2147484610" r:id="rId13"/>
    <p:sldLayoutId id="2147484611" r:id="rId14"/>
    <p:sldLayoutId id="2147484612" r:id="rId15"/>
    <p:sldLayoutId id="2147484613" r:id="rId16"/>
    <p:sldLayoutId id="2147484614" r:id="rId17"/>
    <p:sldLayoutId id="2147484615" r:id="rId18"/>
  </p:sldLayoutIdLst>
  <p:txStyles>
    <p:titleStyle>
      <a:lvl1pPr algn="l" rtl="0" eaLnBrk="0" fontAlgn="base" hangingPunct="0">
        <a:spcBef>
          <a:spcPct val="0"/>
        </a:spcBef>
        <a:spcAft>
          <a:spcPct val="0"/>
        </a:spcAft>
        <a:defRPr sz="2800" b="1" kern="1200">
          <a:solidFill>
            <a:srgbClr val="036635"/>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036635"/>
          </a:solidFill>
          <a:latin typeface="Arial" pitchFamily="34" charset="0"/>
          <a:cs typeface="Arial" pitchFamily="34" charset="0"/>
        </a:defRPr>
      </a:lvl2pPr>
      <a:lvl3pPr algn="l" rtl="0" eaLnBrk="0" fontAlgn="base" hangingPunct="0">
        <a:spcBef>
          <a:spcPct val="0"/>
        </a:spcBef>
        <a:spcAft>
          <a:spcPct val="0"/>
        </a:spcAft>
        <a:defRPr sz="2800" b="1">
          <a:solidFill>
            <a:srgbClr val="036635"/>
          </a:solidFill>
          <a:latin typeface="Arial" pitchFamily="34" charset="0"/>
          <a:cs typeface="Arial" pitchFamily="34" charset="0"/>
        </a:defRPr>
      </a:lvl3pPr>
      <a:lvl4pPr algn="l" rtl="0" eaLnBrk="0" fontAlgn="base" hangingPunct="0">
        <a:spcBef>
          <a:spcPct val="0"/>
        </a:spcBef>
        <a:spcAft>
          <a:spcPct val="0"/>
        </a:spcAft>
        <a:defRPr sz="2800" b="1">
          <a:solidFill>
            <a:srgbClr val="036635"/>
          </a:solidFill>
          <a:latin typeface="Arial" pitchFamily="34" charset="0"/>
          <a:cs typeface="Arial" pitchFamily="34" charset="0"/>
        </a:defRPr>
      </a:lvl4pPr>
      <a:lvl5pPr algn="l" rtl="0" eaLnBrk="0" fontAlgn="base" hangingPunct="0">
        <a:spcBef>
          <a:spcPct val="0"/>
        </a:spcBef>
        <a:spcAft>
          <a:spcPct val="0"/>
        </a:spcAft>
        <a:defRPr sz="2800" b="1">
          <a:solidFill>
            <a:srgbClr val="036635"/>
          </a:solidFill>
          <a:latin typeface="Arial" pitchFamily="34" charset="0"/>
          <a:cs typeface="Arial" pitchFamily="34" charset="0"/>
        </a:defRPr>
      </a:lvl5pPr>
      <a:lvl6pPr marL="457200" algn="l" rtl="0" eaLnBrk="1" fontAlgn="base" hangingPunct="1">
        <a:spcBef>
          <a:spcPct val="0"/>
        </a:spcBef>
        <a:spcAft>
          <a:spcPct val="0"/>
        </a:spcAft>
        <a:defRPr sz="2800" b="1">
          <a:solidFill>
            <a:srgbClr val="036635"/>
          </a:solidFill>
          <a:latin typeface="Arial" pitchFamily="34" charset="0"/>
          <a:cs typeface="Arial" pitchFamily="34" charset="0"/>
        </a:defRPr>
      </a:lvl6pPr>
      <a:lvl7pPr marL="914400" algn="l" rtl="0" eaLnBrk="1" fontAlgn="base" hangingPunct="1">
        <a:spcBef>
          <a:spcPct val="0"/>
        </a:spcBef>
        <a:spcAft>
          <a:spcPct val="0"/>
        </a:spcAft>
        <a:defRPr sz="2800" b="1">
          <a:solidFill>
            <a:srgbClr val="036635"/>
          </a:solidFill>
          <a:latin typeface="Arial" pitchFamily="34" charset="0"/>
          <a:cs typeface="Arial" pitchFamily="34" charset="0"/>
        </a:defRPr>
      </a:lvl7pPr>
      <a:lvl8pPr marL="1371600" algn="l" rtl="0" eaLnBrk="1" fontAlgn="base" hangingPunct="1">
        <a:spcBef>
          <a:spcPct val="0"/>
        </a:spcBef>
        <a:spcAft>
          <a:spcPct val="0"/>
        </a:spcAft>
        <a:defRPr sz="2800" b="1">
          <a:solidFill>
            <a:srgbClr val="036635"/>
          </a:solidFill>
          <a:latin typeface="Arial" pitchFamily="34" charset="0"/>
          <a:cs typeface="Arial" pitchFamily="34" charset="0"/>
        </a:defRPr>
      </a:lvl8pPr>
      <a:lvl9pPr marL="1828800" algn="l" rtl="0" eaLnBrk="1" fontAlgn="base" hangingPunct="1">
        <a:spcBef>
          <a:spcPct val="0"/>
        </a:spcBef>
        <a:spcAft>
          <a:spcPct val="0"/>
        </a:spcAft>
        <a:defRPr sz="2800" b="1">
          <a:solidFill>
            <a:srgbClr val="036635"/>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36635"/>
        </a:buClr>
        <a:buSzPct val="140000"/>
        <a:buFont typeface="Arial" pitchFamily="34" charset="0"/>
        <a:buChar char="•"/>
        <a:defRPr sz="2000" kern="1200">
          <a:solidFill>
            <a:srgbClr val="262626"/>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36635"/>
        </a:buClr>
        <a:buFont typeface="Arial" pitchFamily="34" charset="0"/>
        <a:buChar char="–"/>
        <a:defRPr sz="2000" kern="1200">
          <a:solidFill>
            <a:srgbClr val="262626"/>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36635"/>
        </a:buClr>
        <a:buFont typeface="Arial" pitchFamily="34" charset="0"/>
        <a:buChar char="•"/>
        <a:defRPr sz="2000" kern="1200">
          <a:solidFill>
            <a:srgbClr val="262626"/>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36635"/>
        </a:buClr>
        <a:buFont typeface="Arial" pitchFamily="34" charset="0"/>
        <a:buChar char="–"/>
        <a:defRPr sz="2000" kern="1200">
          <a:solidFill>
            <a:srgbClr val="262626"/>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36635"/>
        </a:buClr>
        <a:buFont typeface="Courier New" pitchFamily="49" charset="0"/>
        <a:buChar char="o"/>
        <a:defRPr sz="2000" kern="1200">
          <a:solidFill>
            <a:srgbClr val="26262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tags" Target="../tags/tag5.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tags" Target="../tags/tag4.xml"/><Relationship Id="rId16" Type="http://schemas.openxmlformats.org/officeDocument/2006/relationships/image" Target="../media/image27.jpeg"/><Relationship Id="rId1" Type="http://schemas.openxmlformats.org/officeDocument/2006/relationships/tags" Target="../tags/tag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notesSlide" Target="../notesSlides/notesSlide10.xml"/><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slideLayout" Target="../slideLayouts/slideLayout1.xml"/><Relationship Id="rId9" Type="http://schemas.openxmlformats.org/officeDocument/2006/relationships/image" Target="../media/image20.jpe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Microsoft_Office_Excel_97-2003_Worksheet5.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Microsoft_Office_Excel_97-2003_Worksheet6.xls"/></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vmlDrawing" Target="../drawings/vmlDrawing5.vml"/><Relationship Id="rId4" Type="http://schemas.openxmlformats.org/officeDocument/2006/relationships/oleObject" Target="../embeddings/Microsoft_Office_Excel_97-2003_Worksheet7.xls"/></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32.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diagramQuickStyle" Target="../diagrams/quickStyle2.xml"/><Relationship Id="rId18" Type="http://schemas.openxmlformats.org/officeDocument/2006/relationships/image" Target="../media/image79.png"/><Relationship Id="rId3" Type="http://schemas.openxmlformats.org/officeDocument/2006/relationships/tags" Target="../tags/tag8.xml"/><Relationship Id="rId21" Type="http://schemas.openxmlformats.org/officeDocument/2006/relationships/image" Target="../media/image82.jpeg"/><Relationship Id="rId7" Type="http://schemas.openxmlformats.org/officeDocument/2006/relationships/tags" Target="../tags/tag12.xml"/><Relationship Id="rId12" Type="http://schemas.openxmlformats.org/officeDocument/2006/relationships/diagramLayout" Target="../diagrams/layout2.xml"/><Relationship Id="rId17" Type="http://schemas.openxmlformats.org/officeDocument/2006/relationships/image" Target="../media/image78.jpeg"/><Relationship Id="rId2" Type="http://schemas.openxmlformats.org/officeDocument/2006/relationships/tags" Target="../tags/tag7.xml"/><Relationship Id="rId16" Type="http://schemas.openxmlformats.org/officeDocument/2006/relationships/image" Target="../media/image17.jpeg"/><Relationship Id="rId20" Type="http://schemas.openxmlformats.org/officeDocument/2006/relationships/image" Target="../media/image81.jpe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diagramData" Target="../diagrams/data2.xml"/><Relationship Id="rId5" Type="http://schemas.openxmlformats.org/officeDocument/2006/relationships/tags" Target="../tags/tag10.xml"/><Relationship Id="rId15" Type="http://schemas.microsoft.com/office/2007/relationships/diagramDrawing" Target="../diagrams/drawing2.xml"/><Relationship Id="rId23" Type="http://schemas.openxmlformats.org/officeDocument/2006/relationships/image" Target="../media/image84.jpeg"/><Relationship Id="rId10" Type="http://schemas.openxmlformats.org/officeDocument/2006/relationships/notesSlide" Target="../notesSlides/notesSlide34.xml"/><Relationship Id="rId19" Type="http://schemas.openxmlformats.org/officeDocument/2006/relationships/image" Target="../media/image80.jpeg"/><Relationship Id="rId4" Type="http://schemas.openxmlformats.org/officeDocument/2006/relationships/tags" Target="../tags/tag9.xml"/><Relationship Id="rId9" Type="http://schemas.openxmlformats.org/officeDocument/2006/relationships/slideLayout" Target="../slideLayouts/slideLayout16.xml"/><Relationship Id="rId14" Type="http://schemas.openxmlformats.org/officeDocument/2006/relationships/diagramColors" Target="../diagrams/colors2.xml"/><Relationship Id="rId22"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87.jpeg"/><Relationship Id="rId5" Type="http://schemas.openxmlformats.org/officeDocument/2006/relationships/image" Target="../media/image27.jpeg"/><Relationship Id="rId4" Type="http://schemas.openxmlformats.org/officeDocument/2006/relationships/image" Target="../media/image8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4.jpeg"/></Relationships>
</file>

<file path=ppt/slides/_rels/slide4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es/imgres?imgurl=http://www.economicas.udc.es/varela/files/images/elsevier_logo_highres.preview.jpg&amp;imgrefurl=http://www.economicas.udc.es/varela/?q=node/259&amp;usg=__1t9T5XUDu_LPswyE_jlpYImWwn0=&amp;h=527&amp;w=500&amp;sz=56&amp;hl=es&amp;start=8&amp;zoom=1&amp;tbnid=6DGZQA6Dw3W9hM:&amp;tbnh=132&amp;tbnw=125&amp;ei=WJMiT5jWKKb20gHyt_HOCA&amp;prev=/search?q=logo+elsevier&amp;hl=es&amp;gbv=2&amp;tbm=isch&amp;itbs=1" TargetMode="External"/><Relationship Id="rId2" Type="http://schemas.openxmlformats.org/officeDocument/2006/relationships/image" Target="../media/image107.png"/><Relationship Id="rId1" Type="http://schemas.openxmlformats.org/officeDocument/2006/relationships/slideLayout" Target="../slideLayouts/slideLayout14.xml"/><Relationship Id="rId4" Type="http://schemas.openxmlformats.org/officeDocument/2006/relationships/image" Target="../media/image108.jpeg"/></Relationships>
</file>

<file path=ppt/slides/_rels/slide4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13.jpeg"/></Relationships>
</file>

<file path=ppt/slides/_rels/slide53.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image" Target="../media/image118.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jpeg"/><Relationship Id="rId4" Type="http://schemas.openxmlformats.org/officeDocument/2006/relationships/image" Target="../media/image115.jpeg"/></Relationships>
</file>

<file path=ppt/slides/_rels/slide54.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3" Type="http://schemas.openxmlformats.org/officeDocument/2006/relationships/image" Target="../media/image119.png"/><Relationship Id="rId7" Type="http://schemas.openxmlformats.org/officeDocument/2006/relationships/image" Target="../media/image122.jpeg"/><Relationship Id="rId12" Type="http://schemas.openxmlformats.org/officeDocument/2006/relationships/image" Target="../media/image12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images.google.com/imgres?imgurl=http://www.stanford.edu/group/pawender/graphics/stanford_seal.gif&amp;imgrefurl=http://www.stanford.edu/group/pawender/html/Publications.html&amp;usg=__9X45YFjr2IFBi_5e_ejv-7nGtkY=&amp;h=900&amp;w=900&amp;sz=71&amp;hl=en&amp;start=5&amp;sig2=-WBqeWEHNB_yGx6qpEiuMA&amp;um=1&amp;itbs=1&amp;tbnid=oTKHk5Da5LJTyM:&amp;tbnh=146&amp;tbnw=146&amp;prev=/images?q=stanford&amp;hl=en&amp;rls=com.microsoft:en-us&amp;sa=N&amp;um=1&amp;ei=XHR8S_CMGcvw4gaKh9jKBA" TargetMode="External"/><Relationship Id="rId11" Type="http://schemas.openxmlformats.org/officeDocument/2006/relationships/image" Target="../media/image126.png"/><Relationship Id="rId5" Type="http://schemas.openxmlformats.org/officeDocument/2006/relationships/image" Target="../media/image121.png"/><Relationship Id="rId10" Type="http://schemas.openxmlformats.org/officeDocument/2006/relationships/image" Target="../media/image125.png"/><Relationship Id="rId4" Type="http://schemas.openxmlformats.org/officeDocument/2006/relationships/image" Target="../media/image120.png"/><Relationship Id="rId9" Type="http://schemas.openxmlformats.org/officeDocument/2006/relationships/image" Target="../media/image124.png"/></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es/imgres?imgurl=http://upload.wikimedia.org/wikipedia/commons/thumb/6/6e/AlfredNobel_adjusted.jpg/225px-AlfredNobel_adjusted.jpg&amp;imgrefurl=http://es.wikipedia.org/wiki/Premio_Nobel&amp;usg=__f8jR2Il9n4HTTmUo8aIdrin-33Q=&amp;h=309&amp;w=225&amp;sz=16&amp;hl=es&amp;start=1&amp;zoom=1&amp;tbnid=b_RW2DYSBkAIfM:&amp;tbnh=117&amp;tbnw=85&amp;ei=UE4YT4WJDI-20QGf_vjpCw&amp;prev=/search?q=nobel&amp;hl=es&amp;gbv=2&amp;tbm=isch&amp;itbs=1" TargetMode="External"/><Relationship Id="rId2" Type="http://schemas.openxmlformats.org/officeDocument/2006/relationships/image" Target="../media/image129.png"/><Relationship Id="rId1" Type="http://schemas.openxmlformats.org/officeDocument/2006/relationships/slideLayout" Target="../slideLayouts/slideLayout7.xml"/><Relationship Id="rId4" Type="http://schemas.openxmlformats.org/officeDocument/2006/relationships/image" Target="../media/image130.jpeg"/></Relationships>
</file>

<file path=ppt/slides/_rels/slide5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29.png"/><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5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29.png"/><Relationship Id="rId1" Type="http://schemas.openxmlformats.org/officeDocument/2006/relationships/slideLayout" Target="../slideLayouts/slideLayout7.xml"/><Relationship Id="rId5" Type="http://schemas.openxmlformats.org/officeDocument/2006/relationships/image" Target="../media/image133.gif"/><Relationship Id="rId4" Type="http://schemas.openxmlformats.org/officeDocument/2006/relationships/image" Target="../media/image132.png"/></Relationships>
</file>

<file path=ppt/slides/_rels/slide58.xml.rels><?xml version="1.0" encoding="UTF-8" standalone="yes"?>
<Relationships xmlns="http://schemas.openxmlformats.org/package/2006/relationships"><Relationship Id="rId8" Type="http://schemas.openxmlformats.org/officeDocument/2006/relationships/image" Target="../media/image136.jpeg"/><Relationship Id="rId13" Type="http://schemas.openxmlformats.org/officeDocument/2006/relationships/hyperlink" Target="http://www.amazon.com/Mathematical-Methods-Physicists-Seventh-Comprehensive/dp/0123846544/ref=sr_1_2?s=books&amp;ie=UTF8&amp;qid=1326994239&amp;sr=1-2" TargetMode="External"/><Relationship Id="rId18" Type="http://schemas.openxmlformats.org/officeDocument/2006/relationships/image" Target="../media/image141.jpeg"/><Relationship Id="rId3" Type="http://schemas.openxmlformats.org/officeDocument/2006/relationships/hyperlink" Target="http://www.google.es/imgres?imgurl=http://covers.openlibrary.org/b/id/1098770-L.jpg&amp;imgrefurl=http://neoeqb.multiply.com/journal/item/88/Handbook_of_Radioactivity_Analysis_e-book_downloads&amp;usg=__Scv2_CT-0ktin-nxMfrDoqDeBXk=&amp;h=500&amp;w=339&amp;sz=33&amp;hl=es&amp;start=3&amp;zoom=1&amp;tbnid=BAi2T-byg1rW7M:&amp;tbnh=130&amp;tbnw=88&amp;ei=bFAYT8exM4H30gGipKjGCw&amp;prev=/images?q=handbook+of+radioactivity+analysis+2012&amp;um=1&amp;hl=es&amp;gbv=2&amp;tbm=isch&amp;um=1&amp;itbs=1" TargetMode="External"/><Relationship Id="rId21" Type="http://schemas.openxmlformats.org/officeDocument/2006/relationships/image" Target="../media/image143.jpeg"/><Relationship Id="rId7" Type="http://schemas.openxmlformats.org/officeDocument/2006/relationships/hyperlink" Target="http://www.amazon.com/Lees-Prevention-Process-Industries-Fourth/dp/0123971896/ref=sr_1_2?ie=UTF8&amp;qid=1326993741&amp;sr=8-2" TargetMode="External"/><Relationship Id="rId12" Type="http://schemas.openxmlformats.org/officeDocument/2006/relationships/image" Target="../media/image138.jpeg"/><Relationship Id="rId17" Type="http://schemas.openxmlformats.org/officeDocument/2006/relationships/hyperlink" Target="http://www.amazon.com/Principles-Practice-Clinical-Research-Third/dp/0123821673/ref=sr_1_16?ie=UTF8&amp;qid=1326994828&amp;sr=8-16" TargetMode="External"/><Relationship Id="rId2" Type="http://schemas.openxmlformats.org/officeDocument/2006/relationships/image" Target="../media/image129.png"/><Relationship Id="rId16" Type="http://schemas.openxmlformats.org/officeDocument/2006/relationships/image" Target="../media/image140.jpeg"/><Relationship Id="rId20" Type="http://schemas.openxmlformats.org/officeDocument/2006/relationships/image" Target="../media/image142.jpeg"/><Relationship Id="rId1" Type="http://schemas.openxmlformats.org/officeDocument/2006/relationships/slideLayout" Target="../slideLayouts/slideLayout7.xml"/><Relationship Id="rId6" Type="http://schemas.openxmlformats.org/officeDocument/2006/relationships/image" Target="../media/image135.jpeg"/><Relationship Id="rId11" Type="http://schemas.openxmlformats.org/officeDocument/2006/relationships/hyperlink" Target="http://www.amazon.com/Encyclopedia-Caves-Second-William-White/dp/0123838320/ref=sr_1_2?ie=UTF8&amp;qid=1326993901&amp;sr=8-2" TargetMode="External"/><Relationship Id="rId5" Type="http://schemas.openxmlformats.org/officeDocument/2006/relationships/hyperlink" Target="http://www.elsevier.com/framework_products/images/30/712430.gif" TargetMode="External"/><Relationship Id="rId15" Type="http://schemas.openxmlformats.org/officeDocument/2006/relationships/hyperlink" Target="http://www.amazon.com/Handbook-Stem-Cells-Two--Second/dp/0123859425/ref=sr_1_15?ie=UTF8&amp;qid=1326994740&amp;sr=8-15" TargetMode="External"/><Relationship Id="rId10" Type="http://schemas.openxmlformats.org/officeDocument/2006/relationships/image" Target="../media/image137.jpeg"/><Relationship Id="rId19" Type="http://schemas.openxmlformats.org/officeDocument/2006/relationships/hyperlink" Target="http://www.amazon.com/Sexually-Transmitted-Diseases-Vaccines-Prevention/dp/0126633304/ref=sr_1_cc_1?s=aps&amp;ie=UTF8&amp;qid=1326995106&amp;sr=1-1-catcorr" TargetMode="External"/><Relationship Id="rId4" Type="http://schemas.openxmlformats.org/officeDocument/2006/relationships/image" Target="../media/image134.jpeg"/><Relationship Id="rId9" Type="http://schemas.openxmlformats.org/officeDocument/2006/relationships/hyperlink" Target="http://www.amazon.com/Regional-Geology-Tectonics-Phanerozoic-Cratonic/dp/0444563571/ref=sr_1_1?ie=UTF8&amp;qid=1326993859&amp;sr=8-1" TargetMode="External"/><Relationship Id="rId14" Type="http://schemas.openxmlformats.org/officeDocument/2006/relationships/image" Target="../media/image139.jpeg"/></Relationships>
</file>

<file path=ppt/slides/_rels/slide59.xml.rels><?xml version="1.0" encoding="UTF-8" standalone="yes"?>
<Relationships xmlns="http://schemas.openxmlformats.org/package/2006/relationships"><Relationship Id="rId8" Type="http://schemas.openxmlformats.org/officeDocument/2006/relationships/hyperlink" Target="http://www.facebook.com/elsevierlibrarians" TargetMode="External"/><Relationship Id="rId3" Type="http://schemas.openxmlformats.org/officeDocument/2006/relationships/image" Target="../media/image144.png"/><Relationship Id="rId7" Type="http://schemas.openxmlformats.org/officeDocument/2006/relationships/hyperlink" Target="http://www.youtube.com/elsevierbooks"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www.twitter.com/elsevierscience" TargetMode="External"/><Relationship Id="rId5" Type="http://schemas.openxmlformats.org/officeDocument/2006/relationships/image" Target="../media/image146.png"/><Relationship Id="rId4" Type="http://schemas.openxmlformats.org/officeDocument/2006/relationships/image" Target="../media/image145.jpeg"/><Relationship Id="rId9" Type="http://schemas.openxmlformats.org/officeDocument/2006/relationships/image" Target="../media/image14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thefactofmyignorance.com/wp-content/uploads/2009/10/CalvinandHobbesCivilityFinal.jpg" TargetMode="External"/><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oleObject" Target="../embeddings/Microsoft_Office_Excel_97-2003_Worksheet4.xls"/><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Microsoft_Office_Excel_97-2003_Worksheet3.xls"/><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6"/>
          <p:cNvSpPr txBox="1">
            <a:spLocks noChangeArrowheads="1"/>
          </p:cNvSpPr>
          <p:nvPr/>
        </p:nvSpPr>
        <p:spPr bwMode="auto">
          <a:xfrm>
            <a:off x="0" y="304800"/>
            <a:ext cx="2971800" cy="369888"/>
          </a:xfrm>
          <a:prstGeom prst="rect">
            <a:avLst/>
          </a:prstGeom>
          <a:noFill/>
          <a:ln w="9525">
            <a:noFill/>
            <a:miter lim="800000"/>
            <a:headEnd/>
            <a:tailEnd/>
          </a:ln>
        </p:spPr>
        <p:txBody>
          <a:bodyPr>
            <a:spAutoFit/>
          </a:bodyPr>
          <a:lstStyle/>
          <a:p>
            <a:r>
              <a:rPr lang="en-US"/>
              <a:t> </a:t>
            </a:r>
          </a:p>
        </p:txBody>
      </p:sp>
      <p:pic>
        <p:nvPicPr>
          <p:cNvPr id="25604" name="Picture 8" descr="ebooks1.jpg"/>
          <p:cNvPicPr>
            <a:picLocks noChangeAspect="1"/>
          </p:cNvPicPr>
          <p:nvPr/>
        </p:nvPicPr>
        <p:blipFill>
          <a:blip r:embed="rId3" cstate="print"/>
          <a:srcRect/>
          <a:stretch>
            <a:fillRect/>
          </a:stretch>
        </p:blipFill>
        <p:spPr bwMode="auto">
          <a:xfrm>
            <a:off x="0" y="0"/>
            <a:ext cx="4049713" cy="4038600"/>
          </a:xfrm>
          <a:prstGeom prst="rect">
            <a:avLst/>
          </a:prstGeom>
          <a:noFill/>
          <a:ln w="9525">
            <a:noFill/>
            <a:miter lim="800000"/>
            <a:headEnd/>
            <a:tailEnd/>
          </a:ln>
        </p:spPr>
      </p:pic>
      <p:sp>
        <p:nvSpPr>
          <p:cNvPr id="25605" name="TextBox 12"/>
          <p:cNvSpPr txBox="1">
            <a:spLocks noChangeArrowheads="1"/>
          </p:cNvSpPr>
          <p:nvPr/>
        </p:nvSpPr>
        <p:spPr bwMode="auto">
          <a:xfrm>
            <a:off x="4191000" y="1752600"/>
            <a:ext cx="5181600" cy="646113"/>
          </a:xfrm>
          <a:prstGeom prst="rect">
            <a:avLst/>
          </a:prstGeom>
          <a:noFill/>
          <a:ln w="9525">
            <a:noFill/>
            <a:miter lim="800000"/>
            <a:headEnd/>
            <a:tailEnd/>
          </a:ln>
        </p:spPr>
        <p:txBody>
          <a:bodyPr>
            <a:spAutoFit/>
          </a:bodyPr>
          <a:lstStyle/>
          <a:p>
            <a:r>
              <a:rPr lang="en-US" sz="3600" b="1" baseline="0"/>
              <a:t>eBook: </a:t>
            </a:r>
            <a:r>
              <a:rPr lang="es-ES_tradnl" sz="3600" b="1" baseline="0"/>
              <a:t>Mas que un Libro</a:t>
            </a:r>
          </a:p>
        </p:txBody>
      </p:sp>
      <p:sp>
        <p:nvSpPr>
          <p:cNvPr id="25606" name="TextBox 7"/>
          <p:cNvSpPr txBox="1">
            <a:spLocks noChangeArrowheads="1"/>
          </p:cNvSpPr>
          <p:nvPr/>
        </p:nvSpPr>
        <p:spPr bwMode="auto">
          <a:xfrm>
            <a:off x="1143000" y="6248400"/>
            <a:ext cx="2514600" cy="338138"/>
          </a:xfrm>
          <a:prstGeom prst="rect">
            <a:avLst/>
          </a:prstGeom>
          <a:noFill/>
          <a:ln w="9525">
            <a:noFill/>
            <a:miter lim="800000"/>
            <a:headEnd/>
            <a:tailEnd/>
          </a:ln>
        </p:spPr>
        <p:txBody>
          <a:bodyPr>
            <a:spAutoFit/>
          </a:bodyPr>
          <a:lstStyle/>
          <a:p>
            <a:r>
              <a:rPr lang="es-ES_tradnl" sz="2400"/>
              <a:t>Alvaro Ybarra Muguruza</a:t>
            </a:r>
          </a:p>
        </p:txBody>
      </p:sp>
      <p:sp>
        <p:nvSpPr>
          <p:cNvPr id="8" name="TextBox 7"/>
          <p:cNvSpPr txBox="1"/>
          <p:nvPr/>
        </p:nvSpPr>
        <p:spPr>
          <a:xfrm>
            <a:off x="228600" y="4114800"/>
            <a:ext cx="6096000" cy="1569660"/>
          </a:xfrm>
          <a:prstGeom prst="rect">
            <a:avLst/>
          </a:prstGeom>
          <a:noFill/>
        </p:spPr>
        <p:txBody>
          <a:bodyPr wrap="square" rtlCol="0">
            <a:spAutoFit/>
          </a:bodyPr>
          <a:lstStyle/>
          <a:p>
            <a:pPr>
              <a:defRPr/>
            </a:pPr>
            <a:r>
              <a:rPr lang="es-ES" sz="2400" i="1" dirty="0"/>
              <a:t> </a:t>
            </a:r>
            <a:r>
              <a:rPr lang="es-ES" sz="2400" i="1" dirty="0">
                <a:solidFill>
                  <a:srgbClr val="000000"/>
                </a:solidFill>
                <a:ea typeface="MS PGothic" pitchFamily="34" charset="-128"/>
              </a:rPr>
              <a:t>“Las</a:t>
            </a:r>
            <a:r>
              <a:rPr lang="es-ES" sz="2400" i="1" dirty="0"/>
              <a:t> </a:t>
            </a:r>
            <a:r>
              <a:rPr lang="es-ES" sz="2400" i="1" dirty="0">
                <a:solidFill>
                  <a:srgbClr val="000000"/>
                </a:solidFill>
                <a:ea typeface="MS PGothic" pitchFamily="34" charset="-128"/>
              </a:rPr>
              <a:t>bibliotecas</a:t>
            </a:r>
            <a:r>
              <a:rPr lang="es-ES" sz="2400" i="1" dirty="0"/>
              <a:t> </a:t>
            </a:r>
            <a:r>
              <a:rPr lang="es-ES" sz="2400" i="1" dirty="0">
                <a:solidFill>
                  <a:srgbClr val="000000"/>
                </a:solidFill>
                <a:ea typeface="MS PGothic" pitchFamily="34" charset="-128"/>
              </a:rPr>
              <a:t>intentan</a:t>
            </a:r>
            <a:r>
              <a:rPr lang="es-ES" sz="2400" i="1" dirty="0"/>
              <a:t> </a:t>
            </a:r>
            <a:r>
              <a:rPr lang="es-ES" sz="2400" i="1" dirty="0">
                <a:solidFill>
                  <a:srgbClr val="000000"/>
                </a:solidFill>
                <a:ea typeface="MS PGothic" pitchFamily="34" charset="-128"/>
              </a:rPr>
              <a:t>afrontar</a:t>
            </a:r>
            <a:r>
              <a:rPr lang="es-ES" sz="2400" i="1" dirty="0"/>
              <a:t> </a:t>
            </a:r>
            <a:r>
              <a:rPr lang="es-ES" sz="2400" i="1" dirty="0">
                <a:solidFill>
                  <a:srgbClr val="000000"/>
                </a:solidFill>
                <a:ea typeface="MS PGothic" pitchFamily="34" charset="-128"/>
              </a:rPr>
              <a:t>un</a:t>
            </a:r>
            <a:r>
              <a:rPr lang="es-ES" sz="2400" i="1" dirty="0"/>
              <a:t> </a:t>
            </a:r>
            <a:r>
              <a:rPr lang="es-ES" sz="2400" i="1" dirty="0">
                <a:solidFill>
                  <a:srgbClr val="000000"/>
                </a:solidFill>
                <a:ea typeface="MS PGothic" pitchFamily="34" charset="-128"/>
              </a:rPr>
              <a:t>futuro</a:t>
            </a:r>
            <a:r>
              <a:rPr lang="es-ES" sz="2400" i="1" dirty="0"/>
              <a:t> </a:t>
            </a:r>
            <a:r>
              <a:rPr lang="es-ES" sz="2400" i="1" dirty="0">
                <a:solidFill>
                  <a:srgbClr val="000000"/>
                </a:solidFill>
                <a:ea typeface="MS PGothic" pitchFamily="34" charset="-128"/>
              </a:rPr>
              <a:t>en</a:t>
            </a:r>
            <a:r>
              <a:rPr lang="es-ES" sz="2400" i="1" dirty="0"/>
              <a:t> </a:t>
            </a:r>
            <a:r>
              <a:rPr lang="es-ES" sz="2400" i="1" dirty="0" smtClean="0">
                <a:solidFill>
                  <a:srgbClr val="000000"/>
                </a:solidFill>
                <a:ea typeface="MS PGothic" pitchFamily="34" charset="-128"/>
              </a:rPr>
              <a:t>el </a:t>
            </a:r>
            <a:r>
              <a:rPr lang="es-ES" sz="2400" i="1" dirty="0">
                <a:solidFill>
                  <a:srgbClr val="000000"/>
                </a:solidFill>
                <a:ea typeface="MS PGothic" pitchFamily="34" charset="-128"/>
              </a:rPr>
              <a:t>que han </a:t>
            </a:r>
            <a:r>
              <a:rPr lang="es-ES" sz="2400" i="1" dirty="0" smtClean="0">
                <a:solidFill>
                  <a:srgbClr val="000000"/>
                </a:solidFill>
                <a:ea typeface="MS PGothic" pitchFamily="34" charset="-128"/>
              </a:rPr>
              <a:t>desaparecido </a:t>
            </a:r>
            <a:r>
              <a:rPr lang="es-ES" sz="2400" i="1" dirty="0">
                <a:solidFill>
                  <a:srgbClr val="000000"/>
                </a:solidFill>
                <a:ea typeface="MS PGothic" pitchFamily="34" charset="-128"/>
              </a:rPr>
              <a:t>prácticamente todos los </a:t>
            </a:r>
            <a:r>
              <a:rPr lang="es-ES" sz="2400" i="1" dirty="0" smtClean="0">
                <a:solidFill>
                  <a:srgbClr val="000000"/>
                </a:solidFill>
                <a:ea typeface="MS PGothic" pitchFamily="34" charset="-128"/>
              </a:rPr>
              <a:t> </a:t>
            </a:r>
            <a:r>
              <a:rPr lang="es-ES" sz="2400" i="1" dirty="0">
                <a:solidFill>
                  <a:srgbClr val="000000"/>
                </a:solidFill>
                <a:ea typeface="MS PGothic" pitchFamily="34" charset="-128"/>
              </a:rPr>
              <a:t>puntos de referencia. Los usuarios están cambiando, </a:t>
            </a:r>
            <a:r>
              <a:rPr lang="es-ES" sz="2400" i="1" dirty="0" smtClean="0">
                <a:solidFill>
                  <a:srgbClr val="000000"/>
                </a:solidFill>
                <a:ea typeface="MS PGothic" pitchFamily="34" charset="-128"/>
              </a:rPr>
              <a:t>al </a:t>
            </a:r>
            <a:r>
              <a:rPr lang="es-ES" sz="2400" i="1" dirty="0">
                <a:solidFill>
                  <a:srgbClr val="000000"/>
                </a:solidFill>
                <a:ea typeface="MS PGothic" pitchFamily="34" charset="-128"/>
              </a:rPr>
              <a:t>igual que el contenido.</a:t>
            </a:r>
            <a:endParaRPr lang="en-US" sz="2400" i="1" dirty="0"/>
          </a:p>
          <a:p>
            <a:pPr>
              <a:defRPr/>
            </a:pPr>
            <a:r>
              <a:rPr lang="es-ES" sz="2400" b="1" i="1" dirty="0">
                <a:solidFill>
                  <a:srgbClr val="6E7E35"/>
                </a:solidFill>
                <a:ea typeface="MS PGothic" pitchFamily="34" charset="-128"/>
              </a:rPr>
              <a:t>La investigación está tomando nuevas formas</a:t>
            </a:r>
            <a:r>
              <a:rPr lang="es-ES" sz="2400" i="1" dirty="0">
                <a:solidFill>
                  <a:srgbClr val="000000"/>
                </a:solidFill>
                <a:ea typeface="MS PGothic" pitchFamily="34" charset="-128"/>
              </a:rPr>
              <a:t>”.</a:t>
            </a:r>
            <a:endParaRPr lang="en-US" sz="2400" i="1" dirty="0"/>
          </a:p>
          <a:p>
            <a:pPr>
              <a:defRPr/>
            </a:pPr>
            <a:r>
              <a:rPr lang="es-ES" sz="2400" dirty="0">
                <a:solidFill>
                  <a:srgbClr val="000000"/>
                </a:solidFill>
                <a:ea typeface="MS PGothic" pitchFamily="34" charset="-128"/>
              </a:rPr>
              <a:t>Derek </a:t>
            </a:r>
            <a:r>
              <a:rPr lang="es-ES" sz="2400" dirty="0" err="1">
                <a:solidFill>
                  <a:srgbClr val="000000"/>
                </a:solidFill>
                <a:ea typeface="MS PGothic" pitchFamily="34" charset="-128"/>
              </a:rPr>
              <a:t>Law</a:t>
            </a:r>
            <a:r>
              <a:rPr lang="es-ES" sz="2400" dirty="0">
                <a:solidFill>
                  <a:srgbClr val="000000"/>
                </a:solidFill>
                <a:ea typeface="MS PGothic" pitchFamily="34" charset="-128"/>
              </a:rPr>
              <a:t>, centro de investigación de </a:t>
            </a:r>
            <a:br>
              <a:rPr lang="es-ES" sz="2400" dirty="0">
                <a:solidFill>
                  <a:srgbClr val="000000"/>
                </a:solidFill>
                <a:ea typeface="MS PGothic" pitchFamily="34" charset="-128"/>
              </a:rPr>
            </a:br>
            <a:r>
              <a:rPr lang="es-ES" sz="2400" dirty="0">
                <a:solidFill>
                  <a:srgbClr val="000000"/>
                </a:solidFill>
                <a:ea typeface="MS PGothic" pitchFamily="34" charset="-128"/>
              </a:rPr>
              <a:t>bibliotecas digitales</a:t>
            </a:r>
            <a:endParaRPr lang="es-ES_tradnl"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45"/>
          <p:cNvGrpSpPr>
            <a:grpSpLocks/>
          </p:cNvGrpSpPr>
          <p:nvPr/>
        </p:nvGrpSpPr>
        <p:grpSpPr bwMode="auto">
          <a:xfrm>
            <a:off x="1525588" y="1828800"/>
            <a:ext cx="7313612" cy="4267200"/>
            <a:chOff x="1010" y="1067"/>
            <a:chExt cx="4462" cy="2746"/>
          </a:xfrm>
        </p:grpSpPr>
        <p:grpSp>
          <p:nvGrpSpPr>
            <p:cNvPr id="32781" name="Group 46"/>
            <p:cNvGrpSpPr>
              <a:grpSpLocks/>
            </p:cNvGrpSpPr>
            <p:nvPr/>
          </p:nvGrpSpPr>
          <p:grpSpPr bwMode="auto">
            <a:xfrm>
              <a:off x="1776" y="1392"/>
              <a:ext cx="2928" cy="1920"/>
              <a:chOff x="1776" y="1392"/>
              <a:chExt cx="2928" cy="1920"/>
            </a:xfrm>
          </p:grpSpPr>
          <p:sp>
            <p:nvSpPr>
              <p:cNvPr id="32794" name="Line 47"/>
              <p:cNvSpPr>
                <a:spLocks noChangeShapeType="1"/>
              </p:cNvSpPr>
              <p:nvPr/>
            </p:nvSpPr>
            <p:spPr bwMode="auto">
              <a:xfrm>
                <a:off x="1920" y="1392"/>
                <a:ext cx="672" cy="1296"/>
              </a:xfrm>
              <a:prstGeom prst="line">
                <a:avLst/>
              </a:prstGeom>
              <a:noFill/>
              <a:ln w="9525">
                <a:solidFill>
                  <a:srgbClr val="D1D2FF"/>
                </a:solidFill>
                <a:round/>
                <a:headEnd/>
                <a:tailEnd/>
              </a:ln>
            </p:spPr>
            <p:txBody>
              <a:bodyPr wrap="none" anchor="ctr"/>
              <a:lstStyle/>
              <a:p>
                <a:endParaRPr lang="es-ES_tradnl"/>
              </a:p>
            </p:txBody>
          </p:sp>
          <p:sp>
            <p:nvSpPr>
              <p:cNvPr id="32795" name="Line 48"/>
              <p:cNvSpPr>
                <a:spLocks noChangeShapeType="1"/>
              </p:cNvSpPr>
              <p:nvPr/>
            </p:nvSpPr>
            <p:spPr bwMode="auto">
              <a:xfrm flipH="1">
                <a:off x="2592" y="2064"/>
                <a:ext cx="144" cy="672"/>
              </a:xfrm>
              <a:prstGeom prst="line">
                <a:avLst/>
              </a:prstGeom>
              <a:noFill/>
              <a:ln w="9525">
                <a:solidFill>
                  <a:srgbClr val="D1D2FF"/>
                </a:solidFill>
                <a:round/>
                <a:headEnd/>
                <a:tailEnd/>
              </a:ln>
            </p:spPr>
            <p:txBody>
              <a:bodyPr wrap="none" anchor="ctr"/>
              <a:lstStyle/>
              <a:p>
                <a:endParaRPr lang="es-ES_tradnl"/>
              </a:p>
            </p:txBody>
          </p:sp>
          <p:sp>
            <p:nvSpPr>
              <p:cNvPr id="32796" name="Line 49"/>
              <p:cNvSpPr>
                <a:spLocks noChangeShapeType="1"/>
              </p:cNvSpPr>
              <p:nvPr/>
            </p:nvSpPr>
            <p:spPr bwMode="auto">
              <a:xfrm>
                <a:off x="2736" y="2064"/>
                <a:ext cx="1392" cy="528"/>
              </a:xfrm>
              <a:prstGeom prst="line">
                <a:avLst/>
              </a:prstGeom>
              <a:noFill/>
              <a:ln w="9525">
                <a:solidFill>
                  <a:srgbClr val="D1D2FF"/>
                </a:solidFill>
                <a:round/>
                <a:headEnd/>
                <a:tailEnd/>
              </a:ln>
            </p:spPr>
            <p:txBody>
              <a:bodyPr wrap="none" anchor="ctr"/>
              <a:lstStyle/>
              <a:p>
                <a:endParaRPr lang="es-ES_tradnl"/>
              </a:p>
            </p:txBody>
          </p:sp>
          <p:sp>
            <p:nvSpPr>
              <p:cNvPr id="16414" name="Line 50"/>
              <p:cNvSpPr>
                <a:spLocks noChangeShapeType="1"/>
              </p:cNvSpPr>
              <p:nvPr/>
            </p:nvSpPr>
            <p:spPr bwMode="auto">
              <a:xfrm flipH="1">
                <a:off x="3407" y="1440"/>
                <a:ext cx="587" cy="716"/>
              </a:xfrm>
              <a:prstGeom prst="line">
                <a:avLst/>
              </a:prstGeom>
              <a:noFill/>
              <a:ln w="9525">
                <a:solidFill>
                  <a:schemeClr val="accent1">
                    <a:lumMod val="20000"/>
                    <a:lumOff val="80000"/>
                  </a:schemeClr>
                </a:solidFill>
                <a:round/>
                <a:headEnd/>
                <a:tailEnd/>
              </a:ln>
            </p:spPr>
            <p:txBody>
              <a:bodyPr wrap="none" anchor="ctr"/>
              <a:lstStyle/>
              <a:p>
                <a:pPr>
                  <a:defRPr/>
                </a:pPr>
                <a:endParaRPr lang="en-US" dirty="0"/>
              </a:p>
            </p:txBody>
          </p:sp>
          <p:sp>
            <p:nvSpPr>
              <p:cNvPr id="16415" name="Line 51"/>
              <p:cNvSpPr>
                <a:spLocks noChangeShapeType="1"/>
              </p:cNvSpPr>
              <p:nvPr/>
            </p:nvSpPr>
            <p:spPr bwMode="auto">
              <a:xfrm>
                <a:off x="4029" y="1440"/>
                <a:ext cx="439" cy="334"/>
              </a:xfrm>
              <a:prstGeom prst="line">
                <a:avLst/>
              </a:prstGeom>
              <a:noFill/>
              <a:ln w="9525">
                <a:solidFill>
                  <a:schemeClr val="accent1">
                    <a:lumMod val="20000"/>
                    <a:lumOff val="80000"/>
                  </a:schemeClr>
                </a:solidFill>
                <a:round/>
                <a:headEnd/>
                <a:tailEnd/>
              </a:ln>
            </p:spPr>
            <p:txBody>
              <a:bodyPr wrap="none" anchor="ctr"/>
              <a:lstStyle/>
              <a:p>
                <a:pPr>
                  <a:defRPr/>
                </a:pPr>
                <a:endParaRPr lang="en-US" dirty="0"/>
              </a:p>
            </p:txBody>
          </p:sp>
          <p:sp>
            <p:nvSpPr>
              <p:cNvPr id="16416" name="Line 52"/>
              <p:cNvSpPr>
                <a:spLocks noChangeShapeType="1"/>
              </p:cNvSpPr>
              <p:nvPr/>
            </p:nvSpPr>
            <p:spPr bwMode="auto">
              <a:xfrm flipV="1">
                <a:off x="3696" y="1921"/>
                <a:ext cx="1014" cy="1391"/>
              </a:xfrm>
              <a:prstGeom prst="line">
                <a:avLst/>
              </a:prstGeom>
              <a:noFill/>
              <a:ln w="9525">
                <a:solidFill>
                  <a:schemeClr val="accent1">
                    <a:lumMod val="20000"/>
                    <a:lumOff val="80000"/>
                  </a:schemeClr>
                </a:solidFill>
                <a:round/>
                <a:headEnd/>
                <a:tailEnd/>
              </a:ln>
            </p:spPr>
            <p:txBody>
              <a:bodyPr wrap="none" anchor="ctr"/>
              <a:lstStyle/>
              <a:p>
                <a:pPr>
                  <a:defRPr/>
                </a:pPr>
                <a:endParaRPr lang="en-US" dirty="0"/>
              </a:p>
            </p:txBody>
          </p:sp>
          <p:sp>
            <p:nvSpPr>
              <p:cNvPr id="16417" name="Line 53"/>
              <p:cNvSpPr>
                <a:spLocks noChangeShapeType="1"/>
              </p:cNvSpPr>
              <p:nvPr/>
            </p:nvSpPr>
            <p:spPr bwMode="auto">
              <a:xfrm flipH="1" flipV="1">
                <a:off x="2976" y="2068"/>
                <a:ext cx="723" cy="1249"/>
              </a:xfrm>
              <a:prstGeom prst="line">
                <a:avLst/>
              </a:prstGeom>
              <a:noFill/>
              <a:ln w="9525">
                <a:solidFill>
                  <a:schemeClr val="accent1">
                    <a:lumMod val="20000"/>
                    <a:lumOff val="80000"/>
                  </a:schemeClr>
                </a:solidFill>
                <a:round/>
                <a:headEnd/>
                <a:tailEnd/>
              </a:ln>
            </p:spPr>
            <p:txBody>
              <a:bodyPr wrap="none" anchor="ctr"/>
              <a:lstStyle/>
              <a:p>
                <a:pPr>
                  <a:defRPr/>
                </a:pPr>
                <a:endParaRPr lang="en-US" dirty="0"/>
              </a:p>
            </p:txBody>
          </p:sp>
          <p:sp>
            <p:nvSpPr>
              <p:cNvPr id="16418" name="Line 54"/>
              <p:cNvSpPr>
                <a:spLocks noChangeShapeType="1"/>
              </p:cNvSpPr>
              <p:nvPr/>
            </p:nvSpPr>
            <p:spPr bwMode="auto">
              <a:xfrm flipH="1">
                <a:off x="3600" y="2353"/>
                <a:ext cx="192" cy="284"/>
              </a:xfrm>
              <a:prstGeom prst="line">
                <a:avLst/>
              </a:prstGeom>
              <a:noFill/>
              <a:ln w="9525">
                <a:solidFill>
                  <a:schemeClr val="accent1">
                    <a:lumMod val="20000"/>
                    <a:lumOff val="80000"/>
                  </a:schemeClr>
                </a:solidFill>
                <a:round/>
                <a:headEnd/>
                <a:tailEnd/>
              </a:ln>
            </p:spPr>
            <p:txBody>
              <a:bodyPr wrap="none" anchor="ctr"/>
              <a:lstStyle/>
              <a:p>
                <a:pPr>
                  <a:defRPr/>
                </a:pPr>
                <a:endParaRPr lang="en-US" dirty="0"/>
              </a:p>
            </p:txBody>
          </p:sp>
          <p:sp>
            <p:nvSpPr>
              <p:cNvPr id="32802" name="Line 55"/>
              <p:cNvSpPr>
                <a:spLocks noChangeShapeType="1"/>
              </p:cNvSpPr>
              <p:nvPr/>
            </p:nvSpPr>
            <p:spPr bwMode="auto">
              <a:xfrm flipH="1">
                <a:off x="1776" y="1680"/>
                <a:ext cx="1008" cy="720"/>
              </a:xfrm>
              <a:prstGeom prst="line">
                <a:avLst/>
              </a:prstGeom>
              <a:noFill/>
              <a:ln w="9525">
                <a:solidFill>
                  <a:srgbClr val="D1D2FF"/>
                </a:solidFill>
                <a:round/>
                <a:headEnd/>
                <a:tailEnd/>
              </a:ln>
            </p:spPr>
            <p:txBody>
              <a:bodyPr wrap="none" anchor="ctr"/>
              <a:lstStyle/>
              <a:p>
                <a:endParaRPr lang="es-ES_tradnl"/>
              </a:p>
            </p:txBody>
          </p:sp>
          <p:sp>
            <p:nvSpPr>
              <p:cNvPr id="32803" name="Line 56"/>
              <p:cNvSpPr>
                <a:spLocks noChangeShapeType="1"/>
              </p:cNvSpPr>
              <p:nvPr/>
            </p:nvSpPr>
            <p:spPr bwMode="auto">
              <a:xfrm flipH="1">
                <a:off x="1872" y="1680"/>
                <a:ext cx="912" cy="1248"/>
              </a:xfrm>
              <a:prstGeom prst="line">
                <a:avLst/>
              </a:prstGeom>
              <a:noFill/>
              <a:ln w="9525">
                <a:solidFill>
                  <a:srgbClr val="D1D2FF"/>
                </a:solidFill>
                <a:round/>
                <a:headEnd/>
                <a:tailEnd/>
              </a:ln>
            </p:spPr>
            <p:txBody>
              <a:bodyPr wrap="none" anchor="ctr"/>
              <a:lstStyle/>
              <a:p>
                <a:endParaRPr lang="es-ES_tradnl"/>
              </a:p>
            </p:txBody>
          </p:sp>
          <p:sp>
            <p:nvSpPr>
              <p:cNvPr id="16421" name="Line 57"/>
              <p:cNvSpPr>
                <a:spLocks noChangeShapeType="1"/>
              </p:cNvSpPr>
              <p:nvPr/>
            </p:nvSpPr>
            <p:spPr bwMode="auto">
              <a:xfrm flipV="1">
                <a:off x="3264" y="1635"/>
                <a:ext cx="241" cy="532"/>
              </a:xfrm>
              <a:prstGeom prst="line">
                <a:avLst/>
              </a:prstGeom>
              <a:noFill/>
              <a:ln w="9525">
                <a:solidFill>
                  <a:schemeClr val="accent1">
                    <a:lumMod val="20000"/>
                    <a:lumOff val="80000"/>
                  </a:schemeClr>
                </a:solidFill>
                <a:round/>
                <a:headEnd/>
                <a:tailEnd/>
              </a:ln>
            </p:spPr>
            <p:txBody>
              <a:bodyPr wrap="none" anchor="ctr"/>
              <a:lstStyle/>
              <a:p>
                <a:pPr>
                  <a:defRPr/>
                </a:pPr>
                <a:endParaRPr lang="en-US" dirty="0"/>
              </a:p>
            </p:txBody>
          </p:sp>
          <p:sp>
            <p:nvSpPr>
              <p:cNvPr id="16422" name="Line 58"/>
              <p:cNvSpPr>
                <a:spLocks noChangeShapeType="1"/>
              </p:cNvSpPr>
              <p:nvPr/>
            </p:nvSpPr>
            <p:spPr bwMode="auto">
              <a:xfrm>
                <a:off x="3113" y="1635"/>
                <a:ext cx="1446" cy="671"/>
              </a:xfrm>
              <a:prstGeom prst="line">
                <a:avLst/>
              </a:prstGeom>
              <a:noFill/>
              <a:ln w="9525">
                <a:solidFill>
                  <a:schemeClr val="accent1">
                    <a:lumMod val="20000"/>
                    <a:lumOff val="80000"/>
                  </a:schemeClr>
                </a:solidFill>
                <a:round/>
                <a:headEnd/>
                <a:tailEnd/>
              </a:ln>
            </p:spPr>
            <p:txBody>
              <a:bodyPr wrap="none" anchor="ctr"/>
              <a:lstStyle/>
              <a:p>
                <a:pPr>
                  <a:defRPr/>
                </a:pPr>
                <a:endParaRPr lang="en-US" dirty="0"/>
              </a:p>
            </p:txBody>
          </p:sp>
          <p:sp>
            <p:nvSpPr>
              <p:cNvPr id="16423" name="Line 59"/>
              <p:cNvSpPr>
                <a:spLocks noChangeShapeType="1"/>
              </p:cNvSpPr>
              <p:nvPr/>
            </p:nvSpPr>
            <p:spPr bwMode="auto">
              <a:xfrm flipV="1">
                <a:off x="2256" y="2425"/>
                <a:ext cx="2139" cy="565"/>
              </a:xfrm>
              <a:prstGeom prst="line">
                <a:avLst/>
              </a:prstGeom>
              <a:noFill/>
              <a:ln w="9525">
                <a:solidFill>
                  <a:schemeClr val="accent1">
                    <a:lumMod val="20000"/>
                    <a:lumOff val="80000"/>
                  </a:schemeClr>
                </a:solidFill>
                <a:round/>
                <a:headEnd/>
                <a:tailEnd/>
              </a:ln>
            </p:spPr>
            <p:txBody>
              <a:bodyPr wrap="none" anchor="ctr"/>
              <a:lstStyle/>
              <a:p>
                <a:pPr>
                  <a:defRPr/>
                </a:pPr>
                <a:endParaRPr lang="en-US" dirty="0"/>
              </a:p>
            </p:txBody>
          </p:sp>
        </p:grpSp>
        <p:sp>
          <p:nvSpPr>
            <p:cNvPr id="16398" name="Text Box 60"/>
            <p:cNvSpPr txBox="1">
              <a:spLocks noChangeArrowheads="1"/>
            </p:cNvSpPr>
            <p:nvPr/>
          </p:nvSpPr>
          <p:spPr bwMode="auto">
            <a:xfrm>
              <a:off x="2017" y="1487"/>
              <a:ext cx="1633" cy="178"/>
            </a:xfrm>
            <a:prstGeom prst="rect">
              <a:avLst/>
            </a:prstGeom>
            <a:solidFill>
              <a:schemeClr val="accent3">
                <a:lumMod val="75000"/>
              </a:schemeClr>
            </a:solidFill>
            <a:ln w="9525">
              <a:noFill/>
              <a:miter lim="800000"/>
              <a:headEnd/>
              <a:tailEnd/>
            </a:ln>
          </p:spPr>
          <p:txBody>
            <a:bodyPr>
              <a:spAutoFit/>
            </a:bodyPr>
            <a:lstStyle/>
            <a:p>
              <a:pPr>
                <a:spcBef>
                  <a:spcPct val="50000"/>
                </a:spcBef>
                <a:defRPr/>
              </a:pPr>
              <a:r>
                <a:rPr lang="en-GB" altLang="zh-CN" sz="1200" b="1">
                  <a:solidFill>
                    <a:srgbClr val="FFFFFF"/>
                  </a:solidFill>
                </a:rPr>
                <a:t>Encyclopedia of Neuroscience</a:t>
              </a:r>
              <a:endParaRPr lang="en-US" altLang="zh-CN" sz="1200" b="1">
                <a:solidFill>
                  <a:srgbClr val="FFFFFF"/>
                </a:solidFill>
              </a:endParaRPr>
            </a:p>
          </p:txBody>
        </p:sp>
        <p:sp>
          <p:nvSpPr>
            <p:cNvPr id="16399" name="Text Box 61"/>
            <p:cNvSpPr txBox="1">
              <a:spLocks noChangeArrowheads="1"/>
            </p:cNvSpPr>
            <p:nvPr/>
          </p:nvSpPr>
          <p:spPr bwMode="auto">
            <a:xfrm>
              <a:off x="3407" y="1249"/>
              <a:ext cx="1057" cy="178"/>
            </a:xfrm>
            <a:prstGeom prst="rect">
              <a:avLst/>
            </a:prstGeom>
            <a:solidFill>
              <a:schemeClr val="accent3">
                <a:lumMod val="75000"/>
              </a:schemeClr>
            </a:solidFill>
            <a:ln w="9525">
              <a:noFill/>
              <a:miter lim="800000"/>
              <a:headEnd/>
              <a:tailEnd/>
            </a:ln>
          </p:spPr>
          <p:txBody>
            <a:bodyPr>
              <a:spAutoFit/>
            </a:bodyPr>
            <a:lstStyle/>
            <a:p>
              <a:pPr>
                <a:spcBef>
                  <a:spcPct val="50000"/>
                </a:spcBef>
                <a:defRPr/>
              </a:pPr>
              <a:r>
                <a:rPr lang="en-GB" altLang="zh-CN" sz="1200" b="1">
                  <a:solidFill>
                    <a:srgbClr val="FFFFFF"/>
                  </a:solidFill>
                </a:rPr>
                <a:t>Cognition</a:t>
              </a:r>
              <a:endParaRPr lang="en-US" altLang="zh-CN" sz="1200" b="1">
                <a:solidFill>
                  <a:srgbClr val="FFFFFF"/>
                </a:solidFill>
              </a:endParaRPr>
            </a:p>
          </p:txBody>
        </p:sp>
        <p:sp>
          <p:nvSpPr>
            <p:cNvPr id="32784" name="Text Box 62"/>
            <p:cNvSpPr txBox="1">
              <a:spLocks noChangeArrowheads="1"/>
            </p:cNvSpPr>
            <p:nvPr/>
          </p:nvSpPr>
          <p:spPr bwMode="auto">
            <a:xfrm>
              <a:off x="3744" y="1776"/>
              <a:ext cx="1632" cy="178"/>
            </a:xfrm>
            <a:prstGeom prst="rect">
              <a:avLst/>
            </a:prstGeom>
            <a:solidFill>
              <a:srgbClr val="00B1DA"/>
            </a:solidFill>
            <a:ln w="9525">
              <a:noFill/>
              <a:miter lim="800000"/>
              <a:headEnd/>
              <a:tailEnd/>
            </a:ln>
          </p:spPr>
          <p:txBody>
            <a:bodyPr>
              <a:spAutoFit/>
            </a:bodyPr>
            <a:lstStyle/>
            <a:p>
              <a:pPr>
                <a:spcBef>
                  <a:spcPct val="50000"/>
                </a:spcBef>
              </a:pPr>
              <a:r>
                <a:rPr lang="pt-BR" altLang="zh-CN" sz="1200" b="1">
                  <a:solidFill>
                    <a:srgbClr val="FFFFFF"/>
                  </a:solidFill>
                  <a:cs typeface="宋体"/>
                </a:rPr>
                <a:t>Índice h de Gerry T.M. Altmann</a:t>
              </a:r>
              <a:endParaRPr lang="en-US" altLang="zh-CN" sz="1200" b="1">
                <a:solidFill>
                  <a:srgbClr val="FFFFFF"/>
                </a:solidFill>
                <a:cs typeface="宋体"/>
              </a:endParaRPr>
            </a:p>
          </p:txBody>
        </p:sp>
        <p:sp>
          <p:nvSpPr>
            <p:cNvPr id="16402" name="Text Box 64"/>
            <p:cNvSpPr txBox="1">
              <a:spLocks noChangeArrowheads="1"/>
            </p:cNvSpPr>
            <p:nvPr/>
          </p:nvSpPr>
          <p:spPr bwMode="auto">
            <a:xfrm>
              <a:off x="4320" y="2304"/>
              <a:ext cx="1152" cy="178"/>
            </a:xfrm>
            <a:prstGeom prst="rect">
              <a:avLst/>
            </a:prstGeom>
            <a:solidFill>
              <a:schemeClr val="accent1">
                <a:lumMod val="50000"/>
              </a:schemeClr>
            </a:solidFill>
            <a:ln w="9525">
              <a:noFill/>
              <a:miter lim="800000"/>
              <a:headEnd/>
              <a:tailEnd/>
            </a:ln>
          </p:spPr>
          <p:txBody>
            <a:bodyPr>
              <a:spAutoFit/>
            </a:bodyPr>
            <a:lstStyle/>
            <a:p>
              <a:pPr>
                <a:spcBef>
                  <a:spcPct val="50000"/>
                </a:spcBef>
                <a:defRPr/>
              </a:pPr>
              <a:r>
                <a:rPr lang="en-GB" altLang="zh-CN" sz="1200" b="1">
                  <a:solidFill>
                    <a:srgbClr val="FFFFFF"/>
                  </a:solidFill>
                </a:rPr>
                <a:t>Current Biology</a:t>
              </a:r>
              <a:endParaRPr lang="en-US" altLang="zh-CN" sz="1200" b="1">
                <a:solidFill>
                  <a:srgbClr val="FFFFFF"/>
                </a:solidFill>
              </a:endParaRPr>
            </a:p>
          </p:txBody>
        </p:sp>
        <p:sp>
          <p:nvSpPr>
            <p:cNvPr id="16403" name="Text Box 65"/>
            <p:cNvSpPr txBox="1">
              <a:spLocks noChangeArrowheads="1"/>
            </p:cNvSpPr>
            <p:nvPr/>
          </p:nvSpPr>
          <p:spPr bwMode="auto">
            <a:xfrm>
              <a:off x="2436" y="1948"/>
              <a:ext cx="1104" cy="185"/>
            </a:xfrm>
            <a:prstGeom prst="rect">
              <a:avLst/>
            </a:prstGeom>
            <a:solidFill>
              <a:schemeClr val="accent1">
                <a:lumMod val="50000"/>
              </a:schemeClr>
            </a:solidFill>
            <a:ln w="9525">
              <a:noFill/>
              <a:miter lim="800000"/>
              <a:headEnd/>
              <a:tailEnd/>
            </a:ln>
          </p:spPr>
          <p:txBody>
            <a:bodyPr>
              <a:spAutoFit/>
            </a:bodyPr>
            <a:lstStyle/>
            <a:p>
              <a:pPr>
                <a:spcBef>
                  <a:spcPct val="50000"/>
                </a:spcBef>
                <a:defRPr/>
              </a:pPr>
              <a:r>
                <a:rPr lang="en-GB" altLang="zh-CN" sz="1200" b="1">
                  <a:solidFill>
                    <a:srgbClr val="FFFFFF"/>
                  </a:solidFill>
                </a:rPr>
                <a:t>Cancer Cell</a:t>
              </a:r>
              <a:endParaRPr lang="en-US" altLang="zh-CN" sz="1200" b="1">
                <a:solidFill>
                  <a:srgbClr val="FFFFFF"/>
                </a:solidFill>
              </a:endParaRPr>
            </a:p>
          </p:txBody>
        </p:sp>
        <p:sp>
          <p:nvSpPr>
            <p:cNvPr id="16404" name="Text Box 66"/>
            <p:cNvSpPr txBox="1">
              <a:spLocks noChangeArrowheads="1"/>
            </p:cNvSpPr>
            <p:nvPr/>
          </p:nvSpPr>
          <p:spPr bwMode="auto">
            <a:xfrm>
              <a:off x="3168" y="2976"/>
              <a:ext cx="1252" cy="292"/>
            </a:xfrm>
            <a:prstGeom prst="rect">
              <a:avLst/>
            </a:prstGeom>
            <a:solidFill>
              <a:schemeClr val="accent1">
                <a:lumMod val="50000"/>
              </a:schemeClr>
            </a:solidFill>
            <a:ln w="9525">
              <a:noFill/>
              <a:miter lim="800000"/>
              <a:headEnd/>
              <a:tailEnd/>
            </a:ln>
          </p:spPr>
          <p:txBody>
            <a:bodyPr>
              <a:spAutoFit/>
            </a:bodyPr>
            <a:lstStyle/>
            <a:p>
              <a:pPr>
                <a:spcBef>
                  <a:spcPct val="50000"/>
                </a:spcBef>
                <a:defRPr/>
              </a:pPr>
              <a:r>
                <a:rPr lang="en-GB" altLang="zh-CN" sz="1200" b="1">
                  <a:solidFill>
                    <a:srgbClr val="FFFFFF"/>
                  </a:solidFill>
                </a:rPr>
                <a:t>Molecular &amp; Cellular Neuroscience</a:t>
              </a:r>
              <a:endParaRPr lang="en-US" altLang="zh-CN" sz="1200" b="1">
                <a:solidFill>
                  <a:srgbClr val="FFFFFF"/>
                </a:solidFill>
              </a:endParaRPr>
            </a:p>
          </p:txBody>
        </p:sp>
        <p:sp>
          <p:nvSpPr>
            <p:cNvPr id="16405" name="Text Box 67"/>
            <p:cNvSpPr txBox="1">
              <a:spLocks noChangeArrowheads="1"/>
            </p:cNvSpPr>
            <p:nvPr/>
          </p:nvSpPr>
          <p:spPr bwMode="auto">
            <a:xfrm>
              <a:off x="1056" y="2400"/>
              <a:ext cx="1062" cy="178"/>
            </a:xfrm>
            <a:prstGeom prst="rect">
              <a:avLst/>
            </a:prstGeom>
            <a:solidFill>
              <a:schemeClr val="accent1">
                <a:lumMod val="50000"/>
              </a:schemeClr>
            </a:solidFill>
            <a:ln w="9525">
              <a:noFill/>
              <a:miter lim="800000"/>
              <a:headEnd/>
              <a:tailEnd/>
            </a:ln>
          </p:spPr>
          <p:txBody>
            <a:bodyPr>
              <a:spAutoFit/>
            </a:bodyPr>
            <a:lstStyle/>
            <a:p>
              <a:pPr>
                <a:spcBef>
                  <a:spcPct val="50000"/>
                </a:spcBef>
                <a:defRPr/>
              </a:pPr>
              <a:r>
                <a:rPr lang="en-GB" altLang="zh-CN" sz="1200" b="1">
                  <a:solidFill>
                    <a:srgbClr val="FFFFFF"/>
                  </a:solidFill>
                </a:rPr>
                <a:t>Neuron</a:t>
              </a:r>
              <a:endParaRPr lang="en-US" altLang="zh-CN" sz="1200" b="1">
                <a:solidFill>
                  <a:srgbClr val="FFFFFF"/>
                </a:solidFill>
              </a:endParaRPr>
            </a:p>
          </p:txBody>
        </p:sp>
        <p:sp>
          <p:nvSpPr>
            <p:cNvPr id="16406" name="Text Box 68"/>
            <p:cNvSpPr txBox="1">
              <a:spLocks noChangeArrowheads="1"/>
            </p:cNvSpPr>
            <p:nvPr/>
          </p:nvSpPr>
          <p:spPr bwMode="auto">
            <a:xfrm>
              <a:off x="3456" y="2593"/>
              <a:ext cx="1254" cy="178"/>
            </a:xfrm>
            <a:prstGeom prst="rect">
              <a:avLst/>
            </a:prstGeom>
            <a:solidFill>
              <a:schemeClr val="accent3">
                <a:lumMod val="75000"/>
              </a:schemeClr>
            </a:solidFill>
            <a:ln w="9525">
              <a:noFill/>
              <a:miter lim="800000"/>
              <a:headEnd/>
              <a:tailEnd/>
            </a:ln>
          </p:spPr>
          <p:txBody>
            <a:bodyPr>
              <a:spAutoFit/>
            </a:bodyPr>
            <a:lstStyle/>
            <a:p>
              <a:pPr>
                <a:spcBef>
                  <a:spcPct val="50000"/>
                </a:spcBef>
                <a:defRPr/>
              </a:pPr>
              <a:r>
                <a:rPr lang="en-GB" altLang="zh-CN" sz="1200" b="1">
                  <a:solidFill>
                    <a:srgbClr val="FFFFFF"/>
                  </a:solidFill>
                </a:rPr>
                <a:t>Learning &amp; Memory</a:t>
              </a:r>
              <a:endParaRPr lang="en-US" altLang="zh-CN" sz="1200" b="1">
                <a:solidFill>
                  <a:srgbClr val="FFFFFF"/>
                </a:solidFill>
              </a:endParaRPr>
            </a:p>
          </p:txBody>
        </p:sp>
        <p:sp>
          <p:nvSpPr>
            <p:cNvPr id="16407" name="Text Box 69"/>
            <p:cNvSpPr txBox="1">
              <a:spLocks noChangeArrowheads="1"/>
            </p:cNvSpPr>
            <p:nvPr/>
          </p:nvSpPr>
          <p:spPr bwMode="auto">
            <a:xfrm>
              <a:off x="1632" y="2688"/>
              <a:ext cx="1632" cy="178"/>
            </a:xfrm>
            <a:prstGeom prst="rect">
              <a:avLst/>
            </a:prstGeom>
            <a:solidFill>
              <a:schemeClr val="accent3">
                <a:lumMod val="75000"/>
              </a:schemeClr>
            </a:solidFill>
            <a:ln w="9525">
              <a:noFill/>
              <a:miter lim="800000"/>
              <a:headEnd/>
              <a:tailEnd/>
            </a:ln>
          </p:spPr>
          <p:txBody>
            <a:bodyPr>
              <a:spAutoFit/>
            </a:bodyPr>
            <a:lstStyle/>
            <a:p>
              <a:pPr>
                <a:spcBef>
                  <a:spcPct val="50000"/>
                </a:spcBef>
                <a:defRPr/>
              </a:pPr>
              <a:r>
                <a:rPr lang="en-GB" altLang="zh-CN" sz="1200" b="1">
                  <a:solidFill>
                    <a:srgbClr val="FFFFFF"/>
                  </a:solidFill>
                </a:rPr>
                <a:t>Advances in Cancer Research</a:t>
              </a:r>
              <a:endParaRPr lang="en-US" altLang="zh-CN" sz="1200" b="1">
                <a:solidFill>
                  <a:srgbClr val="FFFFFF"/>
                </a:solidFill>
              </a:endParaRPr>
            </a:p>
          </p:txBody>
        </p:sp>
        <p:sp>
          <p:nvSpPr>
            <p:cNvPr id="16408" name="Text Box 70"/>
            <p:cNvSpPr txBox="1">
              <a:spLocks noChangeArrowheads="1"/>
            </p:cNvSpPr>
            <p:nvPr/>
          </p:nvSpPr>
          <p:spPr bwMode="auto">
            <a:xfrm>
              <a:off x="4077" y="3516"/>
              <a:ext cx="1056" cy="297"/>
            </a:xfrm>
            <a:prstGeom prst="rect">
              <a:avLst/>
            </a:prstGeom>
            <a:solidFill>
              <a:schemeClr val="accent3">
                <a:lumMod val="75000"/>
              </a:schemeClr>
            </a:solidFill>
            <a:ln w="9525">
              <a:noFill/>
              <a:miter lim="800000"/>
              <a:headEnd/>
              <a:tailEnd/>
            </a:ln>
          </p:spPr>
          <p:txBody>
            <a:bodyPr>
              <a:spAutoFit/>
            </a:bodyPr>
            <a:lstStyle/>
            <a:p>
              <a:pPr>
                <a:defRPr/>
              </a:pPr>
              <a:r>
                <a:rPr lang="en-US" altLang="zh-CN" sz="1200" b="1" dirty="0">
                  <a:solidFill>
                    <a:srgbClr val="FFFFFF"/>
                  </a:solidFill>
                  <a:latin typeface="Calibri"/>
                </a:rPr>
                <a:t>Signal Processing for Neuroscientists</a:t>
              </a:r>
              <a:r>
                <a:rPr lang="en-US" altLang="zh-CN" sz="1200" b="1" dirty="0">
                  <a:solidFill>
                    <a:schemeClr val="bg1"/>
                  </a:solidFill>
                </a:rPr>
                <a:t> </a:t>
              </a:r>
            </a:p>
          </p:txBody>
        </p:sp>
        <p:sp>
          <p:nvSpPr>
            <p:cNvPr id="32792" name="Text Box 71"/>
            <p:cNvSpPr txBox="1">
              <a:spLocks noChangeArrowheads="1"/>
            </p:cNvSpPr>
            <p:nvPr/>
          </p:nvSpPr>
          <p:spPr bwMode="auto">
            <a:xfrm>
              <a:off x="1010" y="1067"/>
              <a:ext cx="1632" cy="297"/>
            </a:xfrm>
            <a:prstGeom prst="rect">
              <a:avLst/>
            </a:prstGeom>
            <a:solidFill>
              <a:srgbClr val="00B0F0"/>
            </a:solidFill>
            <a:ln w="9525">
              <a:noFill/>
              <a:miter lim="800000"/>
              <a:headEnd/>
              <a:tailEnd/>
            </a:ln>
          </p:spPr>
          <p:txBody>
            <a:bodyPr>
              <a:spAutoFit/>
            </a:bodyPr>
            <a:lstStyle/>
            <a:p>
              <a:pPr>
                <a:spcBef>
                  <a:spcPct val="50000"/>
                </a:spcBef>
              </a:pPr>
              <a:r>
                <a:rPr lang="es-ES" altLang="zh-CN" sz="1200" b="1">
                  <a:solidFill>
                    <a:srgbClr val="FFFFFF"/>
                  </a:solidFill>
                  <a:cs typeface="宋体"/>
                </a:rPr>
                <a:t>Recuento de citas de Advances in Cancer Research</a:t>
              </a:r>
              <a:endParaRPr lang="en-US" altLang="zh-CN" sz="1200" b="1">
                <a:solidFill>
                  <a:srgbClr val="FFFFFF"/>
                </a:solidFill>
                <a:cs typeface="宋体"/>
              </a:endParaRPr>
            </a:p>
          </p:txBody>
        </p:sp>
        <p:sp>
          <p:nvSpPr>
            <p:cNvPr id="32793" name="Text Box 72"/>
            <p:cNvSpPr txBox="1">
              <a:spLocks noChangeArrowheads="1"/>
            </p:cNvSpPr>
            <p:nvPr/>
          </p:nvSpPr>
          <p:spPr bwMode="auto">
            <a:xfrm>
              <a:off x="1296" y="2928"/>
              <a:ext cx="960" cy="297"/>
            </a:xfrm>
            <a:prstGeom prst="rect">
              <a:avLst/>
            </a:prstGeom>
            <a:solidFill>
              <a:srgbClr val="00B0F0"/>
            </a:solidFill>
            <a:ln w="9525">
              <a:noFill/>
              <a:miter lim="800000"/>
              <a:headEnd/>
              <a:tailEnd/>
            </a:ln>
          </p:spPr>
          <p:txBody>
            <a:bodyPr>
              <a:spAutoFit/>
            </a:bodyPr>
            <a:lstStyle/>
            <a:p>
              <a:pPr>
                <a:spcBef>
                  <a:spcPct val="50000"/>
                </a:spcBef>
              </a:pPr>
              <a:r>
                <a:rPr lang="pt-BR" altLang="zh-CN" sz="1200" b="1">
                  <a:solidFill>
                    <a:srgbClr val="FFFFFF"/>
                  </a:solidFill>
                  <a:cs typeface="宋体"/>
                </a:rPr>
                <a:t>Índice h de Paul W. Glimcher</a:t>
              </a:r>
              <a:endParaRPr lang="en-US" altLang="zh-CN" sz="1200" b="1">
                <a:solidFill>
                  <a:srgbClr val="FFFFFF"/>
                </a:solidFill>
                <a:cs typeface="宋体"/>
              </a:endParaRPr>
            </a:p>
          </p:txBody>
        </p:sp>
      </p:grpSp>
      <p:grpSp>
        <p:nvGrpSpPr>
          <p:cNvPr id="32771" name="Group 44"/>
          <p:cNvGrpSpPr>
            <a:grpSpLocks/>
          </p:cNvGrpSpPr>
          <p:nvPr/>
        </p:nvGrpSpPr>
        <p:grpSpPr bwMode="auto">
          <a:xfrm>
            <a:off x="228600" y="2743200"/>
            <a:ext cx="2743200" cy="979488"/>
            <a:chOff x="336" y="3120"/>
            <a:chExt cx="1728" cy="617"/>
          </a:xfrm>
        </p:grpSpPr>
        <p:sp>
          <p:nvSpPr>
            <p:cNvPr id="32775" name="Rectangle 36"/>
            <p:cNvSpPr>
              <a:spLocks noChangeArrowheads="1"/>
            </p:cNvSpPr>
            <p:nvPr/>
          </p:nvSpPr>
          <p:spPr bwMode="auto">
            <a:xfrm>
              <a:off x="336" y="3552"/>
              <a:ext cx="144" cy="144"/>
            </a:xfrm>
            <a:prstGeom prst="rect">
              <a:avLst/>
            </a:prstGeom>
            <a:solidFill>
              <a:srgbClr val="00B1DA"/>
            </a:solidFill>
            <a:ln w="9525">
              <a:noFill/>
              <a:miter lim="800000"/>
              <a:headEnd/>
              <a:tailEnd/>
            </a:ln>
          </p:spPr>
          <p:txBody>
            <a:bodyPr wrap="none" anchor="ctr"/>
            <a:lstStyle/>
            <a:p>
              <a:endParaRPr lang="fr-FR" altLang="zh-CN" sz="2400">
                <a:latin typeface="Times New Roman" pitchFamily="18" charset="0"/>
                <a:cs typeface="宋体"/>
              </a:endParaRPr>
            </a:p>
          </p:txBody>
        </p:sp>
        <p:sp>
          <p:nvSpPr>
            <p:cNvPr id="16392" name="Rectangle 37"/>
            <p:cNvSpPr>
              <a:spLocks noChangeArrowheads="1"/>
            </p:cNvSpPr>
            <p:nvPr/>
          </p:nvSpPr>
          <p:spPr bwMode="auto">
            <a:xfrm>
              <a:off x="336" y="3360"/>
              <a:ext cx="144" cy="144"/>
            </a:xfrm>
            <a:prstGeom prst="rect">
              <a:avLst/>
            </a:prstGeom>
            <a:solidFill>
              <a:schemeClr val="accent1">
                <a:lumMod val="50000"/>
              </a:schemeClr>
            </a:solidFill>
            <a:ln w="9525">
              <a:noFill/>
              <a:miter lim="800000"/>
              <a:headEnd/>
              <a:tailEnd/>
            </a:ln>
          </p:spPr>
          <p:txBody>
            <a:bodyPr wrap="none" anchor="ctr"/>
            <a:lstStyle/>
            <a:p>
              <a:pPr>
                <a:defRPr/>
              </a:pPr>
              <a:endParaRPr lang="fr-FR" altLang="zh-CN" sz="2400">
                <a:solidFill>
                  <a:srgbClr val="254061"/>
                </a:solidFill>
                <a:latin typeface="Times New Roman" pitchFamily="18" charset="0"/>
              </a:endParaRPr>
            </a:p>
          </p:txBody>
        </p:sp>
        <p:sp>
          <p:nvSpPr>
            <p:cNvPr id="16393" name="Rectangle 38"/>
            <p:cNvSpPr>
              <a:spLocks noChangeArrowheads="1"/>
            </p:cNvSpPr>
            <p:nvPr/>
          </p:nvSpPr>
          <p:spPr bwMode="auto">
            <a:xfrm>
              <a:off x="336" y="3168"/>
              <a:ext cx="144" cy="144"/>
            </a:xfrm>
            <a:prstGeom prst="rect">
              <a:avLst/>
            </a:prstGeom>
            <a:solidFill>
              <a:schemeClr val="accent3">
                <a:lumMod val="75000"/>
              </a:schemeClr>
            </a:solidFill>
            <a:ln w="9525">
              <a:noFill/>
              <a:miter lim="800000"/>
              <a:headEnd/>
              <a:tailEnd/>
            </a:ln>
          </p:spPr>
          <p:txBody>
            <a:bodyPr wrap="none" anchor="ctr"/>
            <a:lstStyle/>
            <a:p>
              <a:pPr>
                <a:defRPr/>
              </a:pPr>
              <a:endParaRPr lang="fr-FR" altLang="zh-CN" sz="2400">
                <a:latin typeface="Times New Roman" pitchFamily="18" charset="0"/>
              </a:endParaRPr>
            </a:p>
          </p:txBody>
        </p:sp>
        <p:sp>
          <p:nvSpPr>
            <p:cNvPr id="32778" name="Text Box 39"/>
            <p:cNvSpPr txBox="1">
              <a:spLocks noChangeArrowheads="1"/>
            </p:cNvSpPr>
            <p:nvPr/>
          </p:nvSpPr>
          <p:spPr bwMode="auto">
            <a:xfrm>
              <a:off x="480" y="3504"/>
              <a:ext cx="1488" cy="233"/>
            </a:xfrm>
            <a:prstGeom prst="rect">
              <a:avLst/>
            </a:prstGeom>
            <a:noFill/>
            <a:ln w="9525">
              <a:noFill/>
              <a:miter lim="800000"/>
              <a:headEnd/>
              <a:tailEnd/>
            </a:ln>
          </p:spPr>
          <p:txBody>
            <a:bodyPr>
              <a:spAutoFit/>
            </a:bodyPr>
            <a:lstStyle/>
            <a:p>
              <a:pPr>
                <a:spcBef>
                  <a:spcPct val="50000"/>
                </a:spcBef>
              </a:pPr>
              <a:r>
                <a:rPr lang="es-ES" altLang="zh-CN" b="1">
                  <a:solidFill>
                    <a:srgbClr val="00B1DA"/>
                  </a:solidFill>
                  <a:cs typeface="宋体"/>
                </a:rPr>
                <a:t>Base de datos de citas</a:t>
              </a:r>
              <a:r>
                <a:rPr lang="en-US" altLang="zh-CN">
                  <a:cs typeface="宋体"/>
                </a:rPr>
                <a:t> </a:t>
              </a:r>
            </a:p>
          </p:txBody>
        </p:sp>
        <p:sp>
          <p:nvSpPr>
            <p:cNvPr id="16395" name="Text Box 40"/>
            <p:cNvSpPr txBox="1">
              <a:spLocks noChangeArrowheads="1"/>
            </p:cNvSpPr>
            <p:nvPr/>
          </p:nvSpPr>
          <p:spPr bwMode="auto">
            <a:xfrm>
              <a:off x="480" y="3312"/>
              <a:ext cx="1584" cy="233"/>
            </a:xfrm>
            <a:prstGeom prst="rect">
              <a:avLst/>
            </a:prstGeom>
            <a:noFill/>
            <a:ln w="9525">
              <a:noFill/>
              <a:miter lim="800000"/>
              <a:headEnd/>
              <a:tailEnd/>
            </a:ln>
          </p:spPr>
          <p:txBody>
            <a:bodyPr>
              <a:spAutoFit/>
            </a:bodyPr>
            <a:lstStyle/>
            <a:p>
              <a:pPr>
                <a:spcBef>
                  <a:spcPct val="50000"/>
                </a:spcBef>
                <a:defRPr/>
              </a:pPr>
              <a:r>
                <a:rPr lang="en-US" b="1" dirty="0" err="1">
                  <a:solidFill>
                    <a:srgbClr val="254061"/>
                  </a:solidFill>
                  <a:latin typeface="Calibri"/>
                </a:rPr>
                <a:t>Publicaciones</a:t>
              </a:r>
              <a:r>
                <a:rPr lang="en-US" b="1" dirty="0">
                  <a:solidFill>
                    <a:srgbClr val="254061"/>
                  </a:solidFill>
                  <a:latin typeface="Calibri"/>
                </a:rPr>
                <a:t> </a:t>
              </a:r>
              <a:r>
                <a:rPr lang="en-US" b="1" dirty="0" err="1">
                  <a:solidFill>
                    <a:srgbClr val="254061"/>
                  </a:solidFill>
                  <a:latin typeface="Calibri"/>
                </a:rPr>
                <a:t>periódicas</a:t>
              </a:r>
              <a:r>
                <a:rPr lang="en-US" dirty="0">
                  <a:solidFill>
                    <a:schemeClr val="accent1">
                      <a:lumMod val="50000"/>
                    </a:schemeClr>
                  </a:solidFill>
                </a:rPr>
                <a:t> </a:t>
              </a:r>
            </a:p>
          </p:txBody>
        </p:sp>
        <p:sp>
          <p:nvSpPr>
            <p:cNvPr id="32780" name="Text Box 41"/>
            <p:cNvSpPr txBox="1">
              <a:spLocks noChangeArrowheads="1"/>
            </p:cNvSpPr>
            <p:nvPr/>
          </p:nvSpPr>
          <p:spPr bwMode="auto">
            <a:xfrm>
              <a:off x="480" y="3120"/>
              <a:ext cx="1248" cy="233"/>
            </a:xfrm>
            <a:prstGeom prst="rect">
              <a:avLst/>
            </a:prstGeom>
            <a:noFill/>
            <a:ln w="9525">
              <a:noFill/>
              <a:miter lim="800000"/>
              <a:headEnd/>
              <a:tailEnd/>
            </a:ln>
          </p:spPr>
          <p:txBody>
            <a:bodyPr>
              <a:spAutoFit/>
            </a:bodyPr>
            <a:lstStyle/>
            <a:p>
              <a:pPr>
                <a:spcBef>
                  <a:spcPct val="50000"/>
                </a:spcBef>
              </a:pPr>
              <a:r>
                <a:rPr lang="en-US" altLang="zh-CN" b="1">
                  <a:cs typeface="宋体"/>
                </a:rPr>
                <a:t> </a:t>
              </a:r>
              <a:r>
                <a:rPr lang="en-US" altLang="zh-CN" b="1">
                  <a:solidFill>
                    <a:srgbClr val="77933C"/>
                  </a:solidFill>
                  <a:cs typeface="宋体"/>
                </a:rPr>
                <a:t>Libros</a:t>
              </a:r>
            </a:p>
          </p:txBody>
        </p:sp>
      </p:grpSp>
      <p:sp>
        <p:nvSpPr>
          <p:cNvPr id="32772" name="TextBox 42"/>
          <p:cNvSpPr txBox="1">
            <a:spLocks noChangeArrowheads="1"/>
          </p:cNvSpPr>
          <p:nvPr/>
        </p:nvSpPr>
        <p:spPr bwMode="auto">
          <a:xfrm>
            <a:off x="0" y="914400"/>
            <a:ext cx="7239000" cy="666750"/>
          </a:xfrm>
          <a:prstGeom prst="rect">
            <a:avLst/>
          </a:prstGeom>
          <a:noFill/>
          <a:ln w="9525">
            <a:noFill/>
            <a:miter lim="800000"/>
            <a:headEnd/>
            <a:tailEnd/>
          </a:ln>
        </p:spPr>
        <p:txBody>
          <a:bodyPr>
            <a:spAutoFit/>
          </a:bodyPr>
          <a:lstStyle/>
          <a:p>
            <a:r>
              <a:rPr lang="es-ES" sz="2800">
                <a:solidFill>
                  <a:srgbClr val="000000"/>
                </a:solidFill>
              </a:rPr>
              <a:t>Contenido</a:t>
            </a:r>
            <a:r>
              <a:rPr lang="es-ES" sz="2800"/>
              <a:t> </a:t>
            </a:r>
            <a:r>
              <a:rPr lang="es-ES" sz="2800">
                <a:solidFill>
                  <a:srgbClr val="000000"/>
                </a:solidFill>
              </a:rPr>
              <a:t>integrado</a:t>
            </a:r>
            <a:r>
              <a:rPr lang="es-ES" sz="2800"/>
              <a:t> </a:t>
            </a:r>
            <a:r>
              <a:rPr lang="es-ES" sz="2800">
                <a:solidFill>
                  <a:srgbClr val="000000"/>
                </a:solidFill>
              </a:rPr>
              <a:t>de</a:t>
            </a:r>
            <a:r>
              <a:rPr lang="es-ES" sz="2800"/>
              <a:t> </a:t>
            </a:r>
            <a:r>
              <a:rPr lang="es-ES" sz="2800">
                <a:solidFill>
                  <a:srgbClr val="000000"/>
                </a:solidFill>
              </a:rPr>
              <a:t>libros</a:t>
            </a:r>
            <a:r>
              <a:rPr lang="es-ES" sz="2800"/>
              <a:t> </a:t>
            </a:r>
            <a:r>
              <a:rPr lang="es-ES" sz="2800">
                <a:solidFill>
                  <a:srgbClr val="000000"/>
                </a:solidFill>
              </a:rPr>
              <a:t>y</a:t>
            </a:r>
            <a:r>
              <a:rPr lang="es-ES" sz="2800"/>
              <a:t> </a:t>
            </a:r>
            <a:r>
              <a:rPr lang="es-ES" sz="2800">
                <a:solidFill>
                  <a:srgbClr val="000000"/>
                </a:solidFill>
              </a:rPr>
              <a:t>publicaciones</a:t>
            </a:r>
            <a:r>
              <a:rPr lang="es-ES" sz="2800"/>
              <a:t> </a:t>
            </a:r>
            <a:r>
              <a:rPr lang="es-ES" sz="2800">
                <a:solidFill>
                  <a:srgbClr val="000000"/>
                </a:solidFill>
              </a:rPr>
              <a:t>periódicas,</a:t>
            </a:r>
            <a:r>
              <a:rPr lang="es-ES" sz="2800"/>
              <a:t> </a:t>
            </a:r>
            <a:r>
              <a:rPr lang="es-ES" sz="2800">
                <a:solidFill>
                  <a:srgbClr val="000000"/>
                </a:solidFill>
              </a:rPr>
              <a:t>y</a:t>
            </a:r>
            <a:r>
              <a:rPr lang="es-ES" sz="2800"/>
              <a:t> </a:t>
            </a:r>
            <a:r>
              <a:rPr lang="es-ES" sz="2800">
                <a:solidFill>
                  <a:srgbClr val="000000"/>
                </a:solidFill>
              </a:rPr>
              <a:t>herramientas</a:t>
            </a:r>
            <a:r>
              <a:rPr lang="es-ES" sz="2800"/>
              <a:t> </a:t>
            </a:r>
            <a:r>
              <a:rPr lang="es-ES" sz="2800">
                <a:solidFill>
                  <a:srgbClr val="000000"/>
                </a:solidFill>
              </a:rPr>
              <a:t>de</a:t>
            </a:r>
            <a:r>
              <a:rPr lang="es-ES" sz="2800"/>
              <a:t> </a:t>
            </a:r>
            <a:r>
              <a:rPr lang="es-ES" sz="2800">
                <a:solidFill>
                  <a:srgbClr val="000000"/>
                </a:solidFill>
              </a:rPr>
              <a:t>citas</a:t>
            </a:r>
            <a:r>
              <a:rPr lang="es-ES" sz="2800"/>
              <a:t> </a:t>
            </a:r>
            <a:r>
              <a:rPr lang="es-ES" sz="2800">
                <a:solidFill>
                  <a:srgbClr val="000000"/>
                </a:solidFill>
              </a:rPr>
              <a:t>sobre</a:t>
            </a:r>
            <a:r>
              <a:rPr lang="es-ES" sz="2800"/>
              <a:t> </a:t>
            </a:r>
            <a:r>
              <a:rPr lang="es-ES" sz="2800">
                <a:solidFill>
                  <a:srgbClr val="000000"/>
                </a:solidFill>
              </a:rPr>
              <a:t>una</a:t>
            </a:r>
            <a:r>
              <a:rPr lang="es-ES" sz="2800"/>
              <a:t> </a:t>
            </a:r>
            <a:r>
              <a:rPr lang="es-ES" sz="2800">
                <a:solidFill>
                  <a:srgbClr val="000000"/>
                </a:solidFill>
              </a:rPr>
              <a:t>gran</a:t>
            </a:r>
            <a:r>
              <a:rPr lang="es-ES" sz="2800"/>
              <a:t> </a:t>
            </a:r>
            <a:r>
              <a:rPr lang="es-ES" sz="2800">
                <a:solidFill>
                  <a:srgbClr val="000000"/>
                </a:solidFill>
              </a:rPr>
              <a:t>variedad</a:t>
            </a:r>
            <a:r>
              <a:rPr lang="es-ES" sz="2800"/>
              <a:t> </a:t>
            </a:r>
            <a:r>
              <a:rPr lang="es-ES" sz="2800">
                <a:solidFill>
                  <a:srgbClr val="000000"/>
                </a:solidFill>
              </a:rPr>
              <a:t>de</a:t>
            </a:r>
            <a:r>
              <a:rPr lang="es-ES" sz="2800"/>
              <a:t> </a:t>
            </a:r>
            <a:r>
              <a:rPr lang="es-ES" sz="2800">
                <a:solidFill>
                  <a:srgbClr val="000000"/>
                </a:solidFill>
              </a:rPr>
              <a:t>temas</a:t>
            </a:r>
            <a:endParaRPr lang="en-US" sz="2800">
              <a:solidFill>
                <a:srgbClr val="000000"/>
              </a:solidFill>
            </a:endParaRPr>
          </a:p>
        </p:txBody>
      </p:sp>
      <p:sp>
        <p:nvSpPr>
          <p:cNvPr id="43" name="Rectangle 42"/>
          <p:cNvSpPr/>
          <p:nvPr/>
        </p:nvSpPr>
        <p:spPr>
          <a:xfrm>
            <a:off x="0" y="0"/>
            <a:ext cx="3657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200" dirty="0">
              <a:solidFill>
                <a:schemeClr val="tx1"/>
              </a:solidFill>
              <a:cs typeface="Arial" pitchFamily="34" charset="0"/>
            </a:endParaRPr>
          </a:p>
          <a:p>
            <a:pPr algn="ctr">
              <a:defRPr/>
            </a:pPr>
            <a:r>
              <a:rPr lang="en-US" altLang="zh-CN" sz="3200" b="1" dirty="0" err="1">
                <a:solidFill>
                  <a:schemeClr val="tx1"/>
                </a:solidFill>
                <a:cs typeface="Arial" pitchFamily="34" charset="0"/>
              </a:rPr>
              <a:t>Comodidad</a:t>
            </a:r>
            <a:endParaRPr lang="en-US" altLang="zh-CN" sz="3200" b="1" dirty="0">
              <a:solidFill>
                <a:schemeClr val="tx1"/>
              </a:solidFill>
              <a:cs typeface="Arial" pitchFamily="34" charset="0"/>
            </a:endParaRPr>
          </a:p>
          <a:p>
            <a:pPr algn="ctr">
              <a:defRPr/>
            </a:pPr>
            <a:r>
              <a:rPr lang="en-US" altLang="zh-CN" sz="2200" dirty="0">
                <a:solidFill>
                  <a:schemeClr val="tx1"/>
                </a:solidFill>
                <a:cs typeface="Arial" pitchFamily="34" charset="0"/>
              </a:rPr>
              <a:t> </a:t>
            </a:r>
          </a:p>
        </p:txBody>
      </p:sp>
      <p:sp>
        <p:nvSpPr>
          <p:cNvPr id="40" name="Line 59"/>
          <p:cNvSpPr>
            <a:spLocks noChangeShapeType="1"/>
          </p:cNvSpPr>
          <p:nvPr/>
        </p:nvSpPr>
        <p:spPr bwMode="auto">
          <a:xfrm>
            <a:off x="5867400" y="5334000"/>
            <a:ext cx="685800" cy="609600"/>
          </a:xfrm>
          <a:prstGeom prst="line">
            <a:avLst/>
          </a:prstGeom>
          <a:noFill/>
          <a:ln w="9525">
            <a:solidFill>
              <a:schemeClr val="accent1">
                <a:lumMod val="20000"/>
                <a:lumOff val="80000"/>
              </a:schemeClr>
            </a:solidFill>
            <a:round/>
            <a:headEnd/>
            <a:tailEnd/>
          </a:ln>
        </p:spPr>
        <p:txBody>
          <a:bodyPr wrap="none" anchor="ctr"/>
          <a:lstStyle/>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7"/>
          <p:cNvGrpSpPr>
            <a:grpSpLocks/>
          </p:cNvGrpSpPr>
          <p:nvPr/>
        </p:nvGrpSpPr>
        <p:grpSpPr bwMode="auto">
          <a:xfrm>
            <a:off x="304800" y="5181600"/>
            <a:ext cx="8686800" cy="1447800"/>
            <a:chOff x="0" y="4953000"/>
            <a:chExt cx="8535988" cy="1255713"/>
          </a:xfrm>
        </p:grpSpPr>
        <p:grpSp>
          <p:nvGrpSpPr>
            <p:cNvPr id="33805" name="Group 58"/>
            <p:cNvGrpSpPr>
              <a:grpSpLocks/>
            </p:cNvGrpSpPr>
            <p:nvPr/>
          </p:nvGrpSpPr>
          <p:grpSpPr bwMode="auto">
            <a:xfrm>
              <a:off x="0" y="4954588"/>
              <a:ext cx="668338" cy="1254125"/>
              <a:chOff x="363" y="3024"/>
              <a:chExt cx="421" cy="790"/>
            </a:xfrm>
          </p:grpSpPr>
          <p:pic>
            <p:nvPicPr>
              <p:cNvPr id="33827" name="Picture 12" descr="Bohr_Niels_9"/>
              <p:cNvPicPr>
                <a:picLocks noChangeAspect="1" noChangeArrowheads="1"/>
              </p:cNvPicPr>
              <p:nvPr/>
            </p:nvPicPr>
            <p:blipFill>
              <a:blip r:embed="rId6" cstate="print"/>
              <a:srcRect l="7796" t="-1764" r="7851" b="16531"/>
              <a:stretch>
                <a:fillRect/>
              </a:stretch>
            </p:blipFill>
            <p:spPr bwMode="auto">
              <a:xfrm>
                <a:off x="385" y="3291"/>
                <a:ext cx="399" cy="523"/>
              </a:xfrm>
              <a:prstGeom prst="rect">
                <a:avLst/>
              </a:prstGeom>
              <a:noFill/>
              <a:ln w="9525">
                <a:noFill/>
                <a:miter lim="800000"/>
                <a:headEnd/>
                <a:tailEnd/>
              </a:ln>
            </p:spPr>
          </p:pic>
          <p:sp>
            <p:nvSpPr>
              <p:cNvPr id="33828" name="Text Box 13"/>
              <p:cNvSpPr txBox="1">
                <a:spLocks noChangeArrowheads="1"/>
              </p:cNvSpPr>
              <p:nvPr/>
            </p:nvSpPr>
            <p:spPr bwMode="auto">
              <a:xfrm>
                <a:off x="363" y="3024"/>
                <a:ext cx="392" cy="155"/>
              </a:xfrm>
              <a:prstGeom prst="rect">
                <a:avLst/>
              </a:prstGeom>
              <a:noFill/>
              <a:ln w="9525">
                <a:noFill/>
                <a:miter lim="800000"/>
                <a:headEnd/>
                <a:tailEnd/>
              </a:ln>
            </p:spPr>
            <p:txBody>
              <a:bodyPr lIns="0" tIns="0" rIns="0" bIns="0">
                <a:spAutoFit/>
              </a:bodyPr>
              <a:lstStyle/>
              <a:p>
                <a:pPr algn="ctr">
                  <a:spcBef>
                    <a:spcPct val="50000"/>
                  </a:spcBef>
                </a:pPr>
                <a:r>
                  <a:rPr lang="en-US" altLang="zh-CN" sz="800">
                    <a:solidFill>
                      <a:srgbClr val="5F5F5F"/>
                    </a:solidFill>
                    <a:cs typeface="宋体"/>
                  </a:rPr>
                  <a:t>Niels </a:t>
                </a:r>
                <a:br>
                  <a:rPr lang="en-US" altLang="zh-CN" sz="800">
                    <a:solidFill>
                      <a:srgbClr val="5F5F5F"/>
                    </a:solidFill>
                    <a:cs typeface="宋体"/>
                  </a:rPr>
                </a:br>
                <a:r>
                  <a:rPr lang="en-US" altLang="zh-CN" sz="800">
                    <a:solidFill>
                      <a:srgbClr val="5F5F5F"/>
                    </a:solidFill>
                    <a:cs typeface="宋体"/>
                  </a:rPr>
                  <a:t>Bohr </a:t>
                </a:r>
                <a:r>
                  <a:rPr lang="en-US" altLang="zh-CN" sz="800" b="1">
                    <a:solidFill>
                      <a:srgbClr val="5F5F5F"/>
                    </a:solidFill>
                    <a:cs typeface="宋体"/>
                  </a:rPr>
                  <a:t>Física</a:t>
                </a:r>
                <a:r>
                  <a:rPr lang="en-GB" altLang="zh-CN" sz="800" b="1">
                    <a:solidFill>
                      <a:srgbClr val="5F5F5F"/>
                    </a:solidFill>
                    <a:cs typeface="宋体"/>
                  </a:rPr>
                  <a:t> </a:t>
                </a:r>
              </a:p>
            </p:txBody>
          </p:sp>
        </p:grpSp>
        <p:grpSp>
          <p:nvGrpSpPr>
            <p:cNvPr id="33806" name="Group 59"/>
            <p:cNvGrpSpPr>
              <a:grpSpLocks/>
            </p:cNvGrpSpPr>
            <p:nvPr/>
          </p:nvGrpSpPr>
          <p:grpSpPr bwMode="auto">
            <a:xfrm>
              <a:off x="1066800" y="4953000"/>
              <a:ext cx="685800" cy="1238250"/>
              <a:chOff x="1037" y="3024"/>
              <a:chExt cx="432" cy="780"/>
            </a:xfrm>
          </p:grpSpPr>
          <p:pic>
            <p:nvPicPr>
              <p:cNvPr id="33825" name="Picture 14" descr="pasteur"/>
              <p:cNvPicPr>
                <a:picLocks noChangeAspect="1" noChangeArrowheads="1"/>
              </p:cNvPicPr>
              <p:nvPr/>
            </p:nvPicPr>
            <p:blipFill>
              <a:blip r:embed="rId7" cstate="print">
                <a:grayscl/>
              </a:blip>
              <a:srcRect/>
              <a:stretch>
                <a:fillRect/>
              </a:stretch>
            </p:blipFill>
            <p:spPr bwMode="auto">
              <a:xfrm>
                <a:off x="1061" y="3291"/>
                <a:ext cx="397" cy="513"/>
              </a:xfrm>
              <a:prstGeom prst="rect">
                <a:avLst/>
              </a:prstGeom>
              <a:noFill/>
              <a:ln w="9525">
                <a:noFill/>
                <a:miter lim="800000"/>
                <a:headEnd/>
                <a:tailEnd/>
              </a:ln>
            </p:spPr>
          </p:pic>
          <p:sp>
            <p:nvSpPr>
              <p:cNvPr id="33826" name="Text Box 15"/>
              <p:cNvSpPr txBox="1">
                <a:spLocks noChangeArrowheads="1"/>
              </p:cNvSpPr>
              <p:nvPr/>
            </p:nvSpPr>
            <p:spPr bwMode="auto">
              <a:xfrm>
                <a:off x="1037" y="3024"/>
                <a:ext cx="432" cy="233"/>
              </a:xfrm>
              <a:prstGeom prst="rect">
                <a:avLst/>
              </a:prstGeom>
              <a:noFill/>
              <a:ln w="9525">
                <a:noFill/>
                <a:miter lim="800000"/>
                <a:headEnd/>
                <a:tailEnd/>
              </a:ln>
            </p:spPr>
            <p:txBody>
              <a:bodyPr lIns="0" tIns="0" rIns="0" bIns="0">
                <a:spAutoFit/>
              </a:bodyPr>
              <a:lstStyle/>
              <a:p>
                <a:pPr algn="ctr">
                  <a:spcBef>
                    <a:spcPct val="50000"/>
                  </a:spcBef>
                </a:pPr>
                <a:r>
                  <a:rPr lang="en-GB" altLang="zh-CN" sz="800">
                    <a:solidFill>
                      <a:srgbClr val="5F5F5F"/>
                    </a:solidFill>
                    <a:cs typeface="宋体"/>
                  </a:rPr>
                  <a:t>Louis </a:t>
                </a:r>
                <a:br>
                  <a:rPr lang="en-GB" altLang="zh-CN" sz="800">
                    <a:solidFill>
                      <a:srgbClr val="5F5F5F"/>
                    </a:solidFill>
                    <a:cs typeface="宋体"/>
                  </a:rPr>
                </a:br>
                <a:r>
                  <a:rPr lang="en-GB" altLang="zh-CN" sz="800">
                    <a:solidFill>
                      <a:srgbClr val="5F5F5F"/>
                    </a:solidFill>
                    <a:cs typeface="宋体"/>
                  </a:rPr>
                  <a:t>Pasteur </a:t>
                </a:r>
                <a:br>
                  <a:rPr lang="en-GB" altLang="zh-CN" sz="800">
                    <a:solidFill>
                      <a:srgbClr val="5F5F5F"/>
                    </a:solidFill>
                    <a:cs typeface="宋体"/>
                  </a:rPr>
                </a:br>
                <a:r>
                  <a:rPr lang="en-GB" altLang="zh-CN" sz="800">
                    <a:solidFill>
                      <a:srgbClr val="5F5F5F"/>
                    </a:solidFill>
                    <a:cs typeface="宋体"/>
                  </a:rPr>
                  <a:t>Química</a:t>
                </a:r>
              </a:p>
            </p:txBody>
          </p:sp>
        </p:grpSp>
        <p:grpSp>
          <p:nvGrpSpPr>
            <p:cNvPr id="33807" name="Group 60"/>
            <p:cNvGrpSpPr>
              <a:grpSpLocks/>
            </p:cNvGrpSpPr>
            <p:nvPr/>
          </p:nvGrpSpPr>
          <p:grpSpPr bwMode="auto">
            <a:xfrm>
              <a:off x="2209800" y="4953000"/>
              <a:ext cx="669925" cy="1244600"/>
              <a:chOff x="1735" y="3024"/>
              <a:chExt cx="422" cy="784"/>
            </a:xfrm>
          </p:grpSpPr>
          <p:sp>
            <p:nvSpPr>
              <p:cNvPr id="33823" name="Rectangle 16"/>
              <p:cNvSpPr>
                <a:spLocks noChangeArrowheads="1"/>
              </p:cNvSpPr>
              <p:nvPr/>
            </p:nvSpPr>
            <p:spPr bwMode="auto">
              <a:xfrm>
                <a:off x="1751" y="3024"/>
                <a:ext cx="406" cy="233"/>
              </a:xfrm>
              <a:prstGeom prst="rect">
                <a:avLst/>
              </a:prstGeom>
              <a:noFill/>
              <a:ln w="9525">
                <a:noFill/>
                <a:miter lim="800000"/>
                <a:headEnd/>
                <a:tailEnd/>
              </a:ln>
            </p:spPr>
            <p:txBody>
              <a:bodyPr lIns="0" tIns="0" rIns="0" bIns="0">
                <a:spAutoFit/>
              </a:bodyPr>
              <a:lstStyle/>
              <a:p>
                <a:pPr algn="ctr"/>
                <a:r>
                  <a:rPr lang="en-GB" altLang="zh-CN" sz="800">
                    <a:solidFill>
                      <a:srgbClr val="5F5F5F"/>
                    </a:solidFill>
                    <a:cs typeface="宋体"/>
                  </a:rPr>
                  <a:t>Alexander Fleming</a:t>
                </a:r>
              </a:p>
              <a:p>
                <a:pPr algn="ctr"/>
                <a:r>
                  <a:rPr lang="en-GB" altLang="zh-CN" sz="800" b="1">
                    <a:solidFill>
                      <a:srgbClr val="5F5F5F"/>
                    </a:solidFill>
                    <a:cs typeface="宋体"/>
                  </a:rPr>
                  <a:t>Medicina</a:t>
                </a:r>
                <a:r>
                  <a:rPr lang="en-GB" altLang="zh-CN" sz="800">
                    <a:solidFill>
                      <a:srgbClr val="5F5F5F"/>
                    </a:solidFill>
                    <a:cs typeface="宋体"/>
                  </a:rPr>
                  <a:t> </a:t>
                </a:r>
              </a:p>
            </p:txBody>
          </p:sp>
          <p:pic>
            <p:nvPicPr>
              <p:cNvPr id="33824" name="Picture 17" descr="Alexander_Fleming"/>
              <p:cNvPicPr>
                <a:picLocks noChangeAspect="1" noChangeArrowheads="1"/>
              </p:cNvPicPr>
              <p:nvPr/>
            </p:nvPicPr>
            <p:blipFill>
              <a:blip r:embed="rId8" cstate="print"/>
              <a:srcRect/>
              <a:stretch>
                <a:fillRect/>
              </a:stretch>
            </p:blipFill>
            <p:spPr bwMode="auto">
              <a:xfrm>
                <a:off x="1735" y="3291"/>
                <a:ext cx="382" cy="517"/>
              </a:xfrm>
              <a:prstGeom prst="rect">
                <a:avLst/>
              </a:prstGeom>
              <a:noFill/>
              <a:ln w="9525">
                <a:noFill/>
                <a:miter lim="800000"/>
                <a:headEnd/>
                <a:tailEnd/>
              </a:ln>
            </p:spPr>
          </p:pic>
        </p:grpSp>
        <p:grpSp>
          <p:nvGrpSpPr>
            <p:cNvPr id="33808" name="Group 61"/>
            <p:cNvGrpSpPr>
              <a:grpSpLocks/>
            </p:cNvGrpSpPr>
            <p:nvPr/>
          </p:nvGrpSpPr>
          <p:grpSpPr bwMode="auto">
            <a:xfrm>
              <a:off x="3352800" y="4953000"/>
              <a:ext cx="646113" cy="1252538"/>
              <a:chOff x="2395" y="3024"/>
              <a:chExt cx="407" cy="789"/>
            </a:xfrm>
          </p:grpSpPr>
          <p:pic>
            <p:nvPicPr>
              <p:cNvPr id="33821" name="Picture 18" descr="Albert-Einstein"/>
              <p:cNvPicPr>
                <a:picLocks noChangeAspect="1" noChangeArrowheads="1"/>
              </p:cNvPicPr>
              <p:nvPr/>
            </p:nvPicPr>
            <p:blipFill>
              <a:blip r:embed="rId9" cstate="print">
                <a:grayscl/>
              </a:blip>
              <a:srcRect l="12607" t="4391" r="11363" b="13509"/>
              <a:stretch>
                <a:fillRect/>
              </a:stretch>
            </p:blipFill>
            <p:spPr bwMode="auto">
              <a:xfrm>
                <a:off x="2395" y="3291"/>
                <a:ext cx="372" cy="522"/>
              </a:xfrm>
              <a:prstGeom prst="rect">
                <a:avLst/>
              </a:prstGeom>
              <a:noFill/>
              <a:ln w="9525">
                <a:noFill/>
                <a:miter lim="800000"/>
                <a:headEnd/>
                <a:tailEnd/>
              </a:ln>
            </p:spPr>
          </p:pic>
          <p:sp>
            <p:nvSpPr>
              <p:cNvPr id="33822" name="Text Box 19"/>
              <p:cNvSpPr txBox="1">
                <a:spLocks noChangeArrowheads="1"/>
              </p:cNvSpPr>
              <p:nvPr/>
            </p:nvSpPr>
            <p:spPr bwMode="auto">
              <a:xfrm>
                <a:off x="2439" y="3024"/>
                <a:ext cx="363" cy="233"/>
              </a:xfrm>
              <a:prstGeom prst="rect">
                <a:avLst/>
              </a:prstGeom>
              <a:noFill/>
              <a:ln w="9525">
                <a:noFill/>
                <a:miter lim="800000"/>
                <a:headEnd/>
                <a:tailEnd/>
              </a:ln>
            </p:spPr>
            <p:txBody>
              <a:bodyPr lIns="0" tIns="0" rIns="0" bIns="0">
                <a:spAutoFit/>
              </a:bodyPr>
              <a:lstStyle/>
              <a:p>
                <a:pPr algn="ctr">
                  <a:spcBef>
                    <a:spcPct val="50000"/>
                  </a:spcBef>
                </a:pPr>
                <a:r>
                  <a:rPr lang="en-GB" altLang="zh-CN" sz="800">
                    <a:solidFill>
                      <a:srgbClr val="5F5F5F"/>
                    </a:solidFill>
                    <a:cs typeface="宋体"/>
                  </a:rPr>
                  <a:t>Albert Einstein </a:t>
                </a:r>
                <a:r>
                  <a:rPr lang="en-GB" altLang="zh-CN" sz="800" b="1">
                    <a:solidFill>
                      <a:srgbClr val="5F5F5F"/>
                    </a:solidFill>
                    <a:cs typeface="宋体"/>
                  </a:rPr>
                  <a:t>Física</a:t>
                </a:r>
              </a:p>
            </p:txBody>
          </p:sp>
        </p:grpSp>
        <p:grpSp>
          <p:nvGrpSpPr>
            <p:cNvPr id="33809" name="Group 62"/>
            <p:cNvGrpSpPr>
              <a:grpSpLocks/>
            </p:cNvGrpSpPr>
            <p:nvPr/>
          </p:nvGrpSpPr>
          <p:grpSpPr bwMode="auto">
            <a:xfrm>
              <a:off x="4495800" y="4953000"/>
              <a:ext cx="608013" cy="1250950"/>
              <a:chOff x="3020" y="3028"/>
              <a:chExt cx="383" cy="788"/>
            </a:xfrm>
          </p:grpSpPr>
          <p:sp>
            <p:nvSpPr>
              <p:cNvPr id="33819" name="Text Box 20"/>
              <p:cNvSpPr txBox="1">
                <a:spLocks noChangeArrowheads="1"/>
              </p:cNvSpPr>
              <p:nvPr/>
            </p:nvSpPr>
            <p:spPr bwMode="auto">
              <a:xfrm>
                <a:off x="3043" y="3028"/>
                <a:ext cx="360" cy="209"/>
              </a:xfrm>
              <a:prstGeom prst="rect">
                <a:avLst/>
              </a:prstGeom>
              <a:noFill/>
              <a:ln w="9525">
                <a:noFill/>
                <a:miter lim="800000"/>
                <a:headEnd/>
                <a:tailEnd/>
              </a:ln>
            </p:spPr>
            <p:txBody>
              <a:bodyPr lIns="0" tIns="0" rIns="0" bIns="0">
                <a:spAutoFit/>
              </a:bodyPr>
              <a:lstStyle/>
              <a:p>
                <a:pPr algn="ctr">
                  <a:lnSpc>
                    <a:spcPct val="90000"/>
                  </a:lnSpc>
                  <a:spcBef>
                    <a:spcPct val="50000"/>
                  </a:spcBef>
                </a:pPr>
                <a:r>
                  <a:rPr lang="en-US" altLang="zh-CN" sz="800">
                    <a:solidFill>
                      <a:srgbClr val="5F5F5F"/>
                    </a:solidFill>
                    <a:cs typeface="宋体"/>
                  </a:rPr>
                  <a:t>George F. Smoot</a:t>
                </a:r>
                <a:r>
                  <a:rPr lang="en-US" altLang="zh-CN" sz="800" b="1">
                    <a:solidFill>
                      <a:srgbClr val="5F5F5F"/>
                    </a:solidFill>
                    <a:cs typeface="宋体"/>
                  </a:rPr>
                  <a:t>     Física</a:t>
                </a:r>
                <a:endParaRPr lang="en-GB" altLang="zh-CN" sz="800" b="1">
                  <a:solidFill>
                    <a:srgbClr val="5F5F5F"/>
                  </a:solidFill>
                  <a:cs typeface="宋体"/>
                </a:endParaRPr>
              </a:p>
            </p:txBody>
          </p:sp>
          <p:pic>
            <p:nvPicPr>
              <p:cNvPr id="33820" name="Picture 21" descr="George F. Smoot"/>
              <p:cNvPicPr>
                <a:picLocks noChangeAspect="1" noChangeArrowheads="1"/>
              </p:cNvPicPr>
              <p:nvPr/>
            </p:nvPicPr>
            <p:blipFill>
              <a:blip r:embed="rId10" cstate="print"/>
              <a:srcRect/>
              <a:stretch>
                <a:fillRect/>
              </a:stretch>
            </p:blipFill>
            <p:spPr bwMode="auto">
              <a:xfrm>
                <a:off x="3020" y="3299"/>
                <a:ext cx="379" cy="517"/>
              </a:xfrm>
              <a:prstGeom prst="rect">
                <a:avLst/>
              </a:prstGeom>
              <a:noFill/>
              <a:ln w="9525">
                <a:noFill/>
                <a:miter lim="800000"/>
                <a:headEnd/>
                <a:tailEnd/>
              </a:ln>
            </p:spPr>
          </p:pic>
        </p:grpSp>
        <p:grpSp>
          <p:nvGrpSpPr>
            <p:cNvPr id="33810" name="Group 64"/>
            <p:cNvGrpSpPr>
              <a:grpSpLocks/>
            </p:cNvGrpSpPr>
            <p:nvPr/>
          </p:nvGrpSpPr>
          <p:grpSpPr bwMode="auto">
            <a:xfrm>
              <a:off x="6705600" y="4953000"/>
              <a:ext cx="674688" cy="1225550"/>
              <a:chOff x="4313" y="3028"/>
              <a:chExt cx="425" cy="772"/>
            </a:xfrm>
          </p:grpSpPr>
          <p:pic>
            <p:nvPicPr>
              <p:cNvPr id="33817" name="Picture 22" descr="Roger D. Kornberg"/>
              <p:cNvPicPr>
                <a:picLocks noChangeAspect="1" noChangeArrowheads="1"/>
              </p:cNvPicPr>
              <p:nvPr/>
            </p:nvPicPr>
            <p:blipFill>
              <a:blip r:embed="rId11" cstate="print"/>
              <a:srcRect/>
              <a:stretch>
                <a:fillRect/>
              </a:stretch>
            </p:blipFill>
            <p:spPr bwMode="auto">
              <a:xfrm>
                <a:off x="4329" y="3295"/>
                <a:ext cx="409" cy="505"/>
              </a:xfrm>
              <a:prstGeom prst="rect">
                <a:avLst/>
              </a:prstGeom>
              <a:noFill/>
              <a:ln w="9525">
                <a:noFill/>
                <a:miter lim="800000"/>
                <a:headEnd/>
                <a:tailEnd/>
              </a:ln>
            </p:spPr>
          </p:pic>
          <p:sp>
            <p:nvSpPr>
              <p:cNvPr id="33818" name="Text Box 23"/>
              <p:cNvSpPr txBox="1">
                <a:spLocks noChangeArrowheads="1"/>
              </p:cNvSpPr>
              <p:nvPr/>
            </p:nvSpPr>
            <p:spPr bwMode="auto">
              <a:xfrm>
                <a:off x="4313" y="3028"/>
                <a:ext cx="398" cy="209"/>
              </a:xfrm>
              <a:prstGeom prst="rect">
                <a:avLst/>
              </a:prstGeom>
              <a:noFill/>
              <a:ln w="9525">
                <a:noFill/>
                <a:miter lim="800000"/>
                <a:headEnd/>
                <a:tailEnd/>
              </a:ln>
            </p:spPr>
            <p:txBody>
              <a:bodyPr lIns="0" tIns="0" rIns="0" bIns="0">
                <a:spAutoFit/>
              </a:bodyPr>
              <a:lstStyle/>
              <a:p>
                <a:pPr algn="ctr">
                  <a:lnSpc>
                    <a:spcPct val="90000"/>
                  </a:lnSpc>
                  <a:spcBef>
                    <a:spcPct val="50000"/>
                  </a:spcBef>
                </a:pPr>
                <a:r>
                  <a:rPr lang="en-US" altLang="zh-CN" sz="800">
                    <a:solidFill>
                      <a:srgbClr val="5F5F5F"/>
                    </a:solidFill>
                    <a:cs typeface="宋体"/>
                  </a:rPr>
                  <a:t>Roger D. Kornberg</a:t>
                </a:r>
                <a:r>
                  <a:rPr lang="en-US" altLang="zh-CN" sz="800" b="1">
                    <a:solidFill>
                      <a:srgbClr val="5F5F5F"/>
                    </a:solidFill>
                    <a:cs typeface="宋体"/>
                  </a:rPr>
                  <a:t>    Química</a:t>
                </a:r>
                <a:endParaRPr lang="en-GB" altLang="zh-CN" sz="800" b="1">
                  <a:solidFill>
                    <a:srgbClr val="5F5F5F"/>
                  </a:solidFill>
                  <a:cs typeface="宋体"/>
                </a:endParaRPr>
              </a:p>
            </p:txBody>
          </p:sp>
        </p:grpSp>
        <p:grpSp>
          <p:nvGrpSpPr>
            <p:cNvPr id="33811" name="Group 65"/>
            <p:cNvGrpSpPr>
              <a:grpSpLocks/>
            </p:cNvGrpSpPr>
            <p:nvPr/>
          </p:nvGrpSpPr>
          <p:grpSpPr bwMode="auto">
            <a:xfrm>
              <a:off x="7924800" y="4953000"/>
              <a:ext cx="611188" cy="1250950"/>
              <a:chOff x="4994" y="3028"/>
              <a:chExt cx="385" cy="788"/>
            </a:xfrm>
          </p:grpSpPr>
          <p:sp>
            <p:nvSpPr>
              <p:cNvPr id="33815" name="Text Box 25"/>
              <p:cNvSpPr txBox="1">
                <a:spLocks noChangeArrowheads="1"/>
              </p:cNvSpPr>
              <p:nvPr/>
            </p:nvSpPr>
            <p:spPr bwMode="auto">
              <a:xfrm>
                <a:off x="4994" y="3028"/>
                <a:ext cx="363" cy="140"/>
              </a:xfrm>
              <a:prstGeom prst="rect">
                <a:avLst/>
              </a:prstGeom>
              <a:noFill/>
              <a:ln w="9525">
                <a:noFill/>
                <a:miter lim="800000"/>
                <a:headEnd/>
                <a:tailEnd/>
              </a:ln>
            </p:spPr>
            <p:txBody>
              <a:bodyPr lIns="0" tIns="0" rIns="0" bIns="0">
                <a:spAutoFit/>
              </a:bodyPr>
              <a:lstStyle/>
              <a:p>
                <a:pPr algn="ctr">
                  <a:lnSpc>
                    <a:spcPct val="90000"/>
                  </a:lnSpc>
                  <a:spcBef>
                    <a:spcPct val="50000"/>
                  </a:spcBef>
                </a:pPr>
                <a:r>
                  <a:rPr lang="en-US" altLang="zh-CN" sz="800">
                    <a:solidFill>
                      <a:srgbClr val="5F5F5F"/>
                    </a:solidFill>
                    <a:cs typeface="宋体"/>
                  </a:rPr>
                  <a:t>Craig C Mello</a:t>
                </a:r>
                <a:r>
                  <a:rPr lang="en-US" altLang="zh-CN" sz="800" b="1">
                    <a:solidFill>
                      <a:srgbClr val="5F5F5F"/>
                    </a:solidFill>
                    <a:cs typeface="宋体"/>
                  </a:rPr>
                  <a:t>   Medicina</a:t>
                </a:r>
                <a:endParaRPr lang="en-GB" altLang="zh-CN" sz="800" b="1">
                  <a:solidFill>
                    <a:srgbClr val="5F5F5F"/>
                  </a:solidFill>
                  <a:cs typeface="宋体"/>
                </a:endParaRPr>
              </a:p>
            </p:txBody>
          </p:sp>
          <p:pic>
            <p:nvPicPr>
              <p:cNvPr id="33816" name="Picture 26" descr="Craig C. Mello"/>
              <p:cNvPicPr>
                <a:picLocks noChangeAspect="1" noChangeArrowheads="1"/>
              </p:cNvPicPr>
              <p:nvPr/>
            </p:nvPicPr>
            <p:blipFill>
              <a:blip r:embed="rId12" cstate="print"/>
              <a:srcRect/>
              <a:stretch>
                <a:fillRect/>
              </a:stretch>
            </p:blipFill>
            <p:spPr bwMode="auto">
              <a:xfrm>
                <a:off x="5016" y="3295"/>
                <a:ext cx="363" cy="521"/>
              </a:xfrm>
              <a:prstGeom prst="rect">
                <a:avLst/>
              </a:prstGeom>
              <a:noFill/>
              <a:ln w="9525">
                <a:noFill/>
                <a:miter lim="800000"/>
                <a:headEnd/>
                <a:tailEnd/>
              </a:ln>
            </p:spPr>
          </p:pic>
        </p:grpSp>
        <p:grpSp>
          <p:nvGrpSpPr>
            <p:cNvPr id="33812" name="Group 63"/>
            <p:cNvGrpSpPr>
              <a:grpSpLocks/>
            </p:cNvGrpSpPr>
            <p:nvPr/>
          </p:nvGrpSpPr>
          <p:grpSpPr bwMode="auto">
            <a:xfrm>
              <a:off x="5638800" y="4953000"/>
              <a:ext cx="636588" cy="1235075"/>
              <a:chOff x="3651" y="3028"/>
              <a:chExt cx="401" cy="778"/>
            </a:xfrm>
          </p:grpSpPr>
          <p:sp>
            <p:nvSpPr>
              <p:cNvPr id="33813" name="Text Box 24"/>
              <p:cNvSpPr txBox="1">
                <a:spLocks noChangeArrowheads="1"/>
              </p:cNvSpPr>
              <p:nvPr/>
            </p:nvSpPr>
            <p:spPr bwMode="auto">
              <a:xfrm>
                <a:off x="3685" y="3028"/>
                <a:ext cx="346" cy="209"/>
              </a:xfrm>
              <a:prstGeom prst="rect">
                <a:avLst/>
              </a:prstGeom>
              <a:noFill/>
              <a:ln w="9525">
                <a:noFill/>
                <a:miter lim="800000"/>
                <a:headEnd/>
                <a:tailEnd/>
              </a:ln>
            </p:spPr>
            <p:txBody>
              <a:bodyPr lIns="0" tIns="0" rIns="0" bIns="0">
                <a:spAutoFit/>
              </a:bodyPr>
              <a:lstStyle/>
              <a:p>
                <a:pPr algn="ctr">
                  <a:lnSpc>
                    <a:spcPct val="90000"/>
                  </a:lnSpc>
                  <a:spcBef>
                    <a:spcPct val="50000"/>
                  </a:spcBef>
                </a:pPr>
                <a:r>
                  <a:rPr lang="en-US" altLang="zh-CN" sz="800">
                    <a:solidFill>
                      <a:srgbClr val="5F5F5F"/>
                    </a:solidFill>
                    <a:cs typeface="宋体"/>
                  </a:rPr>
                  <a:t>John C. Mather</a:t>
                </a:r>
                <a:r>
                  <a:rPr lang="en-US" altLang="zh-CN" sz="800" b="1">
                    <a:solidFill>
                      <a:srgbClr val="5F5F5F"/>
                    </a:solidFill>
                    <a:cs typeface="宋体"/>
                  </a:rPr>
                  <a:t>     Física</a:t>
                </a:r>
                <a:endParaRPr lang="en-GB" altLang="zh-CN" sz="800" b="1">
                  <a:solidFill>
                    <a:srgbClr val="5F5F5F"/>
                  </a:solidFill>
                  <a:cs typeface="宋体"/>
                </a:endParaRPr>
              </a:p>
            </p:txBody>
          </p:sp>
          <p:pic>
            <p:nvPicPr>
              <p:cNvPr id="33814" name="Picture 27" descr="John C. Mather"/>
              <p:cNvPicPr>
                <a:picLocks noChangeAspect="1" noChangeArrowheads="1"/>
              </p:cNvPicPr>
              <p:nvPr/>
            </p:nvPicPr>
            <p:blipFill>
              <a:blip r:embed="rId13" cstate="print"/>
              <a:srcRect/>
              <a:stretch>
                <a:fillRect/>
              </a:stretch>
            </p:blipFill>
            <p:spPr bwMode="auto">
              <a:xfrm>
                <a:off x="3651" y="3295"/>
                <a:ext cx="401" cy="511"/>
              </a:xfrm>
              <a:prstGeom prst="rect">
                <a:avLst/>
              </a:prstGeom>
              <a:noFill/>
              <a:ln w="9525">
                <a:noFill/>
                <a:miter lim="800000"/>
                <a:headEnd/>
                <a:tailEnd/>
              </a:ln>
            </p:spPr>
          </p:pic>
        </p:grpSp>
      </p:grpSp>
      <p:sp>
        <p:nvSpPr>
          <p:cNvPr id="33795" name="Rectangle 28"/>
          <p:cNvSpPr>
            <a:spLocks noChangeArrowheads="1"/>
          </p:cNvSpPr>
          <p:nvPr>
            <p:custDataLst>
              <p:tags r:id="rId1"/>
            </p:custDataLst>
          </p:nvPr>
        </p:nvSpPr>
        <p:spPr bwMode="auto">
          <a:xfrm>
            <a:off x="990600" y="4343400"/>
            <a:ext cx="6781800" cy="400050"/>
          </a:xfrm>
          <a:prstGeom prst="rect">
            <a:avLst/>
          </a:prstGeom>
          <a:noFill/>
          <a:ln w="9525" algn="ctr">
            <a:noFill/>
            <a:miter lim="800000"/>
            <a:headEnd/>
            <a:tailEnd/>
          </a:ln>
        </p:spPr>
        <p:txBody>
          <a:bodyPr lIns="45720" rIns="45720">
            <a:spAutoFit/>
          </a:bodyPr>
          <a:lstStyle/>
          <a:p>
            <a:pPr>
              <a:spcBef>
                <a:spcPct val="50000"/>
              </a:spcBef>
            </a:pPr>
            <a:r>
              <a:rPr lang="es-ES" sz="2000" b="1">
                <a:solidFill>
                  <a:srgbClr val="000000"/>
                </a:solidFill>
              </a:rPr>
              <a:t>Premios</a:t>
            </a:r>
            <a:r>
              <a:rPr lang="es-ES" sz="2000" b="1"/>
              <a:t> </a:t>
            </a:r>
            <a:r>
              <a:rPr lang="es-ES" sz="2000" b="1">
                <a:solidFill>
                  <a:srgbClr val="000000"/>
                </a:solidFill>
              </a:rPr>
              <a:t>Nobel</a:t>
            </a:r>
            <a:r>
              <a:rPr lang="es-ES" sz="2000" b="1"/>
              <a:t> </a:t>
            </a:r>
            <a:r>
              <a:rPr lang="es-ES" sz="2000" b="1">
                <a:solidFill>
                  <a:srgbClr val="000000"/>
                </a:solidFill>
              </a:rPr>
              <a:t>publicados</a:t>
            </a:r>
            <a:r>
              <a:rPr lang="es-ES" sz="2000" b="1"/>
              <a:t> </a:t>
            </a:r>
            <a:r>
              <a:rPr lang="es-ES" sz="2000" b="1">
                <a:solidFill>
                  <a:srgbClr val="000000"/>
                </a:solidFill>
              </a:rPr>
              <a:t>en</a:t>
            </a:r>
            <a:r>
              <a:rPr lang="es-ES" sz="2000" b="1"/>
              <a:t> </a:t>
            </a:r>
            <a:r>
              <a:rPr lang="es-ES" sz="2000" b="1">
                <a:solidFill>
                  <a:srgbClr val="000000"/>
                </a:solidFill>
              </a:rPr>
              <a:t>Elsevier</a:t>
            </a:r>
            <a:endParaRPr lang="en-US" sz="2000" b="1">
              <a:solidFill>
                <a:srgbClr val="000000"/>
              </a:solidFill>
            </a:endParaRPr>
          </a:p>
        </p:txBody>
      </p:sp>
      <p:sp>
        <p:nvSpPr>
          <p:cNvPr id="33796" name="Rectangle 29"/>
          <p:cNvSpPr>
            <a:spLocks noChangeArrowheads="1"/>
          </p:cNvSpPr>
          <p:nvPr>
            <p:custDataLst>
              <p:tags r:id="rId2"/>
            </p:custDataLst>
          </p:nvPr>
        </p:nvSpPr>
        <p:spPr bwMode="auto">
          <a:xfrm>
            <a:off x="0" y="1143000"/>
            <a:ext cx="9144000" cy="609600"/>
          </a:xfrm>
          <a:prstGeom prst="rect">
            <a:avLst/>
          </a:prstGeom>
          <a:noFill/>
          <a:ln w="9525">
            <a:noFill/>
            <a:miter lim="800000"/>
            <a:headEnd/>
            <a:tailEnd/>
          </a:ln>
        </p:spPr>
        <p:txBody>
          <a:bodyPr/>
          <a:lstStyle/>
          <a:p>
            <a:pPr algn="ctr">
              <a:buSzPct val="65000"/>
              <a:buFont typeface="Wingdings" pitchFamily="2" charset="2"/>
              <a:buNone/>
            </a:pPr>
            <a:r>
              <a:rPr lang="es-ES" altLang="zh-CN" sz="2000" b="1">
                <a:solidFill>
                  <a:srgbClr val="000000"/>
                </a:solidFill>
                <a:cs typeface="宋体"/>
              </a:rPr>
              <a:t>La</a:t>
            </a:r>
            <a:r>
              <a:rPr lang="es-ES" altLang="zh-CN" sz="2000" b="1">
                <a:cs typeface="宋体"/>
              </a:rPr>
              <a:t> </a:t>
            </a:r>
            <a:r>
              <a:rPr lang="es-ES" altLang="zh-CN" sz="2000" b="1">
                <a:solidFill>
                  <a:srgbClr val="000000"/>
                </a:solidFill>
                <a:cs typeface="宋体"/>
              </a:rPr>
              <a:t>editorial</a:t>
            </a:r>
            <a:r>
              <a:rPr lang="es-ES" altLang="zh-CN" sz="2000" b="1">
                <a:cs typeface="宋体"/>
              </a:rPr>
              <a:t> </a:t>
            </a:r>
            <a:r>
              <a:rPr lang="es-ES" altLang="zh-CN" sz="2000" b="1">
                <a:solidFill>
                  <a:srgbClr val="000000"/>
                </a:solidFill>
                <a:cs typeface="宋体"/>
              </a:rPr>
              <a:t>Elzevir</a:t>
            </a:r>
            <a:r>
              <a:rPr lang="es-ES" altLang="zh-CN" sz="2000" b="1">
                <a:cs typeface="宋体"/>
              </a:rPr>
              <a:t> </a:t>
            </a:r>
            <a:r>
              <a:rPr lang="es-ES" altLang="zh-CN" sz="2000" b="1">
                <a:solidFill>
                  <a:srgbClr val="000000"/>
                </a:solidFill>
                <a:cs typeface="宋体"/>
              </a:rPr>
              <a:t>se</a:t>
            </a:r>
            <a:r>
              <a:rPr lang="es-ES" altLang="zh-CN" sz="2000" b="1">
                <a:cs typeface="宋体"/>
              </a:rPr>
              <a:t> </a:t>
            </a:r>
            <a:r>
              <a:rPr lang="es-ES" altLang="zh-CN" sz="2000" b="1">
                <a:solidFill>
                  <a:srgbClr val="000000"/>
                </a:solidFill>
                <a:cs typeface="宋体"/>
              </a:rPr>
              <a:t>fundó</a:t>
            </a:r>
            <a:r>
              <a:rPr lang="es-ES" altLang="zh-CN" sz="2000" b="1">
                <a:cs typeface="宋体"/>
              </a:rPr>
              <a:t> </a:t>
            </a:r>
            <a:r>
              <a:rPr lang="es-ES" altLang="zh-CN" sz="2000" b="1">
                <a:solidFill>
                  <a:srgbClr val="000000"/>
                </a:solidFill>
                <a:cs typeface="宋体"/>
              </a:rPr>
              <a:t>en</a:t>
            </a:r>
            <a:r>
              <a:rPr lang="es-ES" altLang="zh-CN" sz="2000" b="1">
                <a:cs typeface="宋体"/>
              </a:rPr>
              <a:t> </a:t>
            </a:r>
            <a:r>
              <a:rPr lang="es-ES" altLang="zh-CN" sz="2000" b="1">
                <a:solidFill>
                  <a:srgbClr val="000000"/>
                </a:solidFill>
                <a:cs typeface="宋体"/>
              </a:rPr>
              <a:t>1580</a:t>
            </a:r>
            <a:r>
              <a:rPr lang="es-ES" altLang="zh-CN" sz="2000" b="1">
                <a:cs typeface="宋体"/>
              </a:rPr>
              <a:t> </a:t>
            </a:r>
            <a:r>
              <a:rPr lang="es-ES" altLang="zh-CN" sz="2000" b="1">
                <a:solidFill>
                  <a:srgbClr val="000000"/>
                </a:solidFill>
                <a:cs typeface="宋体"/>
              </a:rPr>
              <a:t>de</a:t>
            </a:r>
            <a:r>
              <a:rPr lang="es-ES" altLang="zh-CN" sz="2000" b="1">
                <a:cs typeface="宋体"/>
              </a:rPr>
              <a:t> </a:t>
            </a:r>
            <a:r>
              <a:rPr lang="es-ES" altLang="zh-CN" sz="2000" b="1">
                <a:solidFill>
                  <a:srgbClr val="000000"/>
                </a:solidFill>
                <a:cs typeface="宋体"/>
              </a:rPr>
              <a:t>la</a:t>
            </a:r>
            <a:r>
              <a:rPr lang="es-ES" altLang="zh-CN" sz="2000" b="1">
                <a:cs typeface="宋体"/>
              </a:rPr>
              <a:t> </a:t>
            </a:r>
            <a:r>
              <a:rPr lang="es-ES" altLang="zh-CN" sz="2000" b="1">
                <a:solidFill>
                  <a:srgbClr val="000000"/>
                </a:solidFill>
                <a:cs typeface="宋体"/>
              </a:rPr>
              <a:t>mano</a:t>
            </a:r>
            <a:r>
              <a:rPr lang="es-ES" altLang="zh-CN" sz="2000" b="1">
                <a:cs typeface="宋体"/>
              </a:rPr>
              <a:t> </a:t>
            </a:r>
            <a:r>
              <a:rPr lang="es-ES" altLang="zh-CN" sz="2000" b="1">
                <a:solidFill>
                  <a:srgbClr val="000000"/>
                </a:solidFill>
                <a:cs typeface="宋体"/>
              </a:rPr>
              <a:t>de</a:t>
            </a:r>
            <a:r>
              <a:rPr lang="es-ES" altLang="zh-CN" sz="2000" b="1">
                <a:cs typeface="宋体"/>
              </a:rPr>
              <a:t> </a:t>
            </a:r>
            <a:r>
              <a:rPr lang="es-ES" altLang="zh-CN" sz="2000" b="1">
                <a:solidFill>
                  <a:srgbClr val="000000"/>
                </a:solidFill>
                <a:cs typeface="宋体"/>
              </a:rPr>
              <a:t>Lowys</a:t>
            </a:r>
            <a:r>
              <a:rPr lang="es-ES" altLang="zh-CN" sz="2000" b="1">
                <a:cs typeface="宋体"/>
              </a:rPr>
              <a:t> </a:t>
            </a:r>
            <a:r>
              <a:rPr lang="es-ES" altLang="zh-CN" sz="2000" b="1">
                <a:solidFill>
                  <a:srgbClr val="000000"/>
                </a:solidFill>
                <a:cs typeface="宋体"/>
              </a:rPr>
              <a:t>Elzevir.</a:t>
            </a:r>
            <a:r>
              <a:rPr lang="es-ES" altLang="zh-CN" sz="2000" b="1">
                <a:cs typeface="宋体"/>
              </a:rPr>
              <a:t> </a:t>
            </a:r>
            <a:r>
              <a:rPr lang="es-ES" altLang="zh-CN" sz="2000" b="1">
                <a:solidFill>
                  <a:srgbClr val="000000"/>
                </a:solidFill>
                <a:cs typeface="宋体"/>
              </a:rPr>
              <a:t>Jacobus</a:t>
            </a:r>
            <a:r>
              <a:rPr lang="es-ES" altLang="zh-CN" sz="2000" b="1">
                <a:cs typeface="宋体"/>
              </a:rPr>
              <a:t> </a:t>
            </a:r>
            <a:r>
              <a:rPr lang="es-ES" altLang="zh-CN" sz="2000" b="1">
                <a:solidFill>
                  <a:srgbClr val="000000"/>
                </a:solidFill>
                <a:cs typeface="宋体"/>
              </a:rPr>
              <a:t>George</a:t>
            </a:r>
            <a:r>
              <a:rPr lang="es-ES" altLang="zh-CN" sz="2000" b="1">
                <a:cs typeface="宋体"/>
              </a:rPr>
              <a:t> </a:t>
            </a:r>
            <a:r>
              <a:rPr lang="es-ES" altLang="zh-CN" sz="2000" b="1">
                <a:solidFill>
                  <a:srgbClr val="000000"/>
                </a:solidFill>
                <a:cs typeface="宋体"/>
              </a:rPr>
              <a:t>Robbers</a:t>
            </a:r>
            <a:r>
              <a:rPr lang="es-ES" altLang="zh-CN" sz="2000" b="1">
                <a:cs typeface="宋体"/>
              </a:rPr>
              <a:t> </a:t>
            </a:r>
            <a:r>
              <a:rPr lang="es-ES" altLang="zh-CN" sz="2000" b="1">
                <a:solidFill>
                  <a:srgbClr val="000000"/>
                </a:solidFill>
                <a:cs typeface="宋体"/>
              </a:rPr>
              <a:t>creó</a:t>
            </a:r>
            <a:r>
              <a:rPr lang="es-ES" altLang="zh-CN" sz="2000" b="1">
                <a:cs typeface="宋体"/>
              </a:rPr>
              <a:t> </a:t>
            </a:r>
            <a:r>
              <a:rPr lang="es-ES" altLang="zh-CN" sz="2000" b="1">
                <a:solidFill>
                  <a:srgbClr val="000000"/>
                </a:solidFill>
                <a:cs typeface="宋体"/>
              </a:rPr>
              <a:t>la</a:t>
            </a:r>
            <a:r>
              <a:rPr lang="es-ES" altLang="zh-CN" sz="2000" b="1">
                <a:cs typeface="宋体"/>
              </a:rPr>
              <a:t> </a:t>
            </a:r>
            <a:r>
              <a:rPr lang="es-ES" altLang="zh-CN" sz="2000" b="1">
                <a:solidFill>
                  <a:srgbClr val="000000"/>
                </a:solidFill>
                <a:cs typeface="宋体"/>
              </a:rPr>
              <a:t>moderna</a:t>
            </a:r>
            <a:r>
              <a:rPr lang="es-ES" altLang="zh-CN" sz="2000" b="1">
                <a:cs typeface="宋体"/>
              </a:rPr>
              <a:t> </a:t>
            </a:r>
            <a:r>
              <a:rPr lang="es-ES" altLang="zh-CN" sz="2000" b="1">
                <a:solidFill>
                  <a:srgbClr val="000000"/>
                </a:solidFill>
                <a:cs typeface="宋体"/>
              </a:rPr>
              <a:t>empresa</a:t>
            </a:r>
            <a:r>
              <a:rPr lang="es-ES" altLang="zh-CN" sz="2000" b="1">
                <a:cs typeface="宋体"/>
              </a:rPr>
              <a:t> </a:t>
            </a:r>
            <a:r>
              <a:rPr lang="es-ES" altLang="zh-CN" sz="2000" b="1">
                <a:solidFill>
                  <a:srgbClr val="000000"/>
                </a:solidFill>
                <a:cs typeface="宋体"/>
              </a:rPr>
              <a:t>Elsevier</a:t>
            </a:r>
            <a:r>
              <a:rPr lang="es-ES" altLang="zh-CN" sz="2000" b="1">
                <a:cs typeface="宋体"/>
              </a:rPr>
              <a:t> </a:t>
            </a:r>
            <a:r>
              <a:rPr lang="es-ES" altLang="zh-CN" sz="2000" b="1">
                <a:solidFill>
                  <a:srgbClr val="000000"/>
                </a:solidFill>
                <a:cs typeface="宋体"/>
              </a:rPr>
              <a:t>en</a:t>
            </a:r>
            <a:r>
              <a:rPr lang="es-ES" altLang="zh-CN" sz="2000" b="1">
                <a:cs typeface="宋体"/>
              </a:rPr>
              <a:t> </a:t>
            </a:r>
            <a:r>
              <a:rPr lang="es-ES" altLang="zh-CN" sz="2000" b="1">
                <a:solidFill>
                  <a:srgbClr val="000000"/>
                </a:solidFill>
                <a:cs typeface="宋体"/>
              </a:rPr>
              <a:t>1880.</a:t>
            </a:r>
            <a:endParaRPr lang="en-US" altLang="zh-CN" sz="2000" b="1">
              <a:solidFill>
                <a:srgbClr val="000000"/>
              </a:solidFill>
              <a:cs typeface="宋体"/>
            </a:endParaRPr>
          </a:p>
        </p:txBody>
      </p:sp>
      <p:sp>
        <p:nvSpPr>
          <p:cNvPr id="33797" name="Rectangle 31"/>
          <p:cNvSpPr>
            <a:spLocks noChangeArrowheads="1"/>
          </p:cNvSpPr>
          <p:nvPr>
            <p:custDataLst>
              <p:tags r:id="rId3"/>
            </p:custDataLst>
          </p:nvPr>
        </p:nvSpPr>
        <p:spPr bwMode="auto">
          <a:xfrm>
            <a:off x="228600" y="0"/>
            <a:ext cx="8915400" cy="769938"/>
          </a:xfrm>
          <a:prstGeom prst="rect">
            <a:avLst/>
          </a:prstGeom>
          <a:noFill/>
          <a:ln w="9525" algn="ctr">
            <a:noFill/>
            <a:miter lim="800000"/>
            <a:headEnd/>
            <a:tailEnd/>
          </a:ln>
        </p:spPr>
        <p:txBody>
          <a:bodyPr lIns="45720" rIns="45720">
            <a:spAutoFit/>
          </a:bodyPr>
          <a:lstStyle/>
          <a:p>
            <a:pPr algn="ctr">
              <a:spcBef>
                <a:spcPct val="50000"/>
              </a:spcBef>
            </a:pPr>
            <a:r>
              <a:rPr lang="es-ES" sz="2200" b="1">
                <a:solidFill>
                  <a:srgbClr val="FFFFFF"/>
                </a:solidFill>
              </a:rPr>
              <a:t>Elsevier: una larga tradición en la publicación de obras capitales</a:t>
            </a:r>
            <a:endParaRPr lang="en-US" sz="2200" b="1">
              <a:solidFill>
                <a:srgbClr val="FFFFFF"/>
              </a:solidFill>
            </a:endParaRPr>
          </a:p>
        </p:txBody>
      </p:sp>
      <p:sp>
        <p:nvSpPr>
          <p:cNvPr id="33798" name="Rectangle 34"/>
          <p:cNvSpPr>
            <a:spLocks noChangeArrowheads="1"/>
          </p:cNvSpPr>
          <p:nvPr/>
        </p:nvSpPr>
        <p:spPr bwMode="auto">
          <a:xfrm>
            <a:off x="4495800" y="2209800"/>
            <a:ext cx="1676400" cy="1600200"/>
          </a:xfrm>
          <a:prstGeom prst="rect">
            <a:avLst/>
          </a:prstGeom>
          <a:noFill/>
          <a:ln w="9525">
            <a:noFill/>
            <a:miter lim="800000"/>
            <a:headEnd/>
            <a:tailEnd/>
          </a:ln>
        </p:spPr>
        <p:txBody>
          <a:bodyPr lIns="0"/>
          <a:lstStyle/>
          <a:p>
            <a:pPr defTabSz="684213">
              <a:spcBef>
                <a:spcPct val="80000"/>
              </a:spcBef>
            </a:pPr>
            <a:r>
              <a:rPr lang="es-ES" altLang="zh-CN">
                <a:solidFill>
                  <a:srgbClr val="000000"/>
                </a:solidFill>
                <a:cs typeface="宋体"/>
              </a:rPr>
              <a:t>Sir</a:t>
            </a:r>
            <a:r>
              <a:rPr lang="es-ES" altLang="zh-CN">
                <a:cs typeface="宋体"/>
              </a:rPr>
              <a:t> </a:t>
            </a:r>
            <a:r>
              <a:rPr lang="es-ES" altLang="zh-CN">
                <a:solidFill>
                  <a:srgbClr val="000000"/>
                </a:solidFill>
                <a:cs typeface="宋体"/>
              </a:rPr>
              <a:t>Alexander</a:t>
            </a:r>
            <a:r>
              <a:rPr lang="es-ES" altLang="zh-CN">
                <a:cs typeface="宋体"/>
              </a:rPr>
              <a:t> </a:t>
            </a:r>
            <a:r>
              <a:rPr lang="es-ES" altLang="zh-CN">
                <a:solidFill>
                  <a:srgbClr val="000000"/>
                </a:solidFill>
                <a:cs typeface="宋体"/>
              </a:rPr>
              <a:t>Fleming</a:t>
            </a:r>
            <a:r>
              <a:rPr lang="es-ES" altLang="zh-CN">
                <a:cs typeface="宋体"/>
              </a:rPr>
              <a:t> </a:t>
            </a:r>
            <a:r>
              <a:rPr lang="es-ES" altLang="zh-CN">
                <a:solidFill>
                  <a:srgbClr val="000000"/>
                </a:solidFill>
                <a:cs typeface="宋体"/>
              </a:rPr>
              <a:t>editó</a:t>
            </a:r>
            <a:r>
              <a:rPr lang="es-ES" altLang="zh-CN">
                <a:cs typeface="宋体"/>
              </a:rPr>
              <a:t> </a:t>
            </a:r>
            <a:r>
              <a:rPr lang="es-ES" altLang="zh-CN">
                <a:solidFill>
                  <a:srgbClr val="000000"/>
                </a:solidFill>
                <a:cs typeface="宋体"/>
              </a:rPr>
              <a:t>un</a:t>
            </a:r>
            <a:r>
              <a:rPr lang="es-ES" altLang="zh-CN">
                <a:cs typeface="宋体"/>
              </a:rPr>
              <a:t> </a:t>
            </a:r>
            <a:r>
              <a:rPr lang="es-ES" altLang="zh-CN">
                <a:solidFill>
                  <a:srgbClr val="000000"/>
                </a:solidFill>
                <a:cs typeface="宋体"/>
              </a:rPr>
              <a:t>libro</a:t>
            </a:r>
            <a:r>
              <a:rPr lang="es-ES" altLang="zh-CN">
                <a:cs typeface="宋体"/>
              </a:rPr>
              <a:t> </a:t>
            </a:r>
            <a:r>
              <a:rPr lang="es-ES" altLang="zh-CN">
                <a:solidFill>
                  <a:srgbClr val="000000"/>
                </a:solidFill>
                <a:cs typeface="宋体"/>
              </a:rPr>
              <a:t>sobre</a:t>
            </a:r>
            <a:r>
              <a:rPr lang="es-ES" altLang="zh-CN">
                <a:cs typeface="宋体"/>
              </a:rPr>
              <a:t> </a:t>
            </a:r>
            <a:r>
              <a:rPr lang="es-ES" altLang="zh-CN">
                <a:solidFill>
                  <a:srgbClr val="000000"/>
                </a:solidFill>
                <a:cs typeface="宋体"/>
              </a:rPr>
              <a:t>un</a:t>
            </a:r>
            <a:r>
              <a:rPr lang="es-ES" altLang="zh-CN">
                <a:cs typeface="宋体"/>
              </a:rPr>
              <a:t> </a:t>
            </a:r>
            <a:r>
              <a:rPr lang="es-ES" altLang="zh-CN">
                <a:solidFill>
                  <a:srgbClr val="000000"/>
                </a:solidFill>
                <a:cs typeface="宋体"/>
              </a:rPr>
              <a:t>nuevo</a:t>
            </a:r>
            <a:r>
              <a:rPr lang="es-ES" altLang="zh-CN">
                <a:cs typeface="宋体"/>
              </a:rPr>
              <a:t> </a:t>
            </a:r>
            <a:r>
              <a:rPr lang="es-ES" altLang="zh-CN">
                <a:solidFill>
                  <a:srgbClr val="000000"/>
                </a:solidFill>
                <a:cs typeface="宋体"/>
              </a:rPr>
              <a:t>antibiótico</a:t>
            </a:r>
            <a:r>
              <a:rPr lang="es-ES" altLang="zh-CN">
                <a:cs typeface="宋体"/>
              </a:rPr>
              <a:t> </a:t>
            </a:r>
            <a:r>
              <a:rPr lang="es-ES" altLang="zh-CN">
                <a:solidFill>
                  <a:srgbClr val="000000"/>
                </a:solidFill>
                <a:cs typeface="宋体"/>
              </a:rPr>
              <a:t>revolucionario:</a:t>
            </a:r>
            <a:endParaRPr lang="en-GB" altLang="zh-CN">
              <a:solidFill>
                <a:srgbClr val="000000"/>
              </a:solidFill>
              <a:cs typeface="宋体"/>
            </a:endParaRPr>
          </a:p>
          <a:p>
            <a:pPr defTabSz="684213">
              <a:spcBef>
                <a:spcPct val="80000"/>
              </a:spcBef>
            </a:pPr>
            <a:r>
              <a:rPr lang="es-ES" altLang="zh-CN">
                <a:cs typeface="宋体"/>
              </a:rPr>
              <a:t> </a:t>
            </a:r>
            <a:r>
              <a:rPr lang="es-ES" altLang="zh-CN">
                <a:solidFill>
                  <a:srgbClr val="000000"/>
                </a:solidFill>
                <a:cs typeface="宋体"/>
              </a:rPr>
              <a:t>“</a:t>
            </a:r>
            <a:r>
              <a:rPr lang="es-ES" altLang="zh-CN" i="1">
                <a:solidFill>
                  <a:srgbClr val="000000"/>
                </a:solidFill>
                <a:cs typeface="宋体"/>
              </a:rPr>
              <a:t>Penicilina.</a:t>
            </a:r>
            <a:r>
              <a:rPr lang="es-ES" altLang="zh-CN" i="1">
                <a:cs typeface="宋体"/>
              </a:rPr>
              <a:t> </a:t>
            </a:r>
            <a:r>
              <a:rPr lang="es-ES" altLang="zh-CN" i="1">
                <a:solidFill>
                  <a:srgbClr val="000000"/>
                </a:solidFill>
                <a:cs typeface="宋体"/>
              </a:rPr>
              <a:t>Su</a:t>
            </a:r>
            <a:r>
              <a:rPr lang="es-ES" altLang="zh-CN" i="1">
                <a:cs typeface="宋体"/>
              </a:rPr>
              <a:t> </a:t>
            </a:r>
            <a:r>
              <a:rPr lang="es-ES" altLang="zh-CN" i="1">
                <a:solidFill>
                  <a:srgbClr val="000000"/>
                </a:solidFill>
                <a:cs typeface="宋体"/>
              </a:rPr>
              <a:t>aplicación</a:t>
            </a:r>
            <a:r>
              <a:rPr lang="es-ES" altLang="zh-CN" i="1">
                <a:cs typeface="宋体"/>
              </a:rPr>
              <a:t> </a:t>
            </a:r>
            <a:r>
              <a:rPr lang="es-ES" altLang="zh-CN" i="1">
                <a:solidFill>
                  <a:srgbClr val="000000"/>
                </a:solidFill>
                <a:cs typeface="宋体"/>
              </a:rPr>
              <a:t>práctica</a:t>
            </a:r>
            <a:r>
              <a:rPr lang="es-ES" altLang="zh-CN">
                <a:solidFill>
                  <a:srgbClr val="000000"/>
                </a:solidFill>
                <a:cs typeface="宋体"/>
              </a:rPr>
              <a:t>”</a:t>
            </a:r>
            <a:r>
              <a:rPr lang="es-ES" altLang="zh-CN">
                <a:cs typeface="宋体"/>
              </a:rPr>
              <a:t> </a:t>
            </a:r>
            <a:r>
              <a:rPr lang="es-ES" altLang="zh-CN">
                <a:solidFill>
                  <a:srgbClr val="000000"/>
                </a:solidFill>
                <a:cs typeface="宋体"/>
              </a:rPr>
              <a:t>en</a:t>
            </a:r>
            <a:r>
              <a:rPr lang="es-ES" altLang="zh-CN">
                <a:cs typeface="宋体"/>
              </a:rPr>
              <a:t> </a:t>
            </a:r>
            <a:r>
              <a:rPr lang="es-ES" altLang="zh-CN">
                <a:solidFill>
                  <a:srgbClr val="000000"/>
                </a:solidFill>
                <a:cs typeface="宋体"/>
              </a:rPr>
              <a:t>1946.</a:t>
            </a:r>
            <a:endParaRPr lang="en-GB" altLang="zh-CN">
              <a:solidFill>
                <a:srgbClr val="000000"/>
              </a:solidFill>
              <a:cs typeface="宋体"/>
            </a:endParaRPr>
          </a:p>
          <a:p>
            <a:pPr defTabSz="684213">
              <a:spcBef>
                <a:spcPct val="80000"/>
              </a:spcBef>
            </a:pPr>
            <a:r>
              <a:rPr lang="es-ES" altLang="zh-CN" sz="800" b="1" i="1">
                <a:solidFill>
                  <a:srgbClr val="FFFFFF"/>
                </a:solidFill>
                <a:latin typeface="Arial Narrow" pitchFamily="34" charset="0"/>
                <a:cs typeface="宋体"/>
              </a:rPr>
              <a:t>de Gray” </a:t>
            </a:r>
            <a:r>
              <a:rPr lang="es-ES" altLang="zh-CN" sz="800" b="1">
                <a:solidFill>
                  <a:srgbClr val="FFFFFF"/>
                </a:solidFill>
                <a:latin typeface="Arial Narrow" pitchFamily="34" charset="0"/>
                <a:cs typeface="宋体"/>
              </a:rPr>
              <a:t>en</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1858</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supuso</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un</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punto</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de</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referencia</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para</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el</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estudio</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de</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la</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anatomía</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humana</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y,</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en</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muchos</a:t>
            </a:r>
            <a:r>
              <a:rPr lang="es-ES" altLang="zh-CN" sz="800" b="1" i="1">
                <a:solidFill>
                  <a:srgbClr val="FFFFFF"/>
                </a:solidFill>
                <a:latin typeface="Arial Narrow" pitchFamily="34" charset="0"/>
                <a:cs typeface="宋体"/>
              </a:rPr>
              <a:t> </a:t>
            </a:r>
            <a:r>
              <a:rPr lang="es-ES" altLang="zh-CN" sz="800" b="1">
                <a:solidFill>
                  <a:srgbClr val="FFFFFF"/>
                </a:solidFill>
                <a:latin typeface="Arial Narrow" pitchFamily="34" charset="0"/>
                <a:cs typeface="宋体"/>
              </a:rPr>
              <a:t>aspectos,</a:t>
            </a:r>
            <a:endParaRPr lang="en-GB" altLang="zh-CN" sz="800" b="1">
              <a:solidFill>
                <a:srgbClr val="FFFFFF"/>
              </a:solidFill>
              <a:latin typeface="Arial Narrow" pitchFamily="34" charset="0"/>
              <a:cs typeface="宋体"/>
            </a:endParaRPr>
          </a:p>
        </p:txBody>
      </p:sp>
      <p:pic>
        <p:nvPicPr>
          <p:cNvPr id="33799" name="Picture 35"/>
          <p:cNvPicPr>
            <a:picLocks noChangeAspect="1" noChangeArrowheads="1"/>
          </p:cNvPicPr>
          <p:nvPr/>
        </p:nvPicPr>
        <p:blipFill>
          <a:blip r:embed="rId14" cstate="print"/>
          <a:srcRect t="4225" r="2585" b="14867"/>
          <a:stretch>
            <a:fillRect/>
          </a:stretch>
        </p:blipFill>
        <p:spPr bwMode="auto">
          <a:xfrm>
            <a:off x="6172200" y="2286000"/>
            <a:ext cx="1219200" cy="1574800"/>
          </a:xfrm>
          <a:prstGeom prst="rect">
            <a:avLst/>
          </a:prstGeom>
          <a:noFill/>
          <a:ln w="9525">
            <a:solidFill>
              <a:schemeClr val="bg1"/>
            </a:solidFill>
            <a:miter lim="800000"/>
            <a:headEnd/>
            <a:tailEnd/>
          </a:ln>
        </p:spPr>
      </p:pic>
      <p:pic>
        <p:nvPicPr>
          <p:cNvPr id="33800" name="Picture 10"/>
          <p:cNvPicPr>
            <a:picLocks noChangeAspect="1" noChangeArrowheads="1"/>
          </p:cNvPicPr>
          <p:nvPr/>
        </p:nvPicPr>
        <p:blipFill>
          <a:blip r:embed="rId15" cstate="print"/>
          <a:srcRect/>
          <a:stretch>
            <a:fillRect/>
          </a:stretch>
        </p:blipFill>
        <p:spPr bwMode="auto">
          <a:xfrm>
            <a:off x="3124200" y="2209800"/>
            <a:ext cx="1304925" cy="1676400"/>
          </a:xfrm>
          <a:prstGeom prst="rect">
            <a:avLst/>
          </a:prstGeom>
          <a:noFill/>
          <a:ln w="9525">
            <a:solidFill>
              <a:schemeClr val="bg1"/>
            </a:solidFill>
            <a:miter lim="800000"/>
            <a:headEnd/>
            <a:tailEnd/>
          </a:ln>
        </p:spPr>
      </p:pic>
      <p:pic>
        <p:nvPicPr>
          <p:cNvPr id="33801" name="Picture 44" descr="Discorsi e Dimostrazioni Matematiche"/>
          <p:cNvPicPr>
            <a:picLocks noChangeAspect="1" noChangeArrowheads="1"/>
          </p:cNvPicPr>
          <p:nvPr/>
        </p:nvPicPr>
        <p:blipFill>
          <a:blip r:embed="rId16" cstate="print"/>
          <a:srcRect/>
          <a:stretch>
            <a:fillRect/>
          </a:stretch>
        </p:blipFill>
        <p:spPr bwMode="auto">
          <a:xfrm>
            <a:off x="0" y="2286000"/>
            <a:ext cx="1143000" cy="1601788"/>
          </a:xfrm>
          <a:prstGeom prst="rect">
            <a:avLst/>
          </a:prstGeom>
          <a:solidFill>
            <a:srgbClr val="FF9933"/>
          </a:solidFill>
          <a:ln w="9525">
            <a:solidFill>
              <a:schemeClr val="bg1"/>
            </a:solidFill>
            <a:miter lim="800000"/>
            <a:headEnd/>
            <a:tailEnd/>
          </a:ln>
        </p:spPr>
      </p:pic>
      <p:sp>
        <p:nvSpPr>
          <p:cNvPr id="33802" name="Rectangle 45"/>
          <p:cNvSpPr>
            <a:spLocks noChangeArrowheads="1"/>
          </p:cNvSpPr>
          <p:nvPr/>
        </p:nvSpPr>
        <p:spPr bwMode="auto">
          <a:xfrm>
            <a:off x="1219200" y="2057400"/>
            <a:ext cx="2133600" cy="914400"/>
          </a:xfrm>
          <a:prstGeom prst="rect">
            <a:avLst/>
          </a:prstGeom>
          <a:noFill/>
          <a:ln w="9525">
            <a:noFill/>
            <a:miter lim="800000"/>
            <a:headEnd/>
            <a:tailEnd/>
          </a:ln>
        </p:spPr>
        <p:txBody>
          <a:bodyPr lIns="0"/>
          <a:lstStyle/>
          <a:p>
            <a:pPr defTabSz="684213">
              <a:spcBef>
                <a:spcPct val="80000"/>
              </a:spcBef>
            </a:pPr>
            <a:r>
              <a:rPr lang="es-ES" altLang="zh-CN">
                <a:solidFill>
                  <a:srgbClr val="000000"/>
                </a:solidFill>
                <a:cs typeface="宋体"/>
              </a:rPr>
              <a:t>Galileo</a:t>
            </a:r>
            <a:r>
              <a:rPr lang="es-ES" altLang="zh-CN">
                <a:cs typeface="宋体"/>
              </a:rPr>
              <a:t> </a:t>
            </a:r>
            <a:r>
              <a:rPr lang="es-ES" altLang="zh-CN">
                <a:solidFill>
                  <a:srgbClr val="000000"/>
                </a:solidFill>
                <a:cs typeface="宋体"/>
              </a:rPr>
              <a:t>publicó</a:t>
            </a:r>
            <a:r>
              <a:rPr lang="es-ES" altLang="zh-CN">
                <a:cs typeface="宋体"/>
              </a:rPr>
              <a:t> </a:t>
            </a:r>
            <a:r>
              <a:rPr lang="es-ES" altLang="zh-CN">
                <a:solidFill>
                  <a:srgbClr val="000000"/>
                </a:solidFill>
                <a:cs typeface="宋体"/>
              </a:rPr>
              <a:t>“</a:t>
            </a:r>
            <a:r>
              <a:rPr lang="es-ES" altLang="zh-CN" i="1">
                <a:solidFill>
                  <a:srgbClr val="000000"/>
                </a:solidFill>
                <a:cs typeface="宋体"/>
              </a:rPr>
              <a:t>Discurso</a:t>
            </a:r>
            <a:r>
              <a:rPr lang="es-ES" altLang="zh-CN" i="1">
                <a:cs typeface="宋体"/>
              </a:rPr>
              <a:t> </a:t>
            </a:r>
            <a:r>
              <a:rPr lang="es-ES" altLang="zh-CN" i="1">
                <a:solidFill>
                  <a:srgbClr val="000000"/>
                </a:solidFill>
                <a:cs typeface="宋体"/>
              </a:rPr>
              <a:t>y</a:t>
            </a:r>
            <a:r>
              <a:rPr lang="es-ES" altLang="zh-CN" i="1">
                <a:cs typeface="宋体"/>
              </a:rPr>
              <a:t> </a:t>
            </a:r>
            <a:r>
              <a:rPr lang="es-ES" altLang="zh-CN" i="1">
                <a:solidFill>
                  <a:srgbClr val="000000"/>
                </a:solidFill>
                <a:cs typeface="宋体"/>
              </a:rPr>
              <a:t>demostraciones</a:t>
            </a:r>
            <a:r>
              <a:rPr lang="es-ES" altLang="zh-CN" i="1">
                <a:cs typeface="宋体"/>
              </a:rPr>
              <a:t> </a:t>
            </a:r>
            <a:r>
              <a:rPr lang="es-ES" altLang="zh-CN" i="1">
                <a:solidFill>
                  <a:srgbClr val="000000"/>
                </a:solidFill>
                <a:cs typeface="宋体"/>
              </a:rPr>
              <a:t>matemáticas</a:t>
            </a:r>
            <a:r>
              <a:rPr lang="es-ES" altLang="zh-CN" i="1">
                <a:cs typeface="宋体"/>
              </a:rPr>
              <a:t> </a:t>
            </a:r>
            <a:r>
              <a:rPr lang="es-ES" altLang="zh-CN" i="1">
                <a:solidFill>
                  <a:srgbClr val="000000"/>
                </a:solidFill>
                <a:cs typeface="宋体"/>
              </a:rPr>
              <a:t>en</a:t>
            </a:r>
            <a:r>
              <a:rPr lang="es-ES" altLang="zh-CN" i="1">
                <a:cs typeface="宋体"/>
              </a:rPr>
              <a:t> </a:t>
            </a:r>
            <a:r>
              <a:rPr lang="es-ES" altLang="zh-CN" i="1">
                <a:solidFill>
                  <a:srgbClr val="000000"/>
                </a:solidFill>
                <a:cs typeface="宋体"/>
              </a:rPr>
              <a:t>torno</a:t>
            </a:r>
            <a:r>
              <a:rPr lang="es-ES" altLang="zh-CN" i="1">
                <a:cs typeface="宋体"/>
              </a:rPr>
              <a:t> </a:t>
            </a:r>
            <a:r>
              <a:rPr lang="es-ES" altLang="zh-CN" i="1">
                <a:solidFill>
                  <a:srgbClr val="000000"/>
                </a:solidFill>
                <a:cs typeface="宋体"/>
              </a:rPr>
              <a:t>a</a:t>
            </a:r>
            <a:r>
              <a:rPr lang="es-ES" altLang="zh-CN" i="1">
                <a:cs typeface="宋体"/>
              </a:rPr>
              <a:t> </a:t>
            </a:r>
            <a:r>
              <a:rPr lang="es-ES" altLang="zh-CN" i="1">
                <a:solidFill>
                  <a:srgbClr val="000000"/>
                </a:solidFill>
                <a:cs typeface="宋体"/>
              </a:rPr>
              <a:t>dos</a:t>
            </a:r>
            <a:r>
              <a:rPr lang="es-ES" altLang="zh-CN" i="1">
                <a:cs typeface="宋体"/>
              </a:rPr>
              <a:t> </a:t>
            </a:r>
            <a:r>
              <a:rPr lang="es-ES" altLang="zh-CN" i="1">
                <a:solidFill>
                  <a:srgbClr val="000000"/>
                </a:solidFill>
                <a:cs typeface="宋体"/>
              </a:rPr>
              <a:t>nuevas</a:t>
            </a:r>
            <a:r>
              <a:rPr lang="es-ES" altLang="zh-CN" i="1">
                <a:cs typeface="宋体"/>
              </a:rPr>
              <a:t> </a:t>
            </a:r>
            <a:r>
              <a:rPr lang="es-ES" altLang="zh-CN" i="1">
                <a:solidFill>
                  <a:srgbClr val="000000"/>
                </a:solidFill>
                <a:cs typeface="宋体"/>
              </a:rPr>
              <a:t>ciencias</a:t>
            </a:r>
            <a:r>
              <a:rPr lang="es-ES" altLang="zh-CN">
                <a:solidFill>
                  <a:srgbClr val="000000"/>
                </a:solidFill>
                <a:cs typeface="宋体"/>
              </a:rPr>
              <a:t>”,</a:t>
            </a:r>
            <a:r>
              <a:rPr lang="es-ES" altLang="zh-CN">
                <a:cs typeface="宋体"/>
              </a:rPr>
              <a:t> </a:t>
            </a:r>
            <a:r>
              <a:rPr lang="es-ES" altLang="zh-CN">
                <a:solidFill>
                  <a:srgbClr val="000000"/>
                </a:solidFill>
                <a:cs typeface="宋体"/>
              </a:rPr>
              <a:t>su</a:t>
            </a:r>
            <a:r>
              <a:rPr lang="es-ES" altLang="zh-CN">
                <a:cs typeface="宋体"/>
              </a:rPr>
              <a:t> </a:t>
            </a:r>
            <a:r>
              <a:rPr lang="es-ES" altLang="zh-CN">
                <a:solidFill>
                  <a:srgbClr val="000000"/>
                </a:solidFill>
                <a:cs typeface="宋体"/>
              </a:rPr>
              <a:t>última</a:t>
            </a:r>
            <a:r>
              <a:rPr lang="es-ES" altLang="zh-CN">
                <a:cs typeface="宋体"/>
              </a:rPr>
              <a:t> </a:t>
            </a:r>
            <a:r>
              <a:rPr lang="es-ES" altLang="zh-CN">
                <a:solidFill>
                  <a:srgbClr val="000000"/>
                </a:solidFill>
                <a:cs typeface="宋体"/>
              </a:rPr>
              <a:t>obra</a:t>
            </a:r>
            <a:r>
              <a:rPr lang="es-ES" altLang="zh-CN">
                <a:cs typeface="宋体"/>
              </a:rPr>
              <a:t> </a:t>
            </a:r>
            <a:r>
              <a:rPr lang="es-ES" altLang="zh-CN">
                <a:solidFill>
                  <a:srgbClr val="000000"/>
                </a:solidFill>
                <a:cs typeface="宋体"/>
              </a:rPr>
              <a:t>con</a:t>
            </a:r>
            <a:r>
              <a:rPr lang="es-ES" altLang="zh-CN">
                <a:cs typeface="宋体"/>
              </a:rPr>
              <a:t> </a:t>
            </a:r>
            <a:r>
              <a:rPr lang="es-ES" altLang="zh-CN">
                <a:solidFill>
                  <a:srgbClr val="000000"/>
                </a:solidFill>
                <a:cs typeface="宋体"/>
              </a:rPr>
              <a:t>Elzevir,</a:t>
            </a:r>
            <a:r>
              <a:rPr lang="es-ES" altLang="zh-CN">
                <a:cs typeface="宋体"/>
              </a:rPr>
              <a:t> </a:t>
            </a:r>
            <a:r>
              <a:rPr lang="es-ES" altLang="zh-CN">
                <a:solidFill>
                  <a:srgbClr val="000000"/>
                </a:solidFill>
                <a:cs typeface="宋体"/>
              </a:rPr>
              <a:t>a</a:t>
            </a:r>
            <a:r>
              <a:rPr lang="es-ES" altLang="zh-CN">
                <a:cs typeface="宋体"/>
              </a:rPr>
              <a:t> </a:t>
            </a:r>
            <a:r>
              <a:rPr lang="es-ES" altLang="zh-CN">
                <a:solidFill>
                  <a:srgbClr val="000000"/>
                </a:solidFill>
                <a:cs typeface="宋体"/>
              </a:rPr>
              <a:t>pesar</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ser</a:t>
            </a:r>
            <a:r>
              <a:rPr lang="es-ES" altLang="zh-CN">
                <a:cs typeface="宋体"/>
              </a:rPr>
              <a:t> </a:t>
            </a:r>
            <a:r>
              <a:rPr lang="es-ES" altLang="zh-CN">
                <a:solidFill>
                  <a:srgbClr val="000000"/>
                </a:solidFill>
                <a:cs typeface="宋体"/>
              </a:rPr>
              <a:t>condenado</a:t>
            </a:r>
            <a:r>
              <a:rPr lang="es-ES" altLang="zh-CN">
                <a:cs typeface="宋体"/>
              </a:rPr>
              <a:t> </a:t>
            </a:r>
            <a:r>
              <a:rPr lang="es-ES" altLang="zh-CN">
                <a:solidFill>
                  <a:srgbClr val="000000"/>
                </a:solidFill>
                <a:cs typeface="宋体"/>
              </a:rPr>
              <a:t>por</a:t>
            </a:r>
            <a:r>
              <a:rPr lang="es-ES" altLang="zh-CN">
                <a:cs typeface="宋体"/>
              </a:rPr>
              <a:t> </a:t>
            </a:r>
            <a:r>
              <a:rPr lang="es-ES" altLang="zh-CN">
                <a:solidFill>
                  <a:srgbClr val="000000"/>
                </a:solidFill>
                <a:cs typeface="宋体"/>
              </a:rPr>
              <a:t>la</a:t>
            </a:r>
            <a:r>
              <a:rPr lang="es-ES" altLang="zh-CN">
                <a:cs typeface="宋体"/>
              </a:rPr>
              <a:t> </a:t>
            </a:r>
            <a:r>
              <a:rPr lang="es-ES" altLang="zh-CN">
                <a:solidFill>
                  <a:srgbClr val="000000"/>
                </a:solidFill>
                <a:cs typeface="宋体"/>
              </a:rPr>
              <a:t>Inquisición.</a:t>
            </a:r>
            <a:r>
              <a:rPr lang="es-ES" altLang="zh-CN">
                <a:cs typeface="宋体"/>
              </a:rPr>
              <a:t> </a:t>
            </a:r>
            <a:r>
              <a:rPr lang="es-ES" altLang="zh-CN">
                <a:solidFill>
                  <a:srgbClr val="000000"/>
                </a:solidFill>
                <a:cs typeface="宋体"/>
              </a:rPr>
              <a:t>Se</a:t>
            </a:r>
            <a:r>
              <a:rPr lang="es-ES" altLang="zh-CN">
                <a:cs typeface="宋体"/>
              </a:rPr>
              <a:t> </a:t>
            </a:r>
            <a:r>
              <a:rPr lang="es-ES" altLang="zh-CN">
                <a:solidFill>
                  <a:srgbClr val="000000"/>
                </a:solidFill>
                <a:cs typeface="宋体"/>
              </a:rPr>
              <a:t>ha</a:t>
            </a:r>
            <a:r>
              <a:rPr lang="es-ES" altLang="zh-CN">
                <a:cs typeface="宋体"/>
              </a:rPr>
              <a:t> </a:t>
            </a:r>
            <a:r>
              <a:rPr lang="es-ES" altLang="zh-CN">
                <a:solidFill>
                  <a:srgbClr val="000000"/>
                </a:solidFill>
                <a:cs typeface="宋体"/>
              </a:rPr>
              <a:t>considerado</a:t>
            </a:r>
            <a:r>
              <a:rPr lang="es-ES" altLang="zh-CN">
                <a:cs typeface="宋体"/>
              </a:rPr>
              <a:t> </a:t>
            </a:r>
            <a:r>
              <a:rPr lang="es-ES" altLang="zh-CN">
                <a:solidFill>
                  <a:srgbClr val="000000"/>
                </a:solidFill>
                <a:cs typeface="宋体"/>
              </a:rPr>
              <a:t>la</a:t>
            </a:r>
            <a:r>
              <a:rPr lang="es-ES" altLang="zh-CN">
                <a:cs typeface="宋体"/>
              </a:rPr>
              <a:t> </a:t>
            </a:r>
            <a:r>
              <a:rPr lang="es-ES" altLang="zh-CN">
                <a:solidFill>
                  <a:srgbClr val="000000"/>
                </a:solidFill>
                <a:cs typeface="宋体"/>
              </a:rPr>
              <a:t>primera</a:t>
            </a:r>
            <a:r>
              <a:rPr lang="es-ES" altLang="zh-CN">
                <a:cs typeface="宋体"/>
              </a:rPr>
              <a:t> </a:t>
            </a:r>
            <a:r>
              <a:rPr lang="es-ES" altLang="zh-CN">
                <a:solidFill>
                  <a:srgbClr val="000000"/>
                </a:solidFill>
                <a:cs typeface="宋体"/>
              </a:rPr>
              <a:t>obra</a:t>
            </a:r>
            <a:r>
              <a:rPr lang="es-ES" altLang="zh-CN">
                <a:cs typeface="宋体"/>
              </a:rPr>
              <a:t> </a:t>
            </a:r>
            <a:r>
              <a:rPr lang="es-ES" altLang="zh-CN">
                <a:solidFill>
                  <a:srgbClr val="000000"/>
                </a:solidFill>
                <a:cs typeface="宋体"/>
              </a:rPr>
              <a:t>importante</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la</a:t>
            </a:r>
            <a:r>
              <a:rPr lang="es-ES" altLang="zh-CN">
                <a:cs typeface="宋体"/>
              </a:rPr>
              <a:t> </a:t>
            </a:r>
            <a:r>
              <a:rPr lang="es-ES" altLang="zh-CN">
                <a:solidFill>
                  <a:srgbClr val="000000"/>
                </a:solidFill>
                <a:cs typeface="宋体"/>
              </a:rPr>
              <a:t>física</a:t>
            </a:r>
            <a:r>
              <a:rPr lang="es-ES" altLang="zh-CN">
                <a:cs typeface="宋体"/>
              </a:rPr>
              <a:t> </a:t>
            </a:r>
            <a:r>
              <a:rPr lang="es-ES" altLang="zh-CN">
                <a:solidFill>
                  <a:srgbClr val="000000"/>
                </a:solidFill>
                <a:cs typeface="宋体"/>
              </a:rPr>
              <a:t>moderna.</a:t>
            </a:r>
            <a:endParaRPr lang="en-GB" altLang="zh-CN">
              <a:solidFill>
                <a:srgbClr val="000000"/>
              </a:solidFill>
              <a:cs typeface="宋体"/>
            </a:endParaRPr>
          </a:p>
        </p:txBody>
      </p:sp>
      <p:sp>
        <p:nvSpPr>
          <p:cNvPr id="33803" name="Rectangle 37"/>
          <p:cNvSpPr>
            <a:spLocks noChangeArrowheads="1"/>
          </p:cNvSpPr>
          <p:nvPr/>
        </p:nvSpPr>
        <p:spPr bwMode="auto">
          <a:xfrm>
            <a:off x="7391400" y="2209800"/>
            <a:ext cx="1752600" cy="2032000"/>
          </a:xfrm>
          <a:prstGeom prst="rect">
            <a:avLst/>
          </a:prstGeom>
          <a:noFill/>
          <a:ln w="9525">
            <a:noFill/>
            <a:miter lim="800000"/>
            <a:headEnd/>
            <a:tailEnd/>
          </a:ln>
        </p:spPr>
        <p:txBody>
          <a:bodyPr>
            <a:spAutoFit/>
          </a:bodyPr>
          <a:lstStyle/>
          <a:p>
            <a:pPr defTabSz="684213">
              <a:spcBef>
                <a:spcPct val="80000"/>
              </a:spcBef>
            </a:pPr>
            <a:r>
              <a:rPr lang="es-ES" altLang="zh-CN">
                <a:solidFill>
                  <a:srgbClr val="000000"/>
                </a:solidFill>
                <a:cs typeface="宋体"/>
              </a:rPr>
              <a:t>La</a:t>
            </a:r>
            <a:r>
              <a:rPr lang="es-ES" altLang="zh-CN">
                <a:cs typeface="宋体"/>
              </a:rPr>
              <a:t> </a:t>
            </a:r>
            <a:r>
              <a:rPr lang="es-ES" altLang="zh-CN">
                <a:solidFill>
                  <a:srgbClr val="000000"/>
                </a:solidFill>
                <a:cs typeface="宋体"/>
              </a:rPr>
              <a:t>publicación</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a:t>
            </a:r>
            <a:r>
              <a:rPr lang="es-ES" altLang="zh-CN" i="1">
                <a:solidFill>
                  <a:srgbClr val="000000"/>
                </a:solidFill>
                <a:cs typeface="宋体"/>
              </a:rPr>
              <a:t>Anatomía</a:t>
            </a:r>
            <a:r>
              <a:rPr lang="es-ES" altLang="zh-CN" i="1">
                <a:cs typeface="宋体"/>
              </a:rPr>
              <a:t> </a:t>
            </a:r>
            <a:r>
              <a:rPr lang="es-ES" altLang="zh-CN" i="1">
                <a:solidFill>
                  <a:srgbClr val="000000"/>
                </a:solidFill>
                <a:cs typeface="宋体"/>
              </a:rPr>
              <a:t>de</a:t>
            </a:r>
            <a:r>
              <a:rPr lang="es-ES" altLang="zh-CN" i="1">
                <a:cs typeface="宋体"/>
              </a:rPr>
              <a:t> </a:t>
            </a:r>
            <a:r>
              <a:rPr lang="es-ES" altLang="zh-CN" i="1">
                <a:solidFill>
                  <a:srgbClr val="000000"/>
                </a:solidFill>
                <a:cs typeface="宋体"/>
              </a:rPr>
              <a:t>Gray”</a:t>
            </a:r>
            <a:r>
              <a:rPr lang="es-ES" altLang="zh-CN">
                <a:cs typeface="宋体"/>
              </a:rPr>
              <a:t> </a:t>
            </a:r>
            <a:r>
              <a:rPr lang="es-ES" altLang="zh-CN">
                <a:solidFill>
                  <a:srgbClr val="000000"/>
                </a:solidFill>
                <a:cs typeface="宋体"/>
              </a:rPr>
              <a:t>en</a:t>
            </a:r>
            <a:r>
              <a:rPr lang="es-ES" altLang="zh-CN">
                <a:cs typeface="宋体"/>
              </a:rPr>
              <a:t> </a:t>
            </a:r>
            <a:r>
              <a:rPr lang="es-ES" altLang="zh-CN">
                <a:solidFill>
                  <a:srgbClr val="000000"/>
                </a:solidFill>
                <a:cs typeface="宋体"/>
              </a:rPr>
              <a:t>1858</a:t>
            </a:r>
            <a:r>
              <a:rPr lang="es-ES" altLang="zh-CN">
                <a:cs typeface="宋体"/>
              </a:rPr>
              <a:t> </a:t>
            </a:r>
            <a:r>
              <a:rPr lang="es-ES" altLang="zh-CN">
                <a:solidFill>
                  <a:srgbClr val="000000"/>
                </a:solidFill>
                <a:cs typeface="宋体"/>
              </a:rPr>
              <a:t>supuso</a:t>
            </a:r>
            <a:r>
              <a:rPr lang="es-ES" altLang="zh-CN">
                <a:cs typeface="宋体"/>
              </a:rPr>
              <a:t> </a:t>
            </a:r>
            <a:r>
              <a:rPr lang="es-ES" altLang="zh-CN">
                <a:solidFill>
                  <a:srgbClr val="000000"/>
                </a:solidFill>
                <a:cs typeface="宋体"/>
              </a:rPr>
              <a:t>un</a:t>
            </a:r>
            <a:r>
              <a:rPr lang="es-ES" altLang="zh-CN">
                <a:cs typeface="宋体"/>
              </a:rPr>
              <a:t> </a:t>
            </a:r>
            <a:r>
              <a:rPr lang="es-ES" altLang="zh-CN">
                <a:solidFill>
                  <a:srgbClr val="000000"/>
                </a:solidFill>
                <a:cs typeface="宋体"/>
              </a:rPr>
              <a:t>punto</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referencia</a:t>
            </a:r>
            <a:r>
              <a:rPr lang="es-ES" altLang="zh-CN">
                <a:cs typeface="宋体"/>
              </a:rPr>
              <a:t> </a:t>
            </a:r>
            <a:r>
              <a:rPr lang="es-ES" altLang="zh-CN">
                <a:solidFill>
                  <a:srgbClr val="000000"/>
                </a:solidFill>
                <a:cs typeface="宋体"/>
              </a:rPr>
              <a:t>para</a:t>
            </a:r>
            <a:r>
              <a:rPr lang="es-ES" altLang="zh-CN">
                <a:cs typeface="宋体"/>
              </a:rPr>
              <a:t> </a:t>
            </a:r>
            <a:r>
              <a:rPr lang="es-ES" altLang="zh-CN">
                <a:solidFill>
                  <a:srgbClr val="000000"/>
                </a:solidFill>
                <a:cs typeface="宋体"/>
              </a:rPr>
              <a:t>el</a:t>
            </a:r>
            <a:r>
              <a:rPr lang="es-ES" altLang="zh-CN">
                <a:cs typeface="宋体"/>
              </a:rPr>
              <a:t> </a:t>
            </a:r>
            <a:r>
              <a:rPr lang="es-ES" altLang="zh-CN">
                <a:solidFill>
                  <a:srgbClr val="000000"/>
                </a:solidFill>
                <a:cs typeface="宋体"/>
              </a:rPr>
              <a:t>estudio</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la</a:t>
            </a:r>
            <a:r>
              <a:rPr lang="es-ES" altLang="zh-CN">
                <a:cs typeface="宋体"/>
              </a:rPr>
              <a:t> </a:t>
            </a:r>
            <a:r>
              <a:rPr lang="es-ES" altLang="zh-CN">
                <a:solidFill>
                  <a:srgbClr val="000000"/>
                </a:solidFill>
                <a:cs typeface="宋体"/>
              </a:rPr>
              <a:t>anatomía</a:t>
            </a:r>
            <a:r>
              <a:rPr lang="es-ES" altLang="zh-CN">
                <a:cs typeface="宋体"/>
              </a:rPr>
              <a:t> </a:t>
            </a:r>
            <a:r>
              <a:rPr lang="es-ES" altLang="zh-CN">
                <a:solidFill>
                  <a:srgbClr val="000000"/>
                </a:solidFill>
                <a:cs typeface="宋体"/>
              </a:rPr>
              <a:t>humana</a:t>
            </a:r>
            <a:r>
              <a:rPr lang="es-ES" altLang="zh-CN">
                <a:cs typeface="宋体"/>
              </a:rPr>
              <a:t> </a:t>
            </a:r>
            <a:r>
              <a:rPr lang="es-ES" altLang="zh-CN">
                <a:solidFill>
                  <a:srgbClr val="000000"/>
                </a:solidFill>
                <a:cs typeface="宋体"/>
              </a:rPr>
              <a:t>y,</a:t>
            </a:r>
            <a:r>
              <a:rPr lang="es-ES" altLang="zh-CN">
                <a:cs typeface="宋体"/>
              </a:rPr>
              <a:t> </a:t>
            </a:r>
            <a:r>
              <a:rPr lang="es-ES" altLang="zh-CN">
                <a:solidFill>
                  <a:srgbClr val="000000"/>
                </a:solidFill>
                <a:cs typeface="宋体"/>
              </a:rPr>
              <a:t>en</a:t>
            </a:r>
            <a:r>
              <a:rPr lang="es-ES" altLang="zh-CN">
                <a:cs typeface="宋体"/>
              </a:rPr>
              <a:t> </a:t>
            </a:r>
            <a:r>
              <a:rPr lang="es-ES" altLang="zh-CN">
                <a:solidFill>
                  <a:srgbClr val="000000"/>
                </a:solidFill>
                <a:cs typeface="宋体"/>
              </a:rPr>
              <a:t>muchos</a:t>
            </a:r>
            <a:r>
              <a:rPr lang="es-ES" altLang="zh-CN">
                <a:cs typeface="宋体"/>
              </a:rPr>
              <a:t> </a:t>
            </a:r>
            <a:r>
              <a:rPr lang="es-ES" altLang="zh-CN">
                <a:solidFill>
                  <a:srgbClr val="000000"/>
                </a:solidFill>
                <a:cs typeface="宋体"/>
              </a:rPr>
              <a:t>aspectos,</a:t>
            </a:r>
            <a:r>
              <a:rPr lang="es-ES" altLang="zh-CN">
                <a:cs typeface="宋体"/>
              </a:rPr>
              <a:t> </a:t>
            </a:r>
            <a:r>
              <a:rPr lang="es-ES" altLang="zh-CN">
                <a:solidFill>
                  <a:srgbClr val="000000"/>
                </a:solidFill>
                <a:cs typeface="宋体"/>
              </a:rPr>
              <a:t>para</a:t>
            </a:r>
            <a:r>
              <a:rPr lang="es-ES" altLang="zh-CN">
                <a:cs typeface="宋体"/>
              </a:rPr>
              <a:t> </a:t>
            </a:r>
            <a:r>
              <a:rPr lang="es-ES" altLang="zh-CN">
                <a:solidFill>
                  <a:srgbClr val="000000"/>
                </a:solidFill>
                <a:cs typeface="宋体"/>
              </a:rPr>
              <a:t>la</a:t>
            </a:r>
            <a:r>
              <a:rPr lang="es-ES" altLang="zh-CN">
                <a:cs typeface="宋体"/>
              </a:rPr>
              <a:t> </a:t>
            </a:r>
            <a:r>
              <a:rPr lang="es-ES" altLang="zh-CN">
                <a:solidFill>
                  <a:srgbClr val="000000"/>
                </a:solidFill>
                <a:cs typeface="宋体"/>
              </a:rPr>
              <a:t>medicina</a:t>
            </a:r>
            <a:r>
              <a:rPr lang="es-ES" altLang="zh-CN">
                <a:cs typeface="宋体"/>
              </a:rPr>
              <a:t> </a:t>
            </a:r>
            <a:r>
              <a:rPr lang="es-ES" altLang="zh-CN">
                <a:solidFill>
                  <a:srgbClr val="000000"/>
                </a:solidFill>
                <a:cs typeface="宋体"/>
              </a:rPr>
              <a:t>en</a:t>
            </a:r>
            <a:r>
              <a:rPr lang="es-ES" altLang="zh-CN">
                <a:cs typeface="宋体"/>
              </a:rPr>
              <a:t> </a:t>
            </a:r>
            <a:r>
              <a:rPr lang="es-ES" altLang="zh-CN">
                <a:solidFill>
                  <a:srgbClr val="000000"/>
                </a:solidFill>
                <a:cs typeface="宋体"/>
              </a:rPr>
              <a:t>general.</a:t>
            </a:r>
            <a:endParaRPr lang="en-GB" altLang="zh-CN">
              <a:solidFill>
                <a:srgbClr val="000000"/>
              </a:solidFill>
              <a:cs typeface="宋体"/>
            </a:endParaRPr>
          </a:p>
        </p:txBody>
      </p:sp>
      <p:sp>
        <p:nvSpPr>
          <p:cNvPr id="37" name="Rectangle 36"/>
          <p:cNvSpPr/>
          <p:nvPr/>
        </p:nvSpPr>
        <p:spPr>
          <a:xfrm>
            <a:off x="0" y="0"/>
            <a:ext cx="3657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200" dirty="0">
              <a:solidFill>
                <a:schemeClr val="tx1"/>
              </a:solidFill>
              <a:cs typeface="Arial" pitchFamily="34" charset="0"/>
            </a:endParaRPr>
          </a:p>
          <a:p>
            <a:pPr algn="ctr">
              <a:defRPr/>
            </a:pPr>
            <a:r>
              <a:rPr lang="es-ES_tradnl" altLang="zh-CN" sz="3200" b="1" dirty="0">
                <a:solidFill>
                  <a:schemeClr val="tx1"/>
                </a:solidFill>
                <a:cs typeface="Arial" pitchFamily="34" charset="0"/>
              </a:rPr>
              <a:t>Fiabilidad..</a:t>
            </a:r>
          </a:p>
          <a:p>
            <a:pPr algn="ctr">
              <a:defRPr/>
            </a:pPr>
            <a:r>
              <a:rPr lang="en-US" altLang="zh-CN" sz="2200" dirty="0">
                <a:solidFill>
                  <a:schemeClr val="tx1"/>
                </a:solidFill>
                <a:cs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47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cs typeface="Arial" pitchFamily="34" charset="0"/>
            </a:endParaRPr>
          </a:p>
        </p:txBody>
      </p:sp>
      <p:pic>
        <p:nvPicPr>
          <p:cNvPr id="20486" name="Picture 5" descr="Picture1.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0" y="1371600"/>
            <a:ext cx="4572000" cy="3429000"/>
          </a:xfrm>
          <a:prstGeom prst="rect">
            <a:avLst/>
          </a:prstGeom>
          <a:noFill/>
          <a:ln w="9525">
            <a:noFill/>
            <a:miter lim="800000"/>
            <a:headEnd/>
            <a:tailEnd/>
          </a:ln>
        </p:spPr>
      </p:pic>
      <p:sp>
        <p:nvSpPr>
          <p:cNvPr id="34820" name="Rectangle 7"/>
          <p:cNvSpPr>
            <a:spLocks noChangeArrowheads="1"/>
          </p:cNvSpPr>
          <p:nvPr/>
        </p:nvSpPr>
        <p:spPr bwMode="auto">
          <a:xfrm>
            <a:off x="5105400" y="2362200"/>
            <a:ext cx="4038600" cy="1200150"/>
          </a:xfrm>
          <a:prstGeom prst="rect">
            <a:avLst/>
          </a:prstGeom>
          <a:noFill/>
          <a:ln w="9525">
            <a:noFill/>
            <a:miter lim="800000"/>
            <a:headEnd/>
            <a:tailEnd/>
          </a:ln>
        </p:spPr>
        <p:txBody>
          <a:bodyPr>
            <a:spAutoFit/>
          </a:bodyPr>
          <a:lstStyle/>
          <a:p>
            <a:pPr marL="273050" lvl="1" indent="-273050">
              <a:buFont typeface="Wingdings" pitchFamily="2" charset="2"/>
              <a:buChar char="ü"/>
            </a:pPr>
            <a:r>
              <a:rPr lang="en-US" sz="3600" b="1" dirty="0">
                <a:solidFill>
                  <a:srgbClr val="000000"/>
                </a:solidFill>
              </a:rPr>
              <a:t> </a:t>
            </a:r>
            <a:r>
              <a:rPr lang="en-US" sz="3600" b="1" dirty="0" err="1">
                <a:solidFill>
                  <a:srgbClr val="000000"/>
                </a:solidFill>
              </a:rPr>
              <a:t>Criterios</a:t>
            </a:r>
            <a:r>
              <a:rPr lang="en-US" sz="3600" b="1" dirty="0"/>
              <a:t> </a:t>
            </a:r>
            <a:r>
              <a:rPr lang="en-US" sz="3600" b="1" dirty="0">
                <a:solidFill>
                  <a:srgbClr val="000000"/>
                </a:solidFill>
              </a:rPr>
              <a:t>de</a:t>
            </a:r>
            <a:r>
              <a:rPr lang="en-US" sz="3600" b="1" dirty="0"/>
              <a:t> </a:t>
            </a:r>
            <a:r>
              <a:rPr lang="en-US" sz="3600" b="1" dirty="0" err="1">
                <a:solidFill>
                  <a:srgbClr val="000000"/>
                </a:solidFill>
              </a:rPr>
              <a:t>conversión</a:t>
            </a:r>
            <a:endParaRPr lang="en-US" sz="3600" b="1" dirty="0">
              <a:solidFill>
                <a:srgbClr val="000000"/>
              </a:solidFill>
            </a:endParaRPr>
          </a:p>
          <a:p>
            <a:pPr marL="273050" lvl="1" indent="-273050">
              <a:buFont typeface="Wingdings" pitchFamily="2" charset="2"/>
              <a:buChar char="ü"/>
            </a:pPr>
            <a:r>
              <a:rPr lang="en-US" sz="3600" b="1" dirty="0">
                <a:solidFill>
                  <a:srgbClr val="000000"/>
                </a:solidFill>
              </a:rPr>
              <a:t> </a:t>
            </a:r>
            <a:r>
              <a:rPr lang="en-US" sz="3600" b="1" dirty="0" err="1">
                <a:solidFill>
                  <a:srgbClr val="000000"/>
                </a:solidFill>
              </a:rPr>
              <a:t>Uso</a:t>
            </a:r>
            <a:endParaRPr lang="en-US" sz="3600" b="1" dirty="0">
              <a:solidFill>
                <a:srgbClr val="000000"/>
              </a:solidFill>
            </a:endParaRPr>
          </a:p>
          <a:p>
            <a:pPr marL="273050" lvl="1" indent="-273050">
              <a:buFont typeface="Wingdings" pitchFamily="2" charset="2"/>
              <a:buChar char="ü"/>
            </a:pPr>
            <a:r>
              <a:rPr lang="en-US" sz="3600" b="1" dirty="0">
                <a:solidFill>
                  <a:srgbClr val="000000"/>
                </a:solidFill>
              </a:rPr>
              <a:t> </a:t>
            </a:r>
            <a:r>
              <a:rPr lang="en-US" sz="3600" b="1" dirty="0" err="1">
                <a:solidFill>
                  <a:srgbClr val="000000"/>
                </a:solidFill>
              </a:rPr>
              <a:t>Coste</a:t>
            </a:r>
            <a:r>
              <a:rPr lang="en-US" sz="3600" b="1" dirty="0"/>
              <a:t> </a:t>
            </a:r>
          </a:p>
        </p:txBody>
      </p:sp>
      <p:sp>
        <p:nvSpPr>
          <p:cNvPr id="34821" name="Rectangle 9"/>
          <p:cNvSpPr>
            <a:spLocks noChangeArrowheads="1"/>
          </p:cNvSpPr>
          <p:nvPr/>
        </p:nvSpPr>
        <p:spPr bwMode="auto">
          <a:xfrm>
            <a:off x="0" y="0"/>
            <a:ext cx="6858000" cy="749300"/>
          </a:xfrm>
          <a:prstGeom prst="rect">
            <a:avLst/>
          </a:prstGeom>
          <a:solidFill>
            <a:schemeClr val="bg1"/>
          </a:solidFill>
          <a:ln w="9525">
            <a:noFill/>
            <a:miter lim="800000"/>
            <a:headEnd/>
            <a:tailEnd/>
          </a:ln>
        </p:spPr>
        <p:txBody>
          <a:bodyPr>
            <a:spAutoFit/>
          </a:bodyPr>
          <a:lstStyle/>
          <a:p>
            <a:pPr marL="273050" indent="-273050" algn="ctr"/>
            <a:r>
              <a:rPr lang="es-ES" altLang="zh-CN" sz="3200" b="1" dirty="0" smtClean="0">
                <a:cs typeface="宋体"/>
              </a:rPr>
              <a:t>1.3 El </a:t>
            </a:r>
            <a:r>
              <a:rPr lang="es-ES" altLang="zh-CN" sz="3200" b="1" dirty="0">
                <a:cs typeface="宋体"/>
              </a:rPr>
              <a:t>valor de los libros en formato electrónico respecto al formato impreso: ventajas para las bibliotecas</a:t>
            </a:r>
            <a:endParaRPr lang="en-US" altLang="zh-CN" sz="3200" b="1" dirty="0">
              <a:cs typeface="宋体"/>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Chart 13"/>
          <p:cNvGraphicFramePr>
            <a:graphicFrameLocks/>
          </p:cNvGraphicFramePr>
          <p:nvPr/>
        </p:nvGraphicFramePr>
        <p:xfrm>
          <a:off x="228600" y="1295400"/>
          <a:ext cx="7620000" cy="4410075"/>
        </p:xfrm>
        <a:graphic>
          <a:graphicData uri="http://schemas.openxmlformats.org/presentationml/2006/ole">
            <p:oleObj spid="_x0000_s3074" name="Worksheet" r:id="rId4" imgW="8296351" imgH="5810402" progId="Excel.Sheet.8">
              <p:embed/>
            </p:oleObj>
          </a:graphicData>
        </a:graphic>
      </p:graphicFrame>
      <p:sp>
        <p:nvSpPr>
          <p:cNvPr id="3075" name="Title 1"/>
          <p:cNvSpPr txBox="1">
            <a:spLocks/>
          </p:cNvSpPr>
          <p:nvPr/>
        </p:nvSpPr>
        <p:spPr bwMode="auto">
          <a:xfrm>
            <a:off x="304800" y="0"/>
            <a:ext cx="8382000" cy="990600"/>
          </a:xfrm>
          <a:prstGeom prst="rect">
            <a:avLst/>
          </a:prstGeom>
          <a:noFill/>
          <a:ln w="9525">
            <a:noFill/>
            <a:miter lim="800000"/>
            <a:headEnd/>
            <a:tailEnd/>
          </a:ln>
        </p:spPr>
        <p:txBody>
          <a:bodyPr anchor="ctr"/>
          <a:lstStyle/>
          <a:p>
            <a:pPr algn="ctr"/>
            <a:endParaRPr lang="zh-CN" altLang="zh-CN" sz="2800">
              <a:cs typeface="宋体"/>
            </a:endParaRPr>
          </a:p>
        </p:txBody>
      </p:sp>
      <p:sp>
        <p:nvSpPr>
          <p:cNvPr id="3076" name="TextBox 8"/>
          <p:cNvSpPr txBox="1">
            <a:spLocks noChangeArrowheads="1"/>
          </p:cNvSpPr>
          <p:nvPr/>
        </p:nvSpPr>
        <p:spPr bwMode="auto">
          <a:xfrm>
            <a:off x="1066800" y="5791200"/>
            <a:ext cx="5715000" cy="236538"/>
          </a:xfrm>
          <a:prstGeom prst="rect">
            <a:avLst/>
          </a:prstGeom>
          <a:noFill/>
          <a:ln w="9525">
            <a:noFill/>
            <a:miter lim="800000"/>
            <a:headEnd/>
            <a:tailEnd/>
          </a:ln>
        </p:spPr>
        <p:txBody>
          <a:bodyPr>
            <a:spAutoFit/>
          </a:bodyPr>
          <a:lstStyle/>
          <a:p>
            <a:r>
              <a:rPr lang="es-ES" altLang="zh-CN">
                <a:solidFill>
                  <a:srgbClr val="000000"/>
                </a:solidFill>
                <a:cs typeface="宋体"/>
              </a:rPr>
              <a:t>Fuente:</a:t>
            </a:r>
            <a:r>
              <a:rPr lang="es-ES" altLang="zh-CN">
                <a:cs typeface="宋体"/>
              </a:rPr>
              <a:t> </a:t>
            </a:r>
            <a:r>
              <a:rPr lang="es-ES" altLang="zh-CN">
                <a:solidFill>
                  <a:srgbClr val="000000"/>
                </a:solidFill>
                <a:cs typeface="宋体"/>
              </a:rPr>
              <a:t>2009</a:t>
            </a:r>
            <a:r>
              <a:rPr lang="es-ES" altLang="zh-CN">
                <a:cs typeface="宋体"/>
              </a:rPr>
              <a:t> </a:t>
            </a:r>
            <a:r>
              <a:rPr lang="es-ES" altLang="zh-CN">
                <a:solidFill>
                  <a:srgbClr val="000000"/>
                </a:solidFill>
                <a:cs typeface="宋体"/>
              </a:rPr>
              <a:t>SMS</a:t>
            </a:r>
            <a:r>
              <a:rPr lang="es-ES" altLang="zh-CN">
                <a:cs typeface="宋体"/>
              </a:rPr>
              <a:t> </a:t>
            </a:r>
            <a:r>
              <a:rPr lang="es-ES" altLang="zh-CN">
                <a:solidFill>
                  <a:srgbClr val="000000"/>
                </a:solidFill>
                <a:cs typeface="宋体"/>
              </a:rPr>
              <a:t>Research/Respuestas</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450</a:t>
            </a:r>
            <a:r>
              <a:rPr lang="es-ES" altLang="zh-CN">
                <a:cs typeface="宋体"/>
              </a:rPr>
              <a:t> </a:t>
            </a:r>
            <a:r>
              <a:rPr lang="es-ES" altLang="zh-CN">
                <a:solidFill>
                  <a:srgbClr val="000000"/>
                </a:solidFill>
                <a:cs typeface="宋体"/>
              </a:rPr>
              <a:t>bibliotecarios</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todo</a:t>
            </a:r>
            <a:r>
              <a:rPr lang="es-ES" altLang="zh-CN">
                <a:cs typeface="宋体"/>
              </a:rPr>
              <a:t> </a:t>
            </a:r>
            <a:r>
              <a:rPr lang="es-ES" altLang="zh-CN">
                <a:solidFill>
                  <a:srgbClr val="000000"/>
                </a:solidFill>
                <a:cs typeface="宋体"/>
              </a:rPr>
              <a:t>el</a:t>
            </a:r>
            <a:r>
              <a:rPr lang="es-ES" altLang="zh-CN">
                <a:cs typeface="宋体"/>
              </a:rPr>
              <a:t> </a:t>
            </a:r>
            <a:r>
              <a:rPr lang="es-ES" altLang="zh-CN">
                <a:solidFill>
                  <a:srgbClr val="000000"/>
                </a:solidFill>
                <a:cs typeface="宋体"/>
              </a:rPr>
              <a:t>mundo</a:t>
            </a:r>
            <a:r>
              <a:rPr lang="es-ES" altLang="zh-CN">
                <a:cs typeface="宋体"/>
              </a:rPr>
              <a:t> </a:t>
            </a:r>
            <a:r>
              <a:rPr lang="es-ES" altLang="zh-CN">
                <a:solidFill>
                  <a:srgbClr val="000000"/>
                </a:solidFill>
                <a:cs typeface="宋体"/>
              </a:rPr>
              <a:t>a</a:t>
            </a:r>
            <a:r>
              <a:rPr lang="es-ES" altLang="zh-CN">
                <a:cs typeface="宋体"/>
              </a:rPr>
              <a:t> </a:t>
            </a:r>
            <a:r>
              <a:rPr lang="es-ES" altLang="zh-CN">
                <a:solidFill>
                  <a:srgbClr val="000000"/>
                </a:solidFill>
                <a:cs typeface="宋体"/>
              </a:rPr>
              <a:t>la</a:t>
            </a:r>
            <a:r>
              <a:rPr lang="es-ES" altLang="zh-CN">
                <a:cs typeface="宋体"/>
              </a:rPr>
              <a:t> </a:t>
            </a:r>
            <a:r>
              <a:rPr lang="es-ES" altLang="zh-CN">
                <a:solidFill>
                  <a:srgbClr val="000000"/>
                </a:solidFill>
                <a:cs typeface="宋体"/>
              </a:rPr>
              <a:t>encuesta</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Elsevier</a:t>
            </a:r>
            <a:endParaRPr lang="en-US" altLang="zh-CN">
              <a:solidFill>
                <a:srgbClr val="000000"/>
              </a:solidFill>
              <a:cs typeface="宋体"/>
            </a:endParaRPr>
          </a:p>
        </p:txBody>
      </p:sp>
      <p:sp>
        <p:nvSpPr>
          <p:cNvPr id="7" name="TextBox 6"/>
          <p:cNvSpPr txBox="1"/>
          <p:nvPr/>
        </p:nvSpPr>
        <p:spPr>
          <a:xfrm>
            <a:off x="152400" y="228600"/>
            <a:ext cx="7310438" cy="954088"/>
          </a:xfrm>
          <a:prstGeom prst="rect">
            <a:avLst/>
          </a:prstGeom>
          <a:noFill/>
        </p:spPr>
        <p:txBody>
          <a:bodyPr>
            <a:spAutoFit/>
          </a:bodyPr>
          <a:lstStyle/>
          <a:p>
            <a:pPr>
              <a:defRPr/>
            </a:pPr>
            <a:r>
              <a:rPr lang="es-ES" b="1" dirty="0" smtClean="0">
                <a:solidFill>
                  <a:srgbClr val="FFFFFF"/>
                </a:solidFill>
              </a:rPr>
              <a:t>¿</a:t>
            </a:r>
            <a:r>
              <a:rPr lang="es-ES" sz="2800" b="1" dirty="0" smtClean="0"/>
              <a:t> </a:t>
            </a:r>
            <a:r>
              <a:rPr lang="es-ES" sz="2800" b="1" dirty="0" smtClean="0">
                <a:cs typeface="Arial" pitchFamily="34" charset="0"/>
              </a:rPr>
              <a:t>¿ </a:t>
            </a:r>
            <a:r>
              <a:rPr lang="es-ES" sz="2800" b="1" dirty="0" smtClean="0"/>
              <a:t>Qué </a:t>
            </a:r>
            <a:r>
              <a:rPr lang="es-ES" sz="2800" b="1" dirty="0"/>
              <a:t>factores decisivos impulsan a los bibliotecarios a considerar los libros en formato electrónico </a:t>
            </a:r>
            <a:r>
              <a:rPr lang="es-ES" sz="2800" b="1" dirty="0">
                <a:solidFill>
                  <a:schemeClr val="accent3">
                    <a:lumMod val="75000"/>
                  </a:schemeClr>
                </a:solidFill>
              </a:rPr>
              <a:t>ANTES</a:t>
            </a:r>
            <a:r>
              <a:rPr lang="es-ES" sz="2800" b="1" dirty="0"/>
              <a:t> de adquirirlos?</a:t>
            </a:r>
            <a:endParaRPr lang="en-US" sz="2800" b="1" dirty="0"/>
          </a:p>
          <a:p>
            <a:pPr>
              <a:defRPr/>
            </a:pPr>
            <a:endParaRPr lang="es-ES_tradnl"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p:cNvSpPr>
          <p:nvPr/>
        </p:nvSpPr>
        <p:spPr bwMode="auto">
          <a:xfrm>
            <a:off x="609600" y="0"/>
            <a:ext cx="8077200" cy="914400"/>
          </a:xfrm>
          <a:prstGeom prst="rect">
            <a:avLst/>
          </a:prstGeom>
          <a:noFill/>
          <a:ln w="9525">
            <a:noFill/>
            <a:miter lim="800000"/>
            <a:headEnd/>
            <a:tailEnd/>
          </a:ln>
        </p:spPr>
        <p:txBody>
          <a:bodyPr anchor="ctr"/>
          <a:lstStyle/>
          <a:p>
            <a:pPr algn="ctr"/>
            <a:endParaRPr lang="zh-CN" altLang="zh-CN" sz="2400">
              <a:cs typeface="宋体"/>
            </a:endParaRPr>
          </a:p>
        </p:txBody>
      </p:sp>
      <p:graphicFrame>
        <p:nvGraphicFramePr>
          <p:cNvPr id="7" name="Table 6"/>
          <p:cNvGraphicFramePr>
            <a:graphicFrameLocks noGrp="1"/>
          </p:cNvGraphicFramePr>
          <p:nvPr/>
        </p:nvGraphicFramePr>
        <p:xfrm>
          <a:off x="1371600" y="1371600"/>
          <a:ext cx="6248400" cy="4466908"/>
        </p:xfrm>
        <a:graphic>
          <a:graphicData uri="http://schemas.openxmlformats.org/drawingml/2006/table">
            <a:tbl>
              <a:tblPr/>
              <a:tblGrid>
                <a:gridCol w="4495800"/>
                <a:gridCol w="1752600"/>
              </a:tblGrid>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rgbClr val="000000"/>
                          </a:solidFill>
                          <a:effectLst/>
                          <a:latin typeface="Calibri" pitchFamily="34" charset="0"/>
                          <a:cs typeface="Arial" pitchFamily="34" charset="0"/>
                        </a:rPr>
                        <a:t>Ventajas/factor</a:t>
                      </a:r>
                      <a:r>
                        <a:rPr kumimoji="0" lang="es-ES" sz="2000" b="1" i="0" u="none" strike="noStrike" cap="none" normalizeH="0" baseline="0" smtClean="0">
                          <a:ln>
                            <a:noFill/>
                          </a:ln>
                          <a:solidFill>
                            <a:schemeClr val="tx1"/>
                          </a:solidFill>
                          <a:effectLst/>
                          <a:latin typeface="Calibri" pitchFamily="34" charset="0"/>
                          <a:cs typeface="Arial" pitchFamily="34" charset="0"/>
                        </a:rPr>
                        <a:t> </a:t>
                      </a:r>
                      <a:r>
                        <a:rPr kumimoji="0" lang="es-ES" sz="2000" b="1" i="0" u="none" strike="noStrike" cap="none" normalizeH="0" baseline="0" smtClean="0">
                          <a:ln>
                            <a:noFill/>
                          </a:ln>
                          <a:solidFill>
                            <a:srgbClr val="000000"/>
                          </a:solidFill>
                          <a:effectLst/>
                          <a:latin typeface="Calibri" pitchFamily="34" charset="0"/>
                          <a:cs typeface="Arial" pitchFamily="34" charset="0"/>
                        </a:rPr>
                        <a:t>decisivo</a:t>
                      </a:r>
                      <a:r>
                        <a:rPr kumimoji="0" lang="es-ES" sz="2000" b="1" i="0" u="none" strike="noStrike" cap="none" normalizeH="0" baseline="0" smtClean="0">
                          <a:ln>
                            <a:noFill/>
                          </a:ln>
                          <a:solidFill>
                            <a:schemeClr val="tx1"/>
                          </a:solidFill>
                          <a:effectLst/>
                          <a:latin typeface="Calibri" pitchFamily="34" charset="0"/>
                          <a:cs typeface="Arial" pitchFamily="34" charset="0"/>
                        </a:rPr>
                        <a:t> </a:t>
                      </a:r>
                      <a:r>
                        <a:rPr kumimoji="0" lang="es-ES" sz="2000" b="1" i="0" u="none" strike="noStrike" cap="none" normalizeH="0" baseline="0" smtClean="0">
                          <a:ln>
                            <a:noFill/>
                          </a:ln>
                          <a:solidFill>
                            <a:srgbClr val="000000"/>
                          </a:solidFill>
                          <a:effectLst/>
                          <a:latin typeface="Calibri" pitchFamily="34" charset="0"/>
                          <a:cs typeface="Arial" pitchFamily="34" charset="0"/>
                        </a:rPr>
                        <a:t>para</a:t>
                      </a:r>
                      <a:r>
                        <a:rPr kumimoji="0" lang="es-ES" sz="2000" b="1" i="0" u="none" strike="noStrike" cap="none" normalizeH="0" baseline="0" smtClean="0">
                          <a:ln>
                            <a:noFill/>
                          </a:ln>
                          <a:solidFill>
                            <a:schemeClr val="tx1"/>
                          </a:solidFill>
                          <a:effectLst/>
                          <a:latin typeface="Calibri" pitchFamily="34" charset="0"/>
                          <a:cs typeface="Arial" pitchFamily="34" charset="0"/>
                        </a:rPr>
                        <a:t> </a:t>
                      </a:r>
                      <a:r>
                        <a:rPr kumimoji="0" lang="es-ES" sz="2000" b="1" i="0" u="none" strike="noStrike" cap="none" normalizeH="0" baseline="0" smtClean="0">
                          <a:ln>
                            <a:noFill/>
                          </a:ln>
                          <a:solidFill>
                            <a:srgbClr val="000000"/>
                          </a:solidFill>
                          <a:effectLst/>
                          <a:latin typeface="Calibri" pitchFamily="34" charset="0"/>
                          <a:cs typeface="Arial" pitchFamily="34" charset="0"/>
                        </a:rPr>
                        <a:t>incrementar</a:t>
                      </a:r>
                      <a:r>
                        <a:rPr kumimoji="0" lang="es-ES" sz="2000" b="1" i="0" u="none" strike="noStrike" cap="none" normalizeH="0" baseline="0" smtClean="0">
                          <a:ln>
                            <a:noFill/>
                          </a:ln>
                          <a:solidFill>
                            <a:schemeClr val="tx1"/>
                          </a:solidFill>
                          <a:effectLst/>
                          <a:latin typeface="Calibri" pitchFamily="34" charset="0"/>
                          <a:cs typeface="Arial" pitchFamily="34" charset="0"/>
                        </a:rPr>
                        <a:t> </a:t>
                      </a:r>
                      <a:r>
                        <a:rPr kumimoji="0" lang="es-ES" sz="2000" b="1" i="0" u="none" strike="noStrike" cap="none" normalizeH="0" baseline="0" smtClean="0">
                          <a:ln>
                            <a:noFill/>
                          </a:ln>
                          <a:solidFill>
                            <a:srgbClr val="000000"/>
                          </a:solidFill>
                          <a:effectLst/>
                          <a:latin typeface="Calibri" pitchFamily="34" charset="0"/>
                          <a:cs typeface="Arial" pitchFamily="34" charset="0"/>
                        </a:rPr>
                        <a:t>el</a:t>
                      </a:r>
                      <a:r>
                        <a:rPr kumimoji="0" lang="es-ES" sz="2000" b="1" i="0" u="none" strike="noStrike" cap="none" normalizeH="0" baseline="0" smtClean="0">
                          <a:ln>
                            <a:noFill/>
                          </a:ln>
                          <a:solidFill>
                            <a:schemeClr val="tx1"/>
                          </a:solidFill>
                          <a:effectLst/>
                          <a:latin typeface="Calibri" pitchFamily="34" charset="0"/>
                          <a:cs typeface="Arial" pitchFamily="34" charset="0"/>
                        </a:rPr>
                        <a:t> </a:t>
                      </a:r>
                      <a:r>
                        <a:rPr kumimoji="0" lang="es-ES" sz="2000" b="1" i="0" u="none" strike="noStrike" cap="none" normalizeH="0" baseline="0" smtClean="0">
                          <a:ln>
                            <a:noFill/>
                          </a:ln>
                          <a:solidFill>
                            <a:srgbClr val="000000"/>
                          </a:solidFill>
                          <a:effectLst/>
                          <a:latin typeface="Calibri" pitchFamily="34" charset="0"/>
                          <a:cs typeface="Arial" pitchFamily="34" charset="0"/>
                        </a:rPr>
                        <a:t>contenido</a:t>
                      </a:r>
                      <a:r>
                        <a:rPr kumimoji="0" lang="es-ES" sz="2000" b="1" i="0" u="none" strike="noStrike" cap="none" normalizeH="0" baseline="0" smtClean="0">
                          <a:ln>
                            <a:noFill/>
                          </a:ln>
                          <a:solidFill>
                            <a:schemeClr val="tx1"/>
                          </a:solidFill>
                          <a:effectLst/>
                          <a:latin typeface="Calibri" pitchFamily="34" charset="0"/>
                          <a:cs typeface="Arial" pitchFamily="34" charset="0"/>
                        </a:rPr>
                        <a:t> </a:t>
                      </a:r>
                      <a:r>
                        <a:rPr kumimoji="0" lang="es-ES" sz="2000" b="1" i="0" u="none" strike="noStrike" cap="none" normalizeH="0" baseline="0" smtClean="0">
                          <a:ln>
                            <a:noFill/>
                          </a:ln>
                          <a:solidFill>
                            <a:srgbClr val="000000"/>
                          </a:solidFill>
                          <a:effectLst/>
                          <a:latin typeface="Calibri" pitchFamily="34" charset="0"/>
                          <a:cs typeface="Arial" pitchFamily="34" charset="0"/>
                        </a:rPr>
                        <a:t>en</a:t>
                      </a:r>
                      <a:r>
                        <a:rPr kumimoji="0" lang="es-ES" sz="2000" b="1" i="0" u="none" strike="noStrike" cap="none" normalizeH="0" baseline="0" smtClean="0">
                          <a:ln>
                            <a:noFill/>
                          </a:ln>
                          <a:solidFill>
                            <a:schemeClr val="tx1"/>
                          </a:solidFill>
                          <a:effectLst/>
                          <a:latin typeface="Calibri" pitchFamily="34" charset="0"/>
                          <a:cs typeface="Arial" pitchFamily="34" charset="0"/>
                        </a:rPr>
                        <a:t> </a:t>
                      </a:r>
                      <a:r>
                        <a:rPr kumimoji="0" lang="es-ES" sz="2000" b="1" i="0" u="none" strike="noStrike" cap="none" normalizeH="0" baseline="0" smtClean="0">
                          <a:ln>
                            <a:noFill/>
                          </a:ln>
                          <a:solidFill>
                            <a:srgbClr val="000000"/>
                          </a:solidFill>
                          <a:effectLst/>
                          <a:latin typeface="Calibri" pitchFamily="34" charset="0"/>
                          <a:cs typeface="Arial" pitchFamily="34" charset="0"/>
                        </a:rPr>
                        <a:t>formato</a:t>
                      </a:r>
                      <a:r>
                        <a:rPr kumimoji="0" lang="es-ES" sz="2000" b="1" i="0" u="none" strike="noStrike" cap="none" normalizeH="0" baseline="0" smtClean="0">
                          <a:ln>
                            <a:noFill/>
                          </a:ln>
                          <a:solidFill>
                            <a:schemeClr val="tx1"/>
                          </a:solidFill>
                          <a:effectLst/>
                          <a:latin typeface="Calibri" pitchFamily="34" charset="0"/>
                          <a:cs typeface="Arial" pitchFamily="34" charset="0"/>
                        </a:rPr>
                        <a:t> </a:t>
                      </a:r>
                      <a:r>
                        <a:rPr kumimoji="0" lang="es-ES" sz="2000" b="1" i="0" u="none" strike="noStrike" cap="none" normalizeH="0" baseline="0" smtClean="0">
                          <a:ln>
                            <a:noFill/>
                          </a:ln>
                          <a:solidFill>
                            <a:srgbClr val="000000"/>
                          </a:solidFill>
                          <a:effectLst/>
                          <a:latin typeface="Calibri" pitchFamily="34" charset="0"/>
                          <a:cs typeface="Arial" pitchFamily="34" charset="0"/>
                        </a:rPr>
                        <a:t>electrónico</a:t>
                      </a:r>
                      <a:endParaRPr kumimoji="0" lang="en-US" sz="2000" b="1" i="0" u="none" strike="noStrike" cap="none" normalizeH="0" baseline="0" smtClean="0">
                        <a:ln>
                          <a:noFill/>
                        </a:ln>
                        <a:solidFill>
                          <a:srgbClr val="000000"/>
                        </a:solidFill>
                        <a:effectLst/>
                        <a:latin typeface="Calibri" pitchFamily="34" charset="0"/>
                        <a:cs typeface="Arial" pitchFamily="34" charset="0"/>
                      </a:endParaRPr>
                    </a:p>
                  </a:txBody>
                  <a:tcPr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Porcentaje</a:t>
                      </a:r>
                    </a:p>
                  </a:txBody>
                  <a:tcPr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r>
              <a:tr h="3635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Accesibilidad 24 x 7</a:t>
                      </a:r>
                    </a:p>
                  </a:txBody>
                  <a:tcPr marL="9525" marR="9525" marT="9525" marB="0" anchor="b"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69%</a:t>
                      </a:r>
                    </a:p>
                  </a:txBody>
                  <a:tcPr marL="9525" marR="9525" marT="9525" marB="0" anchor="b"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r>
              <a:tr h="4778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Varios usuarios simultáneos</a:t>
                      </a:r>
                    </a:p>
                  </a:txBody>
                  <a:tcPr marL="9525" marR="9525" marT="9525" marB="0" anchor="b"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26%</a:t>
                      </a:r>
                    </a:p>
                  </a:txBody>
                  <a:tcPr marL="9525" marR="9525" marT="9525" marB="0" anchor="b"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r>
              <a:tr h="3635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rgbClr val="000000"/>
                          </a:solidFill>
                          <a:effectLst/>
                          <a:latin typeface="Calibri" pitchFamily="34" charset="0"/>
                          <a:cs typeface="Arial" pitchFamily="34" charset="0"/>
                        </a:rPr>
                        <a:t>Rapidez de consulta y búsqueda</a:t>
                      </a:r>
                      <a:endParaRPr kumimoji="0" lang="en-US" sz="24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anchor="b"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20%</a:t>
                      </a:r>
                    </a:p>
                  </a:txBody>
                  <a:tcPr marL="9525" marR="9525" marT="9525" marB="0" anchor="b"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r>
              <a:tr h="3635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Coste</a:t>
                      </a:r>
                    </a:p>
                  </a:txBody>
                  <a:tcPr marL="9525" marR="9525" marT="9525" marB="0" anchor="b"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19%</a:t>
                      </a:r>
                    </a:p>
                  </a:txBody>
                  <a:tcPr marL="9525" marR="9525" marT="9525" marB="0" anchor="b"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r>
              <a:tr h="3635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rgbClr val="000000"/>
                          </a:solidFill>
                          <a:effectLst/>
                          <a:latin typeface="Calibri" pitchFamily="34" charset="0"/>
                          <a:cs typeface="Arial" pitchFamily="34" charset="0"/>
                        </a:rPr>
                        <a:t>Preferencia de los usuarios por el contenido en línea</a:t>
                      </a:r>
                      <a:endParaRPr kumimoji="0" lang="en-US" sz="24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anchor="b"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13%</a:t>
                      </a:r>
                    </a:p>
                  </a:txBody>
                  <a:tcPr marL="9525" marR="9525" marT="9525" marB="0" anchor="b"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r>
              <a:tr h="3635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rgbClr val="000000"/>
                          </a:solidFill>
                          <a:effectLst/>
                          <a:latin typeface="Calibri" pitchFamily="34" charset="0"/>
                          <a:cs typeface="Arial" pitchFamily="34" charset="0"/>
                        </a:rPr>
                        <a:t>Mayor facilidad de localización de información y uso</a:t>
                      </a:r>
                      <a:endParaRPr kumimoji="0" lang="en-US" sz="24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anchor="b"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13%</a:t>
                      </a:r>
                    </a:p>
                  </a:txBody>
                  <a:tcPr marL="9525" marR="9525" marT="9525" marB="0" anchor="b"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r>
              <a:tr h="3635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Facilidad de uso</a:t>
                      </a:r>
                    </a:p>
                  </a:txBody>
                  <a:tcPr marL="9525" marR="9525" marT="9525" marB="0" anchor="b" horzOverflow="overflow">
                    <a:lnL w="9525" cap="flat" cmpd="sng" algn="ctr">
                      <a:solidFill>
                        <a:srgbClr val="98B954"/>
                      </a:solidFill>
                      <a:prstDash val="solid"/>
                      <a:round/>
                      <a:headEnd type="none" w="med" len="med"/>
                      <a:tailEnd type="none" w="med" len="med"/>
                    </a:lnL>
                    <a:lnR>
                      <a:noFill/>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11%</a:t>
                      </a:r>
                    </a:p>
                  </a:txBody>
                  <a:tcPr marL="9525" marR="9525" marT="9525" marB="0" anchor="b" horzOverflow="overflow">
                    <a:lnL>
                      <a:noFill/>
                    </a:lnL>
                    <a:lnR w="9525" cap="flat" cmpd="sng" algn="ctr">
                      <a:solidFill>
                        <a:srgbClr val="98B954"/>
                      </a:solidFill>
                      <a:prstDash val="solid"/>
                      <a:round/>
                      <a:headEnd type="none" w="med" len="med"/>
                      <a:tailEnd type="none" w="med" len="med"/>
                    </a:lnR>
                    <a:lnT w="9525" cap="flat" cmpd="sng" algn="ctr">
                      <a:solidFill>
                        <a:srgbClr val="98B954"/>
                      </a:solidFill>
                      <a:prstDash val="solid"/>
                      <a:round/>
                      <a:headEnd type="none" w="med" len="med"/>
                      <a:tailEnd type="none" w="med" len="med"/>
                    </a:lnT>
                    <a:lnB w="9525" cap="flat" cmpd="sng" algn="ctr">
                      <a:solidFill>
                        <a:srgbClr val="98B954"/>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10800000"/>
                    </a:gradFill>
                  </a:tcPr>
                </a:tc>
              </a:tr>
            </a:tbl>
          </a:graphicData>
        </a:graphic>
      </p:graphicFrame>
      <p:sp>
        <p:nvSpPr>
          <p:cNvPr id="35871" name="TextBox 8"/>
          <p:cNvSpPr txBox="1">
            <a:spLocks noChangeArrowheads="1"/>
          </p:cNvSpPr>
          <p:nvPr/>
        </p:nvSpPr>
        <p:spPr bwMode="auto">
          <a:xfrm>
            <a:off x="1676400" y="6019800"/>
            <a:ext cx="5638800" cy="246063"/>
          </a:xfrm>
          <a:prstGeom prst="rect">
            <a:avLst/>
          </a:prstGeom>
          <a:noFill/>
          <a:ln w="9525">
            <a:noFill/>
            <a:miter lim="800000"/>
            <a:headEnd/>
            <a:tailEnd/>
          </a:ln>
        </p:spPr>
        <p:txBody>
          <a:bodyPr>
            <a:spAutoFit/>
          </a:bodyPr>
          <a:lstStyle/>
          <a:p>
            <a:r>
              <a:rPr lang="es-ES" altLang="zh-CN" sz="1000">
                <a:solidFill>
                  <a:srgbClr val="000000"/>
                </a:solidFill>
                <a:cs typeface="宋体"/>
              </a:rPr>
              <a:t>Fuente:</a:t>
            </a:r>
            <a:r>
              <a:rPr lang="es-ES" altLang="zh-CN" sz="1000">
                <a:cs typeface="宋体"/>
              </a:rPr>
              <a:t> </a:t>
            </a:r>
            <a:r>
              <a:rPr lang="es-ES" altLang="zh-CN" sz="1000">
                <a:solidFill>
                  <a:srgbClr val="000000"/>
                </a:solidFill>
                <a:cs typeface="宋体"/>
              </a:rPr>
              <a:t>2009</a:t>
            </a:r>
            <a:r>
              <a:rPr lang="es-ES" altLang="zh-CN" sz="1000">
                <a:cs typeface="宋体"/>
              </a:rPr>
              <a:t> </a:t>
            </a:r>
            <a:r>
              <a:rPr lang="es-ES" altLang="zh-CN" sz="1000">
                <a:solidFill>
                  <a:srgbClr val="000000"/>
                </a:solidFill>
                <a:cs typeface="宋体"/>
              </a:rPr>
              <a:t>SMS</a:t>
            </a:r>
            <a:r>
              <a:rPr lang="es-ES" altLang="zh-CN" sz="1000">
                <a:cs typeface="宋体"/>
              </a:rPr>
              <a:t> </a:t>
            </a:r>
            <a:r>
              <a:rPr lang="es-ES" altLang="zh-CN" sz="1000">
                <a:solidFill>
                  <a:srgbClr val="000000"/>
                </a:solidFill>
                <a:cs typeface="宋体"/>
              </a:rPr>
              <a:t>Research/Respuestas</a:t>
            </a:r>
            <a:r>
              <a:rPr lang="es-ES" altLang="zh-CN" sz="1000">
                <a:cs typeface="宋体"/>
              </a:rPr>
              <a:t> </a:t>
            </a:r>
            <a:r>
              <a:rPr lang="es-ES" altLang="zh-CN" sz="1000">
                <a:solidFill>
                  <a:srgbClr val="000000"/>
                </a:solidFill>
                <a:cs typeface="宋体"/>
              </a:rPr>
              <a:t>de</a:t>
            </a:r>
            <a:r>
              <a:rPr lang="es-ES" altLang="zh-CN" sz="1000">
                <a:cs typeface="宋体"/>
              </a:rPr>
              <a:t> </a:t>
            </a:r>
            <a:r>
              <a:rPr lang="es-ES" altLang="zh-CN" sz="1000">
                <a:solidFill>
                  <a:srgbClr val="000000"/>
                </a:solidFill>
                <a:cs typeface="宋体"/>
              </a:rPr>
              <a:t>450</a:t>
            </a:r>
            <a:r>
              <a:rPr lang="es-ES" altLang="zh-CN" sz="1000">
                <a:cs typeface="宋体"/>
              </a:rPr>
              <a:t> </a:t>
            </a:r>
            <a:r>
              <a:rPr lang="es-ES" altLang="zh-CN" sz="1000">
                <a:solidFill>
                  <a:srgbClr val="000000"/>
                </a:solidFill>
                <a:cs typeface="宋体"/>
              </a:rPr>
              <a:t>bibliotecarios</a:t>
            </a:r>
            <a:r>
              <a:rPr lang="es-ES" altLang="zh-CN" sz="1000">
                <a:cs typeface="宋体"/>
              </a:rPr>
              <a:t> </a:t>
            </a:r>
            <a:r>
              <a:rPr lang="es-ES" altLang="zh-CN" sz="1000">
                <a:solidFill>
                  <a:srgbClr val="000000"/>
                </a:solidFill>
                <a:cs typeface="宋体"/>
              </a:rPr>
              <a:t>de</a:t>
            </a:r>
            <a:r>
              <a:rPr lang="es-ES" altLang="zh-CN" sz="1000">
                <a:cs typeface="宋体"/>
              </a:rPr>
              <a:t> </a:t>
            </a:r>
            <a:r>
              <a:rPr lang="es-ES" altLang="zh-CN" sz="1000">
                <a:solidFill>
                  <a:srgbClr val="000000"/>
                </a:solidFill>
                <a:cs typeface="宋体"/>
              </a:rPr>
              <a:t>todo</a:t>
            </a:r>
            <a:r>
              <a:rPr lang="es-ES" altLang="zh-CN" sz="1000">
                <a:cs typeface="宋体"/>
              </a:rPr>
              <a:t> </a:t>
            </a:r>
            <a:r>
              <a:rPr lang="es-ES" altLang="zh-CN" sz="1000">
                <a:solidFill>
                  <a:srgbClr val="000000"/>
                </a:solidFill>
                <a:cs typeface="宋体"/>
              </a:rPr>
              <a:t>el</a:t>
            </a:r>
            <a:r>
              <a:rPr lang="es-ES" altLang="zh-CN" sz="1000">
                <a:cs typeface="宋体"/>
              </a:rPr>
              <a:t> </a:t>
            </a:r>
            <a:r>
              <a:rPr lang="es-ES" altLang="zh-CN" sz="1000">
                <a:solidFill>
                  <a:srgbClr val="000000"/>
                </a:solidFill>
                <a:cs typeface="宋体"/>
              </a:rPr>
              <a:t>mundo</a:t>
            </a:r>
            <a:r>
              <a:rPr lang="es-ES" altLang="zh-CN" sz="1000">
                <a:cs typeface="宋体"/>
              </a:rPr>
              <a:t> </a:t>
            </a:r>
            <a:r>
              <a:rPr lang="es-ES" altLang="zh-CN" sz="1000">
                <a:solidFill>
                  <a:srgbClr val="000000"/>
                </a:solidFill>
                <a:cs typeface="宋体"/>
              </a:rPr>
              <a:t>a</a:t>
            </a:r>
            <a:r>
              <a:rPr lang="es-ES" altLang="zh-CN" sz="1000">
                <a:cs typeface="宋体"/>
              </a:rPr>
              <a:t> </a:t>
            </a:r>
            <a:r>
              <a:rPr lang="es-ES" altLang="zh-CN" sz="1000">
                <a:solidFill>
                  <a:srgbClr val="000000"/>
                </a:solidFill>
                <a:cs typeface="宋体"/>
              </a:rPr>
              <a:t>la</a:t>
            </a:r>
            <a:r>
              <a:rPr lang="es-ES" altLang="zh-CN" sz="1000">
                <a:cs typeface="宋体"/>
              </a:rPr>
              <a:t> </a:t>
            </a:r>
            <a:r>
              <a:rPr lang="es-ES" altLang="zh-CN" sz="1000">
                <a:solidFill>
                  <a:srgbClr val="000000"/>
                </a:solidFill>
                <a:cs typeface="宋体"/>
              </a:rPr>
              <a:t>encuesta</a:t>
            </a:r>
            <a:r>
              <a:rPr lang="es-ES" altLang="zh-CN" sz="1000">
                <a:cs typeface="宋体"/>
              </a:rPr>
              <a:t> </a:t>
            </a:r>
            <a:r>
              <a:rPr lang="es-ES" altLang="zh-CN" sz="1000">
                <a:solidFill>
                  <a:srgbClr val="000000"/>
                </a:solidFill>
                <a:cs typeface="宋体"/>
              </a:rPr>
              <a:t>de</a:t>
            </a:r>
            <a:r>
              <a:rPr lang="es-ES" altLang="zh-CN" sz="1000">
                <a:cs typeface="宋体"/>
              </a:rPr>
              <a:t> </a:t>
            </a:r>
            <a:r>
              <a:rPr lang="es-ES" altLang="zh-CN" sz="1000">
                <a:solidFill>
                  <a:srgbClr val="000000"/>
                </a:solidFill>
                <a:cs typeface="宋体"/>
              </a:rPr>
              <a:t>Elsevier</a:t>
            </a:r>
            <a:endParaRPr lang="en-US" altLang="zh-CN" sz="1000">
              <a:solidFill>
                <a:srgbClr val="000000"/>
              </a:solidFill>
              <a:cs typeface="宋体"/>
            </a:endParaRPr>
          </a:p>
        </p:txBody>
      </p:sp>
      <p:sp>
        <p:nvSpPr>
          <p:cNvPr id="35872" name="TextBox 8"/>
          <p:cNvSpPr txBox="1">
            <a:spLocks noChangeArrowheads="1"/>
          </p:cNvSpPr>
          <p:nvPr/>
        </p:nvSpPr>
        <p:spPr bwMode="auto">
          <a:xfrm>
            <a:off x="76200" y="228600"/>
            <a:ext cx="7391400" cy="995363"/>
          </a:xfrm>
          <a:prstGeom prst="rect">
            <a:avLst/>
          </a:prstGeom>
          <a:noFill/>
          <a:ln w="9525">
            <a:noFill/>
            <a:miter lim="800000"/>
            <a:headEnd/>
            <a:tailEnd/>
          </a:ln>
        </p:spPr>
        <p:txBody>
          <a:bodyPr>
            <a:spAutoFit/>
          </a:bodyPr>
          <a:lstStyle/>
          <a:p>
            <a:r>
              <a:rPr lang="es-ES" sz="2800" b="1" dirty="0">
                <a:cs typeface="Arial" pitchFamily="34" charset="0"/>
              </a:rPr>
              <a:t>¿Cuáles son las principales ventajas que destacan los bibliotecarios </a:t>
            </a:r>
            <a:r>
              <a:rPr lang="es-ES" sz="2800" b="1" dirty="0">
                <a:solidFill>
                  <a:srgbClr val="00B050"/>
                </a:solidFill>
                <a:cs typeface="Arial" pitchFamily="34" charset="0"/>
              </a:rPr>
              <a:t>DESPUÉS</a:t>
            </a:r>
            <a:r>
              <a:rPr lang="es-ES" sz="2800" b="1" dirty="0">
                <a:cs typeface="Arial" pitchFamily="34" charset="0"/>
              </a:rPr>
              <a:t> de adquirir libros en formato electrónico?</a:t>
            </a:r>
            <a:endParaRPr lang="en-US" sz="2800" b="1" dirty="0">
              <a:cs typeface="Arial" pitchFamily="34" charset="0"/>
            </a:endParaRPr>
          </a:p>
          <a:p>
            <a:endParaRPr lang="es-ES_tradnl"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txBox="1">
            <a:spLocks/>
          </p:cNvSpPr>
          <p:nvPr/>
        </p:nvSpPr>
        <p:spPr bwMode="auto">
          <a:xfrm>
            <a:off x="1143000" y="457200"/>
            <a:ext cx="5638800" cy="457200"/>
          </a:xfrm>
          <a:prstGeom prst="rect">
            <a:avLst/>
          </a:prstGeom>
          <a:noFill/>
          <a:ln w="9525">
            <a:noFill/>
            <a:miter lim="800000"/>
            <a:headEnd/>
            <a:tailEnd/>
          </a:ln>
        </p:spPr>
        <p:txBody>
          <a:bodyPr anchor="ctr"/>
          <a:lstStyle/>
          <a:p>
            <a:pPr algn="ctr" eaLnBrk="0" hangingPunct="0"/>
            <a:r>
              <a:rPr lang="en-US" altLang="zh-CN" sz="4400">
                <a:cs typeface="宋体"/>
              </a:rPr>
              <a:t/>
            </a:r>
            <a:br>
              <a:rPr lang="en-US" altLang="zh-CN" sz="4400">
                <a:cs typeface="宋体"/>
              </a:rPr>
            </a:br>
            <a:endParaRPr lang="en-US" altLang="zh-CN" sz="4400">
              <a:cs typeface="宋体"/>
            </a:endParaRPr>
          </a:p>
        </p:txBody>
      </p:sp>
      <p:sp>
        <p:nvSpPr>
          <p:cNvPr id="36867" name="Text Box 6"/>
          <p:cNvSpPr txBox="1">
            <a:spLocks noChangeArrowheads="1"/>
          </p:cNvSpPr>
          <p:nvPr/>
        </p:nvSpPr>
        <p:spPr bwMode="auto">
          <a:xfrm>
            <a:off x="533400" y="990600"/>
            <a:ext cx="7467600" cy="368300"/>
          </a:xfrm>
          <a:prstGeom prst="rect">
            <a:avLst/>
          </a:prstGeom>
          <a:noFill/>
          <a:ln w="9525">
            <a:noFill/>
            <a:miter lim="800000"/>
            <a:headEnd/>
            <a:tailEnd/>
          </a:ln>
        </p:spPr>
        <p:txBody>
          <a:bodyPr>
            <a:spAutoFit/>
          </a:bodyPr>
          <a:lstStyle/>
          <a:p>
            <a:pPr>
              <a:spcBef>
                <a:spcPct val="50000"/>
              </a:spcBef>
            </a:pPr>
            <a:endParaRPr lang="zh-CN" altLang="zh-CN">
              <a:cs typeface="宋体"/>
            </a:endParaRPr>
          </a:p>
        </p:txBody>
      </p:sp>
      <p:sp>
        <p:nvSpPr>
          <p:cNvPr id="36868" name="TextBox 22"/>
          <p:cNvSpPr txBox="1">
            <a:spLocks noChangeArrowheads="1"/>
          </p:cNvSpPr>
          <p:nvPr/>
        </p:nvSpPr>
        <p:spPr bwMode="auto">
          <a:xfrm>
            <a:off x="1752600" y="3352800"/>
            <a:ext cx="5257800" cy="923925"/>
          </a:xfrm>
          <a:prstGeom prst="rect">
            <a:avLst/>
          </a:prstGeom>
          <a:noFill/>
          <a:ln w="9525">
            <a:noFill/>
            <a:miter lim="800000"/>
            <a:headEnd/>
            <a:tailEnd/>
          </a:ln>
        </p:spPr>
        <p:txBody>
          <a:bodyPr>
            <a:spAutoFit/>
          </a:bodyPr>
          <a:lstStyle/>
          <a:p>
            <a:pPr algn="ctr"/>
            <a:r>
              <a:rPr lang="es-ES" altLang="zh-CN" b="1">
                <a:solidFill>
                  <a:srgbClr val="FFFFFF"/>
                </a:solidFill>
                <a:cs typeface="宋体"/>
              </a:rPr>
              <a:t>10.600 libros en línea y</a:t>
            </a:r>
            <a:r>
              <a:rPr lang="en-US" altLang="zh-CN" b="1">
                <a:solidFill>
                  <a:schemeClr val="bg1"/>
                </a:solidFill>
                <a:cs typeface="宋体"/>
              </a:rPr>
              <a:t> </a:t>
            </a:r>
          </a:p>
          <a:p>
            <a:pPr algn="ctr"/>
            <a:r>
              <a:rPr lang="es-ES" altLang="zh-CN" b="1">
                <a:solidFill>
                  <a:srgbClr val="FFFFFF"/>
                </a:solidFill>
                <a:cs typeface="宋体"/>
              </a:rPr>
              <a:t>artículos integrados sobre una gran variedad de temas</a:t>
            </a:r>
            <a:r>
              <a:rPr lang="en-US" altLang="zh-CN" b="1">
                <a:solidFill>
                  <a:schemeClr val="bg1"/>
                </a:solidFill>
                <a:cs typeface="宋体"/>
              </a:rPr>
              <a:t> </a:t>
            </a:r>
          </a:p>
        </p:txBody>
      </p:sp>
      <p:sp>
        <p:nvSpPr>
          <p:cNvPr id="36869" name="TextBox 22"/>
          <p:cNvSpPr txBox="1">
            <a:spLocks noChangeArrowheads="1"/>
          </p:cNvSpPr>
          <p:nvPr/>
        </p:nvSpPr>
        <p:spPr bwMode="auto">
          <a:xfrm>
            <a:off x="1676400" y="3429000"/>
            <a:ext cx="5257800" cy="923925"/>
          </a:xfrm>
          <a:prstGeom prst="rect">
            <a:avLst/>
          </a:prstGeom>
          <a:noFill/>
          <a:ln w="9525">
            <a:noFill/>
            <a:miter lim="800000"/>
            <a:headEnd/>
            <a:tailEnd/>
          </a:ln>
        </p:spPr>
        <p:txBody>
          <a:bodyPr>
            <a:spAutoFit/>
          </a:bodyPr>
          <a:lstStyle/>
          <a:p>
            <a:pPr algn="ctr"/>
            <a:r>
              <a:rPr lang="es-ES" altLang="zh-CN" b="1">
                <a:solidFill>
                  <a:srgbClr val="FFFFFF"/>
                </a:solidFill>
                <a:cs typeface="宋体"/>
              </a:rPr>
              <a:t>10.600 libros en línea y</a:t>
            </a:r>
            <a:r>
              <a:rPr lang="en-US" altLang="zh-CN" b="1">
                <a:solidFill>
                  <a:schemeClr val="bg1"/>
                </a:solidFill>
                <a:cs typeface="宋体"/>
              </a:rPr>
              <a:t> </a:t>
            </a:r>
          </a:p>
          <a:p>
            <a:pPr algn="ctr"/>
            <a:r>
              <a:rPr lang="es-ES" altLang="zh-CN" b="1">
                <a:solidFill>
                  <a:srgbClr val="FFFFFF"/>
                </a:solidFill>
                <a:cs typeface="宋体"/>
              </a:rPr>
              <a:t>artículos integrados sobre una gran variedad de temas</a:t>
            </a:r>
            <a:r>
              <a:rPr lang="en-US" altLang="zh-CN" b="1">
                <a:solidFill>
                  <a:schemeClr val="bg1"/>
                </a:solidFill>
                <a:cs typeface="宋体"/>
              </a:rPr>
              <a:t> </a:t>
            </a:r>
          </a:p>
        </p:txBody>
      </p:sp>
      <p:graphicFrame>
        <p:nvGraphicFramePr>
          <p:cNvPr id="11" name="Table 10"/>
          <p:cNvGraphicFramePr>
            <a:graphicFrameLocks noGrp="1"/>
          </p:cNvGraphicFramePr>
          <p:nvPr/>
        </p:nvGraphicFramePr>
        <p:xfrm>
          <a:off x="1066800" y="1066800"/>
          <a:ext cx="7848600" cy="5197945"/>
        </p:xfrm>
        <a:graphic>
          <a:graphicData uri="http://schemas.openxmlformats.org/drawingml/2006/table">
            <a:tbl>
              <a:tblPr/>
              <a:tblGrid>
                <a:gridCol w="3352800"/>
                <a:gridCol w="2438400"/>
                <a:gridCol w="1295400"/>
                <a:gridCol w="762000"/>
              </a:tblGrid>
              <a:tr h="292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400" b="1" i="0" u="none" strike="noStrike" cap="none" normalizeH="0" baseline="0" dirty="0" smtClean="0">
                          <a:ln>
                            <a:noFill/>
                          </a:ln>
                          <a:solidFill>
                            <a:srgbClr val="FFFFFF"/>
                          </a:solidFill>
                          <a:effectLst/>
                          <a:latin typeface="Calibri" pitchFamily="34" charset="0"/>
                          <a:ea typeface="SimSun" pitchFamily="2" charset="-122"/>
                          <a:cs typeface="Arial" pitchFamily="34" charset="0"/>
                        </a:rPr>
                        <a:t>“Por tema, los usuarios prefieren:”</a:t>
                      </a:r>
                      <a:endParaRPr kumimoji="0" lang="en-US" altLang="zh-CN" sz="1400" b="1" i="0" u="none" strike="noStrike" cap="none" normalizeH="0" baseline="0" dirty="0" smtClean="0">
                        <a:ln>
                          <a:noFill/>
                        </a:ln>
                        <a:solidFill>
                          <a:srgbClr val="FFFFFF"/>
                        </a:solidFill>
                        <a:effectLst/>
                        <a:latin typeface="Calibri" pitchFamily="34" charset="0"/>
                        <a:ea typeface="SimSun" pitchFamily="2" charset="-122"/>
                        <a:cs typeface="Arial" pitchFamily="34" charset="0"/>
                      </a:endParaRP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Calibri" pitchFamily="34" charset="0"/>
                          <a:ea typeface="SimSun" pitchFamily="2" charset="-122"/>
                          <a:cs typeface="Arial" pitchFamily="34" charset="0"/>
                        </a:rPr>
                        <a:t>Libros</a:t>
                      </a:r>
                      <a:r>
                        <a:rPr kumimoji="0" lang="en-US" altLang="zh-CN" sz="1400" b="1"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400" b="1" i="0" u="none" strike="noStrike" cap="none" normalizeH="0" baseline="0" smtClean="0">
                          <a:ln>
                            <a:noFill/>
                          </a:ln>
                          <a:solidFill>
                            <a:srgbClr val="000000"/>
                          </a:solidFill>
                          <a:effectLst/>
                          <a:latin typeface="Calibri" pitchFamily="34" charset="0"/>
                          <a:ea typeface="SimSun" pitchFamily="2" charset="-122"/>
                          <a:cs typeface="Arial" pitchFamily="34" charset="0"/>
                        </a:rPr>
                        <a:t>en</a:t>
                      </a:r>
                      <a:r>
                        <a:rPr kumimoji="0" lang="en-US" altLang="zh-CN" sz="1400" b="1"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400" b="1" i="0" u="none" strike="noStrike" cap="none" normalizeH="0" baseline="0" smtClean="0">
                          <a:ln>
                            <a:noFill/>
                          </a:ln>
                          <a:solidFill>
                            <a:srgbClr val="000000"/>
                          </a:solidFill>
                          <a:effectLst/>
                          <a:latin typeface="Calibri" pitchFamily="34" charset="0"/>
                          <a:ea typeface="SimSun" pitchFamily="2" charset="-122"/>
                          <a:cs typeface="Arial" pitchFamily="34" charset="0"/>
                        </a:rPr>
                        <a:t>formato</a:t>
                      </a:r>
                      <a:r>
                        <a:rPr kumimoji="0" lang="en-US" altLang="zh-CN" sz="1400" b="1"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400" b="1" i="0" u="none" strike="noStrike" cap="none" normalizeH="0" baseline="0" smtClean="0">
                          <a:ln>
                            <a:noFill/>
                          </a:ln>
                          <a:solidFill>
                            <a:srgbClr val="000000"/>
                          </a:solidFill>
                          <a:effectLst/>
                          <a:latin typeface="Calibri" pitchFamily="34" charset="0"/>
                          <a:ea typeface="SimSun" pitchFamily="2" charset="-122"/>
                          <a:cs typeface="Arial" pitchFamily="34" charset="0"/>
                        </a:rPr>
                        <a:t>electrónico</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Calibri" pitchFamily="34" charset="0"/>
                          <a:ea typeface="SimSun" pitchFamily="2" charset="-122"/>
                          <a:cs typeface="Arial" pitchFamily="34" charset="0"/>
                        </a:rPr>
                        <a:t>Libros</a:t>
                      </a:r>
                      <a:r>
                        <a:rPr kumimoji="0" lang="en-US" altLang="zh-CN" sz="1400" b="1"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400" b="1" i="0" u="none" strike="noStrike" cap="none" normalizeH="0" baseline="0" smtClean="0">
                          <a:ln>
                            <a:noFill/>
                          </a:ln>
                          <a:solidFill>
                            <a:srgbClr val="000000"/>
                          </a:solidFill>
                          <a:effectLst/>
                          <a:latin typeface="Calibri" pitchFamily="34" charset="0"/>
                          <a:ea typeface="SimSun" pitchFamily="2" charset="-122"/>
                          <a:cs typeface="Arial" pitchFamily="34" charset="0"/>
                        </a:rPr>
                        <a:t>impresos</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Calibri" pitchFamily="34" charset="0"/>
                          <a:ea typeface="SimSun" pitchFamily="2" charset="-122"/>
                          <a:cs typeface="Arial" pitchFamily="34" charset="0"/>
                        </a:rPr>
                        <a:t>Ambos</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BA"/>
                    </a:solid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Ciencias</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agrícolas</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y</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biológicas</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23%</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20%</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58%</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Bioquímica,</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genética</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y</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biología</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molecular</a:t>
                      </a:r>
                      <a:endPar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endParaRP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35%</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14%</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51%</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BA"/>
                    </a:solid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Ingeniería</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química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40%</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14%</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46%</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Química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35%</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15%</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49%</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Informática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65%</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7%</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28%</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Ciencias</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planetarias</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y</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de</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la</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tierra</a:t>
                      </a:r>
                      <a:endPar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endParaRP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24%</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21%</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55%</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Energía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33%</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13%</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54%</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Ingeniería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43%</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9%</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48%</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Ciencias</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ambientales</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23%</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18%</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59%</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BA"/>
                    </a:solid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Inmunología</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y</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microbiología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29%</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17%</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54%</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Ciencia</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de</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los</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materiales</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39%</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13%</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49%</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Matemáticas</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21%</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36%</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43%</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Medicina</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y</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odontología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26%</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13%</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62%</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Neurociencia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34%</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18%</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48%</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Farmacología,</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toxicología</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y</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ciencias</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b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b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farmacéuticas</a:t>
                      </a:r>
                      <a:endPar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endParaRP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31%</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16%</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53%</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Física</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y</a:t>
                      </a: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astronomía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31%</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18%</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50%</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Psicología</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15%</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28%</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57%</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BA"/>
                    </a:solidFill>
                  </a:tcPr>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Ciencias</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veterinarias</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y</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medicina</a:t>
                      </a:r>
                      <a:r>
                        <a:rPr kumimoji="0" lang="es-ES" altLang="zh-CN" sz="1200" b="0" i="0" u="none" strike="noStrike" cap="none" normalizeH="0" baseline="0" smtClean="0">
                          <a:ln>
                            <a:noFill/>
                          </a:ln>
                          <a:solidFill>
                            <a:schemeClr val="tx1"/>
                          </a:solidFill>
                          <a:effectLst/>
                          <a:latin typeface="Calibri" pitchFamily="34" charset="0"/>
                          <a:ea typeface="SimSun" pitchFamily="2" charset="-122"/>
                          <a:cs typeface="Arial" pitchFamily="34" charset="0"/>
                        </a:rPr>
                        <a:t> </a:t>
                      </a:r>
                      <a:r>
                        <a:rPr kumimoji="0" lang="es-E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veterinaria</a:t>
                      </a:r>
                      <a:endPar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endParaRP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26%</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SimSun" pitchFamily="2" charset="-122"/>
                          <a:cs typeface="Arial" pitchFamily="34" charset="0"/>
                        </a:rPr>
                        <a:t>20%</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54%</a:t>
                      </a:r>
                    </a:p>
                  </a:txBody>
                  <a:tcPr marL="60162" marR="60162" marT="30080" marB="300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72" name="Title 1"/>
          <p:cNvSpPr txBox="1">
            <a:spLocks/>
          </p:cNvSpPr>
          <p:nvPr/>
        </p:nvSpPr>
        <p:spPr bwMode="auto">
          <a:xfrm>
            <a:off x="762000" y="152400"/>
            <a:ext cx="8077200" cy="914400"/>
          </a:xfrm>
          <a:prstGeom prst="rect">
            <a:avLst/>
          </a:prstGeom>
          <a:noFill/>
          <a:ln w="9525">
            <a:noFill/>
            <a:miter lim="800000"/>
            <a:headEnd/>
            <a:tailEnd/>
          </a:ln>
        </p:spPr>
        <p:txBody>
          <a:bodyPr anchor="ctr"/>
          <a:lstStyle/>
          <a:p>
            <a:pPr algn="ctr"/>
            <a:endParaRPr lang="zh-CN" altLang="zh-CN" sz="2400">
              <a:cs typeface="宋体"/>
            </a:endParaRPr>
          </a:p>
        </p:txBody>
      </p:sp>
      <p:sp>
        <p:nvSpPr>
          <p:cNvPr id="15" name="Right Arrow 14"/>
          <p:cNvSpPr/>
          <p:nvPr/>
        </p:nvSpPr>
        <p:spPr>
          <a:xfrm>
            <a:off x="0" y="2895600"/>
            <a:ext cx="1905000" cy="1447800"/>
          </a:xfrm>
          <a:prstGeom prst="rightArrow">
            <a:avLst/>
          </a:prstGeom>
          <a:solidFill>
            <a:srgbClr val="F9F8B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000000"/>
                </a:solidFill>
              </a:rPr>
              <a:t>Todos</a:t>
            </a:r>
            <a:r>
              <a:rPr lang="en-US" b="1" dirty="0">
                <a:solidFill>
                  <a:schemeClr val="tx1"/>
                </a:solidFill>
              </a:rPr>
              <a:t> </a:t>
            </a:r>
            <a:r>
              <a:rPr lang="en-US" b="1" dirty="0">
                <a:solidFill>
                  <a:srgbClr val="000000"/>
                </a:solidFill>
              </a:rPr>
              <a:t>los</a:t>
            </a:r>
            <a:r>
              <a:rPr lang="en-US" b="1" dirty="0">
                <a:solidFill>
                  <a:schemeClr val="tx1"/>
                </a:solidFill>
              </a:rPr>
              <a:t> </a:t>
            </a:r>
            <a:r>
              <a:rPr lang="en-US" b="1" dirty="0" err="1">
                <a:solidFill>
                  <a:srgbClr val="000000"/>
                </a:solidFill>
              </a:rPr>
              <a:t>temas</a:t>
            </a:r>
            <a:r>
              <a:rPr lang="en-US" b="1" dirty="0">
                <a:solidFill>
                  <a:srgbClr val="000000"/>
                </a:solidFill>
              </a:rPr>
              <a:t>:</a:t>
            </a:r>
          </a:p>
          <a:p>
            <a:pPr algn="ctr">
              <a:defRPr/>
            </a:pPr>
            <a:r>
              <a:rPr lang="en-US" b="1" dirty="0">
                <a:solidFill>
                  <a:srgbClr val="000000"/>
                </a:solidFill>
              </a:rPr>
              <a:t>Ambos:</a:t>
            </a:r>
            <a:r>
              <a:rPr lang="en-US" b="1" dirty="0">
                <a:solidFill>
                  <a:schemeClr val="tx1"/>
                </a:solidFill>
              </a:rPr>
              <a:t> </a:t>
            </a:r>
            <a:r>
              <a:rPr lang="en-US" b="1" dirty="0">
                <a:solidFill>
                  <a:srgbClr val="000000"/>
                </a:solidFill>
              </a:rPr>
              <a:t>51%</a:t>
            </a:r>
          </a:p>
        </p:txBody>
      </p:sp>
      <p:sp>
        <p:nvSpPr>
          <p:cNvPr id="16" name="Right Arrow 15"/>
          <p:cNvSpPr/>
          <p:nvPr/>
        </p:nvSpPr>
        <p:spPr>
          <a:xfrm>
            <a:off x="0" y="4267200"/>
            <a:ext cx="1905000" cy="1447800"/>
          </a:xfrm>
          <a:prstGeom prst="rightArrow">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000000"/>
                </a:solidFill>
              </a:rPr>
              <a:t>Todos</a:t>
            </a:r>
            <a:r>
              <a:rPr lang="en-US" b="1" dirty="0">
                <a:solidFill>
                  <a:schemeClr val="tx1"/>
                </a:solidFill>
              </a:rPr>
              <a:t> </a:t>
            </a:r>
            <a:r>
              <a:rPr lang="en-US" b="1" dirty="0">
                <a:solidFill>
                  <a:srgbClr val="000000"/>
                </a:solidFill>
              </a:rPr>
              <a:t>los</a:t>
            </a:r>
            <a:r>
              <a:rPr lang="en-US" b="1" dirty="0">
                <a:solidFill>
                  <a:schemeClr val="tx1"/>
                </a:solidFill>
              </a:rPr>
              <a:t> </a:t>
            </a:r>
            <a:r>
              <a:rPr lang="en-US" b="1" dirty="0" err="1">
                <a:solidFill>
                  <a:srgbClr val="000000"/>
                </a:solidFill>
              </a:rPr>
              <a:t>temas</a:t>
            </a:r>
            <a:r>
              <a:rPr lang="en-US" b="1" dirty="0">
                <a:solidFill>
                  <a:srgbClr val="000000"/>
                </a:solidFill>
              </a:rPr>
              <a:t>:</a:t>
            </a:r>
          </a:p>
          <a:p>
            <a:pPr algn="ctr">
              <a:defRPr/>
            </a:pPr>
            <a:r>
              <a:rPr lang="en-US" b="1" dirty="0" err="1">
                <a:solidFill>
                  <a:srgbClr val="000000"/>
                </a:solidFill>
              </a:rPr>
              <a:t>Impreso</a:t>
            </a:r>
            <a:r>
              <a:rPr lang="en-US" b="1" dirty="0">
                <a:solidFill>
                  <a:srgbClr val="000000"/>
                </a:solidFill>
              </a:rPr>
              <a:t>:</a:t>
            </a:r>
            <a:r>
              <a:rPr lang="en-US" b="1" dirty="0">
                <a:solidFill>
                  <a:schemeClr val="tx1"/>
                </a:solidFill>
              </a:rPr>
              <a:t> </a:t>
            </a:r>
            <a:r>
              <a:rPr lang="en-US" b="1" dirty="0">
                <a:solidFill>
                  <a:srgbClr val="000000"/>
                </a:solidFill>
              </a:rPr>
              <a:t>17%</a:t>
            </a:r>
          </a:p>
        </p:txBody>
      </p:sp>
      <p:sp>
        <p:nvSpPr>
          <p:cNvPr id="18" name="Right Arrow 17"/>
          <p:cNvSpPr/>
          <p:nvPr/>
        </p:nvSpPr>
        <p:spPr>
          <a:xfrm>
            <a:off x="0" y="1600200"/>
            <a:ext cx="1905000" cy="1447800"/>
          </a:xfrm>
          <a:prstGeom prst="rightArrow">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00"/>
                </a:solidFill>
                <a:cs typeface="Arial" pitchFamily="34" charset="0"/>
              </a:rPr>
              <a:t>Todos</a:t>
            </a:r>
            <a:r>
              <a:rPr lang="en-US" b="1">
                <a:solidFill>
                  <a:schemeClr val="tx1"/>
                </a:solidFill>
                <a:cs typeface="Arial" pitchFamily="34" charset="0"/>
              </a:rPr>
              <a:t> </a:t>
            </a:r>
            <a:r>
              <a:rPr lang="en-US" b="1">
                <a:solidFill>
                  <a:srgbClr val="000000"/>
                </a:solidFill>
                <a:cs typeface="Arial" pitchFamily="34" charset="0"/>
              </a:rPr>
              <a:t>los</a:t>
            </a:r>
            <a:r>
              <a:rPr lang="en-US" b="1">
                <a:solidFill>
                  <a:schemeClr val="tx1"/>
                </a:solidFill>
                <a:cs typeface="Arial" pitchFamily="34" charset="0"/>
              </a:rPr>
              <a:t> </a:t>
            </a:r>
            <a:r>
              <a:rPr lang="en-US" b="1">
                <a:solidFill>
                  <a:srgbClr val="000000"/>
                </a:solidFill>
                <a:cs typeface="Arial" pitchFamily="34" charset="0"/>
              </a:rPr>
              <a:t>temas:</a:t>
            </a:r>
          </a:p>
          <a:p>
            <a:pPr algn="ctr">
              <a:defRPr/>
            </a:pPr>
            <a:r>
              <a:rPr lang="es-ES" b="1">
                <a:solidFill>
                  <a:srgbClr val="000000"/>
                </a:solidFill>
                <a:cs typeface="Arial" pitchFamily="34" charset="0"/>
              </a:rPr>
              <a:t>Libros</a:t>
            </a:r>
            <a:r>
              <a:rPr lang="es-ES" b="1">
                <a:solidFill>
                  <a:schemeClr val="tx1"/>
                </a:solidFill>
                <a:cs typeface="Arial" pitchFamily="34" charset="0"/>
              </a:rPr>
              <a:t> </a:t>
            </a:r>
            <a:r>
              <a:rPr lang="es-ES" b="1">
                <a:solidFill>
                  <a:srgbClr val="000000"/>
                </a:solidFill>
                <a:cs typeface="Arial" pitchFamily="34" charset="0"/>
              </a:rPr>
              <a:t>en</a:t>
            </a:r>
            <a:r>
              <a:rPr lang="es-ES" b="1">
                <a:solidFill>
                  <a:schemeClr val="tx1"/>
                </a:solidFill>
                <a:cs typeface="Arial" pitchFamily="34" charset="0"/>
              </a:rPr>
              <a:t> </a:t>
            </a:r>
            <a:r>
              <a:rPr lang="es-ES" b="1">
                <a:solidFill>
                  <a:srgbClr val="000000"/>
                </a:solidFill>
                <a:cs typeface="Arial" pitchFamily="34" charset="0"/>
              </a:rPr>
              <a:t>formato</a:t>
            </a:r>
            <a:r>
              <a:rPr lang="es-ES" b="1">
                <a:solidFill>
                  <a:schemeClr val="tx1"/>
                </a:solidFill>
                <a:cs typeface="Arial" pitchFamily="34" charset="0"/>
              </a:rPr>
              <a:t> </a:t>
            </a:r>
            <a:r>
              <a:rPr lang="es-ES" b="1">
                <a:solidFill>
                  <a:srgbClr val="000000"/>
                </a:solidFill>
                <a:cs typeface="Arial" pitchFamily="34" charset="0"/>
              </a:rPr>
              <a:t>electrónico:</a:t>
            </a:r>
            <a:r>
              <a:rPr lang="es-ES" b="1">
                <a:solidFill>
                  <a:schemeClr val="tx1"/>
                </a:solidFill>
                <a:cs typeface="Arial" pitchFamily="34" charset="0"/>
              </a:rPr>
              <a:t> </a:t>
            </a:r>
            <a:r>
              <a:rPr lang="es-ES" b="1">
                <a:solidFill>
                  <a:srgbClr val="000000"/>
                </a:solidFill>
                <a:cs typeface="Arial" pitchFamily="34" charset="0"/>
              </a:rPr>
              <a:t>32%</a:t>
            </a:r>
            <a:endParaRPr lang="en-US" b="1">
              <a:solidFill>
                <a:srgbClr val="000000"/>
              </a:solidFill>
              <a:cs typeface="Arial" pitchFamily="34" charset="0"/>
            </a:endParaRPr>
          </a:p>
        </p:txBody>
      </p:sp>
      <p:sp>
        <p:nvSpPr>
          <p:cNvPr id="36982" name="TextBox 8"/>
          <p:cNvSpPr txBox="1">
            <a:spLocks noChangeArrowheads="1"/>
          </p:cNvSpPr>
          <p:nvPr/>
        </p:nvSpPr>
        <p:spPr bwMode="auto">
          <a:xfrm>
            <a:off x="152400" y="6248400"/>
            <a:ext cx="5867400" cy="236538"/>
          </a:xfrm>
          <a:prstGeom prst="rect">
            <a:avLst/>
          </a:prstGeom>
          <a:noFill/>
          <a:ln w="9525">
            <a:noFill/>
            <a:miter lim="800000"/>
            <a:headEnd/>
            <a:tailEnd/>
          </a:ln>
        </p:spPr>
        <p:txBody>
          <a:bodyPr>
            <a:spAutoFit/>
          </a:bodyPr>
          <a:lstStyle/>
          <a:p>
            <a:r>
              <a:rPr lang="es-ES" altLang="zh-CN">
                <a:solidFill>
                  <a:srgbClr val="000000"/>
                </a:solidFill>
                <a:cs typeface="宋体"/>
              </a:rPr>
              <a:t>Fuente:</a:t>
            </a:r>
            <a:r>
              <a:rPr lang="es-ES" altLang="zh-CN">
                <a:cs typeface="宋体"/>
              </a:rPr>
              <a:t> </a:t>
            </a:r>
            <a:r>
              <a:rPr lang="es-ES" altLang="zh-CN">
                <a:solidFill>
                  <a:srgbClr val="000000"/>
                </a:solidFill>
                <a:cs typeface="宋体"/>
              </a:rPr>
              <a:t>2009</a:t>
            </a:r>
            <a:r>
              <a:rPr lang="es-ES" altLang="zh-CN">
                <a:cs typeface="宋体"/>
              </a:rPr>
              <a:t> </a:t>
            </a:r>
            <a:r>
              <a:rPr lang="es-ES" altLang="zh-CN">
                <a:solidFill>
                  <a:srgbClr val="000000"/>
                </a:solidFill>
                <a:cs typeface="宋体"/>
              </a:rPr>
              <a:t>SMS</a:t>
            </a:r>
            <a:r>
              <a:rPr lang="es-ES" altLang="zh-CN">
                <a:cs typeface="宋体"/>
              </a:rPr>
              <a:t> </a:t>
            </a:r>
            <a:r>
              <a:rPr lang="es-ES" altLang="zh-CN">
                <a:solidFill>
                  <a:srgbClr val="000000"/>
                </a:solidFill>
                <a:cs typeface="宋体"/>
              </a:rPr>
              <a:t>Research/Respuestas</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450</a:t>
            </a:r>
            <a:r>
              <a:rPr lang="es-ES" altLang="zh-CN">
                <a:cs typeface="宋体"/>
              </a:rPr>
              <a:t> </a:t>
            </a:r>
            <a:r>
              <a:rPr lang="es-ES" altLang="zh-CN">
                <a:solidFill>
                  <a:srgbClr val="000000"/>
                </a:solidFill>
                <a:cs typeface="宋体"/>
              </a:rPr>
              <a:t>bibliotecarios</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todo</a:t>
            </a:r>
            <a:r>
              <a:rPr lang="es-ES" altLang="zh-CN">
                <a:cs typeface="宋体"/>
              </a:rPr>
              <a:t> </a:t>
            </a:r>
            <a:r>
              <a:rPr lang="es-ES" altLang="zh-CN">
                <a:solidFill>
                  <a:srgbClr val="000000"/>
                </a:solidFill>
                <a:cs typeface="宋体"/>
              </a:rPr>
              <a:t>el</a:t>
            </a:r>
            <a:r>
              <a:rPr lang="es-ES" altLang="zh-CN">
                <a:cs typeface="宋体"/>
              </a:rPr>
              <a:t> </a:t>
            </a:r>
            <a:r>
              <a:rPr lang="es-ES" altLang="zh-CN">
                <a:solidFill>
                  <a:srgbClr val="000000"/>
                </a:solidFill>
                <a:cs typeface="宋体"/>
              </a:rPr>
              <a:t>mundo</a:t>
            </a:r>
            <a:r>
              <a:rPr lang="es-ES" altLang="zh-CN">
                <a:cs typeface="宋体"/>
              </a:rPr>
              <a:t> </a:t>
            </a:r>
            <a:r>
              <a:rPr lang="es-ES" altLang="zh-CN">
                <a:solidFill>
                  <a:srgbClr val="000000"/>
                </a:solidFill>
                <a:cs typeface="宋体"/>
              </a:rPr>
              <a:t>a</a:t>
            </a:r>
            <a:r>
              <a:rPr lang="es-ES" altLang="zh-CN">
                <a:cs typeface="宋体"/>
              </a:rPr>
              <a:t> </a:t>
            </a:r>
            <a:r>
              <a:rPr lang="es-ES" altLang="zh-CN">
                <a:solidFill>
                  <a:srgbClr val="000000"/>
                </a:solidFill>
                <a:cs typeface="宋体"/>
              </a:rPr>
              <a:t>la</a:t>
            </a:r>
            <a:r>
              <a:rPr lang="es-ES" altLang="zh-CN">
                <a:cs typeface="宋体"/>
              </a:rPr>
              <a:t> </a:t>
            </a:r>
            <a:r>
              <a:rPr lang="es-ES" altLang="zh-CN">
                <a:solidFill>
                  <a:srgbClr val="000000"/>
                </a:solidFill>
                <a:cs typeface="宋体"/>
              </a:rPr>
              <a:t>encuesta</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Elsevier</a:t>
            </a:r>
            <a:endParaRPr lang="en-US" altLang="zh-CN">
              <a:solidFill>
                <a:srgbClr val="000000"/>
              </a:solidFill>
              <a:cs typeface="宋体"/>
            </a:endParaRPr>
          </a:p>
        </p:txBody>
      </p:sp>
      <p:sp>
        <p:nvSpPr>
          <p:cNvPr id="36983" name="TextBox 16"/>
          <p:cNvSpPr txBox="1">
            <a:spLocks noChangeArrowheads="1"/>
          </p:cNvSpPr>
          <p:nvPr/>
        </p:nvSpPr>
        <p:spPr bwMode="auto">
          <a:xfrm>
            <a:off x="76200" y="103188"/>
            <a:ext cx="6553200" cy="811212"/>
          </a:xfrm>
          <a:prstGeom prst="rect">
            <a:avLst/>
          </a:prstGeom>
          <a:noFill/>
          <a:ln w="9525">
            <a:noFill/>
            <a:miter lim="800000"/>
            <a:headEnd/>
            <a:tailEnd/>
          </a:ln>
        </p:spPr>
        <p:txBody>
          <a:bodyPr>
            <a:spAutoFit/>
          </a:bodyPr>
          <a:lstStyle/>
          <a:p>
            <a:r>
              <a:rPr lang="es-ES" altLang="zh-CN" sz="2800" b="1">
                <a:cs typeface="宋体"/>
              </a:rPr>
              <a:t>¿Qué prefieren utilizar los investigadores:</a:t>
            </a:r>
            <a:r>
              <a:rPr lang="en-US" altLang="zh-CN" sz="2800" b="1">
                <a:cs typeface="宋体"/>
              </a:rPr>
              <a:t> </a:t>
            </a:r>
            <a:r>
              <a:rPr lang="es-ES" altLang="zh-CN" sz="2800" b="1">
                <a:cs typeface="宋体"/>
              </a:rPr>
              <a:t>contenido impreso, electrónico o ambos? Los bibliotecarios encuestados afirmaron…</a:t>
            </a:r>
            <a:endParaRPr lang="en-US" altLang="zh-CN" sz="2800" b="1">
              <a:cs typeface="宋体"/>
            </a:endParaRPr>
          </a:p>
          <a:p>
            <a:endParaRPr lang="es-ES_trad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txBox="1">
            <a:spLocks/>
          </p:cNvSpPr>
          <p:nvPr/>
        </p:nvSpPr>
        <p:spPr bwMode="auto">
          <a:xfrm>
            <a:off x="1143000" y="457200"/>
            <a:ext cx="5638800" cy="457200"/>
          </a:xfrm>
          <a:prstGeom prst="rect">
            <a:avLst/>
          </a:prstGeom>
          <a:noFill/>
          <a:ln w="9525">
            <a:noFill/>
            <a:miter lim="800000"/>
            <a:headEnd/>
            <a:tailEnd/>
          </a:ln>
        </p:spPr>
        <p:txBody>
          <a:bodyPr anchor="ctr"/>
          <a:lstStyle/>
          <a:p>
            <a:pPr algn="ctr" eaLnBrk="0" hangingPunct="0"/>
            <a:r>
              <a:rPr lang="en-US" altLang="zh-CN" sz="4400">
                <a:cs typeface="宋体"/>
              </a:rPr>
              <a:t/>
            </a:r>
            <a:br>
              <a:rPr lang="en-US" altLang="zh-CN" sz="4400">
                <a:cs typeface="宋体"/>
              </a:rPr>
            </a:br>
            <a:endParaRPr lang="en-US" altLang="zh-CN" sz="4400">
              <a:cs typeface="宋体"/>
            </a:endParaRPr>
          </a:p>
        </p:txBody>
      </p:sp>
      <p:sp>
        <p:nvSpPr>
          <p:cNvPr id="4100" name="Text Box 5"/>
          <p:cNvSpPr txBox="1">
            <a:spLocks noChangeArrowheads="1"/>
          </p:cNvSpPr>
          <p:nvPr/>
        </p:nvSpPr>
        <p:spPr bwMode="auto">
          <a:xfrm>
            <a:off x="228600" y="5867400"/>
            <a:ext cx="5029200" cy="584200"/>
          </a:xfrm>
          <a:prstGeom prst="rect">
            <a:avLst/>
          </a:prstGeom>
          <a:noFill/>
          <a:ln w="9525">
            <a:noFill/>
            <a:miter lim="800000"/>
            <a:headEnd/>
            <a:tailEnd/>
          </a:ln>
        </p:spPr>
        <p:txBody>
          <a:bodyPr>
            <a:spAutoFit/>
          </a:bodyPr>
          <a:lstStyle/>
          <a:p>
            <a:r>
              <a:rPr lang="es-ES" altLang="zh-CN" sz="1200">
                <a:solidFill>
                  <a:srgbClr val="000000"/>
                </a:solidFill>
                <a:cs typeface="宋体"/>
              </a:rPr>
              <a:t>Fuentes:</a:t>
            </a:r>
            <a:r>
              <a:rPr lang="es-ES" altLang="zh-CN" sz="1200">
                <a:cs typeface="宋体"/>
              </a:rPr>
              <a:t> </a:t>
            </a:r>
            <a:r>
              <a:rPr lang="es-ES" altLang="zh-CN" sz="1200">
                <a:solidFill>
                  <a:srgbClr val="000000"/>
                </a:solidFill>
                <a:cs typeface="宋体"/>
              </a:rPr>
              <a:t>Global</a:t>
            </a:r>
            <a:r>
              <a:rPr lang="es-ES" altLang="zh-CN" sz="1200">
                <a:cs typeface="宋体"/>
              </a:rPr>
              <a:t> </a:t>
            </a:r>
            <a:r>
              <a:rPr lang="es-ES" altLang="zh-CN" sz="1200">
                <a:solidFill>
                  <a:srgbClr val="000000"/>
                </a:solidFill>
                <a:cs typeface="宋体"/>
              </a:rPr>
              <a:t>Faculty</a:t>
            </a:r>
            <a:r>
              <a:rPr lang="es-ES" altLang="zh-CN" sz="1200">
                <a:cs typeface="宋体"/>
              </a:rPr>
              <a:t> </a:t>
            </a:r>
            <a:r>
              <a:rPr lang="es-ES" altLang="zh-CN" sz="1200">
                <a:solidFill>
                  <a:srgbClr val="000000"/>
                </a:solidFill>
                <a:cs typeface="宋体"/>
              </a:rPr>
              <a:t>eBook</a:t>
            </a:r>
            <a:r>
              <a:rPr lang="es-ES" altLang="zh-CN" sz="1200">
                <a:cs typeface="宋体"/>
              </a:rPr>
              <a:t> </a:t>
            </a:r>
            <a:r>
              <a:rPr lang="es-ES" altLang="zh-CN" sz="1200">
                <a:solidFill>
                  <a:srgbClr val="000000"/>
                </a:solidFill>
                <a:cs typeface="宋体"/>
              </a:rPr>
              <a:t>Survey</a:t>
            </a:r>
            <a:r>
              <a:rPr lang="es-ES" altLang="zh-CN" sz="1200">
                <a:cs typeface="宋体"/>
              </a:rPr>
              <a:t> </a:t>
            </a:r>
            <a:r>
              <a:rPr lang="es-ES" altLang="zh-CN" sz="1200">
                <a:solidFill>
                  <a:srgbClr val="000000"/>
                </a:solidFill>
                <a:cs typeface="宋体"/>
              </a:rPr>
              <a:t>2007</a:t>
            </a:r>
            <a:r>
              <a:rPr lang="es-ES" altLang="zh-CN" sz="1200">
                <a:cs typeface="宋体"/>
              </a:rPr>
              <a:t> </a:t>
            </a:r>
            <a:r>
              <a:rPr lang="es-ES" altLang="zh-CN" sz="1200">
                <a:solidFill>
                  <a:srgbClr val="000000"/>
                </a:solidFill>
                <a:cs typeface="宋体"/>
              </a:rPr>
              <a:t>(E-brary);</a:t>
            </a:r>
            <a:r>
              <a:rPr lang="es-ES" altLang="zh-CN" sz="1200">
                <a:cs typeface="宋体"/>
              </a:rPr>
              <a:t> </a:t>
            </a:r>
            <a:r>
              <a:rPr lang="es-ES" altLang="zh-CN" sz="1200">
                <a:solidFill>
                  <a:srgbClr val="000000"/>
                </a:solidFill>
                <a:cs typeface="宋体"/>
              </a:rPr>
              <a:t>encuesta</a:t>
            </a:r>
            <a:r>
              <a:rPr lang="es-ES" altLang="zh-CN" sz="1200">
                <a:cs typeface="宋体"/>
              </a:rPr>
              <a:t> </a:t>
            </a:r>
            <a:r>
              <a:rPr lang="es-ES" altLang="zh-CN" sz="1200">
                <a:solidFill>
                  <a:srgbClr val="000000"/>
                </a:solidFill>
                <a:cs typeface="宋体"/>
              </a:rPr>
              <a:t>a</a:t>
            </a:r>
            <a:r>
              <a:rPr lang="es-ES" altLang="zh-CN" sz="1200">
                <a:cs typeface="宋体"/>
              </a:rPr>
              <a:t> </a:t>
            </a:r>
            <a:r>
              <a:rPr lang="es-ES" altLang="zh-CN" sz="1200">
                <a:solidFill>
                  <a:srgbClr val="000000"/>
                </a:solidFill>
                <a:cs typeface="宋体"/>
              </a:rPr>
              <a:t>usuarios</a:t>
            </a:r>
            <a:r>
              <a:rPr lang="es-ES" altLang="zh-CN" sz="1200">
                <a:cs typeface="宋体"/>
              </a:rPr>
              <a:t> </a:t>
            </a:r>
            <a:r>
              <a:rPr lang="es-ES" altLang="zh-CN" sz="1200">
                <a:solidFill>
                  <a:srgbClr val="000000"/>
                </a:solidFill>
                <a:cs typeface="宋体"/>
              </a:rPr>
              <a:t>de</a:t>
            </a:r>
            <a:r>
              <a:rPr lang="en-US" altLang="zh-CN" sz="1200">
                <a:cs typeface="宋体"/>
              </a:rPr>
              <a:t> </a:t>
            </a:r>
          </a:p>
          <a:p>
            <a:r>
              <a:rPr lang="es-ES" altLang="zh-CN" sz="1200">
                <a:solidFill>
                  <a:srgbClr val="000000"/>
                </a:solidFill>
                <a:cs typeface="宋体"/>
              </a:rPr>
              <a:t>Global</a:t>
            </a:r>
            <a:r>
              <a:rPr lang="es-ES" altLang="zh-CN" sz="1200">
                <a:cs typeface="宋体"/>
              </a:rPr>
              <a:t> </a:t>
            </a:r>
            <a:r>
              <a:rPr lang="es-ES" altLang="zh-CN" sz="1200">
                <a:solidFill>
                  <a:srgbClr val="000000"/>
                </a:solidFill>
                <a:cs typeface="宋体"/>
              </a:rPr>
              <a:t>ScienceDirect,</a:t>
            </a:r>
            <a:r>
              <a:rPr lang="es-ES" altLang="zh-CN" sz="1200">
                <a:cs typeface="宋体"/>
              </a:rPr>
              <a:t> </a:t>
            </a:r>
            <a:r>
              <a:rPr lang="es-ES" altLang="zh-CN" sz="1200">
                <a:solidFill>
                  <a:srgbClr val="000000"/>
                </a:solidFill>
                <a:cs typeface="宋体"/>
              </a:rPr>
              <a:t>S.M.S.</a:t>
            </a:r>
            <a:r>
              <a:rPr lang="es-ES" altLang="zh-CN" sz="1200">
                <a:cs typeface="宋体"/>
              </a:rPr>
              <a:t> </a:t>
            </a:r>
            <a:r>
              <a:rPr lang="es-ES" altLang="zh-CN" sz="1200">
                <a:solidFill>
                  <a:srgbClr val="000000"/>
                </a:solidFill>
                <a:cs typeface="宋体"/>
              </a:rPr>
              <a:t>Research</a:t>
            </a:r>
            <a:r>
              <a:rPr lang="es-ES" altLang="zh-CN" sz="1200">
                <a:cs typeface="宋体"/>
              </a:rPr>
              <a:t> </a:t>
            </a:r>
            <a:r>
              <a:rPr lang="es-ES" altLang="zh-CN" sz="1200">
                <a:solidFill>
                  <a:srgbClr val="000000"/>
                </a:solidFill>
                <a:cs typeface="宋体"/>
              </a:rPr>
              <a:t>2009,</a:t>
            </a:r>
            <a:r>
              <a:rPr lang="es-ES" altLang="zh-CN" sz="1200">
                <a:cs typeface="宋体"/>
              </a:rPr>
              <a:t> </a:t>
            </a:r>
            <a:r>
              <a:rPr lang="es-ES" altLang="zh-CN" sz="1200">
                <a:solidFill>
                  <a:srgbClr val="000000"/>
                </a:solidFill>
                <a:cs typeface="宋体"/>
              </a:rPr>
              <a:t>respuestas</a:t>
            </a:r>
            <a:r>
              <a:rPr lang="es-ES" altLang="zh-CN" sz="1200">
                <a:cs typeface="宋体"/>
              </a:rPr>
              <a:t> </a:t>
            </a:r>
            <a:r>
              <a:rPr lang="es-ES" altLang="zh-CN" sz="1200">
                <a:solidFill>
                  <a:srgbClr val="000000"/>
                </a:solidFill>
                <a:cs typeface="宋体"/>
              </a:rPr>
              <a:t>de</a:t>
            </a:r>
            <a:r>
              <a:rPr lang="es-ES" altLang="zh-CN" sz="1200">
                <a:cs typeface="宋体"/>
              </a:rPr>
              <a:t> </a:t>
            </a:r>
            <a:r>
              <a:rPr lang="es-ES" altLang="zh-CN" sz="1200">
                <a:solidFill>
                  <a:srgbClr val="000000"/>
                </a:solidFill>
                <a:cs typeface="宋体"/>
              </a:rPr>
              <a:t>450</a:t>
            </a:r>
            <a:r>
              <a:rPr lang="es-ES" altLang="zh-CN" sz="1200">
                <a:cs typeface="宋体"/>
              </a:rPr>
              <a:t> </a:t>
            </a:r>
            <a:r>
              <a:rPr lang="es-ES" altLang="zh-CN" sz="1200">
                <a:solidFill>
                  <a:srgbClr val="000000"/>
                </a:solidFill>
                <a:cs typeface="宋体"/>
              </a:rPr>
              <a:t>bibliotecarios</a:t>
            </a:r>
            <a:endParaRPr lang="en-US" altLang="zh-CN" sz="1200">
              <a:solidFill>
                <a:srgbClr val="000000"/>
              </a:solidFill>
              <a:cs typeface="宋体"/>
            </a:endParaRPr>
          </a:p>
          <a:p>
            <a:endParaRPr lang="en-US" altLang="zh-CN" sz="800">
              <a:cs typeface="宋体"/>
            </a:endParaRPr>
          </a:p>
        </p:txBody>
      </p:sp>
      <p:graphicFrame>
        <p:nvGraphicFramePr>
          <p:cNvPr id="4098" name="Chart 17"/>
          <p:cNvGraphicFramePr>
            <a:graphicFrameLocks/>
          </p:cNvGraphicFramePr>
          <p:nvPr/>
        </p:nvGraphicFramePr>
        <p:xfrm>
          <a:off x="190500" y="1676400"/>
          <a:ext cx="4648200" cy="4343400"/>
        </p:xfrm>
        <a:graphic>
          <a:graphicData uri="http://schemas.openxmlformats.org/presentationml/2006/ole">
            <p:oleObj spid="_x0000_s4098" name="Chart" r:id="rId4" imgW="4648200" imgH="4343400" progId="Excel.Sheet.8">
              <p:embed/>
            </p:oleObj>
          </a:graphicData>
        </a:graphic>
      </p:graphicFrame>
      <p:sp>
        <p:nvSpPr>
          <p:cNvPr id="4101" name="Rectangle 12"/>
          <p:cNvSpPr>
            <a:spLocks noChangeArrowheads="1"/>
          </p:cNvSpPr>
          <p:nvPr/>
        </p:nvSpPr>
        <p:spPr bwMode="auto">
          <a:xfrm>
            <a:off x="5181600" y="2133600"/>
            <a:ext cx="3657600" cy="1528763"/>
          </a:xfrm>
          <a:prstGeom prst="rect">
            <a:avLst/>
          </a:prstGeom>
          <a:solidFill>
            <a:srgbClr val="B0D9E6"/>
          </a:solidFill>
          <a:ln w="9525">
            <a:noFill/>
            <a:miter lim="800000"/>
            <a:headEnd/>
            <a:tailEnd/>
          </a:ln>
        </p:spPr>
        <p:txBody>
          <a:bodyPr>
            <a:spAutoFit/>
          </a:bodyPr>
          <a:lstStyle/>
          <a:p>
            <a:r>
              <a:rPr lang="es-ES" altLang="zh-CN" sz="2000">
                <a:solidFill>
                  <a:srgbClr val="000000"/>
                </a:solidFill>
                <a:cs typeface="宋体"/>
              </a:rPr>
              <a:t>“Tanto</a:t>
            </a:r>
            <a:r>
              <a:rPr lang="es-ES" altLang="zh-CN" sz="2000">
                <a:cs typeface="宋体"/>
              </a:rPr>
              <a:t> </a:t>
            </a:r>
            <a:r>
              <a:rPr lang="es-ES" altLang="zh-CN" sz="2000">
                <a:solidFill>
                  <a:srgbClr val="000000"/>
                </a:solidFill>
                <a:cs typeface="宋体"/>
              </a:rPr>
              <a:t>el</a:t>
            </a:r>
            <a:r>
              <a:rPr lang="es-ES" altLang="zh-CN" sz="2000">
                <a:cs typeface="宋体"/>
              </a:rPr>
              <a:t> </a:t>
            </a:r>
            <a:r>
              <a:rPr lang="es-ES" altLang="zh-CN" sz="2000">
                <a:solidFill>
                  <a:srgbClr val="000000"/>
                </a:solidFill>
                <a:cs typeface="宋体"/>
              </a:rPr>
              <a:t>personal</a:t>
            </a:r>
            <a:r>
              <a:rPr lang="es-ES" altLang="zh-CN" sz="2000">
                <a:cs typeface="宋体"/>
              </a:rPr>
              <a:t> </a:t>
            </a:r>
            <a:r>
              <a:rPr lang="es-ES" altLang="zh-CN" sz="2000">
                <a:solidFill>
                  <a:srgbClr val="000000"/>
                </a:solidFill>
                <a:cs typeface="宋体"/>
              </a:rPr>
              <a:t>docente</a:t>
            </a:r>
            <a:r>
              <a:rPr lang="es-ES" altLang="zh-CN" sz="2000">
                <a:cs typeface="宋体"/>
              </a:rPr>
              <a:t> </a:t>
            </a:r>
            <a:r>
              <a:rPr lang="es-ES" altLang="zh-CN" sz="2000">
                <a:solidFill>
                  <a:srgbClr val="000000"/>
                </a:solidFill>
                <a:cs typeface="宋体"/>
              </a:rPr>
              <a:t>como</a:t>
            </a:r>
            <a:r>
              <a:rPr lang="es-ES" altLang="zh-CN" sz="2000">
                <a:cs typeface="宋体"/>
              </a:rPr>
              <a:t> </a:t>
            </a:r>
            <a:r>
              <a:rPr lang="es-ES" altLang="zh-CN" sz="2000">
                <a:solidFill>
                  <a:srgbClr val="000000"/>
                </a:solidFill>
                <a:cs typeface="宋体"/>
              </a:rPr>
              <a:t>los</a:t>
            </a:r>
            <a:r>
              <a:rPr lang="es-ES" altLang="zh-CN" sz="2000">
                <a:cs typeface="宋体"/>
              </a:rPr>
              <a:t> </a:t>
            </a:r>
            <a:r>
              <a:rPr lang="es-ES" altLang="zh-CN" sz="2000">
                <a:solidFill>
                  <a:srgbClr val="000000"/>
                </a:solidFill>
                <a:cs typeface="宋体"/>
              </a:rPr>
              <a:t>estudiantes</a:t>
            </a:r>
            <a:r>
              <a:rPr lang="es-ES" altLang="zh-CN" sz="2000">
                <a:cs typeface="宋体"/>
              </a:rPr>
              <a:t> </a:t>
            </a:r>
            <a:r>
              <a:rPr lang="es-ES" altLang="zh-CN" sz="2000">
                <a:solidFill>
                  <a:srgbClr val="000000"/>
                </a:solidFill>
                <a:cs typeface="宋体"/>
              </a:rPr>
              <a:t>prefieren</a:t>
            </a:r>
            <a:r>
              <a:rPr lang="es-ES" altLang="zh-CN" sz="2000">
                <a:cs typeface="宋体"/>
              </a:rPr>
              <a:t> </a:t>
            </a:r>
            <a:r>
              <a:rPr lang="es-ES" altLang="zh-CN" sz="2000">
                <a:solidFill>
                  <a:srgbClr val="000000"/>
                </a:solidFill>
                <a:cs typeface="宋体"/>
              </a:rPr>
              <a:t>el</a:t>
            </a:r>
            <a:r>
              <a:rPr lang="es-ES" altLang="zh-CN" sz="2000">
                <a:cs typeface="宋体"/>
              </a:rPr>
              <a:t> </a:t>
            </a:r>
            <a:r>
              <a:rPr lang="es-ES" altLang="zh-CN" sz="2000">
                <a:solidFill>
                  <a:srgbClr val="000000"/>
                </a:solidFill>
                <a:cs typeface="宋体"/>
              </a:rPr>
              <a:t>contenido</a:t>
            </a:r>
            <a:r>
              <a:rPr lang="es-ES" altLang="zh-CN" sz="2000">
                <a:cs typeface="宋体"/>
              </a:rPr>
              <a:t> </a:t>
            </a:r>
            <a:r>
              <a:rPr lang="es-ES" altLang="zh-CN" sz="2000">
                <a:solidFill>
                  <a:srgbClr val="000000"/>
                </a:solidFill>
                <a:cs typeface="宋体"/>
              </a:rPr>
              <a:t>en</a:t>
            </a:r>
            <a:r>
              <a:rPr lang="es-ES" altLang="zh-CN" sz="2000">
                <a:cs typeface="宋体"/>
              </a:rPr>
              <a:t> </a:t>
            </a:r>
            <a:r>
              <a:rPr lang="es-ES" altLang="zh-CN" sz="2000">
                <a:solidFill>
                  <a:srgbClr val="000000"/>
                </a:solidFill>
                <a:cs typeface="宋体"/>
              </a:rPr>
              <a:t>línea,</a:t>
            </a:r>
            <a:r>
              <a:rPr lang="es-ES" altLang="zh-CN" sz="2000">
                <a:cs typeface="宋体"/>
              </a:rPr>
              <a:t> </a:t>
            </a:r>
            <a:r>
              <a:rPr lang="es-ES" altLang="zh-CN" sz="2000">
                <a:solidFill>
                  <a:srgbClr val="000000"/>
                </a:solidFill>
                <a:cs typeface="宋体"/>
              </a:rPr>
              <a:t>por</a:t>
            </a:r>
            <a:r>
              <a:rPr lang="es-ES" altLang="zh-CN" sz="2000">
                <a:cs typeface="宋体"/>
              </a:rPr>
              <a:t> </a:t>
            </a:r>
            <a:r>
              <a:rPr lang="es-ES" altLang="zh-CN" sz="2000">
                <a:solidFill>
                  <a:srgbClr val="000000"/>
                </a:solidFill>
                <a:cs typeface="宋体"/>
              </a:rPr>
              <a:t>lo</a:t>
            </a:r>
            <a:r>
              <a:rPr lang="es-ES" altLang="zh-CN" sz="2000">
                <a:cs typeface="宋体"/>
              </a:rPr>
              <a:t> </a:t>
            </a:r>
            <a:r>
              <a:rPr lang="es-ES" altLang="zh-CN" sz="2000">
                <a:solidFill>
                  <a:srgbClr val="000000"/>
                </a:solidFill>
                <a:cs typeface="宋体"/>
              </a:rPr>
              <a:t>que</a:t>
            </a:r>
            <a:r>
              <a:rPr lang="es-ES" altLang="zh-CN" sz="2000">
                <a:cs typeface="宋体"/>
              </a:rPr>
              <a:t> </a:t>
            </a:r>
            <a:r>
              <a:rPr lang="es-ES" altLang="zh-CN" sz="2000">
                <a:solidFill>
                  <a:srgbClr val="000000"/>
                </a:solidFill>
                <a:cs typeface="宋体"/>
              </a:rPr>
              <a:t>estoy</a:t>
            </a:r>
            <a:r>
              <a:rPr lang="es-ES" altLang="zh-CN" sz="2000">
                <a:cs typeface="宋体"/>
              </a:rPr>
              <a:t> </a:t>
            </a:r>
            <a:r>
              <a:rPr lang="es-ES" altLang="zh-CN" sz="2000">
                <a:solidFill>
                  <a:srgbClr val="000000"/>
                </a:solidFill>
                <a:cs typeface="宋体"/>
              </a:rPr>
              <a:t>convirtiendo</a:t>
            </a:r>
            <a:r>
              <a:rPr lang="es-ES" altLang="zh-CN" sz="2000">
                <a:cs typeface="宋体"/>
              </a:rPr>
              <a:t> </a:t>
            </a:r>
            <a:r>
              <a:rPr lang="es-ES" altLang="zh-CN" sz="2000">
                <a:solidFill>
                  <a:srgbClr val="000000"/>
                </a:solidFill>
                <a:cs typeface="宋体"/>
              </a:rPr>
              <a:t>la</a:t>
            </a:r>
            <a:r>
              <a:rPr lang="es-ES" altLang="zh-CN" sz="2000">
                <a:cs typeface="宋体"/>
              </a:rPr>
              <a:t> </a:t>
            </a:r>
            <a:r>
              <a:rPr lang="es-ES" altLang="zh-CN" sz="2000">
                <a:solidFill>
                  <a:srgbClr val="000000"/>
                </a:solidFill>
                <a:cs typeface="宋体"/>
              </a:rPr>
              <a:t>mayoría</a:t>
            </a:r>
            <a:r>
              <a:rPr lang="es-ES" altLang="zh-CN" sz="2000">
                <a:cs typeface="宋体"/>
              </a:rPr>
              <a:t> </a:t>
            </a:r>
            <a:r>
              <a:rPr lang="es-ES" altLang="zh-CN" sz="2000">
                <a:solidFill>
                  <a:srgbClr val="000000"/>
                </a:solidFill>
                <a:cs typeface="宋体"/>
              </a:rPr>
              <a:t>de</a:t>
            </a:r>
            <a:r>
              <a:rPr lang="es-ES" altLang="zh-CN" sz="2000">
                <a:cs typeface="宋体"/>
              </a:rPr>
              <a:t> </a:t>
            </a:r>
            <a:r>
              <a:rPr lang="es-ES" altLang="zh-CN" sz="2000">
                <a:solidFill>
                  <a:srgbClr val="000000"/>
                </a:solidFill>
                <a:cs typeface="宋体"/>
              </a:rPr>
              <a:t>los</a:t>
            </a:r>
            <a:r>
              <a:rPr lang="es-ES" altLang="zh-CN" sz="2000">
                <a:cs typeface="宋体"/>
              </a:rPr>
              <a:t> </a:t>
            </a:r>
            <a:r>
              <a:rPr lang="es-ES" altLang="zh-CN" sz="2000">
                <a:solidFill>
                  <a:srgbClr val="000000"/>
                </a:solidFill>
                <a:cs typeface="宋体"/>
              </a:rPr>
              <a:t>libros</a:t>
            </a:r>
            <a:r>
              <a:rPr lang="es-ES" altLang="zh-CN" sz="2000">
                <a:cs typeface="宋体"/>
              </a:rPr>
              <a:t> </a:t>
            </a:r>
            <a:r>
              <a:rPr lang="es-ES" altLang="zh-CN" sz="2000">
                <a:solidFill>
                  <a:srgbClr val="000000"/>
                </a:solidFill>
                <a:cs typeface="宋体"/>
              </a:rPr>
              <a:t>de</a:t>
            </a:r>
            <a:r>
              <a:rPr lang="es-ES" altLang="zh-CN" sz="2000">
                <a:cs typeface="宋体"/>
              </a:rPr>
              <a:t> </a:t>
            </a:r>
            <a:r>
              <a:rPr lang="es-ES" altLang="zh-CN" sz="2000">
                <a:solidFill>
                  <a:srgbClr val="000000"/>
                </a:solidFill>
                <a:cs typeface="宋体"/>
              </a:rPr>
              <a:t>referencia</a:t>
            </a:r>
            <a:r>
              <a:rPr lang="es-ES" altLang="zh-CN" sz="2000">
                <a:cs typeface="宋体"/>
              </a:rPr>
              <a:t> </a:t>
            </a:r>
            <a:r>
              <a:rPr lang="es-ES" altLang="zh-CN" sz="2000">
                <a:solidFill>
                  <a:srgbClr val="000000"/>
                </a:solidFill>
                <a:cs typeface="宋体"/>
              </a:rPr>
              <a:t>de</a:t>
            </a:r>
            <a:r>
              <a:rPr lang="es-ES" altLang="zh-CN" sz="2000">
                <a:cs typeface="宋体"/>
              </a:rPr>
              <a:t> </a:t>
            </a:r>
            <a:r>
              <a:rPr lang="es-ES" altLang="zh-CN" sz="2000">
                <a:solidFill>
                  <a:srgbClr val="000000"/>
                </a:solidFill>
                <a:cs typeface="宋体"/>
              </a:rPr>
              <a:t>la</a:t>
            </a:r>
            <a:r>
              <a:rPr lang="es-ES" altLang="zh-CN" sz="2000">
                <a:cs typeface="宋体"/>
              </a:rPr>
              <a:t> </a:t>
            </a:r>
            <a:r>
              <a:rPr lang="es-ES" altLang="zh-CN" sz="2000">
                <a:solidFill>
                  <a:srgbClr val="000000"/>
                </a:solidFill>
                <a:cs typeface="宋体"/>
              </a:rPr>
              <a:t>biblioteca</a:t>
            </a:r>
            <a:r>
              <a:rPr lang="es-ES" altLang="zh-CN" sz="2000">
                <a:cs typeface="宋体"/>
              </a:rPr>
              <a:t> </a:t>
            </a:r>
            <a:r>
              <a:rPr lang="es-ES" altLang="zh-CN" sz="2000">
                <a:solidFill>
                  <a:srgbClr val="000000"/>
                </a:solidFill>
                <a:cs typeface="宋体"/>
              </a:rPr>
              <a:t>al</a:t>
            </a:r>
            <a:r>
              <a:rPr lang="es-ES" altLang="zh-CN" sz="2000">
                <a:cs typeface="宋体"/>
              </a:rPr>
              <a:t> </a:t>
            </a:r>
            <a:r>
              <a:rPr lang="es-ES" altLang="zh-CN" sz="2000">
                <a:solidFill>
                  <a:srgbClr val="000000"/>
                </a:solidFill>
                <a:cs typeface="宋体"/>
              </a:rPr>
              <a:t>formato</a:t>
            </a:r>
            <a:r>
              <a:rPr lang="es-ES" altLang="zh-CN" sz="2000">
                <a:cs typeface="宋体"/>
              </a:rPr>
              <a:t> </a:t>
            </a:r>
            <a:r>
              <a:rPr lang="es-ES" altLang="zh-CN" sz="2000">
                <a:solidFill>
                  <a:srgbClr val="000000"/>
                </a:solidFill>
                <a:cs typeface="宋体"/>
              </a:rPr>
              <a:t>electrónico.</a:t>
            </a:r>
            <a:r>
              <a:rPr lang="en-US" altLang="zh-CN" sz="2000">
                <a:cs typeface="宋体"/>
              </a:rPr>
              <a:t> </a:t>
            </a:r>
          </a:p>
          <a:p>
            <a:endParaRPr lang="en-US" altLang="zh-CN" sz="2000" b="1">
              <a:cs typeface="宋体"/>
            </a:endParaRPr>
          </a:p>
          <a:p>
            <a:r>
              <a:rPr lang="es-ES" altLang="zh-CN" sz="2000" b="1">
                <a:solidFill>
                  <a:srgbClr val="000000"/>
                </a:solidFill>
                <a:cs typeface="宋体"/>
              </a:rPr>
              <a:t>El</a:t>
            </a:r>
            <a:r>
              <a:rPr lang="es-ES" altLang="zh-CN" sz="2000" b="1">
                <a:cs typeface="宋体"/>
              </a:rPr>
              <a:t> </a:t>
            </a:r>
            <a:r>
              <a:rPr lang="es-ES" altLang="zh-CN" sz="2000" b="1">
                <a:solidFill>
                  <a:srgbClr val="000000"/>
                </a:solidFill>
                <a:cs typeface="宋体"/>
              </a:rPr>
              <a:t>material</a:t>
            </a:r>
            <a:r>
              <a:rPr lang="es-ES" altLang="zh-CN" sz="2000" b="1">
                <a:cs typeface="宋体"/>
              </a:rPr>
              <a:t> </a:t>
            </a:r>
            <a:r>
              <a:rPr lang="es-ES" altLang="zh-CN" sz="2000" b="1">
                <a:solidFill>
                  <a:srgbClr val="000000"/>
                </a:solidFill>
                <a:cs typeface="宋体"/>
              </a:rPr>
              <a:t>impreso</a:t>
            </a:r>
            <a:r>
              <a:rPr lang="es-ES" altLang="zh-CN" sz="2000" b="1">
                <a:cs typeface="宋体"/>
              </a:rPr>
              <a:t> </a:t>
            </a:r>
            <a:r>
              <a:rPr lang="es-ES" altLang="zh-CN" sz="2000" b="1">
                <a:solidFill>
                  <a:srgbClr val="000000"/>
                </a:solidFill>
                <a:cs typeface="宋体"/>
              </a:rPr>
              <a:t>no</a:t>
            </a:r>
            <a:r>
              <a:rPr lang="es-ES" altLang="zh-CN" sz="2000" b="1">
                <a:cs typeface="宋体"/>
              </a:rPr>
              <a:t> </a:t>
            </a:r>
            <a:r>
              <a:rPr lang="es-ES" altLang="zh-CN" sz="2000" b="1">
                <a:solidFill>
                  <a:srgbClr val="000000"/>
                </a:solidFill>
                <a:cs typeface="宋体"/>
              </a:rPr>
              <a:t>se</a:t>
            </a:r>
            <a:r>
              <a:rPr lang="es-ES" altLang="zh-CN" sz="2000" b="1">
                <a:cs typeface="宋体"/>
              </a:rPr>
              <a:t> </a:t>
            </a:r>
            <a:r>
              <a:rPr lang="es-ES" altLang="zh-CN" sz="2000" b="1">
                <a:solidFill>
                  <a:srgbClr val="000000"/>
                </a:solidFill>
                <a:cs typeface="宋体"/>
              </a:rPr>
              <a:t>utiliza;</a:t>
            </a:r>
            <a:r>
              <a:rPr lang="es-ES" altLang="zh-CN" sz="2000" b="1">
                <a:cs typeface="宋体"/>
              </a:rPr>
              <a:t> </a:t>
            </a:r>
            <a:r>
              <a:rPr lang="es-ES" altLang="zh-CN" sz="2000" b="1">
                <a:solidFill>
                  <a:srgbClr val="000000"/>
                </a:solidFill>
                <a:cs typeface="宋体"/>
              </a:rPr>
              <a:t>se</a:t>
            </a:r>
            <a:r>
              <a:rPr lang="es-ES" altLang="zh-CN" sz="2000" b="1">
                <a:cs typeface="宋体"/>
              </a:rPr>
              <a:t> </a:t>
            </a:r>
            <a:r>
              <a:rPr lang="es-ES" altLang="zh-CN" sz="2000" b="1">
                <a:solidFill>
                  <a:srgbClr val="000000"/>
                </a:solidFill>
                <a:cs typeface="宋体"/>
              </a:rPr>
              <a:t>queda</a:t>
            </a:r>
            <a:r>
              <a:rPr lang="es-ES" altLang="zh-CN" sz="2000" b="1">
                <a:cs typeface="宋体"/>
              </a:rPr>
              <a:t> </a:t>
            </a:r>
            <a:r>
              <a:rPr lang="es-ES" altLang="zh-CN" sz="2000" b="1">
                <a:solidFill>
                  <a:srgbClr val="000000"/>
                </a:solidFill>
                <a:cs typeface="宋体"/>
              </a:rPr>
              <a:t>en</a:t>
            </a:r>
            <a:r>
              <a:rPr lang="es-ES" altLang="zh-CN" sz="2000" b="1">
                <a:cs typeface="宋体"/>
              </a:rPr>
              <a:t> </a:t>
            </a:r>
            <a:r>
              <a:rPr lang="es-ES" altLang="zh-CN" sz="2000" b="1">
                <a:solidFill>
                  <a:srgbClr val="000000"/>
                </a:solidFill>
                <a:cs typeface="宋体"/>
              </a:rPr>
              <a:t>los</a:t>
            </a:r>
            <a:r>
              <a:rPr lang="es-ES" altLang="zh-CN" sz="2000" b="1">
                <a:cs typeface="宋体"/>
              </a:rPr>
              <a:t> </a:t>
            </a:r>
            <a:r>
              <a:rPr lang="es-ES" altLang="zh-CN" sz="2000" b="1">
                <a:solidFill>
                  <a:srgbClr val="000000"/>
                </a:solidFill>
                <a:cs typeface="宋体"/>
              </a:rPr>
              <a:t>estantes</a:t>
            </a:r>
            <a:r>
              <a:rPr lang="es-ES" altLang="zh-CN" sz="2000">
                <a:solidFill>
                  <a:srgbClr val="000000"/>
                </a:solidFill>
                <a:cs typeface="宋体"/>
              </a:rPr>
              <a:t>.”</a:t>
            </a:r>
            <a:endParaRPr lang="en-US" altLang="zh-CN" sz="2000">
              <a:solidFill>
                <a:srgbClr val="000000"/>
              </a:solidFill>
              <a:cs typeface="宋体"/>
            </a:endParaRPr>
          </a:p>
        </p:txBody>
      </p:sp>
      <p:sp>
        <p:nvSpPr>
          <p:cNvPr id="11" name="Rectangle 10"/>
          <p:cNvSpPr/>
          <p:nvPr/>
        </p:nvSpPr>
        <p:spPr>
          <a:xfrm>
            <a:off x="4648200" y="1143000"/>
            <a:ext cx="4495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000000"/>
                </a:solidFill>
                <a:cs typeface="Arial" pitchFamily="34" charset="0"/>
              </a:rPr>
              <a:t>Los</a:t>
            </a:r>
            <a:r>
              <a:rPr lang="en-US" altLang="zh-CN" sz="2800" dirty="0">
                <a:solidFill>
                  <a:schemeClr val="tx1"/>
                </a:solidFill>
                <a:cs typeface="Arial" pitchFamily="34" charset="0"/>
              </a:rPr>
              <a:t> </a:t>
            </a:r>
            <a:r>
              <a:rPr lang="en-US" altLang="zh-CN" sz="2800" dirty="0" err="1">
                <a:solidFill>
                  <a:srgbClr val="000000"/>
                </a:solidFill>
                <a:cs typeface="Arial" pitchFamily="34" charset="0"/>
              </a:rPr>
              <a:t>bibliotecarios</a:t>
            </a:r>
            <a:r>
              <a:rPr lang="en-US" altLang="zh-CN" sz="2800" dirty="0">
                <a:solidFill>
                  <a:schemeClr val="tx1"/>
                </a:solidFill>
                <a:cs typeface="Arial" pitchFamily="34" charset="0"/>
              </a:rPr>
              <a:t> </a:t>
            </a:r>
            <a:r>
              <a:rPr lang="en-US" altLang="zh-CN" sz="2800" dirty="0" err="1">
                <a:solidFill>
                  <a:srgbClr val="000000"/>
                </a:solidFill>
                <a:cs typeface="Arial" pitchFamily="34" charset="0"/>
              </a:rPr>
              <a:t>dicen</a:t>
            </a:r>
            <a:r>
              <a:rPr lang="en-US" altLang="zh-CN" sz="2800" dirty="0">
                <a:solidFill>
                  <a:srgbClr val="000000"/>
                </a:solidFill>
                <a:cs typeface="Arial" pitchFamily="34" charset="0"/>
              </a:rPr>
              <a:t>…</a:t>
            </a:r>
          </a:p>
        </p:txBody>
      </p:sp>
      <p:sp>
        <p:nvSpPr>
          <p:cNvPr id="13" name="Rectangle 12"/>
          <p:cNvSpPr/>
          <p:nvPr/>
        </p:nvSpPr>
        <p:spPr>
          <a:xfrm>
            <a:off x="1143000" y="4876800"/>
            <a:ext cx="2971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300" dirty="0">
                <a:solidFill>
                  <a:srgbClr val="000000"/>
                </a:solidFill>
                <a:cs typeface="Arial" pitchFamily="34" charset="0"/>
              </a:rPr>
              <a:t>N.º</a:t>
            </a:r>
            <a:r>
              <a:rPr lang="en-US" b="1" spc="300" dirty="0">
                <a:solidFill>
                  <a:schemeClr val="tx1"/>
                </a:solidFill>
                <a:cs typeface="Arial" pitchFamily="34" charset="0"/>
              </a:rPr>
              <a:t> </a:t>
            </a:r>
            <a:r>
              <a:rPr lang="en-US" b="1" spc="300" dirty="0">
                <a:solidFill>
                  <a:srgbClr val="000000"/>
                </a:solidFill>
                <a:cs typeface="Arial" pitchFamily="34" charset="0"/>
              </a:rPr>
              <a:t>de</a:t>
            </a:r>
            <a:r>
              <a:rPr lang="en-US" b="1" spc="300" dirty="0">
                <a:solidFill>
                  <a:schemeClr val="tx1"/>
                </a:solidFill>
                <a:cs typeface="Arial" pitchFamily="34" charset="0"/>
              </a:rPr>
              <a:t> </a:t>
            </a:r>
            <a:r>
              <a:rPr lang="en-US" b="1" spc="300" dirty="0" err="1">
                <a:solidFill>
                  <a:srgbClr val="000000"/>
                </a:solidFill>
                <a:cs typeface="Arial" pitchFamily="34" charset="0"/>
              </a:rPr>
              <a:t>investigadores</a:t>
            </a:r>
            <a:endParaRPr lang="en-US" b="1" spc="300" dirty="0">
              <a:solidFill>
                <a:srgbClr val="000000"/>
              </a:solidFill>
              <a:cs typeface="Arial" pitchFamily="34" charset="0"/>
            </a:endParaRPr>
          </a:p>
        </p:txBody>
      </p:sp>
      <p:sp>
        <p:nvSpPr>
          <p:cNvPr id="14" name="Rectangle 13"/>
          <p:cNvSpPr/>
          <p:nvPr/>
        </p:nvSpPr>
        <p:spPr>
          <a:xfrm>
            <a:off x="381000" y="1219200"/>
            <a:ext cx="4495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000000"/>
                </a:solidFill>
                <a:cs typeface="Arial" pitchFamily="34" charset="0"/>
              </a:rPr>
              <a:t>Los</a:t>
            </a:r>
            <a:r>
              <a:rPr lang="en-US" altLang="zh-CN" sz="2800" dirty="0">
                <a:solidFill>
                  <a:schemeClr val="tx1"/>
                </a:solidFill>
                <a:cs typeface="Arial" pitchFamily="34" charset="0"/>
              </a:rPr>
              <a:t> </a:t>
            </a:r>
            <a:r>
              <a:rPr lang="en-US" altLang="zh-CN" sz="2800" dirty="0" err="1">
                <a:solidFill>
                  <a:srgbClr val="000000"/>
                </a:solidFill>
                <a:cs typeface="Arial" pitchFamily="34" charset="0"/>
              </a:rPr>
              <a:t>investigadores</a:t>
            </a:r>
            <a:r>
              <a:rPr lang="en-US" altLang="zh-CN" sz="2800" dirty="0">
                <a:solidFill>
                  <a:schemeClr val="tx1"/>
                </a:solidFill>
                <a:cs typeface="Arial" pitchFamily="34" charset="0"/>
              </a:rPr>
              <a:t> </a:t>
            </a:r>
            <a:r>
              <a:rPr lang="en-US" altLang="zh-CN" sz="2800" dirty="0" err="1">
                <a:solidFill>
                  <a:srgbClr val="000000"/>
                </a:solidFill>
                <a:cs typeface="Arial" pitchFamily="34" charset="0"/>
              </a:rPr>
              <a:t>dicen</a:t>
            </a:r>
            <a:r>
              <a:rPr lang="en-US" altLang="zh-CN" sz="2800" dirty="0">
                <a:solidFill>
                  <a:srgbClr val="000000"/>
                </a:solidFill>
                <a:cs typeface="Arial" pitchFamily="34" charset="0"/>
              </a:rPr>
              <a:t>…</a:t>
            </a:r>
          </a:p>
        </p:txBody>
      </p:sp>
      <p:sp>
        <p:nvSpPr>
          <p:cNvPr id="4105" name="Text Box 12"/>
          <p:cNvSpPr txBox="1">
            <a:spLocks noChangeArrowheads="1"/>
          </p:cNvSpPr>
          <p:nvPr/>
        </p:nvSpPr>
        <p:spPr bwMode="auto">
          <a:xfrm>
            <a:off x="304800" y="2911475"/>
            <a:ext cx="969963" cy="215900"/>
          </a:xfrm>
          <a:prstGeom prst="rect">
            <a:avLst/>
          </a:prstGeom>
          <a:solidFill>
            <a:schemeClr val="bg1"/>
          </a:solidFill>
          <a:ln w="9525">
            <a:noFill/>
            <a:miter lim="800000"/>
            <a:headEnd/>
            <a:tailEnd/>
          </a:ln>
        </p:spPr>
        <p:txBody>
          <a:bodyPr lIns="0" tIns="0" rIns="0" bIns="0">
            <a:spAutoFit/>
          </a:bodyPr>
          <a:lstStyle/>
          <a:p>
            <a:pPr algn="r">
              <a:spcBef>
                <a:spcPct val="50000"/>
              </a:spcBef>
            </a:pPr>
            <a:r>
              <a:rPr lang="en-US" altLang="ja-JP" b="1">
                <a:solidFill>
                  <a:srgbClr val="000000"/>
                </a:solidFill>
                <a:cs typeface="ＭＳ Ｐゴシック"/>
              </a:rPr>
              <a:t>Impreso</a:t>
            </a:r>
            <a:r>
              <a:rPr lang="en-US" altLang="ja-JP" b="1">
                <a:cs typeface="ＭＳ Ｐゴシック"/>
              </a:rPr>
              <a:t> </a:t>
            </a:r>
            <a:endParaRPr lang="en-US" altLang="zh-CN" b="1">
              <a:cs typeface="宋体"/>
            </a:endParaRPr>
          </a:p>
        </p:txBody>
      </p:sp>
      <p:sp>
        <p:nvSpPr>
          <p:cNvPr id="4106" name="Text Box 13"/>
          <p:cNvSpPr txBox="1">
            <a:spLocks noChangeArrowheads="1"/>
          </p:cNvSpPr>
          <p:nvPr/>
        </p:nvSpPr>
        <p:spPr bwMode="auto">
          <a:xfrm>
            <a:off x="436563" y="3514725"/>
            <a:ext cx="969962" cy="430213"/>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altLang="ja-JP" b="1">
                <a:solidFill>
                  <a:srgbClr val="000000"/>
                </a:solidFill>
                <a:cs typeface="ＭＳ Ｐゴシック"/>
              </a:rPr>
              <a:t>Ninguna</a:t>
            </a:r>
            <a:r>
              <a:rPr lang="en-US" altLang="ja-JP" b="1">
                <a:cs typeface="ＭＳ Ｐゴシック"/>
              </a:rPr>
              <a:t> </a:t>
            </a:r>
            <a:r>
              <a:rPr lang="en-US" altLang="ja-JP" b="1">
                <a:solidFill>
                  <a:srgbClr val="000000"/>
                </a:solidFill>
                <a:cs typeface="ＭＳ Ｐゴシック"/>
              </a:rPr>
              <a:t>preferencia</a:t>
            </a:r>
            <a:r>
              <a:rPr lang="en-US" altLang="ja-JP" b="1">
                <a:cs typeface="ＭＳ Ｐゴシック"/>
              </a:rPr>
              <a:t> </a:t>
            </a:r>
            <a:endParaRPr lang="en-US" altLang="zh-CN" b="1">
              <a:cs typeface="宋体"/>
            </a:endParaRPr>
          </a:p>
        </p:txBody>
      </p:sp>
      <p:sp>
        <p:nvSpPr>
          <p:cNvPr id="4107" name="Text Box 14"/>
          <p:cNvSpPr txBox="1">
            <a:spLocks noChangeArrowheads="1"/>
          </p:cNvSpPr>
          <p:nvPr/>
        </p:nvSpPr>
        <p:spPr bwMode="auto">
          <a:xfrm>
            <a:off x="401638" y="4283075"/>
            <a:ext cx="969962" cy="215900"/>
          </a:xfrm>
          <a:prstGeom prst="rect">
            <a:avLst/>
          </a:prstGeom>
          <a:solidFill>
            <a:schemeClr val="bg1"/>
          </a:solidFill>
          <a:ln w="9525">
            <a:noFill/>
            <a:miter lim="800000"/>
            <a:headEnd/>
            <a:tailEnd/>
          </a:ln>
        </p:spPr>
        <p:txBody>
          <a:bodyPr lIns="0" tIns="0" rIns="0" bIns="0">
            <a:spAutoFit/>
          </a:bodyPr>
          <a:lstStyle/>
          <a:p>
            <a:pPr algn="r">
              <a:spcBef>
                <a:spcPct val="50000"/>
              </a:spcBef>
            </a:pPr>
            <a:r>
              <a:rPr lang="en-US" altLang="ja-JP" b="1">
                <a:solidFill>
                  <a:srgbClr val="000000"/>
                </a:solidFill>
                <a:cs typeface="ＭＳ Ｐゴシック"/>
              </a:rPr>
              <a:t>En</a:t>
            </a:r>
            <a:r>
              <a:rPr lang="en-US" altLang="ja-JP" b="1">
                <a:cs typeface="ＭＳ Ｐゴシック"/>
              </a:rPr>
              <a:t> </a:t>
            </a:r>
            <a:r>
              <a:rPr lang="en-US" altLang="ja-JP" b="1">
                <a:solidFill>
                  <a:srgbClr val="000000"/>
                </a:solidFill>
                <a:cs typeface="ＭＳ Ｐゴシック"/>
              </a:rPr>
              <a:t>línea</a:t>
            </a:r>
            <a:endParaRPr lang="en-US" altLang="zh-CN" b="1">
              <a:solidFill>
                <a:srgbClr val="000000"/>
              </a:solidFill>
              <a:cs typeface="宋体"/>
            </a:endParaRPr>
          </a:p>
        </p:txBody>
      </p:sp>
      <p:sp>
        <p:nvSpPr>
          <p:cNvPr id="15" name="TextBox 14"/>
          <p:cNvSpPr txBox="1"/>
          <p:nvPr/>
        </p:nvSpPr>
        <p:spPr>
          <a:xfrm>
            <a:off x="152400" y="188913"/>
            <a:ext cx="5492750" cy="954087"/>
          </a:xfrm>
          <a:prstGeom prst="rect">
            <a:avLst/>
          </a:prstGeom>
          <a:noFill/>
        </p:spPr>
        <p:txBody>
          <a:bodyPr wrap="none">
            <a:spAutoFit/>
          </a:bodyPr>
          <a:lstStyle/>
          <a:p>
            <a:pPr algn="ctr">
              <a:defRPr/>
            </a:pPr>
            <a:r>
              <a:rPr lang="es-ES" sz="2800" b="1" spc="300" dirty="0">
                <a:cs typeface="Arial" pitchFamily="34" charset="0"/>
              </a:rPr>
              <a:t>¿</a:t>
            </a:r>
            <a:r>
              <a:rPr lang="es-ES_tradnl" sz="2800" b="1" spc="300" dirty="0">
                <a:cs typeface="Arial" pitchFamily="34" charset="0"/>
              </a:rPr>
              <a:t>Qué prefieren utilizar los investigadores: </a:t>
            </a:r>
          </a:p>
          <a:p>
            <a:pPr algn="ctr">
              <a:defRPr/>
            </a:pPr>
            <a:r>
              <a:rPr lang="es-ES_tradnl" sz="2800" b="1" spc="300" dirty="0">
                <a:cs typeface="Arial" pitchFamily="34" charset="0"/>
              </a:rPr>
              <a:t>contenido impreso, electrónico o ambos?</a:t>
            </a:r>
          </a:p>
          <a:p>
            <a:pPr>
              <a:defRPr/>
            </a:pPr>
            <a:endParaRPr lang="es-ES_tradnl"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slide5"/>
          <p:cNvPicPr>
            <a:picLocks noChangeAspect="1" noChangeArrowheads="1"/>
          </p:cNvPicPr>
          <p:nvPr/>
        </p:nvPicPr>
        <p:blipFill>
          <a:blip r:embed="rId3" cstate="print"/>
          <a:srcRect/>
          <a:stretch>
            <a:fillRect/>
          </a:stretch>
        </p:blipFill>
        <p:spPr bwMode="auto">
          <a:xfrm>
            <a:off x="-1588" y="1676400"/>
            <a:ext cx="9145588" cy="3313113"/>
          </a:xfrm>
          <a:prstGeom prst="rect">
            <a:avLst/>
          </a:prstGeom>
          <a:noFill/>
          <a:ln w="9525">
            <a:solidFill>
              <a:schemeClr val="tx1"/>
            </a:solidFill>
            <a:miter lim="800000"/>
            <a:headEnd/>
            <a:tailEnd/>
          </a:ln>
        </p:spPr>
      </p:pic>
      <p:sp>
        <p:nvSpPr>
          <p:cNvPr id="6" name="Title 11"/>
          <p:cNvSpPr>
            <a:spLocks noGrp="1"/>
          </p:cNvSpPr>
          <p:nvPr>
            <p:ph type="title"/>
          </p:nvPr>
        </p:nvSpPr>
        <p:spPr>
          <a:xfrm>
            <a:off x="457200" y="274638"/>
            <a:ext cx="6477000" cy="1143000"/>
          </a:xfrm>
        </p:spPr>
        <p:txBody>
          <a:bodyPr/>
          <a:lstStyle/>
          <a:p>
            <a:pPr>
              <a:defRPr/>
            </a:pPr>
            <a:r>
              <a:rPr lang="es-ES" dirty="0" smtClean="0">
                <a:solidFill>
                  <a:schemeClr val="tx1"/>
                </a:solidFill>
                <a:latin typeface="+mj-lt"/>
              </a:rPr>
              <a:t>Mayor uso de los libros en formato electrónico</a:t>
            </a:r>
            <a:endParaRPr lang="es-ES_tradnl"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ontent Placeholder 8"/>
          <p:cNvGraphicFramePr>
            <a:graphicFrameLocks noGrp="1"/>
          </p:cNvGraphicFramePr>
          <p:nvPr>
            <p:ph idx="1"/>
          </p:nvPr>
        </p:nvGraphicFramePr>
        <p:xfrm>
          <a:off x="917575" y="1617663"/>
          <a:ext cx="7064375" cy="3514725"/>
        </p:xfrm>
        <a:graphic>
          <a:graphicData uri="http://schemas.openxmlformats.org/presentationml/2006/ole">
            <p:oleObj spid="_x0000_s5122" name="Chart" r:id="rId4" imgW="7391400" imgH="3676650" progId="Excel.Sheet.8">
              <p:embed/>
            </p:oleObj>
          </a:graphicData>
        </a:graphic>
      </p:graphicFrame>
      <p:sp>
        <p:nvSpPr>
          <p:cNvPr id="6" name="TextBox 5"/>
          <p:cNvSpPr txBox="1"/>
          <p:nvPr/>
        </p:nvSpPr>
        <p:spPr>
          <a:xfrm>
            <a:off x="1447800" y="4800600"/>
            <a:ext cx="5410200" cy="338138"/>
          </a:xfrm>
          <a:prstGeom prst="rect">
            <a:avLst/>
          </a:prstGeom>
          <a:noFill/>
        </p:spPr>
        <p:txBody>
          <a:bodyPr>
            <a:spAutoFit/>
          </a:bodyPr>
          <a:lstStyle/>
          <a:p>
            <a:pPr>
              <a:defRPr/>
            </a:pPr>
            <a:r>
              <a:rPr lang="es-ES" sz="1600" dirty="0">
                <a:solidFill>
                  <a:srgbClr val="000000"/>
                </a:solidFill>
                <a:latin typeface="Calibri"/>
              </a:rPr>
              <a:t>*</a:t>
            </a:r>
            <a:r>
              <a:rPr lang="es-ES" sz="1200" dirty="0">
                <a:solidFill>
                  <a:srgbClr val="000000"/>
                </a:solidFill>
                <a:latin typeface="Calibri"/>
              </a:rPr>
              <a:t>Fuente:</a:t>
            </a:r>
            <a:r>
              <a:rPr lang="es-ES" sz="1200" dirty="0">
                <a:latin typeface="Calibri"/>
              </a:rPr>
              <a:t> </a:t>
            </a:r>
            <a:r>
              <a:rPr lang="es-ES" sz="1200" dirty="0">
                <a:solidFill>
                  <a:srgbClr val="000000"/>
                </a:solidFill>
                <a:latin typeface="Calibri"/>
              </a:rPr>
              <a:t>Datos</a:t>
            </a:r>
            <a:r>
              <a:rPr lang="es-ES" sz="1200" dirty="0">
                <a:latin typeface="Calibri"/>
              </a:rPr>
              <a:t> </a:t>
            </a:r>
            <a:r>
              <a:rPr lang="es-ES" sz="1200" dirty="0">
                <a:solidFill>
                  <a:srgbClr val="000000"/>
                </a:solidFill>
                <a:latin typeface="Calibri"/>
              </a:rPr>
              <a:t>de</a:t>
            </a:r>
            <a:r>
              <a:rPr lang="es-ES" sz="1200" dirty="0">
                <a:latin typeface="Calibri"/>
              </a:rPr>
              <a:t> </a:t>
            </a:r>
            <a:r>
              <a:rPr lang="es-ES" sz="1200" dirty="0">
                <a:solidFill>
                  <a:srgbClr val="000000"/>
                </a:solidFill>
                <a:latin typeface="Calibri"/>
              </a:rPr>
              <a:t>uso</a:t>
            </a:r>
            <a:r>
              <a:rPr lang="es-ES" sz="1200" dirty="0">
                <a:latin typeface="Calibri"/>
              </a:rPr>
              <a:t> </a:t>
            </a:r>
            <a:r>
              <a:rPr lang="es-ES" sz="1200" dirty="0">
                <a:solidFill>
                  <a:srgbClr val="000000"/>
                </a:solidFill>
                <a:latin typeface="Calibri"/>
              </a:rPr>
              <a:t>de</a:t>
            </a:r>
            <a:r>
              <a:rPr lang="es-ES" sz="1200" dirty="0">
                <a:latin typeface="Calibri"/>
              </a:rPr>
              <a:t> </a:t>
            </a:r>
            <a:r>
              <a:rPr lang="es-ES" sz="1200" dirty="0" err="1">
                <a:solidFill>
                  <a:srgbClr val="000000"/>
                </a:solidFill>
                <a:latin typeface="Calibri"/>
              </a:rPr>
              <a:t>ScienceDirect</a:t>
            </a:r>
            <a:r>
              <a:rPr lang="es-ES" sz="1200" dirty="0">
                <a:latin typeface="Calibri"/>
              </a:rPr>
              <a:t> </a:t>
            </a:r>
            <a:r>
              <a:rPr lang="es-ES" sz="1200" dirty="0">
                <a:solidFill>
                  <a:srgbClr val="000000"/>
                </a:solidFill>
                <a:latin typeface="Calibri"/>
              </a:rPr>
              <a:t>durante</a:t>
            </a:r>
            <a:r>
              <a:rPr lang="es-ES" sz="1200" dirty="0">
                <a:latin typeface="Calibri"/>
              </a:rPr>
              <a:t> </a:t>
            </a:r>
            <a:r>
              <a:rPr lang="es-ES" sz="1200" dirty="0">
                <a:solidFill>
                  <a:srgbClr val="000000"/>
                </a:solidFill>
                <a:latin typeface="Calibri"/>
              </a:rPr>
              <a:t>el</a:t>
            </a:r>
            <a:r>
              <a:rPr lang="es-ES" sz="1200" dirty="0">
                <a:latin typeface="Calibri"/>
              </a:rPr>
              <a:t> </a:t>
            </a:r>
            <a:r>
              <a:rPr lang="es-ES" sz="1200" dirty="0">
                <a:solidFill>
                  <a:srgbClr val="000000"/>
                </a:solidFill>
                <a:latin typeface="Calibri"/>
              </a:rPr>
              <a:t>primer</a:t>
            </a:r>
            <a:r>
              <a:rPr lang="es-ES" sz="1200" dirty="0">
                <a:latin typeface="Calibri"/>
              </a:rPr>
              <a:t> </a:t>
            </a:r>
            <a:r>
              <a:rPr lang="es-ES" sz="1200" dirty="0">
                <a:solidFill>
                  <a:srgbClr val="000000"/>
                </a:solidFill>
                <a:latin typeface="Calibri"/>
              </a:rPr>
              <a:t>año</a:t>
            </a:r>
            <a:r>
              <a:rPr lang="es-ES" sz="1200" dirty="0">
                <a:latin typeface="Calibri"/>
              </a:rPr>
              <a:t> </a:t>
            </a:r>
            <a:r>
              <a:rPr lang="es-ES" sz="1200" dirty="0">
                <a:solidFill>
                  <a:srgbClr val="000000"/>
                </a:solidFill>
                <a:latin typeface="Calibri"/>
              </a:rPr>
              <a:t>de</a:t>
            </a:r>
            <a:r>
              <a:rPr lang="es-ES" sz="1200" dirty="0">
                <a:latin typeface="Calibri"/>
              </a:rPr>
              <a:t> </a:t>
            </a:r>
            <a:r>
              <a:rPr lang="es-ES" sz="1200" dirty="0">
                <a:solidFill>
                  <a:srgbClr val="000000"/>
                </a:solidFill>
                <a:latin typeface="Calibri"/>
              </a:rPr>
              <a:t>adquisición</a:t>
            </a:r>
            <a:r>
              <a:rPr lang="en-US" sz="1200" dirty="0">
                <a:latin typeface="+mn-lt"/>
              </a:rPr>
              <a:t> </a:t>
            </a:r>
          </a:p>
        </p:txBody>
      </p:sp>
      <p:sp>
        <p:nvSpPr>
          <p:cNvPr id="5124" name="TextBox 7"/>
          <p:cNvSpPr txBox="1">
            <a:spLocks noChangeArrowheads="1"/>
          </p:cNvSpPr>
          <p:nvPr/>
        </p:nvSpPr>
        <p:spPr bwMode="auto">
          <a:xfrm>
            <a:off x="6324600" y="3810000"/>
            <a:ext cx="228600" cy="400050"/>
          </a:xfrm>
          <a:prstGeom prst="rect">
            <a:avLst/>
          </a:prstGeom>
          <a:noFill/>
          <a:ln w="9525">
            <a:noFill/>
            <a:miter lim="800000"/>
            <a:headEnd/>
            <a:tailEnd/>
          </a:ln>
        </p:spPr>
        <p:txBody>
          <a:bodyPr>
            <a:spAutoFit/>
          </a:bodyPr>
          <a:lstStyle/>
          <a:p>
            <a:r>
              <a:rPr lang="en-US" altLang="zh-CN" sz="2000">
                <a:solidFill>
                  <a:srgbClr val="000000"/>
                </a:solidFill>
                <a:cs typeface="宋体"/>
              </a:rPr>
              <a:t>*</a:t>
            </a:r>
          </a:p>
        </p:txBody>
      </p:sp>
      <p:sp>
        <p:nvSpPr>
          <p:cNvPr id="11" name="TextBox 10"/>
          <p:cNvSpPr txBox="1"/>
          <p:nvPr/>
        </p:nvSpPr>
        <p:spPr>
          <a:xfrm>
            <a:off x="6324600" y="2971800"/>
            <a:ext cx="1524000" cy="1466850"/>
          </a:xfrm>
          <a:prstGeom prst="rect">
            <a:avLst/>
          </a:prstGeom>
          <a:solidFill>
            <a:schemeClr val="accent3">
              <a:lumMod val="60000"/>
              <a:lumOff val="40000"/>
            </a:schemeClr>
          </a:solidFill>
        </p:spPr>
        <p:txBody>
          <a:bodyPr>
            <a:spAutoFit/>
          </a:bodyPr>
          <a:lstStyle/>
          <a:p>
            <a:pPr algn="ctr">
              <a:defRPr/>
            </a:pPr>
            <a:r>
              <a:rPr lang="es-ES" altLang="zh-CN" sz="2400" dirty="0">
                <a:solidFill>
                  <a:srgbClr val="000000"/>
                </a:solidFill>
              </a:rPr>
              <a:t>Promedio</a:t>
            </a:r>
            <a:r>
              <a:rPr lang="es-ES" altLang="zh-CN" sz="2400" dirty="0"/>
              <a:t> </a:t>
            </a:r>
            <a:r>
              <a:rPr lang="es-ES" altLang="zh-CN" sz="2400" dirty="0">
                <a:solidFill>
                  <a:srgbClr val="000000"/>
                </a:solidFill>
              </a:rPr>
              <a:t>de</a:t>
            </a:r>
            <a:r>
              <a:rPr lang="es-ES" altLang="zh-CN" sz="2400" dirty="0"/>
              <a:t> </a:t>
            </a:r>
            <a:r>
              <a:rPr lang="es-ES" altLang="zh-CN" sz="2400" dirty="0">
                <a:solidFill>
                  <a:srgbClr val="000000"/>
                </a:solidFill>
              </a:rPr>
              <a:t>descargas</a:t>
            </a:r>
            <a:r>
              <a:rPr lang="es-ES" altLang="zh-CN" sz="2400" dirty="0"/>
              <a:t> </a:t>
            </a:r>
            <a:r>
              <a:rPr lang="es-ES" altLang="zh-CN" sz="2400" dirty="0">
                <a:solidFill>
                  <a:srgbClr val="000000"/>
                </a:solidFill>
              </a:rPr>
              <a:t>de</a:t>
            </a:r>
            <a:r>
              <a:rPr lang="es-ES" altLang="zh-CN" sz="2400" dirty="0"/>
              <a:t> </a:t>
            </a:r>
            <a:r>
              <a:rPr lang="es-ES" altLang="zh-CN" sz="2400" dirty="0">
                <a:solidFill>
                  <a:srgbClr val="000000"/>
                </a:solidFill>
              </a:rPr>
              <a:t>libros</a:t>
            </a:r>
            <a:r>
              <a:rPr lang="es-ES" altLang="zh-CN" sz="2400" dirty="0"/>
              <a:t> </a:t>
            </a:r>
            <a:r>
              <a:rPr lang="es-ES" altLang="zh-CN" sz="2400" dirty="0">
                <a:solidFill>
                  <a:srgbClr val="000000"/>
                </a:solidFill>
              </a:rPr>
              <a:t>en</a:t>
            </a:r>
            <a:r>
              <a:rPr lang="es-ES" altLang="zh-CN" sz="2400" dirty="0"/>
              <a:t> </a:t>
            </a:r>
            <a:r>
              <a:rPr lang="es-ES" altLang="zh-CN" sz="2400" dirty="0">
                <a:solidFill>
                  <a:srgbClr val="000000"/>
                </a:solidFill>
              </a:rPr>
              <a:t>línea:</a:t>
            </a:r>
            <a:r>
              <a:rPr lang="es-ES" altLang="zh-CN" sz="2400" dirty="0"/>
              <a:t> </a:t>
            </a:r>
            <a:r>
              <a:rPr lang="es-ES" altLang="zh-CN" sz="2400" b="1" dirty="0">
                <a:solidFill>
                  <a:srgbClr val="000000"/>
                </a:solidFill>
              </a:rPr>
              <a:t>*25</a:t>
            </a:r>
            <a:r>
              <a:rPr lang="es-ES" altLang="zh-CN" sz="2400" b="1" dirty="0"/>
              <a:t> </a:t>
            </a:r>
            <a:r>
              <a:rPr lang="es-ES" altLang="zh-CN" sz="2400" b="1" dirty="0">
                <a:solidFill>
                  <a:srgbClr val="000000"/>
                </a:solidFill>
              </a:rPr>
              <a:t>por</a:t>
            </a:r>
            <a:r>
              <a:rPr lang="es-ES" altLang="zh-CN" sz="2400" b="1" dirty="0"/>
              <a:t> </a:t>
            </a:r>
            <a:r>
              <a:rPr lang="es-ES" altLang="zh-CN" sz="2400" b="1" dirty="0">
                <a:solidFill>
                  <a:srgbClr val="000000"/>
                </a:solidFill>
              </a:rPr>
              <a:t>título</a:t>
            </a:r>
            <a:r>
              <a:rPr lang="en-US" altLang="zh-CN" sz="2400" b="1" dirty="0"/>
              <a:t> </a:t>
            </a:r>
          </a:p>
          <a:p>
            <a:pPr algn="ctr">
              <a:defRPr/>
            </a:pPr>
            <a:r>
              <a:rPr lang="en-US" altLang="zh-CN" sz="2400" b="1" dirty="0">
                <a:solidFill>
                  <a:srgbClr val="000000"/>
                </a:solidFill>
              </a:rPr>
              <a:t>al</a:t>
            </a:r>
            <a:r>
              <a:rPr lang="en-US" altLang="zh-CN" sz="2400" b="1" dirty="0"/>
              <a:t> </a:t>
            </a:r>
            <a:r>
              <a:rPr lang="en-US" altLang="zh-CN" sz="2400" b="1" dirty="0" err="1" smtClean="0">
                <a:solidFill>
                  <a:srgbClr val="000000"/>
                </a:solidFill>
              </a:rPr>
              <a:t>año</a:t>
            </a:r>
            <a:r>
              <a:rPr lang="en-US" altLang="zh-CN" sz="2400" b="1" dirty="0" smtClean="0">
                <a:solidFill>
                  <a:srgbClr val="000000"/>
                </a:solidFill>
              </a:rPr>
              <a:t>.</a:t>
            </a:r>
            <a:endParaRPr lang="en-US" altLang="zh-CN" sz="2400" b="1" dirty="0">
              <a:solidFill>
                <a:srgbClr val="000000"/>
              </a:solidFill>
            </a:endParaRPr>
          </a:p>
          <a:p>
            <a:pPr>
              <a:defRPr/>
            </a:pPr>
            <a:endParaRPr lang="en-US" altLang="zh-CN" b="1" dirty="0"/>
          </a:p>
        </p:txBody>
      </p:sp>
      <p:sp>
        <p:nvSpPr>
          <p:cNvPr id="9" name="TextBox 8"/>
          <p:cNvSpPr txBox="1"/>
          <p:nvPr/>
        </p:nvSpPr>
        <p:spPr>
          <a:xfrm>
            <a:off x="4079875" y="1663700"/>
            <a:ext cx="1293813" cy="1976438"/>
          </a:xfrm>
          <a:prstGeom prst="rect">
            <a:avLst/>
          </a:prstGeom>
          <a:solidFill>
            <a:schemeClr val="accent3">
              <a:lumMod val="60000"/>
              <a:lumOff val="40000"/>
            </a:schemeClr>
          </a:solidFill>
        </p:spPr>
        <p:txBody>
          <a:bodyPr lIns="3600" tIns="3600" rIns="3600" bIns="3600">
            <a:spAutoFit/>
          </a:bodyPr>
          <a:lstStyle/>
          <a:p>
            <a:pPr algn="ctr">
              <a:defRPr/>
            </a:pPr>
            <a:r>
              <a:rPr lang="en-US" altLang="zh-CN" sz="2400" dirty="0" err="1">
                <a:solidFill>
                  <a:srgbClr val="000000"/>
                </a:solidFill>
              </a:rPr>
              <a:t>Promedio</a:t>
            </a:r>
            <a:r>
              <a:rPr lang="en-US" altLang="zh-CN" sz="2400" dirty="0"/>
              <a:t> </a:t>
            </a:r>
            <a:r>
              <a:rPr lang="en-US" altLang="zh-CN" sz="2400" dirty="0">
                <a:solidFill>
                  <a:srgbClr val="000000"/>
                </a:solidFill>
              </a:rPr>
              <a:t>de</a:t>
            </a:r>
            <a:r>
              <a:rPr lang="en-US" altLang="zh-CN" sz="2400" dirty="0"/>
              <a:t> </a:t>
            </a:r>
            <a:r>
              <a:rPr lang="en-US" altLang="zh-CN" sz="2400" dirty="0" err="1">
                <a:solidFill>
                  <a:srgbClr val="000000"/>
                </a:solidFill>
              </a:rPr>
              <a:t>préstamos</a:t>
            </a:r>
            <a:r>
              <a:rPr lang="en-US" altLang="zh-CN" sz="2400" dirty="0"/>
              <a:t> </a:t>
            </a:r>
            <a:r>
              <a:rPr lang="en-US" altLang="zh-CN" sz="2400" dirty="0">
                <a:solidFill>
                  <a:srgbClr val="000000"/>
                </a:solidFill>
              </a:rPr>
              <a:t>de</a:t>
            </a:r>
            <a:r>
              <a:rPr lang="en-US" altLang="zh-CN" sz="2400" dirty="0"/>
              <a:t> </a:t>
            </a:r>
            <a:r>
              <a:rPr lang="en-US" altLang="zh-CN" sz="2400" dirty="0" err="1">
                <a:solidFill>
                  <a:srgbClr val="000000"/>
                </a:solidFill>
              </a:rPr>
              <a:t>libros</a:t>
            </a:r>
            <a:r>
              <a:rPr lang="en-US" altLang="zh-CN" sz="2400" dirty="0"/>
              <a:t> </a:t>
            </a:r>
            <a:r>
              <a:rPr lang="en-US" altLang="zh-CN" sz="2400" dirty="0" err="1">
                <a:solidFill>
                  <a:srgbClr val="000000"/>
                </a:solidFill>
              </a:rPr>
              <a:t>impresos</a:t>
            </a:r>
            <a:r>
              <a:rPr lang="en-US" altLang="zh-CN" sz="2400" dirty="0"/>
              <a:t> </a:t>
            </a:r>
            <a:r>
              <a:rPr lang="en-US" altLang="zh-CN" sz="2400" dirty="0">
                <a:solidFill>
                  <a:srgbClr val="000000"/>
                </a:solidFill>
              </a:rPr>
              <a:t>en</a:t>
            </a:r>
            <a:r>
              <a:rPr lang="en-US" altLang="zh-CN" sz="2400" dirty="0"/>
              <a:t> </a:t>
            </a:r>
            <a:r>
              <a:rPr lang="en-US" altLang="zh-CN" sz="2400" dirty="0">
                <a:solidFill>
                  <a:srgbClr val="000000"/>
                </a:solidFill>
              </a:rPr>
              <a:t>130</a:t>
            </a:r>
            <a:r>
              <a:rPr lang="en-US" altLang="zh-CN" sz="2400" dirty="0"/>
              <a:t> </a:t>
            </a:r>
            <a:r>
              <a:rPr lang="en-US" altLang="zh-CN" sz="2400" dirty="0" err="1">
                <a:solidFill>
                  <a:srgbClr val="000000"/>
                </a:solidFill>
              </a:rPr>
              <a:t>bibliotecas</a:t>
            </a:r>
            <a:r>
              <a:rPr lang="en-US" altLang="zh-CN" sz="2400" dirty="0">
                <a:solidFill>
                  <a:srgbClr val="000000"/>
                </a:solidFill>
              </a:rPr>
              <a:t>:</a:t>
            </a:r>
            <a:r>
              <a:rPr lang="en-US" altLang="zh-CN" sz="2400" dirty="0"/>
              <a:t> </a:t>
            </a:r>
            <a:r>
              <a:rPr lang="en-US" altLang="zh-CN" sz="2400" b="1" dirty="0">
                <a:solidFill>
                  <a:srgbClr val="000000"/>
                </a:solidFill>
              </a:rPr>
              <a:t>0,18</a:t>
            </a:r>
            <a:r>
              <a:rPr lang="en-US" altLang="zh-CN" sz="2400" b="1" dirty="0"/>
              <a:t> </a:t>
            </a:r>
            <a:r>
              <a:rPr lang="en-US" altLang="zh-CN" sz="2400" b="1" dirty="0" err="1">
                <a:solidFill>
                  <a:srgbClr val="000000"/>
                </a:solidFill>
              </a:rPr>
              <a:t>por</a:t>
            </a:r>
            <a:r>
              <a:rPr lang="en-US" altLang="zh-CN" sz="2400" b="1" dirty="0"/>
              <a:t> </a:t>
            </a:r>
            <a:r>
              <a:rPr lang="en-US" altLang="zh-CN" sz="2400" b="1" dirty="0" err="1">
                <a:solidFill>
                  <a:srgbClr val="000000"/>
                </a:solidFill>
              </a:rPr>
              <a:t>título</a:t>
            </a:r>
            <a:r>
              <a:rPr lang="en-US" altLang="zh-CN" sz="2400" b="1" dirty="0"/>
              <a:t> </a:t>
            </a:r>
          </a:p>
          <a:p>
            <a:pPr algn="ctr">
              <a:defRPr/>
            </a:pPr>
            <a:r>
              <a:rPr lang="en-US" altLang="zh-CN" sz="2400" b="1" dirty="0">
                <a:solidFill>
                  <a:srgbClr val="000000"/>
                </a:solidFill>
              </a:rPr>
              <a:t>al</a:t>
            </a:r>
            <a:r>
              <a:rPr lang="en-US" altLang="zh-CN" sz="2400" b="1" dirty="0"/>
              <a:t> </a:t>
            </a:r>
            <a:r>
              <a:rPr lang="en-US" altLang="zh-CN" sz="2400" b="1" dirty="0" err="1" smtClean="0">
                <a:solidFill>
                  <a:srgbClr val="000000"/>
                </a:solidFill>
              </a:rPr>
              <a:t>año</a:t>
            </a:r>
            <a:r>
              <a:rPr lang="en-US" altLang="zh-CN" sz="2400" b="1" dirty="0" smtClean="0">
                <a:solidFill>
                  <a:srgbClr val="000000"/>
                </a:solidFill>
              </a:rPr>
              <a:t>.</a:t>
            </a:r>
            <a:endParaRPr lang="en-US" altLang="zh-CN" sz="2400" b="1" dirty="0">
              <a:solidFill>
                <a:srgbClr val="000000"/>
              </a:solidFill>
            </a:endParaRPr>
          </a:p>
          <a:p>
            <a:pPr algn="ctr">
              <a:defRPr/>
            </a:pPr>
            <a:r>
              <a:rPr lang="en-US" altLang="zh-CN" sz="2400" dirty="0"/>
              <a:t>     </a:t>
            </a:r>
            <a:r>
              <a:rPr lang="en-US" altLang="zh-CN" sz="2400" dirty="0" err="1">
                <a:solidFill>
                  <a:srgbClr val="000000"/>
                </a:solidFill>
              </a:rPr>
              <a:t>Fuente</a:t>
            </a:r>
            <a:r>
              <a:rPr lang="en-US" altLang="zh-CN" sz="2400" dirty="0">
                <a:solidFill>
                  <a:srgbClr val="000000"/>
                </a:solidFill>
              </a:rPr>
              <a:t>:</a:t>
            </a:r>
            <a:r>
              <a:rPr lang="en-US" altLang="zh-CN" sz="2400" dirty="0"/>
              <a:t> </a:t>
            </a:r>
            <a:r>
              <a:rPr lang="en-US" altLang="zh-CN" sz="2400" dirty="0">
                <a:solidFill>
                  <a:srgbClr val="000000"/>
                </a:solidFill>
              </a:rPr>
              <a:t>ARL</a:t>
            </a:r>
            <a:endParaRPr lang="en-US" altLang="zh-CN" sz="2400" dirty="0"/>
          </a:p>
        </p:txBody>
      </p:sp>
      <p:sp>
        <p:nvSpPr>
          <p:cNvPr id="10" name="TextBox 9"/>
          <p:cNvSpPr txBox="1"/>
          <p:nvPr/>
        </p:nvSpPr>
        <p:spPr>
          <a:xfrm>
            <a:off x="2249488" y="1371600"/>
            <a:ext cx="1331912" cy="2255838"/>
          </a:xfrm>
          <a:prstGeom prst="rect">
            <a:avLst/>
          </a:prstGeom>
          <a:solidFill>
            <a:schemeClr val="accent3">
              <a:lumMod val="60000"/>
              <a:lumOff val="40000"/>
            </a:schemeClr>
          </a:solidFill>
        </p:spPr>
        <p:txBody>
          <a:bodyPr lIns="3600" tIns="3600" rIns="3600" bIns="36000">
            <a:spAutoFit/>
          </a:bodyPr>
          <a:lstStyle/>
          <a:p>
            <a:pPr algn="ctr">
              <a:defRPr/>
            </a:pPr>
            <a:r>
              <a:rPr lang="es-ES" altLang="zh-CN" sz="2400" dirty="0">
                <a:solidFill>
                  <a:srgbClr val="000000"/>
                </a:solidFill>
              </a:rPr>
              <a:t>Promedio</a:t>
            </a:r>
            <a:r>
              <a:rPr lang="es-ES" altLang="zh-CN" sz="2400" dirty="0"/>
              <a:t> </a:t>
            </a:r>
            <a:r>
              <a:rPr lang="es-ES" altLang="zh-CN" sz="2400" dirty="0">
                <a:solidFill>
                  <a:srgbClr val="000000"/>
                </a:solidFill>
              </a:rPr>
              <a:t>de</a:t>
            </a:r>
            <a:r>
              <a:rPr lang="es-ES" altLang="zh-CN" sz="2400" dirty="0"/>
              <a:t> </a:t>
            </a:r>
            <a:r>
              <a:rPr lang="es-ES" altLang="zh-CN" sz="2400" dirty="0">
                <a:solidFill>
                  <a:srgbClr val="000000"/>
                </a:solidFill>
              </a:rPr>
              <a:t>préstamos</a:t>
            </a:r>
            <a:r>
              <a:rPr lang="es-ES" altLang="zh-CN" sz="2400" dirty="0"/>
              <a:t> </a:t>
            </a:r>
            <a:r>
              <a:rPr lang="es-ES" altLang="zh-CN" sz="2400" dirty="0">
                <a:solidFill>
                  <a:srgbClr val="000000"/>
                </a:solidFill>
              </a:rPr>
              <a:t>de</a:t>
            </a:r>
            <a:r>
              <a:rPr lang="es-ES" altLang="zh-CN" sz="2400" dirty="0"/>
              <a:t> </a:t>
            </a:r>
            <a:r>
              <a:rPr lang="es-ES" altLang="zh-CN" sz="2400" dirty="0">
                <a:solidFill>
                  <a:srgbClr val="000000"/>
                </a:solidFill>
              </a:rPr>
              <a:t>libros</a:t>
            </a:r>
            <a:r>
              <a:rPr lang="es-ES" altLang="zh-CN" sz="2400" dirty="0"/>
              <a:t> </a:t>
            </a:r>
            <a:r>
              <a:rPr lang="es-ES" altLang="zh-CN" sz="2400" dirty="0">
                <a:solidFill>
                  <a:srgbClr val="000000"/>
                </a:solidFill>
              </a:rPr>
              <a:t>impresos</a:t>
            </a:r>
            <a:r>
              <a:rPr lang="es-ES" altLang="zh-CN" sz="2400" dirty="0"/>
              <a:t> </a:t>
            </a:r>
            <a:br>
              <a:rPr lang="es-ES" altLang="zh-CN" sz="2400" dirty="0"/>
            </a:br>
            <a:r>
              <a:rPr lang="es-ES" altLang="zh-CN" sz="2400" dirty="0">
                <a:solidFill>
                  <a:srgbClr val="000000"/>
                </a:solidFill>
              </a:rPr>
              <a:t>en</a:t>
            </a:r>
            <a:r>
              <a:rPr lang="es-ES" altLang="zh-CN" sz="2400" dirty="0"/>
              <a:t> </a:t>
            </a:r>
            <a:r>
              <a:rPr lang="es-ES" altLang="zh-CN" sz="2400" dirty="0">
                <a:solidFill>
                  <a:srgbClr val="000000"/>
                </a:solidFill>
              </a:rPr>
              <a:t>120</a:t>
            </a:r>
            <a:r>
              <a:rPr lang="es-ES" altLang="zh-CN" sz="2400" dirty="0"/>
              <a:t> </a:t>
            </a:r>
            <a:r>
              <a:rPr lang="es-ES" altLang="zh-CN" sz="2400" dirty="0">
                <a:solidFill>
                  <a:srgbClr val="000000"/>
                </a:solidFill>
              </a:rPr>
              <a:t>bibliotecas:</a:t>
            </a:r>
            <a:r>
              <a:rPr lang="es-ES" altLang="zh-CN" sz="2400" dirty="0"/>
              <a:t> </a:t>
            </a:r>
            <a:br>
              <a:rPr lang="es-ES" altLang="zh-CN" sz="2400" dirty="0"/>
            </a:br>
            <a:r>
              <a:rPr lang="es-ES" altLang="zh-CN" sz="2400" b="1" dirty="0">
                <a:solidFill>
                  <a:srgbClr val="000000"/>
                </a:solidFill>
              </a:rPr>
              <a:t>1,3</a:t>
            </a:r>
            <a:r>
              <a:rPr lang="es-ES" altLang="zh-CN" sz="2400" b="1" dirty="0"/>
              <a:t> </a:t>
            </a:r>
            <a:r>
              <a:rPr lang="es-ES" altLang="zh-CN" sz="2400" b="1" dirty="0">
                <a:solidFill>
                  <a:srgbClr val="000000"/>
                </a:solidFill>
              </a:rPr>
              <a:t>por</a:t>
            </a:r>
            <a:r>
              <a:rPr lang="es-ES" altLang="zh-CN" sz="2400" b="1" dirty="0"/>
              <a:t/>
            </a:r>
            <a:br>
              <a:rPr lang="es-ES" altLang="zh-CN" sz="2400" b="1" dirty="0"/>
            </a:br>
            <a:r>
              <a:rPr lang="es-ES" altLang="zh-CN" sz="2400" b="1" dirty="0">
                <a:solidFill>
                  <a:srgbClr val="000000"/>
                </a:solidFill>
              </a:rPr>
              <a:t>título</a:t>
            </a:r>
            <a:r>
              <a:rPr lang="es-ES" altLang="zh-CN" sz="2400" b="1" dirty="0"/>
              <a:t> </a:t>
            </a:r>
            <a:r>
              <a:rPr lang="es-ES" altLang="zh-CN" sz="2400" b="1" dirty="0">
                <a:solidFill>
                  <a:srgbClr val="000000"/>
                </a:solidFill>
              </a:rPr>
              <a:t>al</a:t>
            </a:r>
            <a:r>
              <a:rPr lang="es-ES" altLang="zh-CN" sz="2400" b="1" dirty="0"/>
              <a:t> </a:t>
            </a:r>
            <a:r>
              <a:rPr lang="es-ES" altLang="zh-CN" sz="2400" b="1" dirty="0" smtClean="0">
                <a:solidFill>
                  <a:srgbClr val="000000"/>
                </a:solidFill>
              </a:rPr>
              <a:t>año.</a:t>
            </a:r>
            <a:endParaRPr lang="en-US" altLang="zh-CN" sz="2400" b="1" dirty="0">
              <a:solidFill>
                <a:srgbClr val="000000"/>
              </a:solidFill>
            </a:endParaRPr>
          </a:p>
          <a:p>
            <a:pPr algn="ctr">
              <a:defRPr/>
            </a:pPr>
            <a:r>
              <a:rPr lang="en-US" altLang="zh-CN" sz="2400" dirty="0" err="1">
                <a:solidFill>
                  <a:srgbClr val="000000"/>
                </a:solidFill>
              </a:rPr>
              <a:t>Fuente</a:t>
            </a:r>
            <a:r>
              <a:rPr lang="en-US" altLang="zh-CN" sz="2400" dirty="0">
                <a:solidFill>
                  <a:srgbClr val="000000"/>
                </a:solidFill>
              </a:rPr>
              <a:t>:</a:t>
            </a:r>
            <a:r>
              <a:rPr lang="en-US" altLang="zh-CN" sz="2400" dirty="0"/>
              <a:t> </a:t>
            </a:r>
            <a:r>
              <a:rPr lang="en-US" altLang="zh-CN" sz="2400" dirty="0">
                <a:solidFill>
                  <a:srgbClr val="000000"/>
                </a:solidFill>
              </a:rPr>
              <a:t>SCONUL</a:t>
            </a:r>
          </a:p>
        </p:txBody>
      </p:sp>
      <p:sp>
        <p:nvSpPr>
          <p:cNvPr id="5128" name="Title 11"/>
          <p:cNvSpPr>
            <a:spLocks noGrp="1"/>
          </p:cNvSpPr>
          <p:nvPr>
            <p:ph type="title"/>
          </p:nvPr>
        </p:nvSpPr>
        <p:spPr bwMode="auto">
          <a:xfrm>
            <a:off x="457200" y="274638"/>
            <a:ext cx="6477000" cy="1143000"/>
          </a:xfrm>
          <a:noFill/>
          <a:ln>
            <a:miter lim="800000"/>
            <a:headEnd/>
            <a:tailEnd/>
          </a:ln>
        </p:spPr>
        <p:txBody>
          <a:bodyPr vert="horz" wrap="square" lIns="91440" tIns="45720" rIns="91440" bIns="45720" numCol="1" anchor="t" anchorCtr="0" compatLnSpc="1">
            <a:prstTxWarp prst="textNoShape">
              <a:avLst/>
            </a:prstTxWarp>
          </a:bodyPr>
          <a:lstStyle/>
          <a:p>
            <a:r>
              <a:rPr lang="es-ES" dirty="0" smtClean="0">
                <a:solidFill>
                  <a:schemeClr val="tx1"/>
                </a:solidFill>
              </a:rPr>
              <a:t>Mayor uso de los libros en formato electrónico: Préstamos.</a:t>
            </a:r>
            <a:endParaRPr lang="es-ES_tradnl"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1066800" y="5867400"/>
            <a:ext cx="1993900" cy="177800"/>
          </a:xfrm>
          <a:prstGeom prst="rect">
            <a:avLst/>
          </a:prstGeom>
          <a:solidFill>
            <a:schemeClr val="bg1"/>
          </a:solidFill>
          <a:ln w="9525">
            <a:solidFill>
              <a:schemeClr val="bg1"/>
            </a:solidFill>
            <a:miter lim="800000"/>
            <a:headEnd/>
            <a:tailEnd/>
          </a:ln>
        </p:spPr>
        <p:txBody>
          <a:bodyPr wrap="none" lIns="90000" tIns="46800" rIns="90000" bIns="46800" anchor="ctr">
            <a:spAutoFit/>
          </a:bodyPr>
          <a:lstStyle/>
          <a:p>
            <a:endParaRPr lang="zh-CN" altLang="zh-CN">
              <a:cs typeface="宋体"/>
            </a:endParaRPr>
          </a:p>
        </p:txBody>
      </p:sp>
      <p:sp>
        <p:nvSpPr>
          <p:cNvPr id="38915" name="TextBox 8"/>
          <p:cNvSpPr txBox="1">
            <a:spLocks noChangeArrowheads="1"/>
          </p:cNvSpPr>
          <p:nvPr/>
        </p:nvSpPr>
        <p:spPr bwMode="auto">
          <a:xfrm>
            <a:off x="1981200" y="5715000"/>
            <a:ext cx="3505200" cy="276225"/>
          </a:xfrm>
          <a:prstGeom prst="rect">
            <a:avLst/>
          </a:prstGeom>
          <a:solidFill>
            <a:schemeClr val="bg1"/>
          </a:solidFill>
          <a:ln w="9525">
            <a:noFill/>
            <a:miter lim="800000"/>
            <a:headEnd/>
            <a:tailEnd/>
          </a:ln>
        </p:spPr>
        <p:txBody>
          <a:bodyPr>
            <a:spAutoFit/>
          </a:bodyPr>
          <a:lstStyle/>
          <a:p>
            <a:endParaRPr lang="zh-CN" altLang="zh-CN" sz="1200">
              <a:cs typeface="宋体"/>
            </a:endParaRPr>
          </a:p>
        </p:txBody>
      </p:sp>
      <p:pic>
        <p:nvPicPr>
          <p:cNvPr id="38916" name="Picture 14" descr="olivier.jpg"/>
          <p:cNvPicPr>
            <a:picLocks noChangeAspect="1"/>
          </p:cNvPicPr>
          <p:nvPr/>
        </p:nvPicPr>
        <p:blipFill>
          <a:blip r:embed="rId3" cstate="print"/>
          <a:srcRect/>
          <a:stretch>
            <a:fillRect/>
          </a:stretch>
        </p:blipFill>
        <p:spPr bwMode="auto">
          <a:xfrm>
            <a:off x="152400" y="1600200"/>
            <a:ext cx="8770938" cy="3733800"/>
          </a:xfrm>
          <a:prstGeom prst="rect">
            <a:avLst/>
          </a:prstGeom>
          <a:noFill/>
          <a:ln w="9525">
            <a:noFill/>
            <a:miter lim="800000"/>
            <a:headEnd/>
            <a:tailEnd/>
          </a:ln>
        </p:spPr>
      </p:pic>
      <p:sp>
        <p:nvSpPr>
          <p:cNvPr id="38917" name="Rectangle 8"/>
          <p:cNvSpPr>
            <a:spLocks noChangeArrowheads="1"/>
          </p:cNvSpPr>
          <p:nvPr/>
        </p:nvSpPr>
        <p:spPr bwMode="auto">
          <a:xfrm>
            <a:off x="457200" y="381000"/>
            <a:ext cx="6629400" cy="749300"/>
          </a:xfrm>
          <a:prstGeom prst="rect">
            <a:avLst/>
          </a:prstGeom>
          <a:noFill/>
          <a:ln w="9525">
            <a:noFill/>
            <a:miter lim="800000"/>
            <a:headEnd/>
            <a:tailEnd/>
          </a:ln>
        </p:spPr>
        <p:txBody>
          <a:bodyPr>
            <a:spAutoFit/>
          </a:bodyPr>
          <a:lstStyle/>
          <a:p>
            <a:r>
              <a:rPr lang="es-ES" sz="3200" b="1"/>
              <a:t>Coste acumulativo: libros en formato electrónico y libros impresos Universidad de Toronto</a:t>
            </a:r>
            <a:endParaRPr lang="es-ES_tradnl" sz="32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914400" y="1676400"/>
            <a:ext cx="8153400" cy="3785652"/>
          </a:xfrm>
          <a:prstGeom prst="rect">
            <a:avLst/>
          </a:prstGeom>
          <a:noFill/>
          <a:ln w="9525">
            <a:noFill/>
            <a:miter lim="800000"/>
            <a:headEnd/>
            <a:tailEnd/>
          </a:ln>
        </p:spPr>
        <p:txBody>
          <a:bodyPr>
            <a:spAutoFit/>
          </a:bodyPr>
          <a:lstStyle/>
          <a:p>
            <a:pPr>
              <a:buClr>
                <a:srgbClr val="9FCD4C"/>
              </a:buClr>
              <a:buFont typeface="Arial" pitchFamily="34" charset="0"/>
              <a:buChar char="•"/>
            </a:pPr>
            <a:r>
              <a:rPr lang="en-US" sz="2400" baseline="0" dirty="0" smtClean="0"/>
              <a:t> 1.</a:t>
            </a:r>
            <a:r>
              <a:rPr lang="es-ES_tradnl" sz="2400" baseline="0" dirty="0" smtClean="0">
                <a:solidFill>
                  <a:srgbClr val="000000"/>
                </a:solidFill>
              </a:rPr>
              <a:t>El </a:t>
            </a:r>
            <a:r>
              <a:rPr lang="es-ES_tradnl" sz="2400" baseline="0" dirty="0">
                <a:solidFill>
                  <a:srgbClr val="000000"/>
                </a:solidFill>
              </a:rPr>
              <a:t>valor </a:t>
            </a:r>
            <a:r>
              <a:rPr lang="es-ES_tradnl" sz="2400" baseline="0" dirty="0" smtClean="0">
                <a:solidFill>
                  <a:srgbClr val="000000"/>
                </a:solidFill>
              </a:rPr>
              <a:t>de los </a:t>
            </a:r>
            <a:r>
              <a:rPr lang="es-ES_tradnl" sz="2400" baseline="0" dirty="0">
                <a:solidFill>
                  <a:srgbClr val="000000"/>
                </a:solidFill>
              </a:rPr>
              <a:t>libros en el proceso de la investigación.</a:t>
            </a:r>
          </a:p>
          <a:p>
            <a:pPr lvl="1">
              <a:buClr>
                <a:srgbClr val="9FCD4C"/>
              </a:buClr>
              <a:buFont typeface="Arial" pitchFamily="34" charset="0"/>
              <a:buChar char="•"/>
            </a:pPr>
            <a:r>
              <a:rPr lang="es-ES_tradnl" sz="2400" baseline="0" dirty="0">
                <a:solidFill>
                  <a:srgbClr val="000000"/>
                </a:solidFill>
              </a:rPr>
              <a:t> Beneficios para </a:t>
            </a:r>
            <a:r>
              <a:rPr lang="es-ES_tradnl" sz="2400" baseline="0" dirty="0" smtClean="0">
                <a:solidFill>
                  <a:srgbClr val="000000"/>
                </a:solidFill>
              </a:rPr>
              <a:t>bibliotecarios </a:t>
            </a:r>
            <a:r>
              <a:rPr lang="es-ES_tradnl" sz="2400" baseline="0" dirty="0">
                <a:solidFill>
                  <a:srgbClr val="000000"/>
                </a:solidFill>
              </a:rPr>
              <a:t>e </a:t>
            </a:r>
            <a:r>
              <a:rPr lang="es-ES_tradnl" sz="2400" baseline="0" dirty="0" smtClean="0">
                <a:solidFill>
                  <a:srgbClr val="000000"/>
                </a:solidFill>
              </a:rPr>
              <a:t>investigadores </a:t>
            </a:r>
            <a:endParaRPr lang="es-ES_tradnl" sz="2400" baseline="0" dirty="0">
              <a:solidFill>
                <a:srgbClr val="000000"/>
              </a:solidFill>
            </a:endParaRPr>
          </a:p>
          <a:p>
            <a:pPr lvl="1">
              <a:buClr>
                <a:srgbClr val="9FCD4C"/>
              </a:buClr>
              <a:buFont typeface="Arial" pitchFamily="34" charset="0"/>
              <a:buChar char="•"/>
            </a:pPr>
            <a:endParaRPr lang="es-ES_tradnl" sz="2400" baseline="0" dirty="0">
              <a:solidFill>
                <a:srgbClr val="000000"/>
              </a:solidFill>
            </a:endParaRPr>
          </a:p>
          <a:p>
            <a:pPr>
              <a:buClr>
                <a:srgbClr val="9FCD4C"/>
              </a:buClr>
              <a:buFont typeface="Arial" pitchFamily="34" charset="0"/>
              <a:buChar char="•"/>
            </a:pPr>
            <a:r>
              <a:rPr lang="es-ES_tradnl" sz="2400" baseline="0" dirty="0">
                <a:solidFill>
                  <a:srgbClr val="000000"/>
                </a:solidFill>
              </a:rPr>
              <a:t> </a:t>
            </a:r>
            <a:r>
              <a:rPr lang="es-ES_tradnl" sz="2400" baseline="0" dirty="0" smtClean="0">
                <a:solidFill>
                  <a:srgbClr val="000000"/>
                </a:solidFill>
              </a:rPr>
              <a:t>2. La utilización </a:t>
            </a:r>
            <a:r>
              <a:rPr lang="es-ES_tradnl" sz="2400" baseline="0" dirty="0">
                <a:solidFill>
                  <a:srgbClr val="000000"/>
                </a:solidFill>
              </a:rPr>
              <a:t>de Ebooks: </a:t>
            </a:r>
            <a:r>
              <a:rPr lang="es-ES_tradnl" sz="2400" baseline="0" dirty="0" smtClean="0">
                <a:solidFill>
                  <a:srgbClr val="000000"/>
                </a:solidFill>
              </a:rPr>
              <a:t>tendencias </a:t>
            </a:r>
            <a:r>
              <a:rPr lang="es-ES_tradnl" sz="2400" baseline="0" dirty="0">
                <a:solidFill>
                  <a:srgbClr val="000000"/>
                </a:solidFill>
              </a:rPr>
              <a:t>y </a:t>
            </a:r>
            <a:r>
              <a:rPr lang="es-ES_tradnl" sz="2400" baseline="0" dirty="0" smtClean="0">
                <a:solidFill>
                  <a:srgbClr val="000000"/>
                </a:solidFill>
              </a:rPr>
              <a:t>casos específicos.</a:t>
            </a:r>
            <a:endParaRPr lang="es-ES_tradnl" sz="2400" baseline="0" dirty="0">
              <a:solidFill>
                <a:srgbClr val="000000"/>
              </a:solidFill>
            </a:endParaRPr>
          </a:p>
          <a:p>
            <a:pPr>
              <a:buClr>
                <a:srgbClr val="9FCD4C"/>
              </a:buClr>
            </a:pPr>
            <a:endParaRPr lang="en-US" sz="2400" baseline="0" dirty="0">
              <a:solidFill>
                <a:srgbClr val="000000"/>
              </a:solidFill>
            </a:endParaRPr>
          </a:p>
          <a:p>
            <a:pPr>
              <a:buClr>
                <a:srgbClr val="9FCD4C"/>
              </a:buClr>
              <a:buFont typeface="Arial" pitchFamily="34" charset="0"/>
              <a:buChar char="•"/>
            </a:pPr>
            <a:r>
              <a:rPr lang="es-ES_tradnl" sz="2400" baseline="0" dirty="0">
                <a:solidFill>
                  <a:srgbClr val="000000"/>
                </a:solidFill>
              </a:rPr>
              <a:t> </a:t>
            </a:r>
            <a:r>
              <a:rPr lang="es-ES_tradnl" sz="2400" baseline="0" dirty="0" smtClean="0">
                <a:solidFill>
                  <a:srgbClr val="000000"/>
                </a:solidFill>
              </a:rPr>
              <a:t>3.El </a:t>
            </a:r>
            <a:r>
              <a:rPr lang="es-ES_tradnl" sz="2400" baseline="0" dirty="0">
                <a:solidFill>
                  <a:srgbClr val="000000"/>
                </a:solidFill>
              </a:rPr>
              <a:t>valor de las editoriales: las plataformas y el contenido.</a:t>
            </a:r>
          </a:p>
          <a:p>
            <a:pPr>
              <a:buClr>
                <a:srgbClr val="9FCD4C"/>
              </a:buClr>
              <a:buFont typeface="Arial" pitchFamily="34" charset="0"/>
              <a:buChar char="•"/>
            </a:pPr>
            <a:endParaRPr lang="es-ES_tradnl" sz="2400" baseline="0" dirty="0">
              <a:solidFill>
                <a:srgbClr val="000000"/>
              </a:solidFill>
            </a:endParaRPr>
          </a:p>
          <a:p>
            <a:pPr>
              <a:buClr>
                <a:srgbClr val="9FCD4C"/>
              </a:buClr>
              <a:buFont typeface="Arial" pitchFamily="34" charset="0"/>
              <a:buChar char="•"/>
            </a:pPr>
            <a:r>
              <a:rPr lang="es-ES_tradnl" sz="2400" baseline="0" dirty="0">
                <a:solidFill>
                  <a:srgbClr val="000000"/>
                </a:solidFill>
              </a:rPr>
              <a:t> </a:t>
            </a:r>
            <a:r>
              <a:rPr lang="es-ES_tradnl" sz="2400" baseline="0" dirty="0" smtClean="0">
                <a:solidFill>
                  <a:srgbClr val="000000"/>
                </a:solidFill>
              </a:rPr>
              <a:t>4.Movimiento </a:t>
            </a:r>
            <a:r>
              <a:rPr lang="es-ES_tradnl" sz="2400" baseline="0" dirty="0">
                <a:solidFill>
                  <a:srgbClr val="000000"/>
                </a:solidFill>
              </a:rPr>
              <a:t>Digital, Movimiento Portátil.</a:t>
            </a:r>
          </a:p>
          <a:p>
            <a:pPr>
              <a:buClr>
                <a:srgbClr val="9FCD4C"/>
              </a:buClr>
              <a:buFont typeface="Arial" pitchFamily="34" charset="0"/>
              <a:buChar char="•"/>
            </a:pPr>
            <a:endParaRPr lang="es-ES_tradnl" sz="2400" baseline="0" dirty="0">
              <a:solidFill>
                <a:srgbClr val="000000"/>
              </a:solidFill>
            </a:endParaRPr>
          </a:p>
          <a:p>
            <a:pPr>
              <a:buClr>
                <a:srgbClr val="9FCD4C"/>
              </a:buClr>
              <a:buFont typeface="Arial" pitchFamily="34" charset="0"/>
              <a:buChar char="•"/>
            </a:pPr>
            <a:r>
              <a:rPr lang="es-ES_tradnl" sz="2400" baseline="0" dirty="0" smtClean="0">
                <a:solidFill>
                  <a:srgbClr val="000000"/>
                </a:solidFill>
              </a:rPr>
              <a:t> 5.Contenido Elsevier.</a:t>
            </a:r>
            <a:endParaRPr lang="es-ES_tradnl" sz="2400" baseline="0" dirty="0">
              <a:solidFill>
                <a:srgbClr val="000000"/>
              </a:solidFill>
            </a:endParaRPr>
          </a:p>
        </p:txBody>
      </p:sp>
      <p:sp>
        <p:nvSpPr>
          <p:cNvPr id="26627" name="TextBox 4"/>
          <p:cNvSpPr txBox="1">
            <a:spLocks noChangeArrowheads="1"/>
          </p:cNvSpPr>
          <p:nvPr/>
        </p:nvSpPr>
        <p:spPr bwMode="auto">
          <a:xfrm>
            <a:off x="381000" y="1066800"/>
            <a:ext cx="7086600" cy="488950"/>
          </a:xfrm>
          <a:prstGeom prst="rect">
            <a:avLst/>
          </a:prstGeom>
          <a:noFill/>
          <a:ln w="9525">
            <a:noFill/>
            <a:miter lim="800000"/>
            <a:headEnd/>
            <a:tailEnd/>
          </a:ln>
        </p:spPr>
        <p:txBody>
          <a:bodyPr>
            <a:spAutoFit/>
          </a:bodyPr>
          <a:lstStyle/>
          <a:p>
            <a:r>
              <a:rPr lang="en-US" sz="2600" b="1" baseline="0"/>
              <a:t>Agenda</a:t>
            </a:r>
            <a:endParaRPr lang="en-US" sz="2800" baseline="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txBox="1">
            <a:spLocks noGrp="1"/>
          </p:cNvSpPr>
          <p:nvPr/>
        </p:nvSpPr>
        <p:spPr bwMode="auto">
          <a:xfrm>
            <a:off x="6248400" y="6607175"/>
            <a:ext cx="2743200" cy="228600"/>
          </a:xfrm>
          <a:prstGeom prst="rect">
            <a:avLst/>
          </a:prstGeom>
          <a:noFill/>
          <a:ln w="9525">
            <a:noFill/>
            <a:miter lim="800000"/>
            <a:headEnd/>
            <a:tailEnd/>
          </a:ln>
        </p:spPr>
        <p:txBody>
          <a:bodyPr/>
          <a:lstStyle/>
          <a:p>
            <a:pPr algn="r"/>
            <a:fld id="{A2F1A935-1EF6-4811-AACF-384FAED5E98E}" type="slidenum">
              <a:rPr lang="en-GB" altLang="zh-CN" sz="900" b="1">
                <a:solidFill>
                  <a:schemeClr val="bg1"/>
                </a:solidFill>
                <a:latin typeface="Arial Narrow" pitchFamily="34" charset="0"/>
                <a:cs typeface="宋体"/>
              </a:rPr>
              <a:pPr algn="r"/>
              <a:t>20</a:t>
            </a:fld>
            <a:endParaRPr lang="en-GB" altLang="zh-CN" sz="900" b="1">
              <a:solidFill>
                <a:schemeClr val="bg1"/>
              </a:solidFill>
              <a:latin typeface="Arial Narrow" pitchFamily="34" charset="0"/>
              <a:cs typeface="宋体"/>
            </a:endParaRPr>
          </a:p>
        </p:txBody>
      </p:sp>
      <p:sp>
        <p:nvSpPr>
          <p:cNvPr id="39939" name="Text Box 5"/>
          <p:cNvSpPr txBox="1">
            <a:spLocks noChangeArrowheads="1"/>
          </p:cNvSpPr>
          <p:nvPr/>
        </p:nvSpPr>
        <p:spPr bwMode="auto">
          <a:xfrm>
            <a:off x="0" y="6096000"/>
            <a:ext cx="3983038" cy="279400"/>
          </a:xfrm>
          <a:prstGeom prst="rect">
            <a:avLst/>
          </a:prstGeom>
          <a:noFill/>
          <a:ln w="9525" algn="ctr">
            <a:noFill/>
            <a:miter lim="800000"/>
            <a:headEnd/>
            <a:tailEnd/>
          </a:ln>
        </p:spPr>
        <p:txBody>
          <a:bodyPr wrap="none" lIns="90000" tIns="46800" rIns="90000" bIns="46800">
            <a:spAutoFit/>
          </a:bodyPr>
          <a:lstStyle/>
          <a:p>
            <a:r>
              <a:rPr lang="es-ES" altLang="zh-CN" sz="1200">
                <a:solidFill>
                  <a:srgbClr val="000000"/>
                </a:solidFill>
                <a:cs typeface="宋体"/>
              </a:rPr>
              <a:t>Fuente:</a:t>
            </a:r>
            <a:r>
              <a:rPr lang="es-ES" altLang="zh-CN" sz="1200">
                <a:cs typeface="宋体"/>
              </a:rPr>
              <a:t> </a:t>
            </a:r>
            <a:r>
              <a:rPr lang="es-ES" altLang="zh-CN" sz="1200">
                <a:solidFill>
                  <a:srgbClr val="000000"/>
                </a:solidFill>
                <a:cs typeface="宋体"/>
              </a:rPr>
              <a:t>Estadísticas</a:t>
            </a:r>
            <a:r>
              <a:rPr lang="es-ES" altLang="zh-CN" sz="1200">
                <a:cs typeface="宋体"/>
              </a:rPr>
              <a:t> </a:t>
            </a:r>
            <a:r>
              <a:rPr lang="es-ES" altLang="zh-CN" sz="1200">
                <a:solidFill>
                  <a:srgbClr val="000000"/>
                </a:solidFill>
                <a:cs typeface="宋体"/>
              </a:rPr>
              <a:t>de</a:t>
            </a:r>
            <a:r>
              <a:rPr lang="es-ES" altLang="zh-CN" sz="1200">
                <a:cs typeface="宋体"/>
              </a:rPr>
              <a:t> </a:t>
            </a:r>
            <a:r>
              <a:rPr lang="es-ES" altLang="zh-CN" sz="1200">
                <a:solidFill>
                  <a:srgbClr val="000000"/>
                </a:solidFill>
                <a:cs typeface="宋体"/>
              </a:rPr>
              <a:t>SCONUL</a:t>
            </a:r>
            <a:r>
              <a:rPr lang="es-ES" altLang="zh-CN" sz="1200">
                <a:cs typeface="宋体"/>
              </a:rPr>
              <a:t> </a:t>
            </a:r>
            <a:r>
              <a:rPr lang="es-ES" altLang="zh-CN" sz="1200">
                <a:solidFill>
                  <a:srgbClr val="000000"/>
                </a:solidFill>
                <a:cs typeface="宋体"/>
              </a:rPr>
              <a:t>(GB)</a:t>
            </a:r>
            <a:r>
              <a:rPr lang="es-ES" altLang="zh-CN" sz="1200">
                <a:cs typeface="宋体"/>
              </a:rPr>
              <a:t> </a:t>
            </a:r>
            <a:r>
              <a:rPr lang="es-ES" altLang="zh-CN" sz="1200">
                <a:solidFill>
                  <a:srgbClr val="000000"/>
                </a:solidFill>
                <a:cs typeface="宋体"/>
              </a:rPr>
              <a:t>y</a:t>
            </a:r>
            <a:r>
              <a:rPr lang="es-ES" altLang="zh-CN" sz="1200">
                <a:cs typeface="宋体"/>
              </a:rPr>
              <a:t> </a:t>
            </a:r>
            <a:r>
              <a:rPr lang="es-ES" altLang="zh-CN" sz="1200">
                <a:solidFill>
                  <a:srgbClr val="000000"/>
                </a:solidFill>
                <a:cs typeface="宋体"/>
              </a:rPr>
              <a:t>ARL</a:t>
            </a:r>
            <a:r>
              <a:rPr lang="es-ES" altLang="zh-CN" sz="1200">
                <a:cs typeface="宋体"/>
              </a:rPr>
              <a:t> </a:t>
            </a:r>
            <a:r>
              <a:rPr lang="es-ES" altLang="zh-CN" sz="1200">
                <a:solidFill>
                  <a:srgbClr val="000000"/>
                </a:solidFill>
                <a:cs typeface="宋体"/>
              </a:rPr>
              <a:t>(EE.</a:t>
            </a:r>
            <a:r>
              <a:rPr lang="es-ES" altLang="zh-CN" sz="1200">
                <a:cs typeface="宋体"/>
              </a:rPr>
              <a:t> </a:t>
            </a:r>
            <a:r>
              <a:rPr lang="es-ES" altLang="zh-CN" sz="1200">
                <a:solidFill>
                  <a:srgbClr val="000000"/>
                </a:solidFill>
                <a:cs typeface="宋体"/>
              </a:rPr>
              <a:t>UU.)</a:t>
            </a:r>
            <a:endParaRPr lang="fr-BE" altLang="zh-CN" sz="1200">
              <a:solidFill>
                <a:srgbClr val="000000"/>
              </a:solidFill>
              <a:cs typeface="宋体"/>
            </a:endParaRPr>
          </a:p>
        </p:txBody>
      </p:sp>
      <p:graphicFrame>
        <p:nvGraphicFramePr>
          <p:cNvPr id="9" name="Diagram 8"/>
          <p:cNvGraphicFramePr/>
          <p:nvPr/>
        </p:nvGraphicFramePr>
        <p:xfrm>
          <a:off x="0" y="990600"/>
          <a:ext cx="9144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1" name="Rectangle 3"/>
          <p:cNvSpPr txBox="1">
            <a:spLocks noChangeArrowheads="1"/>
          </p:cNvSpPr>
          <p:nvPr/>
        </p:nvSpPr>
        <p:spPr bwMode="auto">
          <a:xfrm>
            <a:off x="5410200" y="3962400"/>
            <a:ext cx="2895600" cy="1447800"/>
          </a:xfrm>
          <a:prstGeom prst="rect">
            <a:avLst/>
          </a:prstGeom>
          <a:noFill/>
          <a:ln w="9525">
            <a:noFill/>
            <a:miter lim="800000"/>
            <a:headEnd/>
            <a:tailEnd/>
          </a:ln>
        </p:spPr>
        <p:txBody>
          <a:bodyPr lIns="0" rIns="0"/>
          <a:lstStyle/>
          <a:p>
            <a:pPr marL="273050" lvl="2" indent="-273050"/>
            <a:endParaRPr lang="en-GB" altLang="zh-CN" sz="1600" dirty="0">
              <a:cs typeface="宋体"/>
            </a:endParaRPr>
          </a:p>
          <a:p>
            <a:pPr marL="273050" lvl="1" indent="-273050">
              <a:buFont typeface="Wingdings" pitchFamily="2" charset="2"/>
              <a:buChar char="§"/>
            </a:pPr>
            <a:r>
              <a:rPr lang="en-GB" altLang="zh-CN" sz="2000" b="1" dirty="0" err="1">
                <a:solidFill>
                  <a:srgbClr val="000000"/>
                </a:solidFill>
                <a:cs typeface="宋体"/>
              </a:rPr>
              <a:t>Coste</a:t>
            </a:r>
            <a:r>
              <a:rPr lang="en-GB" altLang="zh-CN" sz="2000" b="1" dirty="0">
                <a:cs typeface="宋体"/>
              </a:rPr>
              <a:t> </a:t>
            </a:r>
            <a:r>
              <a:rPr lang="en-GB" altLang="zh-CN" sz="2000" b="1" dirty="0" err="1">
                <a:solidFill>
                  <a:srgbClr val="000000"/>
                </a:solidFill>
                <a:cs typeface="宋体"/>
              </a:rPr>
              <a:t>operacional</a:t>
            </a:r>
            <a:r>
              <a:rPr lang="en-GB" altLang="zh-CN" sz="2000" b="1" dirty="0">
                <a:cs typeface="宋体"/>
              </a:rPr>
              <a:t> </a:t>
            </a:r>
          </a:p>
          <a:p>
            <a:pPr marL="273050" lvl="1" indent="-273050"/>
            <a:r>
              <a:rPr lang="en-GB" altLang="zh-CN" sz="2000" b="1" dirty="0">
                <a:cs typeface="宋体"/>
              </a:rPr>
              <a:t>	</a:t>
            </a:r>
            <a:r>
              <a:rPr lang="en-GB" altLang="zh-CN" sz="2000" dirty="0">
                <a:solidFill>
                  <a:srgbClr val="000000"/>
                </a:solidFill>
                <a:cs typeface="宋体"/>
              </a:rPr>
              <a:t>(</a:t>
            </a:r>
            <a:r>
              <a:rPr lang="en-GB" altLang="zh-CN" sz="2000" dirty="0" err="1">
                <a:solidFill>
                  <a:srgbClr val="000000"/>
                </a:solidFill>
                <a:cs typeface="宋体"/>
              </a:rPr>
              <a:t>anual</a:t>
            </a:r>
            <a:r>
              <a:rPr lang="en-GB" altLang="zh-CN" sz="2000" dirty="0">
                <a:solidFill>
                  <a:srgbClr val="000000"/>
                </a:solidFill>
                <a:cs typeface="宋体"/>
              </a:rPr>
              <a:t>)</a:t>
            </a:r>
          </a:p>
          <a:p>
            <a:pPr marL="273050" lvl="1" indent="-273050">
              <a:buFont typeface="Arial" pitchFamily="34" charset="0"/>
              <a:buNone/>
            </a:pPr>
            <a:r>
              <a:rPr lang="es-ES" altLang="zh-CN" sz="2000" dirty="0">
                <a:cs typeface="宋体"/>
              </a:rPr>
              <a:t>	</a:t>
            </a:r>
            <a:r>
              <a:rPr lang="es-ES" altLang="zh-CN" sz="2000" dirty="0">
                <a:solidFill>
                  <a:srgbClr val="000000"/>
                </a:solidFill>
                <a:cs typeface="宋体"/>
              </a:rPr>
              <a:t>Edificio,</a:t>
            </a:r>
            <a:r>
              <a:rPr lang="es-ES" altLang="zh-CN" sz="2000" dirty="0">
                <a:cs typeface="宋体"/>
              </a:rPr>
              <a:t> </a:t>
            </a:r>
            <a:r>
              <a:rPr lang="es-ES" altLang="zh-CN" sz="2000" dirty="0">
                <a:solidFill>
                  <a:srgbClr val="000000"/>
                </a:solidFill>
                <a:cs typeface="宋体"/>
              </a:rPr>
              <a:t>personal,</a:t>
            </a:r>
            <a:r>
              <a:rPr lang="es-ES" altLang="zh-CN" sz="2000" dirty="0">
                <a:cs typeface="宋体"/>
              </a:rPr>
              <a:t> </a:t>
            </a:r>
            <a:r>
              <a:rPr lang="es-ES" altLang="zh-CN" sz="2000" dirty="0">
                <a:solidFill>
                  <a:srgbClr val="000000"/>
                </a:solidFill>
                <a:cs typeface="宋体"/>
              </a:rPr>
              <a:t>consumo</a:t>
            </a:r>
            <a:r>
              <a:rPr lang="es-ES" altLang="zh-CN" sz="2000" dirty="0">
                <a:cs typeface="宋体"/>
              </a:rPr>
              <a:t> </a:t>
            </a:r>
            <a:r>
              <a:rPr lang="es-ES" altLang="zh-CN" sz="2000" dirty="0">
                <a:solidFill>
                  <a:srgbClr val="000000"/>
                </a:solidFill>
                <a:cs typeface="宋体"/>
              </a:rPr>
              <a:t>energético</a:t>
            </a:r>
            <a:r>
              <a:rPr lang="es-ES" altLang="zh-CN" sz="2000" dirty="0">
                <a:cs typeface="宋体"/>
              </a:rPr>
              <a:t> </a:t>
            </a:r>
            <a:r>
              <a:rPr lang="es-ES" altLang="zh-CN" sz="2000" dirty="0">
                <a:solidFill>
                  <a:srgbClr val="000000"/>
                </a:solidFill>
                <a:cs typeface="宋体"/>
              </a:rPr>
              <a:t>y</a:t>
            </a:r>
            <a:r>
              <a:rPr lang="es-ES" altLang="zh-CN" sz="2000" dirty="0">
                <a:cs typeface="宋体"/>
              </a:rPr>
              <a:t> </a:t>
            </a:r>
            <a:r>
              <a:rPr lang="es-ES" altLang="zh-CN" sz="2000" dirty="0">
                <a:solidFill>
                  <a:srgbClr val="000000"/>
                </a:solidFill>
                <a:cs typeface="宋体"/>
              </a:rPr>
              <a:t>gastos</a:t>
            </a:r>
            <a:r>
              <a:rPr lang="es-ES" altLang="zh-CN" sz="2000" dirty="0">
                <a:cs typeface="宋体"/>
              </a:rPr>
              <a:t> </a:t>
            </a:r>
            <a:r>
              <a:rPr lang="es-ES" altLang="zh-CN" sz="2000" dirty="0" smtClean="0">
                <a:solidFill>
                  <a:srgbClr val="000000"/>
                </a:solidFill>
                <a:cs typeface="宋体"/>
              </a:rPr>
              <a:t>generales.</a:t>
            </a:r>
            <a:endParaRPr lang="en-GB" altLang="zh-CN" sz="2000" dirty="0">
              <a:solidFill>
                <a:srgbClr val="000000"/>
              </a:solidFill>
              <a:cs typeface="宋体"/>
            </a:endParaRPr>
          </a:p>
          <a:p>
            <a:pPr marL="273050" lvl="1" indent="-273050">
              <a:spcBef>
                <a:spcPct val="20000"/>
              </a:spcBef>
              <a:buFont typeface="Arial" pitchFamily="34" charset="0"/>
              <a:buChar char="–"/>
            </a:pPr>
            <a:endParaRPr lang="en-GB" altLang="zh-CN" sz="2400" dirty="0">
              <a:cs typeface="宋体"/>
            </a:endParaRPr>
          </a:p>
          <a:p>
            <a:pPr marL="273050" lvl="1" indent="-273050">
              <a:spcBef>
                <a:spcPct val="20000"/>
              </a:spcBef>
              <a:buFont typeface="Arial" pitchFamily="34" charset="0"/>
              <a:buNone/>
            </a:pPr>
            <a:endParaRPr lang="en-GB" altLang="zh-CN" sz="2800" dirty="0">
              <a:cs typeface="宋体"/>
            </a:endParaRPr>
          </a:p>
        </p:txBody>
      </p:sp>
      <p:sp>
        <p:nvSpPr>
          <p:cNvPr id="39942" name="TextBox 13"/>
          <p:cNvSpPr txBox="1">
            <a:spLocks noChangeArrowheads="1"/>
          </p:cNvSpPr>
          <p:nvPr/>
        </p:nvSpPr>
        <p:spPr bwMode="auto">
          <a:xfrm>
            <a:off x="2286000" y="4191000"/>
            <a:ext cx="3200400" cy="1117600"/>
          </a:xfrm>
          <a:prstGeom prst="rect">
            <a:avLst/>
          </a:prstGeom>
          <a:noFill/>
          <a:ln w="9525">
            <a:noFill/>
            <a:miter lim="800000"/>
            <a:headEnd/>
            <a:tailEnd/>
          </a:ln>
        </p:spPr>
        <p:txBody>
          <a:bodyPr>
            <a:spAutoFit/>
          </a:bodyPr>
          <a:lstStyle/>
          <a:p>
            <a:pPr marL="273050" lvl="1" indent="-273050">
              <a:buFont typeface="Wingdings" pitchFamily="2" charset="2"/>
              <a:buChar char="§"/>
            </a:pPr>
            <a:r>
              <a:rPr lang="en-GB" altLang="zh-CN" sz="2000" b="1" dirty="0" err="1">
                <a:solidFill>
                  <a:srgbClr val="000000"/>
                </a:solidFill>
                <a:cs typeface="宋体"/>
              </a:rPr>
              <a:t>Manipulación</a:t>
            </a:r>
            <a:r>
              <a:rPr lang="en-GB" altLang="zh-CN" sz="2000" b="1" dirty="0">
                <a:cs typeface="宋体"/>
              </a:rPr>
              <a:t> </a:t>
            </a:r>
            <a:r>
              <a:rPr lang="en-GB" altLang="zh-CN" sz="2000" b="1" dirty="0">
                <a:solidFill>
                  <a:srgbClr val="000000"/>
                </a:solidFill>
                <a:cs typeface="宋体"/>
              </a:rPr>
              <a:t>de</a:t>
            </a:r>
            <a:r>
              <a:rPr lang="en-GB" altLang="zh-CN" sz="2000" b="1" dirty="0">
                <a:cs typeface="宋体"/>
              </a:rPr>
              <a:t> </a:t>
            </a:r>
            <a:r>
              <a:rPr lang="en-GB" altLang="zh-CN" sz="2000" b="1" dirty="0">
                <a:solidFill>
                  <a:srgbClr val="000000"/>
                </a:solidFill>
                <a:cs typeface="宋体"/>
              </a:rPr>
              <a:t>los</a:t>
            </a:r>
            <a:r>
              <a:rPr lang="en-GB" altLang="zh-CN" sz="2000" b="1" dirty="0">
                <a:cs typeface="宋体"/>
              </a:rPr>
              <a:t> </a:t>
            </a:r>
            <a:r>
              <a:rPr lang="en-GB" altLang="zh-CN" sz="2000" b="1" dirty="0" err="1">
                <a:solidFill>
                  <a:srgbClr val="000000"/>
                </a:solidFill>
                <a:cs typeface="宋体"/>
              </a:rPr>
              <a:t>libros</a:t>
            </a:r>
            <a:r>
              <a:rPr lang="en-GB" altLang="zh-CN" sz="2000" b="1" dirty="0">
                <a:cs typeface="宋体"/>
              </a:rPr>
              <a:t> </a:t>
            </a:r>
            <a:endParaRPr lang="en-GB" altLang="zh-CN" sz="2000" dirty="0">
              <a:cs typeface="宋体"/>
            </a:endParaRPr>
          </a:p>
          <a:p>
            <a:pPr marL="273050" lvl="1" indent="-273050"/>
            <a:r>
              <a:rPr lang="en-GB" altLang="zh-CN" sz="2000" dirty="0">
                <a:cs typeface="宋体"/>
              </a:rPr>
              <a:t>	</a:t>
            </a:r>
            <a:r>
              <a:rPr lang="en-GB" altLang="zh-CN" sz="2000" dirty="0">
                <a:solidFill>
                  <a:srgbClr val="000000"/>
                </a:solidFill>
                <a:cs typeface="宋体"/>
              </a:rPr>
              <a:t>(</a:t>
            </a:r>
            <a:r>
              <a:rPr lang="en-GB" altLang="zh-CN" sz="2000" dirty="0" err="1">
                <a:solidFill>
                  <a:srgbClr val="000000"/>
                </a:solidFill>
                <a:cs typeface="宋体"/>
              </a:rPr>
              <a:t>anual</a:t>
            </a:r>
            <a:r>
              <a:rPr lang="en-GB" altLang="zh-CN" sz="2000" dirty="0">
                <a:solidFill>
                  <a:srgbClr val="000000"/>
                </a:solidFill>
                <a:cs typeface="宋体"/>
              </a:rPr>
              <a:t>)</a:t>
            </a:r>
            <a:r>
              <a:rPr lang="en-GB" altLang="zh-CN" sz="2000" dirty="0">
                <a:cs typeface="宋体"/>
              </a:rPr>
              <a:t> </a:t>
            </a:r>
            <a:endParaRPr lang="en-GB" altLang="zh-CN" sz="2000" b="1" dirty="0">
              <a:cs typeface="宋体"/>
            </a:endParaRPr>
          </a:p>
          <a:p>
            <a:pPr marL="273050" lvl="1" indent="-273050"/>
            <a:r>
              <a:rPr lang="en-GB" altLang="zh-CN" sz="2000" b="1" dirty="0">
                <a:cs typeface="宋体"/>
              </a:rPr>
              <a:t>	</a:t>
            </a:r>
            <a:r>
              <a:rPr lang="en-GB" altLang="zh-CN" sz="2000" dirty="0" err="1">
                <a:solidFill>
                  <a:srgbClr val="000000"/>
                </a:solidFill>
                <a:cs typeface="宋体"/>
              </a:rPr>
              <a:t>Encuadernación</a:t>
            </a:r>
            <a:r>
              <a:rPr lang="en-GB" altLang="zh-CN" sz="2000" b="1" dirty="0">
                <a:cs typeface="宋体"/>
              </a:rPr>
              <a:t> </a:t>
            </a:r>
            <a:r>
              <a:rPr lang="en-GB" altLang="zh-CN" sz="2000" dirty="0">
                <a:solidFill>
                  <a:srgbClr val="000000"/>
                </a:solidFill>
                <a:cs typeface="宋体"/>
              </a:rPr>
              <a:t>y</a:t>
            </a:r>
            <a:r>
              <a:rPr lang="en-GB" altLang="zh-CN" sz="2000" b="1" dirty="0">
                <a:cs typeface="宋体"/>
              </a:rPr>
              <a:t> </a:t>
            </a:r>
            <a:r>
              <a:rPr lang="en-GB" altLang="zh-CN" sz="2000" dirty="0" err="1">
                <a:solidFill>
                  <a:srgbClr val="000000"/>
                </a:solidFill>
                <a:cs typeface="宋体"/>
              </a:rPr>
              <a:t>conservación</a:t>
            </a:r>
            <a:r>
              <a:rPr lang="en-GB" altLang="zh-CN" sz="2000" dirty="0">
                <a:solidFill>
                  <a:srgbClr val="000000"/>
                </a:solidFill>
                <a:cs typeface="宋体"/>
              </a:rPr>
              <a:t>,</a:t>
            </a:r>
          </a:p>
          <a:p>
            <a:pPr marL="273050" lvl="1" indent="-273050"/>
            <a:r>
              <a:rPr lang="en-GB" altLang="zh-CN" sz="2000" dirty="0">
                <a:cs typeface="宋体"/>
              </a:rPr>
              <a:t>	</a:t>
            </a:r>
            <a:r>
              <a:rPr lang="en-GB" altLang="zh-CN" sz="2000" dirty="0" err="1">
                <a:solidFill>
                  <a:srgbClr val="000000"/>
                </a:solidFill>
                <a:cs typeface="宋体"/>
              </a:rPr>
              <a:t>transacciones</a:t>
            </a:r>
            <a:r>
              <a:rPr lang="en-GB" altLang="zh-CN" sz="2000" dirty="0">
                <a:solidFill>
                  <a:srgbClr val="000000"/>
                </a:solidFill>
                <a:cs typeface="宋体"/>
              </a:rPr>
              <a:t>, </a:t>
            </a:r>
            <a:r>
              <a:rPr lang="en-GB" altLang="zh-CN" sz="2000" dirty="0" err="1">
                <a:solidFill>
                  <a:srgbClr val="000000"/>
                </a:solidFill>
                <a:cs typeface="宋体"/>
              </a:rPr>
              <a:t>catalogación</a:t>
            </a:r>
            <a:r>
              <a:rPr lang="en-GB" altLang="zh-CN" sz="2000" dirty="0">
                <a:solidFill>
                  <a:srgbClr val="000000"/>
                </a:solidFill>
                <a:cs typeface="宋体"/>
              </a:rPr>
              <a:t>,</a:t>
            </a:r>
            <a:r>
              <a:rPr lang="en-GB" altLang="zh-CN" sz="2000" dirty="0">
                <a:cs typeface="宋体"/>
              </a:rPr>
              <a:t> </a:t>
            </a:r>
            <a:r>
              <a:rPr lang="en-GB" altLang="zh-CN" sz="2000" dirty="0" err="1">
                <a:solidFill>
                  <a:srgbClr val="000000"/>
                </a:solidFill>
                <a:cs typeface="宋体"/>
              </a:rPr>
              <a:t>archivo</a:t>
            </a:r>
            <a:r>
              <a:rPr lang="en-GB" altLang="zh-CN" sz="2000" dirty="0">
                <a:solidFill>
                  <a:srgbClr val="000000"/>
                </a:solidFill>
                <a:cs typeface="宋体"/>
              </a:rPr>
              <a:t> y</a:t>
            </a:r>
            <a:r>
              <a:rPr lang="en-GB" altLang="zh-CN" sz="2000" dirty="0">
                <a:cs typeface="宋体"/>
              </a:rPr>
              <a:t> </a:t>
            </a:r>
            <a:r>
              <a:rPr lang="en-GB" altLang="zh-CN" sz="2000" dirty="0" err="1" smtClean="0">
                <a:solidFill>
                  <a:srgbClr val="000000"/>
                </a:solidFill>
                <a:cs typeface="宋体"/>
              </a:rPr>
              <a:t>sustitución</a:t>
            </a:r>
            <a:r>
              <a:rPr lang="en-GB" altLang="zh-CN" sz="2000" dirty="0" smtClean="0">
                <a:solidFill>
                  <a:srgbClr val="000000"/>
                </a:solidFill>
                <a:cs typeface="宋体"/>
              </a:rPr>
              <a:t>.</a:t>
            </a:r>
            <a:r>
              <a:rPr lang="en-GB" altLang="zh-CN" sz="2000" dirty="0" smtClean="0">
                <a:cs typeface="宋体"/>
              </a:rPr>
              <a:t> </a:t>
            </a:r>
            <a:endParaRPr lang="en-GB" altLang="zh-CN" sz="2000" dirty="0">
              <a:cs typeface="宋体"/>
            </a:endParaRPr>
          </a:p>
        </p:txBody>
      </p:sp>
      <p:sp>
        <p:nvSpPr>
          <p:cNvPr id="16" name="Down Arrow 15"/>
          <p:cNvSpPr/>
          <p:nvPr/>
        </p:nvSpPr>
        <p:spPr>
          <a:xfrm>
            <a:off x="2057400" y="990600"/>
            <a:ext cx="2971800" cy="1676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800" dirty="0">
                <a:solidFill>
                  <a:srgbClr val="FFFFFF"/>
                </a:solidFill>
                <a:cs typeface="Arial" pitchFamily="34" charset="0"/>
              </a:rPr>
              <a:t>Con los libros en formato electrónico estos costes son mínimos</a:t>
            </a:r>
            <a:r>
              <a:rPr lang="es-ES" dirty="0">
                <a:solidFill>
                  <a:srgbClr val="FFFFFF"/>
                </a:solidFill>
                <a:cs typeface="Arial" pitchFamily="34" charset="0"/>
              </a:rPr>
              <a:t>.</a:t>
            </a:r>
            <a:endParaRPr lang="en-US" dirty="0">
              <a:solidFill>
                <a:srgbClr val="FFFFFF"/>
              </a:solidFill>
              <a:cs typeface="Arial" pitchFamily="34" charset="0"/>
            </a:endParaRPr>
          </a:p>
        </p:txBody>
      </p:sp>
      <p:sp>
        <p:nvSpPr>
          <p:cNvPr id="11" name="Oval 10"/>
          <p:cNvSpPr/>
          <p:nvPr/>
        </p:nvSpPr>
        <p:spPr>
          <a:xfrm>
            <a:off x="152400" y="2438400"/>
            <a:ext cx="1600200" cy="152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Arial" pitchFamily="34" charset="0"/>
            </a:endParaRPr>
          </a:p>
        </p:txBody>
      </p:sp>
      <p:sp>
        <p:nvSpPr>
          <p:cNvPr id="39945" name="TextBox 9"/>
          <p:cNvSpPr txBox="1">
            <a:spLocks noChangeArrowheads="1"/>
          </p:cNvSpPr>
          <p:nvPr/>
        </p:nvSpPr>
        <p:spPr bwMode="auto">
          <a:xfrm>
            <a:off x="-76200" y="2590800"/>
            <a:ext cx="1981200" cy="1169988"/>
          </a:xfrm>
          <a:prstGeom prst="rect">
            <a:avLst/>
          </a:prstGeom>
          <a:noFill/>
          <a:ln w="9525">
            <a:noFill/>
            <a:miter lim="800000"/>
            <a:headEnd/>
            <a:tailEnd/>
          </a:ln>
        </p:spPr>
        <p:txBody>
          <a:bodyPr>
            <a:spAutoFit/>
          </a:bodyPr>
          <a:lstStyle/>
          <a:p>
            <a:pPr algn="ctr">
              <a:lnSpc>
                <a:spcPts val="2000"/>
              </a:lnSpc>
            </a:pPr>
            <a:r>
              <a:rPr lang="en-US" b="1">
                <a:solidFill>
                  <a:srgbClr val="FFFFFF"/>
                </a:solidFill>
              </a:rPr>
              <a:t>Adquisición</a:t>
            </a:r>
          </a:p>
          <a:p>
            <a:pPr algn="ctr">
              <a:lnSpc>
                <a:spcPts val="4000"/>
              </a:lnSpc>
              <a:spcBef>
                <a:spcPts val="400"/>
              </a:spcBef>
            </a:pPr>
            <a:r>
              <a:rPr lang="en-US" sz="4000" b="1">
                <a:solidFill>
                  <a:srgbClr val="FFFFFF"/>
                </a:solidFill>
              </a:rPr>
              <a:t>48 USD</a:t>
            </a:r>
          </a:p>
          <a:p>
            <a:pPr algn="ctr">
              <a:lnSpc>
                <a:spcPts val="2000"/>
              </a:lnSpc>
            </a:pPr>
            <a:r>
              <a:rPr lang="en-US" b="1">
                <a:solidFill>
                  <a:srgbClr val="FFFFFF"/>
                </a:solidFill>
              </a:rPr>
              <a:t>(una sola vez)</a:t>
            </a:r>
          </a:p>
        </p:txBody>
      </p:sp>
      <p:sp>
        <p:nvSpPr>
          <p:cNvPr id="12" name="Oval 11"/>
          <p:cNvSpPr/>
          <p:nvPr/>
        </p:nvSpPr>
        <p:spPr>
          <a:xfrm>
            <a:off x="2743200" y="2438400"/>
            <a:ext cx="1524000" cy="15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Arial" pitchFamily="34" charset="0"/>
            </a:endParaRPr>
          </a:p>
        </p:txBody>
      </p:sp>
      <p:sp>
        <p:nvSpPr>
          <p:cNvPr id="39947" name="TextBox 12"/>
          <p:cNvSpPr txBox="1">
            <a:spLocks noChangeArrowheads="1"/>
          </p:cNvSpPr>
          <p:nvPr/>
        </p:nvSpPr>
        <p:spPr bwMode="auto">
          <a:xfrm>
            <a:off x="2743200" y="2638425"/>
            <a:ext cx="1452563" cy="811213"/>
          </a:xfrm>
          <a:prstGeom prst="rect">
            <a:avLst/>
          </a:prstGeom>
          <a:noFill/>
          <a:ln w="9525">
            <a:noFill/>
            <a:miter lim="800000"/>
            <a:headEnd/>
            <a:tailEnd/>
          </a:ln>
        </p:spPr>
        <p:txBody>
          <a:bodyPr>
            <a:spAutoFit/>
          </a:bodyPr>
          <a:lstStyle/>
          <a:p>
            <a:pPr algn="ctr"/>
            <a:r>
              <a:rPr lang="en-US" sz="1600" b="1">
                <a:solidFill>
                  <a:srgbClr val="FFFFFF"/>
                </a:solidFill>
              </a:rPr>
              <a:t>Manipulación de los libros</a:t>
            </a:r>
          </a:p>
          <a:p>
            <a:pPr algn="ctr"/>
            <a:r>
              <a:rPr lang="en-US" sz="2000" b="1">
                <a:solidFill>
                  <a:srgbClr val="FFFFFF"/>
                </a:solidFill>
              </a:rPr>
              <a:t>5 USD</a:t>
            </a:r>
          </a:p>
          <a:p>
            <a:pPr algn="ctr"/>
            <a:r>
              <a:rPr lang="en-US" sz="1600" b="1">
                <a:solidFill>
                  <a:srgbClr val="FFFFFF"/>
                </a:solidFill>
              </a:rPr>
              <a:t>(recurrente)</a:t>
            </a:r>
          </a:p>
        </p:txBody>
      </p:sp>
      <p:sp>
        <p:nvSpPr>
          <p:cNvPr id="15" name="Oval 14"/>
          <p:cNvSpPr/>
          <p:nvPr/>
        </p:nvSpPr>
        <p:spPr>
          <a:xfrm>
            <a:off x="5181600" y="2438400"/>
            <a:ext cx="1524000" cy="15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Arial" pitchFamily="34" charset="0"/>
            </a:endParaRPr>
          </a:p>
        </p:txBody>
      </p:sp>
      <p:sp>
        <p:nvSpPr>
          <p:cNvPr id="39949" name="TextBox 16"/>
          <p:cNvSpPr txBox="1">
            <a:spLocks noChangeArrowheads="1"/>
          </p:cNvSpPr>
          <p:nvPr/>
        </p:nvSpPr>
        <p:spPr bwMode="auto">
          <a:xfrm>
            <a:off x="5334000" y="2590800"/>
            <a:ext cx="1239838" cy="1138238"/>
          </a:xfrm>
          <a:prstGeom prst="rect">
            <a:avLst/>
          </a:prstGeom>
          <a:noFill/>
          <a:ln w="9525">
            <a:noFill/>
            <a:miter lim="800000"/>
            <a:headEnd/>
            <a:tailEnd/>
          </a:ln>
        </p:spPr>
        <p:txBody>
          <a:bodyPr>
            <a:spAutoFit/>
          </a:bodyPr>
          <a:lstStyle/>
          <a:p>
            <a:r>
              <a:rPr lang="en-US" sz="1600" b="1">
                <a:solidFill>
                  <a:srgbClr val="FFFFFF"/>
                </a:solidFill>
              </a:rPr>
              <a:t>Coste operacional</a:t>
            </a:r>
          </a:p>
          <a:p>
            <a:pPr algn="ctr"/>
            <a:r>
              <a:rPr lang="en-US" sz="2000" b="1">
                <a:solidFill>
                  <a:srgbClr val="FFFFFF"/>
                </a:solidFill>
              </a:rPr>
              <a:t>3 </a:t>
            </a:r>
            <a:r>
              <a:rPr lang="en-GB" sz="2000" b="1">
                <a:solidFill>
                  <a:schemeClr val="bg1"/>
                </a:solidFill>
              </a:rPr>
              <a:t>USD</a:t>
            </a:r>
            <a:endParaRPr lang="en-US" sz="2000" b="1">
              <a:solidFill>
                <a:srgbClr val="FFFFFF"/>
              </a:solidFill>
            </a:endParaRPr>
          </a:p>
          <a:p>
            <a:pPr algn="ctr"/>
            <a:r>
              <a:rPr lang="en-US" sz="1600" b="1">
                <a:solidFill>
                  <a:srgbClr val="FFFFFF"/>
                </a:solidFill>
              </a:rPr>
              <a:t>(recurrente)</a:t>
            </a:r>
          </a:p>
        </p:txBody>
      </p:sp>
      <p:sp>
        <p:nvSpPr>
          <p:cNvPr id="39950" name="Rectangle 16"/>
          <p:cNvSpPr>
            <a:spLocks noChangeArrowheads="1"/>
          </p:cNvSpPr>
          <p:nvPr/>
        </p:nvSpPr>
        <p:spPr bwMode="auto">
          <a:xfrm>
            <a:off x="457200" y="152400"/>
            <a:ext cx="4491038" cy="420688"/>
          </a:xfrm>
          <a:prstGeom prst="rect">
            <a:avLst/>
          </a:prstGeom>
          <a:noFill/>
          <a:ln w="9525">
            <a:noFill/>
            <a:miter lim="800000"/>
            <a:headEnd/>
            <a:tailEnd/>
          </a:ln>
        </p:spPr>
        <p:txBody>
          <a:bodyPr wrap="none">
            <a:spAutoFit/>
          </a:bodyPr>
          <a:lstStyle/>
          <a:p>
            <a:pPr algn="ctr"/>
            <a:r>
              <a:rPr lang="es-ES" sz="3200" b="1">
                <a:cs typeface="Arial" pitchFamily="34" charset="0"/>
              </a:rPr>
              <a:t>Libros impresos: la ecuación de costes</a:t>
            </a:r>
            <a:endParaRPr lang="en-US" sz="3200" b="1">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ChangeArrowheads="1"/>
          </p:cNvSpPr>
          <p:nvPr/>
        </p:nvSpPr>
        <p:spPr bwMode="auto">
          <a:xfrm>
            <a:off x="8382000" y="5397500"/>
            <a:ext cx="520700" cy="228600"/>
          </a:xfrm>
          <a:prstGeom prst="rect">
            <a:avLst/>
          </a:prstGeom>
          <a:noFill/>
          <a:ln w="9525" algn="ctr">
            <a:noFill/>
            <a:round/>
            <a:headEnd/>
            <a:tailEnd/>
          </a:ln>
        </p:spPr>
        <p:txBody>
          <a:bodyPr wrap="none" lIns="90000" tIns="46800" rIns="90000" bIns="46800">
            <a:spAutoFit/>
          </a:bodyPr>
          <a:lstStyle/>
          <a:p>
            <a:endParaRPr lang="zh-CN" altLang="zh-CN">
              <a:cs typeface="宋体"/>
            </a:endParaRPr>
          </a:p>
        </p:txBody>
      </p:sp>
      <p:sp>
        <p:nvSpPr>
          <p:cNvPr id="40963" name="Text Box 4"/>
          <p:cNvSpPr txBox="1">
            <a:spLocks noChangeArrowheads="1"/>
          </p:cNvSpPr>
          <p:nvPr/>
        </p:nvSpPr>
        <p:spPr bwMode="auto">
          <a:xfrm>
            <a:off x="0" y="1752600"/>
            <a:ext cx="4267200" cy="503238"/>
          </a:xfrm>
          <a:prstGeom prst="rect">
            <a:avLst/>
          </a:prstGeom>
          <a:noFill/>
          <a:ln w="9525">
            <a:noFill/>
            <a:miter lim="800000"/>
            <a:headEnd/>
            <a:tailEnd/>
          </a:ln>
        </p:spPr>
        <p:txBody>
          <a:bodyPr>
            <a:spAutoFit/>
          </a:bodyPr>
          <a:lstStyle/>
          <a:p>
            <a:pPr algn="ctr"/>
            <a:r>
              <a:rPr lang="es-ES" altLang="zh-CN" b="1">
                <a:solidFill>
                  <a:srgbClr val="000000"/>
                </a:solidFill>
                <a:cs typeface="宋体"/>
              </a:rPr>
              <a:t>A</a:t>
            </a:r>
            <a:r>
              <a:rPr lang="es-ES" altLang="zh-CN" b="1">
                <a:cs typeface="宋体"/>
              </a:rPr>
              <a:t> </a:t>
            </a:r>
            <a:r>
              <a:rPr lang="es-ES" altLang="zh-CN" sz="2000" b="1">
                <a:solidFill>
                  <a:srgbClr val="000000"/>
                </a:solidFill>
                <a:cs typeface="宋体"/>
              </a:rPr>
              <a:t>medida</a:t>
            </a:r>
            <a:r>
              <a:rPr lang="es-ES" altLang="zh-CN" sz="2000" b="1">
                <a:cs typeface="宋体"/>
              </a:rPr>
              <a:t> </a:t>
            </a:r>
            <a:r>
              <a:rPr lang="es-ES" altLang="zh-CN" sz="2000" b="1">
                <a:solidFill>
                  <a:srgbClr val="000000"/>
                </a:solidFill>
                <a:cs typeface="宋体"/>
              </a:rPr>
              <a:t>que</a:t>
            </a:r>
            <a:r>
              <a:rPr lang="es-ES" altLang="zh-CN" sz="2000" b="1">
                <a:cs typeface="宋体"/>
              </a:rPr>
              <a:t> </a:t>
            </a:r>
            <a:r>
              <a:rPr lang="es-ES" altLang="zh-CN" sz="2000" b="1">
                <a:solidFill>
                  <a:srgbClr val="000000"/>
                </a:solidFill>
                <a:cs typeface="宋体"/>
              </a:rPr>
              <a:t>aumenta</a:t>
            </a:r>
            <a:r>
              <a:rPr lang="es-ES" altLang="zh-CN" sz="2000" b="1">
                <a:cs typeface="宋体"/>
              </a:rPr>
              <a:t> </a:t>
            </a:r>
            <a:r>
              <a:rPr lang="es-ES" altLang="zh-CN" sz="2000" b="1">
                <a:solidFill>
                  <a:srgbClr val="000000"/>
                </a:solidFill>
                <a:cs typeface="宋体"/>
              </a:rPr>
              <a:t>el</a:t>
            </a:r>
            <a:r>
              <a:rPr lang="es-ES" altLang="zh-CN" sz="2000" b="1">
                <a:cs typeface="宋体"/>
              </a:rPr>
              <a:t> </a:t>
            </a:r>
            <a:r>
              <a:rPr lang="es-ES" altLang="zh-CN" sz="2000" b="1">
                <a:solidFill>
                  <a:srgbClr val="000000"/>
                </a:solidFill>
                <a:cs typeface="宋体"/>
              </a:rPr>
              <a:t>uso</a:t>
            </a:r>
            <a:r>
              <a:rPr lang="es-ES" altLang="zh-CN" sz="2000" b="1">
                <a:cs typeface="宋体"/>
              </a:rPr>
              <a:t> </a:t>
            </a:r>
            <a:r>
              <a:rPr lang="es-ES" altLang="zh-CN" sz="2000" b="1">
                <a:solidFill>
                  <a:srgbClr val="000000"/>
                </a:solidFill>
                <a:cs typeface="宋体"/>
              </a:rPr>
              <a:t>de</a:t>
            </a:r>
            <a:r>
              <a:rPr lang="es-ES" altLang="zh-CN" sz="2000" b="1">
                <a:cs typeface="宋体"/>
              </a:rPr>
              <a:t> </a:t>
            </a:r>
            <a:r>
              <a:rPr lang="es-ES" altLang="zh-CN" sz="2000" b="1">
                <a:solidFill>
                  <a:srgbClr val="000000"/>
                </a:solidFill>
                <a:cs typeface="宋体"/>
              </a:rPr>
              <a:t>los</a:t>
            </a:r>
            <a:r>
              <a:rPr lang="es-ES" altLang="zh-CN" sz="2000" b="1">
                <a:cs typeface="宋体"/>
              </a:rPr>
              <a:t> </a:t>
            </a:r>
            <a:r>
              <a:rPr lang="es-ES" altLang="zh-CN" sz="2000" b="1">
                <a:solidFill>
                  <a:srgbClr val="000000"/>
                </a:solidFill>
                <a:cs typeface="宋体"/>
              </a:rPr>
              <a:t>libros</a:t>
            </a:r>
            <a:r>
              <a:rPr lang="es-ES" altLang="zh-CN" sz="2000" b="1">
                <a:cs typeface="宋体"/>
              </a:rPr>
              <a:t> </a:t>
            </a:r>
            <a:r>
              <a:rPr lang="es-ES" altLang="zh-CN" sz="2000" b="1">
                <a:solidFill>
                  <a:srgbClr val="000000"/>
                </a:solidFill>
                <a:cs typeface="宋体"/>
              </a:rPr>
              <a:t>en formato</a:t>
            </a:r>
            <a:r>
              <a:rPr lang="es-ES" altLang="zh-CN" sz="2000" b="1">
                <a:cs typeface="宋体"/>
              </a:rPr>
              <a:t> </a:t>
            </a:r>
            <a:r>
              <a:rPr lang="es-ES" altLang="zh-CN" sz="2000" b="1">
                <a:solidFill>
                  <a:srgbClr val="000000"/>
                </a:solidFill>
                <a:cs typeface="宋体"/>
              </a:rPr>
              <a:t>electrónico</a:t>
            </a:r>
            <a:r>
              <a:rPr lang="es-ES" altLang="zh-CN" sz="2000" b="1">
                <a:cs typeface="宋体"/>
              </a:rPr>
              <a:t> </a:t>
            </a:r>
            <a:r>
              <a:rPr lang="es-ES" altLang="zh-CN" sz="2000" b="1">
                <a:solidFill>
                  <a:srgbClr val="000000"/>
                </a:solidFill>
                <a:cs typeface="宋体"/>
              </a:rPr>
              <a:t>en</a:t>
            </a:r>
            <a:r>
              <a:rPr lang="en-GB" altLang="zh-CN" sz="2000" b="1">
                <a:cs typeface="宋体"/>
              </a:rPr>
              <a:t> </a:t>
            </a:r>
            <a:r>
              <a:rPr lang="en-GB" altLang="zh-CN" sz="2000" b="1">
                <a:solidFill>
                  <a:srgbClr val="000000"/>
                </a:solidFill>
                <a:cs typeface="宋体"/>
              </a:rPr>
              <a:t>ScienceDirect…</a:t>
            </a:r>
          </a:p>
        </p:txBody>
      </p:sp>
      <p:graphicFrame>
        <p:nvGraphicFramePr>
          <p:cNvPr id="14" name="Chart 13"/>
          <p:cNvGraphicFramePr/>
          <p:nvPr/>
        </p:nvGraphicFramePr>
        <p:xfrm>
          <a:off x="4267200" y="1066800"/>
          <a:ext cx="48768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40965" name="Text Box 4"/>
          <p:cNvSpPr txBox="1">
            <a:spLocks noChangeArrowheads="1"/>
          </p:cNvSpPr>
          <p:nvPr/>
        </p:nvSpPr>
        <p:spPr bwMode="auto">
          <a:xfrm>
            <a:off x="228600" y="4038600"/>
            <a:ext cx="4114800" cy="296863"/>
          </a:xfrm>
          <a:prstGeom prst="rect">
            <a:avLst/>
          </a:prstGeom>
          <a:noFill/>
          <a:ln w="9525">
            <a:noFill/>
            <a:miter lim="800000"/>
            <a:headEnd/>
            <a:tailEnd/>
          </a:ln>
        </p:spPr>
        <p:txBody>
          <a:bodyPr>
            <a:spAutoFit/>
          </a:bodyPr>
          <a:lstStyle/>
          <a:p>
            <a:pPr algn="ctr"/>
            <a:r>
              <a:rPr lang="es-ES" altLang="zh-CN" sz="2000" b="1">
                <a:solidFill>
                  <a:srgbClr val="000000"/>
                </a:solidFill>
                <a:cs typeface="宋体"/>
              </a:rPr>
              <a:t>el</a:t>
            </a:r>
            <a:r>
              <a:rPr lang="es-ES" altLang="zh-CN" sz="2000" b="1">
                <a:cs typeface="宋体"/>
              </a:rPr>
              <a:t> </a:t>
            </a:r>
            <a:r>
              <a:rPr lang="es-ES" altLang="zh-CN" sz="2000" b="1">
                <a:solidFill>
                  <a:srgbClr val="000000"/>
                </a:solidFill>
                <a:cs typeface="宋体"/>
              </a:rPr>
              <a:t>coste</a:t>
            </a:r>
            <a:r>
              <a:rPr lang="es-ES" altLang="zh-CN" sz="2000" b="1">
                <a:cs typeface="宋体"/>
              </a:rPr>
              <a:t> </a:t>
            </a:r>
            <a:r>
              <a:rPr lang="es-ES" altLang="zh-CN" sz="2000" b="1">
                <a:solidFill>
                  <a:srgbClr val="000000"/>
                </a:solidFill>
                <a:cs typeface="宋体"/>
              </a:rPr>
              <a:t>por</a:t>
            </a:r>
            <a:r>
              <a:rPr lang="es-ES" altLang="zh-CN" sz="2000" b="1">
                <a:cs typeface="宋体"/>
              </a:rPr>
              <a:t> </a:t>
            </a:r>
            <a:r>
              <a:rPr lang="es-ES" altLang="zh-CN" sz="2000" b="1">
                <a:solidFill>
                  <a:srgbClr val="000000"/>
                </a:solidFill>
                <a:cs typeface="宋体"/>
              </a:rPr>
              <a:t>capítulo</a:t>
            </a:r>
            <a:r>
              <a:rPr lang="es-ES" altLang="zh-CN" sz="2000" b="1">
                <a:cs typeface="宋体"/>
              </a:rPr>
              <a:t> </a:t>
            </a:r>
            <a:r>
              <a:rPr lang="es-ES" altLang="zh-CN" sz="2000" b="1">
                <a:solidFill>
                  <a:srgbClr val="000000"/>
                </a:solidFill>
                <a:cs typeface="宋体"/>
              </a:rPr>
              <a:t>disminuye…</a:t>
            </a:r>
            <a:endParaRPr lang="en-GB" altLang="zh-CN" sz="2000" b="1">
              <a:solidFill>
                <a:srgbClr val="000000"/>
              </a:solidFill>
              <a:cs typeface="宋体"/>
            </a:endParaRPr>
          </a:p>
        </p:txBody>
      </p:sp>
      <p:sp>
        <p:nvSpPr>
          <p:cNvPr id="40966" name="TextBox 12"/>
          <p:cNvSpPr txBox="1">
            <a:spLocks noChangeArrowheads="1"/>
          </p:cNvSpPr>
          <p:nvPr/>
        </p:nvSpPr>
        <p:spPr bwMode="auto">
          <a:xfrm>
            <a:off x="0" y="6096000"/>
            <a:ext cx="3733800" cy="276225"/>
          </a:xfrm>
          <a:prstGeom prst="rect">
            <a:avLst/>
          </a:prstGeom>
          <a:noFill/>
          <a:ln w="9525">
            <a:noFill/>
            <a:miter lim="800000"/>
            <a:headEnd/>
            <a:tailEnd/>
          </a:ln>
        </p:spPr>
        <p:txBody>
          <a:bodyPr>
            <a:spAutoFit/>
          </a:bodyPr>
          <a:lstStyle/>
          <a:p>
            <a:pPr algn="ctr"/>
            <a:r>
              <a:rPr lang="es-ES" sz="1200">
                <a:solidFill>
                  <a:srgbClr val="000000"/>
                </a:solidFill>
              </a:rPr>
              <a:t>Fuente:</a:t>
            </a:r>
            <a:r>
              <a:rPr lang="es-ES" sz="1200"/>
              <a:t> </a:t>
            </a:r>
            <a:r>
              <a:rPr lang="es-ES" sz="1200">
                <a:solidFill>
                  <a:srgbClr val="000000"/>
                </a:solidFill>
              </a:rPr>
              <a:t>Datos</a:t>
            </a:r>
            <a:r>
              <a:rPr lang="es-ES" sz="1200"/>
              <a:t> </a:t>
            </a:r>
            <a:r>
              <a:rPr lang="es-ES" sz="1200">
                <a:solidFill>
                  <a:srgbClr val="000000"/>
                </a:solidFill>
              </a:rPr>
              <a:t>de</a:t>
            </a:r>
            <a:r>
              <a:rPr lang="es-ES" sz="1200"/>
              <a:t> </a:t>
            </a:r>
            <a:r>
              <a:rPr lang="es-ES" sz="1200">
                <a:solidFill>
                  <a:srgbClr val="000000"/>
                </a:solidFill>
              </a:rPr>
              <a:t>uso</a:t>
            </a:r>
            <a:r>
              <a:rPr lang="es-ES" sz="1200"/>
              <a:t> </a:t>
            </a:r>
            <a:r>
              <a:rPr lang="es-ES" sz="1200">
                <a:solidFill>
                  <a:srgbClr val="000000"/>
                </a:solidFill>
              </a:rPr>
              <a:t>de</a:t>
            </a:r>
            <a:r>
              <a:rPr lang="es-ES" sz="1200"/>
              <a:t> </a:t>
            </a:r>
            <a:r>
              <a:rPr lang="es-ES" sz="1200">
                <a:solidFill>
                  <a:srgbClr val="000000"/>
                </a:solidFill>
              </a:rPr>
              <a:t>ScienceDirect</a:t>
            </a:r>
            <a:r>
              <a:rPr lang="es-ES" sz="1200"/>
              <a:t> </a:t>
            </a:r>
            <a:r>
              <a:rPr lang="es-ES" sz="1200">
                <a:solidFill>
                  <a:srgbClr val="000000"/>
                </a:solidFill>
              </a:rPr>
              <a:t>2005-2008</a:t>
            </a:r>
            <a:endParaRPr lang="en-US" sz="1200">
              <a:solidFill>
                <a:srgbClr val="000000"/>
              </a:solidFill>
            </a:endParaRPr>
          </a:p>
        </p:txBody>
      </p:sp>
      <p:pic>
        <p:nvPicPr>
          <p:cNvPr id="40967" name="Picture 9"/>
          <p:cNvPicPr>
            <a:picLocks noChangeAspect="1" noChangeArrowheads="1"/>
          </p:cNvPicPr>
          <p:nvPr/>
        </p:nvPicPr>
        <p:blipFill>
          <a:blip r:embed="rId4" cstate="print"/>
          <a:srcRect/>
          <a:stretch>
            <a:fillRect/>
          </a:stretch>
        </p:blipFill>
        <p:spPr bwMode="auto">
          <a:xfrm>
            <a:off x="4114800" y="3733800"/>
            <a:ext cx="4849813" cy="2514600"/>
          </a:xfrm>
          <a:prstGeom prst="rect">
            <a:avLst/>
          </a:prstGeom>
          <a:solidFill>
            <a:srgbClr val="DDDDDD"/>
          </a:solidFill>
          <a:ln w="9525">
            <a:solidFill>
              <a:schemeClr val="tx1"/>
            </a:solidFill>
            <a:miter lim="800000"/>
            <a:headEnd/>
            <a:tailEnd/>
          </a:ln>
        </p:spPr>
      </p:pic>
      <p:sp>
        <p:nvSpPr>
          <p:cNvPr id="7173" name="Text Box 10"/>
          <p:cNvSpPr txBox="1">
            <a:spLocks noChangeArrowheads="1"/>
          </p:cNvSpPr>
          <p:nvPr/>
        </p:nvSpPr>
        <p:spPr bwMode="auto">
          <a:xfrm>
            <a:off x="5257800" y="5334000"/>
            <a:ext cx="3657600" cy="401638"/>
          </a:xfrm>
          <a:prstGeom prst="rect">
            <a:avLst/>
          </a:prstGeom>
          <a:solidFill>
            <a:schemeClr val="accent5">
              <a:lumMod val="20000"/>
              <a:lumOff val="80000"/>
            </a:schemeClr>
          </a:solidFill>
          <a:ln w="9525">
            <a:noFill/>
            <a:miter lim="800000"/>
            <a:headEnd/>
            <a:tailEnd/>
          </a:ln>
        </p:spPr>
        <p:txBody>
          <a:bodyPr lIns="90000" tIns="46800" rIns="90000" bIns="46800">
            <a:spAutoFit/>
          </a:bodyPr>
          <a:lstStyle/>
          <a:p>
            <a:pPr algn="ctr">
              <a:defRPr/>
            </a:pPr>
            <a:r>
              <a:rPr lang="en-GB" sz="2000" b="1">
                <a:solidFill>
                  <a:srgbClr val="000000"/>
                </a:solidFill>
                <a:latin typeface="Calibri"/>
              </a:rPr>
              <a:t>Aprox.</a:t>
            </a:r>
            <a:r>
              <a:rPr lang="en-GB" sz="2000" b="1">
                <a:latin typeface="Calibri"/>
              </a:rPr>
              <a:t> </a:t>
            </a:r>
            <a:r>
              <a:rPr lang="en-GB" sz="2000" b="1">
                <a:solidFill>
                  <a:srgbClr val="000000"/>
                </a:solidFill>
                <a:latin typeface="Calibri"/>
              </a:rPr>
              <a:t>2</a:t>
            </a:r>
            <a:r>
              <a:rPr lang="en-GB" sz="2000" b="1">
                <a:latin typeface="Calibri"/>
              </a:rPr>
              <a:t> </a:t>
            </a:r>
            <a:r>
              <a:rPr lang="en-GB" sz="2000" b="1">
                <a:solidFill>
                  <a:srgbClr val="000000"/>
                </a:solidFill>
                <a:latin typeface="Calibri"/>
              </a:rPr>
              <a:t>USD</a:t>
            </a:r>
            <a:r>
              <a:rPr lang="en-GB" sz="2000" b="1">
                <a:latin typeface="Calibri"/>
              </a:rPr>
              <a:t> </a:t>
            </a:r>
            <a:r>
              <a:rPr lang="en-GB" sz="2000" b="1">
                <a:solidFill>
                  <a:srgbClr val="000000"/>
                </a:solidFill>
                <a:latin typeface="Calibri"/>
              </a:rPr>
              <a:t>por</a:t>
            </a:r>
            <a:r>
              <a:rPr lang="en-GB" sz="2000" b="1">
                <a:latin typeface="Calibri"/>
              </a:rPr>
              <a:t> </a:t>
            </a:r>
            <a:r>
              <a:rPr lang="en-GB" sz="2000" b="1">
                <a:solidFill>
                  <a:srgbClr val="000000"/>
                </a:solidFill>
                <a:latin typeface="Calibri"/>
              </a:rPr>
              <a:t>capítulo</a:t>
            </a:r>
            <a:endParaRPr lang="en-GB" sz="2000" b="1" dirty="0">
              <a:solidFill>
                <a:srgbClr val="000000"/>
              </a:solidFill>
              <a:latin typeface="Calibri"/>
            </a:endParaRPr>
          </a:p>
        </p:txBody>
      </p:sp>
      <p:sp>
        <p:nvSpPr>
          <p:cNvPr id="40971" name="TextBox 5"/>
          <p:cNvSpPr txBox="1">
            <a:spLocks noChangeArrowheads="1"/>
          </p:cNvSpPr>
          <p:nvPr/>
        </p:nvSpPr>
        <p:spPr bwMode="auto">
          <a:xfrm>
            <a:off x="0" y="4575175"/>
            <a:ext cx="3733800" cy="646113"/>
          </a:xfrm>
          <a:prstGeom prst="rect">
            <a:avLst/>
          </a:prstGeom>
          <a:solidFill>
            <a:schemeClr val="accent5">
              <a:lumMod val="20000"/>
              <a:lumOff val="80000"/>
            </a:schemeClr>
          </a:solidFill>
          <a:ln w="9525">
            <a:noFill/>
            <a:miter lim="800000"/>
            <a:headEnd/>
            <a:tailEnd/>
          </a:ln>
        </p:spPr>
        <p:txBody>
          <a:bodyPr>
            <a:spAutoFit/>
          </a:bodyPr>
          <a:lstStyle/>
          <a:p>
            <a:pPr>
              <a:defRPr/>
            </a:pPr>
            <a:r>
              <a:rPr lang="es-ES">
                <a:solidFill>
                  <a:srgbClr val="000000"/>
                </a:solidFill>
              </a:rPr>
              <a:t>PPV</a:t>
            </a:r>
            <a:r>
              <a:rPr lang="es-ES"/>
              <a:t> </a:t>
            </a:r>
            <a:r>
              <a:rPr lang="es-ES">
                <a:solidFill>
                  <a:srgbClr val="000000"/>
                </a:solidFill>
              </a:rPr>
              <a:t>de</a:t>
            </a:r>
            <a:r>
              <a:rPr lang="es-ES"/>
              <a:t> </a:t>
            </a:r>
            <a:r>
              <a:rPr lang="es-ES">
                <a:solidFill>
                  <a:srgbClr val="000000"/>
                </a:solidFill>
              </a:rPr>
              <a:t>ScienceDirect:</a:t>
            </a:r>
            <a:r>
              <a:rPr lang="es-ES"/>
              <a:t> </a:t>
            </a:r>
            <a:r>
              <a:rPr lang="es-ES">
                <a:solidFill>
                  <a:srgbClr val="000000"/>
                </a:solidFill>
              </a:rPr>
              <a:t>30</a:t>
            </a:r>
            <a:r>
              <a:rPr lang="es-ES"/>
              <a:t> </a:t>
            </a:r>
            <a:r>
              <a:rPr lang="es-ES">
                <a:solidFill>
                  <a:srgbClr val="000000"/>
                </a:solidFill>
              </a:rPr>
              <a:t>USD</a:t>
            </a:r>
            <a:r>
              <a:rPr lang="es-ES"/>
              <a:t> </a:t>
            </a:r>
            <a:r>
              <a:rPr lang="es-ES">
                <a:solidFill>
                  <a:srgbClr val="000000"/>
                </a:solidFill>
              </a:rPr>
              <a:t>por</a:t>
            </a:r>
            <a:r>
              <a:rPr lang="es-ES"/>
              <a:t> </a:t>
            </a:r>
            <a:r>
              <a:rPr lang="es-ES">
                <a:solidFill>
                  <a:srgbClr val="000000"/>
                </a:solidFill>
              </a:rPr>
              <a:t>artículo</a:t>
            </a:r>
            <a:endParaRPr lang="en-US">
              <a:solidFill>
                <a:srgbClr val="000000"/>
              </a:solidFill>
            </a:endParaRPr>
          </a:p>
        </p:txBody>
      </p:sp>
      <p:sp>
        <p:nvSpPr>
          <p:cNvPr id="40972" name="TextBox 6"/>
          <p:cNvSpPr txBox="1">
            <a:spLocks noChangeArrowheads="1"/>
          </p:cNvSpPr>
          <p:nvPr/>
        </p:nvSpPr>
        <p:spPr bwMode="auto">
          <a:xfrm>
            <a:off x="0" y="5297488"/>
            <a:ext cx="3733800" cy="646112"/>
          </a:xfrm>
          <a:prstGeom prst="rect">
            <a:avLst/>
          </a:prstGeom>
          <a:solidFill>
            <a:schemeClr val="accent5">
              <a:lumMod val="20000"/>
              <a:lumOff val="80000"/>
            </a:schemeClr>
          </a:solidFill>
          <a:ln w="9525">
            <a:noFill/>
            <a:miter lim="800000"/>
            <a:headEnd/>
            <a:tailEnd/>
          </a:ln>
        </p:spPr>
        <p:txBody>
          <a:bodyPr>
            <a:spAutoFit/>
          </a:bodyPr>
          <a:lstStyle/>
          <a:p>
            <a:pPr>
              <a:defRPr/>
            </a:pPr>
            <a:r>
              <a:rPr lang="en-US">
                <a:solidFill>
                  <a:srgbClr val="000000"/>
                </a:solidFill>
                <a:latin typeface="Arial"/>
              </a:rPr>
              <a:t>Entrega</a:t>
            </a:r>
            <a:r>
              <a:rPr lang="en-US"/>
              <a:t> </a:t>
            </a:r>
            <a:r>
              <a:rPr lang="en-US">
                <a:solidFill>
                  <a:srgbClr val="000000"/>
                </a:solidFill>
                <a:latin typeface="Arial"/>
              </a:rPr>
              <a:t>de</a:t>
            </a:r>
            <a:r>
              <a:rPr lang="en-US"/>
              <a:t> </a:t>
            </a:r>
            <a:r>
              <a:rPr lang="en-US">
                <a:solidFill>
                  <a:srgbClr val="000000"/>
                </a:solidFill>
                <a:latin typeface="Arial"/>
              </a:rPr>
              <a:t>documentos</a:t>
            </a:r>
            <a:r>
              <a:rPr lang="en-US"/>
              <a:t> </a:t>
            </a:r>
            <a:r>
              <a:rPr lang="en-US">
                <a:solidFill>
                  <a:srgbClr val="000000"/>
                </a:solidFill>
                <a:latin typeface="Arial"/>
              </a:rPr>
              <a:t>de</a:t>
            </a:r>
            <a:r>
              <a:rPr lang="en-US"/>
              <a:t> </a:t>
            </a:r>
            <a:r>
              <a:rPr lang="en-US">
                <a:solidFill>
                  <a:srgbClr val="000000"/>
                </a:solidFill>
                <a:latin typeface="Arial"/>
              </a:rPr>
              <a:t>British</a:t>
            </a:r>
            <a:r>
              <a:rPr lang="en-US"/>
              <a:t> </a:t>
            </a:r>
            <a:r>
              <a:rPr lang="en-US">
                <a:solidFill>
                  <a:srgbClr val="000000"/>
                </a:solidFill>
                <a:latin typeface="Arial"/>
              </a:rPr>
              <a:t>Library:</a:t>
            </a:r>
            <a:r>
              <a:rPr lang="en-US"/>
              <a:t> </a:t>
            </a:r>
            <a:r>
              <a:rPr lang="en-US">
                <a:solidFill>
                  <a:srgbClr val="000000"/>
                </a:solidFill>
                <a:latin typeface="Arial"/>
              </a:rPr>
              <a:t>30</a:t>
            </a:r>
            <a:r>
              <a:rPr lang="en-US"/>
              <a:t> </a:t>
            </a:r>
            <a:r>
              <a:rPr lang="en-US">
                <a:solidFill>
                  <a:srgbClr val="000000"/>
                </a:solidFill>
                <a:latin typeface="Arial"/>
              </a:rPr>
              <a:t>USD</a:t>
            </a:r>
            <a:r>
              <a:rPr lang="en-US"/>
              <a:t> </a:t>
            </a:r>
            <a:r>
              <a:rPr lang="en-US">
                <a:solidFill>
                  <a:srgbClr val="000000"/>
                </a:solidFill>
                <a:latin typeface="Arial"/>
              </a:rPr>
              <a:t>por</a:t>
            </a:r>
            <a:r>
              <a:rPr lang="en-US"/>
              <a:t> </a:t>
            </a:r>
            <a:r>
              <a:rPr lang="en-US">
                <a:solidFill>
                  <a:srgbClr val="000000"/>
                </a:solidFill>
                <a:latin typeface="Arial"/>
              </a:rPr>
              <a:t>artículo</a:t>
            </a:r>
            <a:endParaRPr lang="en-US" dirty="0">
              <a:solidFill>
                <a:srgbClr val="000000"/>
              </a:solidFill>
              <a:latin typeface="Arial"/>
            </a:endParaRPr>
          </a:p>
        </p:txBody>
      </p:sp>
      <p:sp>
        <p:nvSpPr>
          <p:cNvPr id="2" name="TextBox 14"/>
          <p:cNvSpPr txBox="1">
            <a:spLocks noChangeArrowheads="1"/>
          </p:cNvSpPr>
          <p:nvPr/>
        </p:nvSpPr>
        <p:spPr bwMode="auto">
          <a:xfrm>
            <a:off x="6581775" y="4648200"/>
            <a:ext cx="962025" cy="708025"/>
          </a:xfrm>
          <a:prstGeom prst="rect">
            <a:avLst/>
          </a:prstGeom>
          <a:solidFill>
            <a:schemeClr val="bg1"/>
          </a:solidFill>
          <a:ln w="9525">
            <a:noFill/>
            <a:miter lim="800000"/>
            <a:headEnd/>
            <a:tailEnd/>
          </a:ln>
        </p:spPr>
        <p:txBody>
          <a:bodyPr>
            <a:spAutoFit/>
          </a:bodyPr>
          <a:lstStyle/>
          <a:p>
            <a:r>
              <a:rPr lang="es-ES" altLang="zh-CN" sz="1000">
                <a:solidFill>
                  <a:srgbClr val="000000"/>
                </a:solidFill>
                <a:cs typeface="宋体"/>
              </a:rPr>
              <a:t>Aparición</a:t>
            </a:r>
            <a:r>
              <a:rPr lang="es-ES" altLang="zh-CN" sz="1000">
                <a:cs typeface="宋体"/>
              </a:rPr>
              <a:t> </a:t>
            </a:r>
            <a:r>
              <a:rPr lang="es-ES" altLang="zh-CN" sz="1000">
                <a:solidFill>
                  <a:srgbClr val="000000"/>
                </a:solidFill>
                <a:cs typeface="宋体"/>
              </a:rPr>
              <a:t>de</a:t>
            </a:r>
            <a:r>
              <a:rPr lang="es-ES" altLang="zh-CN" sz="1000">
                <a:cs typeface="宋体"/>
              </a:rPr>
              <a:t> </a:t>
            </a:r>
            <a:r>
              <a:rPr lang="es-ES" altLang="zh-CN" sz="1000">
                <a:solidFill>
                  <a:srgbClr val="000000"/>
                </a:solidFill>
                <a:cs typeface="宋体"/>
              </a:rPr>
              <a:t>los</a:t>
            </a:r>
            <a:r>
              <a:rPr lang="es-ES" altLang="zh-CN" sz="1000">
                <a:cs typeface="宋体"/>
              </a:rPr>
              <a:t> </a:t>
            </a:r>
            <a:r>
              <a:rPr lang="es-ES" altLang="zh-CN" sz="1000">
                <a:solidFill>
                  <a:srgbClr val="000000"/>
                </a:solidFill>
                <a:cs typeface="宋体"/>
              </a:rPr>
              <a:t>libros en formato electrónico</a:t>
            </a:r>
            <a:endParaRPr lang="zh-CN" altLang="en-US" sz="1000">
              <a:solidFill>
                <a:srgbClr val="000000"/>
              </a:solidFill>
              <a:cs typeface="宋体"/>
            </a:endParaRPr>
          </a:p>
        </p:txBody>
      </p:sp>
      <p:sp>
        <p:nvSpPr>
          <p:cNvPr id="3" name="TextBox 15"/>
          <p:cNvSpPr txBox="1">
            <a:spLocks noChangeArrowheads="1"/>
          </p:cNvSpPr>
          <p:nvPr/>
        </p:nvSpPr>
        <p:spPr bwMode="auto">
          <a:xfrm rot="-5400000">
            <a:off x="3634582" y="1856581"/>
            <a:ext cx="1828800" cy="554037"/>
          </a:xfrm>
          <a:prstGeom prst="rect">
            <a:avLst/>
          </a:prstGeom>
          <a:solidFill>
            <a:schemeClr val="bg1"/>
          </a:solidFill>
          <a:ln w="9525">
            <a:noFill/>
            <a:miter lim="800000"/>
            <a:headEnd/>
            <a:tailEnd/>
          </a:ln>
        </p:spPr>
        <p:txBody>
          <a:bodyPr>
            <a:spAutoFit/>
          </a:bodyPr>
          <a:lstStyle/>
          <a:p>
            <a:pPr algn="ctr"/>
            <a:r>
              <a:rPr lang="en-US" altLang="zh-CN" sz="1000">
                <a:solidFill>
                  <a:srgbClr val="000000"/>
                </a:solidFill>
                <a:latin typeface="Arial Black" pitchFamily="34" charset="0"/>
                <a:cs typeface="宋体"/>
              </a:rPr>
              <a:t>Número</a:t>
            </a:r>
            <a:r>
              <a:rPr lang="en-US" altLang="zh-CN" sz="1000">
                <a:latin typeface="Arial Black" pitchFamily="34" charset="0"/>
                <a:cs typeface="宋体"/>
              </a:rPr>
              <a:t> </a:t>
            </a:r>
            <a:r>
              <a:rPr lang="en-US" altLang="zh-CN" sz="1000">
                <a:solidFill>
                  <a:srgbClr val="000000"/>
                </a:solidFill>
                <a:latin typeface="Arial Black" pitchFamily="34" charset="0"/>
                <a:cs typeface="宋体"/>
              </a:rPr>
              <a:t>de</a:t>
            </a:r>
            <a:r>
              <a:rPr lang="en-US" altLang="zh-CN" sz="1000">
                <a:latin typeface="Arial Black" pitchFamily="34" charset="0"/>
                <a:cs typeface="宋体"/>
              </a:rPr>
              <a:t> </a:t>
            </a:r>
            <a:r>
              <a:rPr lang="en-US" altLang="zh-CN" sz="1000">
                <a:solidFill>
                  <a:srgbClr val="000000"/>
                </a:solidFill>
                <a:latin typeface="Arial Black" pitchFamily="34" charset="0"/>
                <a:cs typeface="宋体"/>
              </a:rPr>
              <a:t>capítulos</a:t>
            </a:r>
          </a:p>
          <a:p>
            <a:pPr algn="ctr"/>
            <a:r>
              <a:rPr lang="en-US" altLang="zh-CN" sz="1000">
                <a:solidFill>
                  <a:srgbClr val="000000"/>
                </a:solidFill>
                <a:latin typeface="Arial Black" pitchFamily="34" charset="0"/>
                <a:cs typeface="宋体"/>
              </a:rPr>
              <a:t>descargados</a:t>
            </a:r>
            <a:r>
              <a:rPr lang="en-US" altLang="zh-CN" sz="1000">
                <a:latin typeface="Arial Black" pitchFamily="34" charset="0"/>
                <a:cs typeface="宋体"/>
              </a:rPr>
              <a:t> </a:t>
            </a:r>
            <a:r>
              <a:rPr lang="en-US" altLang="zh-CN" sz="1000">
                <a:solidFill>
                  <a:srgbClr val="000000"/>
                </a:solidFill>
                <a:latin typeface="Arial Black" pitchFamily="34" charset="0"/>
                <a:cs typeface="宋体"/>
              </a:rPr>
              <a:t>(en</a:t>
            </a:r>
            <a:r>
              <a:rPr lang="en-US" altLang="zh-CN" sz="1000">
                <a:latin typeface="Arial Black" pitchFamily="34" charset="0"/>
                <a:cs typeface="宋体"/>
              </a:rPr>
              <a:t> </a:t>
            </a:r>
            <a:r>
              <a:rPr lang="en-US" altLang="zh-CN" sz="1000">
                <a:solidFill>
                  <a:srgbClr val="000000"/>
                </a:solidFill>
                <a:latin typeface="Arial Black" pitchFamily="34" charset="0"/>
                <a:cs typeface="宋体"/>
              </a:rPr>
              <a:t>millones)</a:t>
            </a:r>
            <a:endParaRPr lang="zh-CN" altLang="en-US" sz="1000">
              <a:solidFill>
                <a:srgbClr val="000000"/>
              </a:solidFill>
              <a:latin typeface="Arial Black" pitchFamily="34" charset="0"/>
              <a:cs typeface="宋体"/>
            </a:endParaRPr>
          </a:p>
        </p:txBody>
      </p:sp>
      <p:sp>
        <p:nvSpPr>
          <p:cNvPr id="40973" name="TextBox 16"/>
          <p:cNvSpPr txBox="1">
            <a:spLocks noChangeArrowheads="1"/>
          </p:cNvSpPr>
          <p:nvPr/>
        </p:nvSpPr>
        <p:spPr bwMode="auto">
          <a:xfrm rot="-5400000">
            <a:off x="3364707" y="4837906"/>
            <a:ext cx="1828800" cy="230187"/>
          </a:xfrm>
          <a:prstGeom prst="rect">
            <a:avLst/>
          </a:prstGeom>
          <a:solidFill>
            <a:schemeClr val="bg1"/>
          </a:solidFill>
          <a:ln w="9525">
            <a:noFill/>
            <a:miter lim="800000"/>
            <a:headEnd/>
            <a:tailEnd/>
          </a:ln>
        </p:spPr>
        <p:txBody>
          <a:bodyPr>
            <a:spAutoFit/>
          </a:bodyPr>
          <a:lstStyle/>
          <a:p>
            <a:pPr algn="ctr"/>
            <a:r>
              <a:rPr lang="en-US" altLang="zh-CN" sz="900" b="1">
                <a:solidFill>
                  <a:srgbClr val="000000"/>
                </a:solidFill>
                <a:latin typeface="Arial Black" pitchFamily="34" charset="0"/>
                <a:cs typeface="宋体"/>
              </a:rPr>
              <a:t>Coste</a:t>
            </a:r>
            <a:r>
              <a:rPr lang="en-US" altLang="zh-CN" sz="900" b="1">
                <a:latin typeface="Arial Black" pitchFamily="34" charset="0"/>
                <a:cs typeface="宋体"/>
              </a:rPr>
              <a:t> </a:t>
            </a:r>
            <a:r>
              <a:rPr lang="en-US" altLang="zh-CN" sz="900" b="1">
                <a:solidFill>
                  <a:srgbClr val="000000"/>
                </a:solidFill>
                <a:latin typeface="Arial Black" pitchFamily="34" charset="0"/>
                <a:cs typeface="宋体"/>
              </a:rPr>
              <a:t>por</a:t>
            </a:r>
            <a:r>
              <a:rPr lang="en-US" altLang="zh-CN" sz="900" b="1">
                <a:latin typeface="Arial Black" pitchFamily="34" charset="0"/>
                <a:cs typeface="宋体"/>
              </a:rPr>
              <a:t> </a:t>
            </a:r>
            <a:r>
              <a:rPr lang="en-US" altLang="zh-CN" sz="900">
                <a:solidFill>
                  <a:srgbClr val="000000"/>
                </a:solidFill>
                <a:latin typeface="Arial Black" pitchFamily="34" charset="0"/>
                <a:cs typeface="宋体"/>
              </a:rPr>
              <a:t>uso/capítulo</a:t>
            </a:r>
            <a:endParaRPr lang="zh-CN" altLang="en-US" sz="900">
              <a:solidFill>
                <a:srgbClr val="000000"/>
              </a:solidFill>
              <a:latin typeface="Arial Black" pitchFamily="34" charset="0"/>
              <a:cs typeface="宋体"/>
            </a:endParaRPr>
          </a:p>
        </p:txBody>
      </p:sp>
      <p:sp>
        <p:nvSpPr>
          <p:cNvPr id="40974" name="TextBox 15"/>
          <p:cNvSpPr txBox="1">
            <a:spLocks noChangeArrowheads="1"/>
          </p:cNvSpPr>
          <p:nvPr/>
        </p:nvSpPr>
        <p:spPr bwMode="auto">
          <a:xfrm>
            <a:off x="68263" y="76200"/>
            <a:ext cx="5341937" cy="1404938"/>
          </a:xfrm>
          <a:prstGeom prst="rect">
            <a:avLst/>
          </a:prstGeom>
          <a:noFill/>
          <a:ln w="9525">
            <a:noFill/>
            <a:miter lim="800000"/>
            <a:headEnd/>
            <a:tailEnd/>
          </a:ln>
        </p:spPr>
        <p:txBody>
          <a:bodyPr>
            <a:spAutoFit/>
          </a:bodyPr>
          <a:lstStyle/>
          <a:p>
            <a:pPr algn="ctr"/>
            <a:r>
              <a:rPr lang="en-GB" altLang="zh-CN" sz="3200" b="1" dirty="0" err="1">
                <a:cs typeface="Arial" pitchFamily="34" charset="0"/>
              </a:rPr>
              <a:t>Conclusión</a:t>
            </a:r>
            <a:r>
              <a:rPr lang="en-GB" altLang="zh-CN" sz="3200" b="1" dirty="0">
                <a:cs typeface="Arial" pitchFamily="34" charset="0"/>
              </a:rPr>
              <a:t>:</a:t>
            </a:r>
          </a:p>
          <a:p>
            <a:pPr algn="ctr"/>
            <a:r>
              <a:rPr lang="es-ES" altLang="zh-CN" sz="3200" b="1" dirty="0">
                <a:cs typeface="Arial" pitchFamily="34" charset="0"/>
              </a:rPr>
              <a:t>el coste por uso global disminuye a medida que se incrementa el </a:t>
            </a:r>
            <a:r>
              <a:rPr lang="es-ES" altLang="zh-CN" sz="3200" b="1" dirty="0" smtClean="0">
                <a:cs typeface="Arial" pitchFamily="34" charset="0"/>
              </a:rPr>
              <a:t>uso.</a:t>
            </a:r>
            <a:endParaRPr lang="en-US" altLang="zh-CN" sz="3200" b="1" dirty="0">
              <a:cs typeface="Arial" pitchFamily="34" charset="0"/>
            </a:endParaRPr>
          </a:p>
          <a:p>
            <a:endParaRPr lang="es-ES_tradnl" sz="3200" dirty="0">
              <a:ea typeface="宋体"/>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28600"/>
            <a:ext cx="7162800" cy="838200"/>
          </a:xfrm>
          <a:solidFill>
            <a:schemeClr val="bg1"/>
          </a:solidFill>
        </p:spPr>
        <p:txBody>
          <a:bodyPr/>
          <a:lstStyle/>
          <a:p>
            <a:pPr>
              <a:defRPr/>
            </a:pPr>
            <a:r>
              <a:rPr lang="es-ES" sz="3200" dirty="0" smtClean="0">
                <a:solidFill>
                  <a:schemeClr val="tx1"/>
                </a:solidFill>
                <a:latin typeface="+mj-lt"/>
              </a:rPr>
              <a:t>¿Ha perdido alguna vez un libro impreso de la biblioteca?</a:t>
            </a:r>
            <a:endParaRPr lang="en-GB" sz="3200" dirty="0" smtClean="0">
              <a:solidFill>
                <a:schemeClr val="tx1"/>
              </a:solidFill>
              <a:latin typeface="+mj-lt"/>
            </a:endParaRPr>
          </a:p>
        </p:txBody>
      </p:sp>
      <p:pic>
        <p:nvPicPr>
          <p:cNvPr id="41987" name="Picture 2"/>
          <p:cNvPicPr>
            <a:picLocks noChangeAspect="1" noChangeArrowheads="1"/>
          </p:cNvPicPr>
          <p:nvPr/>
        </p:nvPicPr>
        <p:blipFill>
          <a:blip r:embed="rId3" cstate="print"/>
          <a:srcRect/>
          <a:stretch>
            <a:fillRect/>
          </a:stretch>
        </p:blipFill>
        <p:spPr bwMode="auto">
          <a:xfrm>
            <a:off x="1828800" y="1497013"/>
            <a:ext cx="5257800" cy="4979987"/>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152400" y="2554288"/>
            <a:ext cx="8839200" cy="1200329"/>
          </a:xfrm>
          <a:prstGeom prst="rect">
            <a:avLst/>
          </a:prstGeom>
          <a:noFill/>
          <a:ln w="9525">
            <a:noFill/>
            <a:miter lim="800000"/>
            <a:headEnd/>
            <a:tailEnd/>
          </a:ln>
        </p:spPr>
        <p:txBody>
          <a:bodyPr>
            <a:spAutoFit/>
          </a:bodyPr>
          <a:lstStyle/>
          <a:p>
            <a:pPr algn="ctr"/>
            <a:r>
              <a:rPr lang="en-US" sz="3600" b="1" baseline="0" dirty="0" smtClean="0"/>
              <a:t>2. </a:t>
            </a:r>
            <a:r>
              <a:rPr lang="es-ES_tradnl" sz="3600" b="1" baseline="0" dirty="0" smtClean="0"/>
              <a:t>La utilización de Ebooks: tendencias y casos específicos.</a:t>
            </a:r>
            <a:endParaRPr lang="en-US" sz="3600" b="1" baseline="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5"/>
          <p:cNvSpPr>
            <a:spLocks noChangeArrowheads="1"/>
          </p:cNvSpPr>
          <p:nvPr/>
        </p:nvSpPr>
        <p:spPr bwMode="auto">
          <a:xfrm>
            <a:off x="6553200" y="3048000"/>
            <a:ext cx="2209800" cy="1219200"/>
          </a:xfrm>
          <a:prstGeom prst="rect">
            <a:avLst/>
          </a:prstGeom>
          <a:solidFill>
            <a:schemeClr val="bg1"/>
          </a:solidFill>
          <a:ln w="9525">
            <a:solidFill>
              <a:srgbClr val="9A9A99"/>
            </a:solidFill>
            <a:miter lim="800000"/>
            <a:headEnd/>
            <a:tailEnd/>
          </a:ln>
        </p:spPr>
        <p:txBody>
          <a:bodyPr wrap="none" anchor="ctr"/>
          <a:lstStyle/>
          <a:p>
            <a:pPr algn="ctr"/>
            <a:endParaRPr lang="en-US" baseline="0"/>
          </a:p>
        </p:txBody>
      </p:sp>
      <p:sp>
        <p:nvSpPr>
          <p:cNvPr id="44035" name="TextBox 20"/>
          <p:cNvSpPr txBox="1">
            <a:spLocks noChangeArrowheads="1"/>
          </p:cNvSpPr>
          <p:nvPr/>
        </p:nvSpPr>
        <p:spPr bwMode="auto">
          <a:xfrm>
            <a:off x="1143000" y="5943600"/>
            <a:ext cx="7391400" cy="457200"/>
          </a:xfrm>
          <a:prstGeom prst="rect">
            <a:avLst/>
          </a:prstGeom>
          <a:noFill/>
          <a:ln w="9525">
            <a:noFill/>
            <a:miter lim="800000"/>
            <a:headEnd/>
            <a:tailEnd/>
          </a:ln>
        </p:spPr>
        <p:txBody>
          <a:bodyPr>
            <a:spAutoFit/>
          </a:bodyPr>
          <a:lstStyle/>
          <a:p>
            <a:r>
              <a:rPr lang="en-US" sz="1200" baseline="0">
                <a:latin typeface="Arial" pitchFamily="34" charset="0"/>
              </a:rPr>
              <a:t>Source: University Investment in the Library, Phase II: An International Study of the Library’s Value to the Grants Process, 2010, Elsevier and 8 academic partners</a:t>
            </a:r>
          </a:p>
        </p:txBody>
      </p:sp>
      <p:sp>
        <p:nvSpPr>
          <p:cNvPr id="44036" name="Title 4"/>
          <p:cNvSpPr txBox="1">
            <a:spLocks/>
          </p:cNvSpPr>
          <p:nvPr/>
        </p:nvSpPr>
        <p:spPr bwMode="auto">
          <a:xfrm>
            <a:off x="381000" y="228600"/>
            <a:ext cx="7086600" cy="1143000"/>
          </a:xfrm>
          <a:prstGeom prst="rect">
            <a:avLst/>
          </a:prstGeom>
          <a:noFill/>
          <a:ln w="9525">
            <a:noFill/>
            <a:miter lim="800000"/>
            <a:headEnd/>
            <a:tailEnd/>
          </a:ln>
        </p:spPr>
        <p:txBody>
          <a:bodyPr/>
          <a:lstStyle/>
          <a:p>
            <a:r>
              <a:rPr lang="es-ES_tradnl" sz="2800" b="1" baseline="0" dirty="0" smtClean="0">
                <a:cs typeface="Arial" pitchFamily="34" charset="0"/>
              </a:rPr>
              <a:t>El acceso al </a:t>
            </a:r>
            <a:r>
              <a:rPr lang="es-ES_tradnl" sz="2800" b="1" baseline="0" dirty="0">
                <a:cs typeface="Arial" pitchFamily="34" charset="0"/>
              </a:rPr>
              <a:t>c</a:t>
            </a:r>
            <a:r>
              <a:rPr lang="es-ES_tradnl" sz="2800" b="1" baseline="0" dirty="0" smtClean="0">
                <a:cs typeface="Arial" pitchFamily="34" charset="0"/>
              </a:rPr>
              <a:t>ontenido </a:t>
            </a:r>
            <a:r>
              <a:rPr lang="es-ES_tradnl" sz="2800" b="1" baseline="0" dirty="0">
                <a:cs typeface="Arial" pitchFamily="34" charset="0"/>
              </a:rPr>
              <a:t>e</a:t>
            </a:r>
            <a:r>
              <a:rPr lang="es-ES_tradnl" sz="2800" b="1" baseline="0" dirty="0" smtClean="0">
                <a:cs typeface="Arial" pitchFamily="34" charset="0"/>
              </a:rPr>
              <a:t>lectrónico </a:t>
            </a:r>
            <a:r>
              <a:rPr lang="es-ES_tradnl" sz="2800" b="1" baseline="0" dirty="0">
                <a:cs typeface="Arial" pitchFamily="34" charset="0"/>
              </a:rPr>
              <a:t>ahorra al </a:t>
            </a:r>
            <a:r>
              <a:rPr lang="es-ES_tradnl" sz="2800" b="1" baseline="0" dirty="0" smtClean="0">
                <a:cs typeface="Arial" pitchFamily="34" charset="0"/>
              </a:rPr>
              <a:t>investigador</a:t>
            </a:r>
            <a:r>
              <a:rPr lang="es-ES_tradnl" sz="2800" b="1" dirty="0" smtClean="0">
                <a:cs typeface="Arial" pitchFamily="34" charset="0"/>
              </a:rPr>
              <a:t> </a:t>
            </a:r>
            <a:r>
              <a:rPr lang="es-ES_tradnl" sz="2800" b="1" baseline="0" dirty="0" smtClean="0">
                <a:cs typeface="Arial" pitchFamily="34" charset="0"/>
              </a:rPr>
              <a:t>una </a:t>
            </a:r>
            <a:r>
              <a:rPr lang="es-ES_tradnl" sz="2800" b="1" baseline="0" dirty="0">
                <a:cs typeface="Arial" pitchFamily="34" charset="0"/>
              </a:rPr>
              <a:t>media </a:t>
            </a:r>
            <a:r>
              <a:rPr lang="es-ES_tradnl" sz="2800" b="1" baseline="0" dirty="0" smtClean="0">
                <a:cs typeface="Arial" pitchFamily="34" charset="0"/>
              </a:rPr>
              <a:t>de 2-4 horas.</a:t>
            </a:r>
            <a:endParaRPr lang="es-ES_tradnl" sz="2800" b="1" baseline="0" dirty="0">
              <a:cs typeface="Arial" pitchFamily="34" charset="0"/>
            </a:endParaRPr>
          </a:p>
          <a:p>
            <a:endParaRPr lang="en-US" sz="2800" b="1" baseline="0" dirty="0">
              <a:cs typeface="Arial" pitchFamily="34" charset="0"/>
            </a:endParaRPr>
          </a:p>
        </p:txBody>
      </p:sp>
      <p:sp>
        <p:nvSpPr>
          <p:cNvPr id="44037" name="Rectangle 4"/>
          <p:cNvSpPr>
            <a:spLocks noChangeArrowheads="1"/>
          </p:cNvSpPr>
          <p:nvPr/>
        </p:nvSpPr>
        <p:spPr bwMode="auto">
          <a:xfrm>
            <a:off x="6553200" y="1644650"/>
            <a:ext cx="2438400" cy="1631950"/>
          </a:xfrm>
          <a:prstGeom prst="rect">
            <a:avLst/>
          </a:prstGeom>
          <a:noFill/>
          <a:ln w="9525">
            <a:noFill/>
            <a:miter lim="800000"/>
            <a:headEnd/>
            <a:tailEnd/>
          </a:ln>
        </p:spPr>
        <p:txBody>
          <a:bodyPr>
            <a:spAutoFit/>
          </a:bodyPr>
          <a:lstStyle/>
          <a:p>
            <a:r>
              <a:rPr lang="es-AR" sz="1600" b="1" baseline="0" dirty="0"/>
              <a:t>Menor tiempo de búsqueda de información equivale </a:t>
            </a:r>
            <a:r>
              <a:rPr lang="es-AR" sz="1600" b="1" baseline="0" dirty="0" smtClean="0"/>
              <a:t>a mayor </a:t>
            </a:r>
            <a:r>
              <a:rPr lang="es-AR" sz="1600" b="1" baseline="0" dirty="0"/>
              <a:t>tiempo de procesamiento para la innovación.</a:t>
            </a:r>
          </a:p>
          <a:p>
            <a:endParaRPr lang="en-US" sz="1800" baseline="0" dirty="0"/>
          </a:p>
        </p:txBody>
      </p:sp>
      <p:sp>
        <p:nvSpPr>
          <p:cNvPr id="44038" name="Text Box 8"/>
          <p:cNvSpPr txBox="1">
            <a:spLocks noChangeArrowheads="1"/>
          </p:cNvSpPr>
          <p:nvPr/>
        </p:nvSpPr>
        <p:spPr bwMode="auto">
          <a:xfrm>
            <a:off x="457200" y="4881563"/>
            <a:ext cx="7391400" cy="877887"/>
          </a:xfrm>
          <a:prstGeom prst="rect">
            <a:avLst/>
          </a:prstGeom>
          <a:noFill/>
          <a:ln w="6350">
            <a:solidFill>
              <a:srgbClr val="9FCD4C"/>
            </a:solidFill>
            <a:miter lim="800000"/>
            <a:headEnd/>
            <a:tailEnd/>
          </a:ln>
        </p:spPr>
        <p:txBody>
          <a:bodyPr>
            <a:spAutoFit/>
          </a:bodyPr>
          <a:lstStyle/>
          <a:p>
            <a:pPr>
              <a:spcBef>
                <a:spcPct val="50000"/>
              </a:spcBef>
            </a:pPr>
            <a:r>
              <a:rPr lang="es-ES_tradnl" sz="1600" b="1" baseline="0" dirty="0"/>
              <a:t>Conclusiones</a:t>
            </a:r>
          </a:p>
          <a:p>
            <a:pPr>
              <a:spcBef>
                <a:spcPct val="50000"/>
              </a:spcBef>
            </a:pPr>
            <a:r>
              <a:rPr lang="es-ES_tradnl" baseline="0" dirty="0"/>
              <a:t>Encuestados informan que utilizan al menos 3.5 horas a la semana buscando y accediendo </a:t>
            </a:r>
            <a:r>
              <a:rPr lang="es-ES_tradnl" baseline="0" dirty="0" smtClean="0"/>
              <a:t>artículos </a:t>
            </a:r>
            <a:r>
              <a:rPr lang="es-ES_tradnl" baseline="0" dirty="0"/>
              <a:t>y por lo menos 9.8 horas </a:t>
            </a:r>
            <a:r>
              <a:rPr lang="es-ES_tradnl" baseline="0" dirty="0" err="1" smtClean="0"/>
              <a:t>leyéndelos</a:t>
            </a:r>
            <a:r>
              <a:rPr lang="es-ES_tradnl" baseline="0" dirty="0"/>
              <a:t>.</a:t>
            </a:r>
          </a:p>
        </p:txBody>
      </p:sp>
      <p:sp>
        <p:nvSpPr>
          <p:cNvPr id="24585" name="Text Box 9"/>
          <p:cNvSpPr txBox="1">
            <a:spLocks noChangeArrowheads="1"/>
          </p:cNvSpPr>
          <p:nvPr/>
        </p:nvSpPr>
        <p:spPr bwMode="auto">
          <a:xfrm>
            <a:off x="3352800" y="4525963"/>
            <a:ext cx="1344613" cy="276225"/>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txBody>
          <a:bodyPr wrap="none">
            <a:spAutoFit/>
          </a:bodyPr>
          <a:lstStyle/>
          <a:p>
            <a:pPr>
              <a:defRPr/>
            </a:pPr>
            <a:r>
              <a:rPr lang="en-GB" sz="1200" b="1" baseline="0" dirty="0" err="1"/>
              <a:t>Horas</a:t>
            </a:r>
            <a:r>
              <a:rPr lang="en-GB" sz="1200" b="1" baseline="0" dirty="0"/>
              <a:t> a la </a:t>
            </a:r>
            <a:r>
              <a:rPr lang="en-GB" sz="1200" b="1" baseline="0" dirty="0" err="1"/>
              <a:t>semana</a:t>
            </a:r>
            <a:endParaRPr lang="en-US" baseline="0" dirty="0"/>
          </a:p>
        </p:txBody>
      </p:sp>
      <p:pic>
        <p:nvPicPr>
          <p:cNvPr id="44040" name="Picture 10" descr="graph_03"/>
          <p:cNvPicPr>
            <a:picLocks noChangeAspect="1" noChangeArrowheads="1"/>
          </p:cNvPicPr>
          <p:nvPr/>
        </p:nvPicPr>
        <p:blipFill>
          <a:blip r:embed="rId3" cstate="print"/>
          <a:srcRect/>
          <a:stretch>
            <a:fillRect/>
          </a:stretch>
        </p:blipFill>
        <p:spPr bwMode="auto">
          <a:xfrm>
            <a:off x="533400" y="1260475"/>
            <a:ext cx="5940425" cy="3235325"/>
          </a:xfrm>
          <a:prstGeom prst="rect">
            <a:avLst/>
          </a:prstGeom>
          <a:noFill/>
          <a:ln w="9525">
            <a:noFill/>
            <a:miter lim="800000"/>
            <a:headEnd/>
            <a:tailEnd/>
          </a:ln>
        </p:spPr>
      </p:pic>
      <p:sp>
        <p:nvSpPr>
          <p:cNvPr id="44041" name="Rectangle 11"/>
          <p:cNvSpPr>
            <a:spLocks noChangeArrowheads="1"/>
          </p:cNvSpPr>
          <p:nvPr/>
        </p:nvSpPr>
        <p:spPr bwMode="auto">
          <a:xfrm>
            <a:off x="6705600" y="3184525"/>
            <a:ext cx="152400" cy="152400"/>
          </a:xfrm>
          <a:prstGeom prst="rect">
            <a:avLst/>
          </a:prstGeom>
          <a:solidFill>
            <a:srgbClr val="FBAF5C"/>
          </a:solidFill>
          <a:ln w="9525">
            <a:noFill/>
            <a:miter lim="800000"/>
            <a:headEnd/>
            <a:tailEnd/>
          </a:ln>
          <a:effectLst>
            <a:prstShdw prst="shdw17" dist="12700" dir="2700000">
              <a:srgbClr val="976937">
                <a:alpha val="75000"/>
              </a:srgbClr>
            </a:prstShdw>
          </a:effectLst>
        </p:spPr>
        <p:txBody>
          <a:bodyPr wrap="none" anchor="ctr"/>
          <a:lstStyle/>
          <a:p>
            <a:endParaRPr lang="en-US"/>
          </a:p>
        </p:txBody>
      </p:sp>
      <p:sp>
        <p:nvSpPr>
          <p:cNvPr id="24588" name="Text Box 12"/>
          <p:cNvSpPr txBox="1">
            <a:spLocks noChangeArrowheads="1"/>
          </p:cNvSpPr>
          <p:nvPr/>
        </p:nvSpPr>
        <p:spPr bwMode="auto">
          <a:xfrm>
            <a:off x="6994525" y="3124200"/>
            <a:ext cx="1781257" cy="523220"/>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txBody>
          <a:bodyPr wrap="none">
            <a:spAutoFit/>
          </a:bodyPr>
          <a:lstStyle/>
          <a:p>
            <a:pPr>
              <a:defRPr/>
            </a:pPr>
            <a:r>
              <a:rPr lang="en-US" baseline="0" dirty="0" err="1" smtClean="0"/>
              <a:t>Búsqueda</a:t>
            </a:r>
            <a:r>
              <a:rPr lang="en-US" baseline="0" dirty="0" smtClean="0"/>
              <a:t> </a:t>
            </a:r>
            <a:r>
              <a:rPr lang="en-US" baseline="0" dirty="0"/>
              <a:t>&amp; </a:t>
            </a:r>
            <a:r>
              <a:rPr lang="en-US" baseline="0" dirty="0" err="1"/>
              <a:t>Acesso</a:t>
            </a:r>
            <a:r>
              <a:rPr lang="en-US" baseline="0" dirty="0"/>
              <a:t> a </a:t>
            </a:r>
          </a:p>
          <a:p>
            <a:pPr>
              <a:defRPr/>
            </a:pPr>
            <a:r>
              <a:rPr lang="en-US" baseline="0" dirty="0" err="1"/>
              <a:t>Revistas</a:t>
            </a:r>
            <a:r>
              <a:rPr lang="en-US" baseline="0" dirty="0"/>
              <a:t> y </a:t>
            </a:r>
            <a:r>
              <a:rPr lang="en-US" baseline="0" dirty="0" err="1"/>
              <a:t>Libros</a:t>
            </a:r>
            <a:endParaRPr lang="en-US" baseline="0" dirty="0"/>
          </a:p>
        </p:txBody>
      </p:sp>
      <p:sp>
        <p:nvSpPr>
          <p:cNvPr id="44043" name="Rectangle 13"/>
          <p:cNvSpPr>
            <a:spLocks noChangeArrowheads="1"/>
          </p:cNvSpPr>
          <p:nvPr/>
        </p:nvSpPr>
        <p:spPr bwMode="auto">
          <a:xfrm>
            <a:off x="6705600" y="3794125"/>
            <a:ext cx="152400" cy="152400"/>
          </a:xfrm>
          <a:prstGeom prst="rect">
            <a:avLst/>
          </a:prstGeom>
          <a:solidFill>
            <a:srgbClr val="8DC73F"/>
          </a:solidFill>
          <a:ln w="9525">
            <a:noFill/>
            <a:miter lim="800000"/>
            <a:headEnd/>
            <a:tailEnd/>
          </a:ln>
          <a:effectLst>
            <a:prstShdw prst="shdw17" dist="12700" dir="2700000">
              <a:srgbClr val="557726">
                <a:alpha val="75000"/>
              </a:srgbClr>
            </a:prstShdw>
          </a:effectLst>
        </p:spPr>
        <p:txBody>
          <a:bodyPr wrap="none" anchor="ctr"/>
          <a:lstStyle/>
          <a:p>
            <a:endParaRPr lang="en-US"/>
          </a:p>
        </p:txBody>
      </p:sp>
      <p:sp>
        <p:nvSpPr>
          <p:cNvPr id="24590" name="Text Box 14"/>
          <p:cNvSpPr txBox="1">
            <a:spLocks noChangeArrowheads="1"/>
          </p:cNvSpPr>
          <p:nvPr/>
        </p:nvSpPr>
        <p:spPr bwMode="auto">
          <a:xfrm>
            <a:off x="7010400" y="3717925"/>
            <a:ext cx="1595438" cy="523875"/>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txBody>
          <a:bodyPr wrap="none">
            <a:spAutoFit/>
          </a:bodyPr>
          <a:lstStyle/>
          <a:p>
            <a:pPr>
              <a:defRPr/>
            </a:pPr>
            <a:r>
              <a:rPr lang="en-US" baseline="0" dirty="0" err="1"/>
              <a:t>Lectura</a:t>
            </a:r>
            <a:r>
              <a:rPr lang="en-US" baseline="0" dirty="0"/>
              <a:t> de </a:t>
            </a:r>
            <a:r>
              <a:rPr lang="en-US" baseline="0" dirty="0" err="1"/>
              <a:t>libros</a:t>
            </a:r>
            <a:r>
              <a:rPr lang="en-US" baseline="0" dirty="0"/>
              <a:t> &amp; </a:t>
            </a:r>
          </a:p>
          <a:p>
            <a:pPr>
              <a:defRPr/>
            </a:pPr>
            <a:r>
              <a:rPr lang="en-US" baseline="0" dirty="0" err="1" smtClean="0"/>
              <a:t>artículos</a:t>
            </a:r>
            <a:endParaRPr lang="en-US" baseline="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line-graph_indd"/>
          <p:cNvPicPr>
            <a:picLocks noChangeAspect="1" noChangeArrowheads="1"/>
          </p:cNvPicPr>
          <p:nvPr/>
        </p:nvPicPr>
        <p:blipFill>
          <a:blip r:embed="rId3" cstate="print"/>
          <a:srcRect/>
          <a:stretch>
            <a:fillRect/>
          </a:stretch>
        </p:blipFill>
        <p:spPr bwMode="auto">
          <a:xfrm>
            <a:off x="457200" y="1447800"/>
            <a:ext cx="8331200" cy="4051300"/>
          </a:xfrm>
          <a:prstGeom prst="rect">
            <a:avLst/>
          </a:prstGeom>
          <a:noFill/>
          <a:ln w="9525">
            <a:noFill/>
            <a:miter lim="800000"/>
            <a:headEnd/>
            <a:tailEnd/>
          </a:ln>
        </p:spPr>
      </p:pic>
      <p:sp>
        <p:nvSpPr>
          <p:cNvPr id="45059" name="Titel 1"/>
          <p:cNvSpPr>
            <a:spLocks noGrp="1"/>
          </p:cNvSpPr>
          <p:nvPr>
            <p:ph type="title"/>
          </p:nvPr>
        </p:nvSpPr>
        <p:spPr bwMode="auto">
          <a:xfrm>
            <a:off x="457200" y="381000"/>
            <a:ext cx="8229600" cy="14176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NL" sz="2400" smtClean="0">
                <a:solidFill>
                  <a:schemeClr val="tx1"/>
                </a:solidFill>
              </a:rPr>
              <a:t>Uso Diario Medio: </a:t>
            </a:r>
            <a:br>
              <a:rPr lang="nl-NL" sz="2400" smtClean="0">
                <a:solidFill>
                  <a:schemeClr val="tx1"/>
                </a:solidFill>
              </a:rPr>
            </a:br>
            <a:r>
              <a:rPr lang="nl-NL" sz="2400" smtClean="0">
                <a:solidFill>
                  <a:schemeClr val="tx1"/>
                </a:solidFill>
              </a:rPr>
              <a:t>Uso 24 horas (</a:t>
            </a:r>
            <a:r>
              <a:rPr lang="es-ES_tradnl" sz="2400" smtClean="0">
                <a:solidFill>
                  <a:schemeClr val="tx1"/>
                </a:solidFill>
              </a:rPr>
              <a:t>Usuarios</a:t>
            </a:r>
            <a:r>
              <a:rPr lang="nl-NL" sz="2400" smtClean="0">
                <a:solidFill>
                  <a:schemeClr val="tx1"/>
                </a:solidFill>
              </a:rPr>
              <a:t> de ScienceDirect)</a:t>
            </a:r>
          </a:p>
        </p:txBody>
      </p:sp>
      <p:sp>
        <p:nvSpPr>
          <p:cNvPr id="45060" name="TextBox 1"/>
          <p:cNvSpPr txBox="1">
            <a:spLocks noChangeArrowheads="1"/>
          </p:cNvSpPr>
          <p:nvPr/>
        </p:nvSpPr>
        <p:spPr bwMode="auto">
          <a:xfrm>
            <a:off x="1295400" y="5715000"/>
            <a:ext cx="4876800" cy="304800"/>
          </a:xfrm>
          <a:prstGeom prst="rect">
            <a:avLst/>
          </a:prstGeom>
          <a:noFill/>
          <a:ln w="9525">
            <a:noFill/>
            <a:miter lim="800000"/>
            <a:headEnd/>
            <a:tailEnd/>
          </a:ln>
        </p:spPr>
        <p:txBody>
          <a:bodyPr/>
          <a:lstStyle/>
          <a:p>
            <a:r>
              <a:rPr lang="en-US" sz="1200" baseline="0"/>
              <a:t>Source: ScienceDirect usage data 2010: All users, all eBook (Monographs)</a:t>
            </a:r>
          </a:p>
        </p:txBody>
      </p:sp>
      <p:sp>
        <p:nvSpPr>
          <p:cNvPr id="6" name="Rectangle 3"/>
          <p:cNvSpPr>
            <a:spLocks noChangeArrowheads="1"/>
          </p:cNvSpPr>
          <p:nvPr/>
        </p:nvSpPr>
        <p:spPr bwMode="auto">
          <a:xfrm>
            <a:off x="6096000" y="3505200"/>
            <a:ext cx="2895600" cy="2471738"/>
          </a:xfrm>
          <a:prstGeom prst="rect">
            <a:avLst/>
          </a:prstGeom>
          <a:solidFill>
            <a:srgbClr val="FAAF41"/>
          </a:solidFill>
          <a:ln w="82550">
            <a:solidFill>
              <a:srgbClr val="FAAF41"/>
            </a:solidFill>
            <a:miter lim="800000"/>
            <a:headEnd/>
            <a:tailEnd/>
          </a:ln>
          <a:effectLst>
            <a:outerShdw dist="35921" dir="2700000" algn="ctr" rotWithShape="0">
              <a:srgbClr val="808080">
                <a:alpha val="75000"/>
              </a:srgbClr>
            </a:outerShdw>
          </a:effectLst>
        </p:spPr>
        <p:txBody>
          <a:bodyPr>
            <a:spAutoFit/>
          </a:bodyPr>
          <a:lstStyle/>
          <a:p>
            <a:pPr>
              <a:lnSpc>
                <a:spcPct val="80000"/>
              </a:lnSpc>
              <a:defRPr/>
            </a:pPr>
            <a:endParaRPr lang="es-ES_tradnl" sz="2000" dirty="0"/>
          </a:p>
          <a:p>
            <a:pPr>
              <a:lnSpc>
                <a:spcPct val="80000"/>
              </a:lnSpc>
              <a:defRPr/>
            </a:pPr>
            <a:r>
              <a:rPr lang="es-ES_tradnl" sz="2000" baseline="0" dirty="0"/>
              <a:t>Ebooks &amp; las revistas online son usados casi </a:t>
            </a:r>
            <a:r>
              <a:rPr lang="es-ES_tradnl" sz="2000" baseline="0" dirty="0" smtClean="0"/>
              <a:t>siempre </a:t>
            </a:r>
            <a:r>
              <a:rPr lang="es-ES_tradnl" sz="2000" baseline="0" dirty="0"/>
              <a:t>con la misma frecuencia, presentando el mismo valor de contenido integrado, siendo  de descubrimiento y disponibles</a:t>
            </a:r>
            <a:r>
              <a:rPr lang="en-GB" sz="2000" baseline="0" dirty="0"/>
              <a:t>.</a:t>
            </a:r>
            <a:endParaRPr lang="en-US" sz="2000" baseline="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5638800" y="2133600"/>
            <a:ext cx="3505200" cy="1447800"/>
          </a:xfrm>
          <a:prstGeom prst="rect">
            <a:avLst/>
          </a:prstGeom>
          <a:solidFill>
            <a:srgbClr val="FAAF41"/>
          </a:solidFill>
          <a:ln w="9525">
            <a:noFill/>
            <a:miter lim="800000"/>
            <a:headEnd/>
            <a:tailEnd/>
          </a:ln>
          <a:effectLst>
            <a:prstShdw prst="shdw17" dist="17961" dir="2700000">
              <a:srgbClr val="966927"/>
            </a:prstShdw>
          </a:effectLst>
        </p:spPr>
        <p:txBody>
          <a:bodyPr wrap="none" anchor="ctr"/>
          <a:lstStyle/>
          <a:p>
            <a:endParaRPr lang="en-US"/>
          </a:p>
        </p:txBody>
      </p:sp>
      <p:sp>
        <p:nvSpPr>
          <p:cNvPr id="47107" name="TextBox 1"/>
          <p:cNvSpPr txBox="1">
            <a:spLocks noChangeArrowheads="1"/>
          </p:cNvSpPr>
          <p:nvPr/>
        </p:nvSpPr>
        <p:spPr bwMode="auto">
          <a:xfrm>
            <a:off x="76200" y="0"/>
            <a:ext cx="8686800" cy="609600"/>
          </a:xfrm>
          <a:prstGeom prst="rect">
            <a:avLst/>
          </a:prstGeom>
          <a:noFill/>
          <a:ln w="9525">
            <a:noFill/>
            <a:miter lim="800000"/>
            <a:headEnd/>
            <a:tailEnd/>
          </a:ln>
        </p:spPr>
        <p:txBody>
          <a:bodyPr/>
          <a:lstStyle/>
          <a:p>
            <a:r>
              <a:rPr lang="es-ES_tradnl" sz="2200" b="1" baseline="0"/>
              <a:t>Uso de Texto Completo: Capítulos de eBook &amp; Artículos de Revistas</a:t>
            </a:r>
            <a:endParaRPr lang="es-ES_tradnl" sz="2400" b="1" baseline="0"/>
          </a:p>
        </p:txBody>
      </p:sp>
      <p:sp>
        <p:nvSpPr>
          <p:cNvPr id="27656" name="Rectangle 8"/>
          <p:cNvSpPr>
            <a:spLocks noChangeArrowheads="1"/>
          </p:cNvSpPr>
          <p:nvPr/>
        </p:nvSpPr>
        <p:spPr bwMode="auto">
          <a:xfrm>
            <a:off x="0" y="533400"/>
            <a:ext cx="5181600" cy="838200"/>
          </a:xfrm>
          <a:prstGeom prst="rect">
            <a:avLst/>
          </a:prstGeom>
          <a:solidFill>
            <a:schemeClr val="accent3">
              <a:lumMod val="40000"/>
              <a:lumOff val="60000"/>
            </a:schemeClr>
          </a:solidFill>
          <a:ln>
            <a:noFill/>
          </a:ln>
          <a:effectLst>
            <a:prstShdw prst="shdw17" dist="17961" dir="2700000">
              <a:schemeClr val="tx1">
                <a:gamma/>
                <a:shade val="60000"/>
                <a:invGamma/>
              </a:schemeClr>
            </a:prstShdw>
          </a:effectLst>
          <a:extLst>
            <a:ext uri="{91240B29-F687-4F45-9708-019B960494DF}"/>
          </a:extLst>
        </p:spPr>
        <p:txBody>
          <a:bodyPr wrap="none" anchor="ctr"/>
          <a:lstStyle/>
          <a:p>
            <a:pPr>
              <a:defRPr/>
            </a:pPr>
            <a:endParaRPr lang="en-US"/>
          </a:p>
        </p:txBody>
      </p:sp>
      <p:sp>
        <p:nvSpPr>
          <p:cNvPr id="27655" name="Text Box 7"/>
          <p:cNvSpPr txBox="1">
            <a:spLocks noChangeArrowheads="1"/>
          </p:cNvSpPr>
          <p:nvPr/>
        </p:nvSpPr>
        <p:spPr bwMode="auto">
          <a:xfrm>
            <a:off x="381000" y="593725"/>
            <a:ext cx="4267200" cy="708025"/>
          </a:xfrm>
          <a:prstGeom prst="rect">
            <a:avLst/>
          </a:prstGeom>
          <a:noFill/>
          <a:ln>
            <a:noFill/>
          </a:ln>
          <a:effectLst>
            <a:prstShdw prst="shdw17" dist="17961" dir="2700000">
              <a:schemeClr val="tx1">
                <a:gamma/>
                <a:shade val="60000"/>
                <a:invGamma/>
              </a:schemeClr>
            </a:prstShdw>
          </a:effectLst>
          <a:extLst>
            <a:ext uri="{909E8E84-426E-40DD-AFC4-6F175D3DCCD1}"/>
            <a:ext uri="{91240B29-F687-4F45-9708-019B960494DF}"/>
          </a:extLst>
        </p:spPr>
        <p:txBody>
          <a:bodyPr>
            <a:spAutoFit/>
          </a:bodyPr>
          <a:lstStyle/>
          <a:p>
            <a:pPr algn="ctr">
              <a:defRPr/>
            </a:pPr>
            <a:r>
              <a:rPr lang="es-ES_tradnl" sz="2000" baseline="0" dirty="0"/>
              <a:t>Sesiones con Ebooks duran mas que con las Revistas Online</a:t>
            </a:r>
            <a:endParaRPr lang="es-ES_tradnl" baseline="0" dirty="0"/>
          </a:p>
        </p:txBody>
      </p:sp>
      <p:pic>
        <p:nvPicPr>
          <p:cNvPr id="47110" name="Picture 9" descr="bar-graph"/>
          <p:cNvPicPr>
            <a:picLocks noChangeAspect="1" noChangeArrowheads="1"/>
          </p:cNvPicPr>
          <p:nvPr/>
        </p:nvPicPr>
        <p:blipFill>
          <a:blip r:embed="rId3" cstate="print"/>
          <a:srcRect/>
          <a:stretch>
            <a:fillRect/>
          </a:stretch>
        </p:blipFill>
        <p:spPr bwMode="auto">
          <a:xfrm>
            <a:off x="304800" y="1600200"/>
            <a:ext cx="5326063" cy="4572000"/>
          </a:xfrm>
          <a:prstGeom prst="rect">
            <a:avLst/>
          </a:prstGeom>
          <a:noFill/>
          <a:ln w="9525">
            <a:noFill/>
            <a:miter lim="800000"/>
            <a:headEnd/>
            <a:tailEnd/>
          </a:ln>
        </p:spPr>
      </p:pic>
      <p:sp>
        <p:nvSpPr>
          <p:cNvPr id="47111" name="TextBox 1"/>
          <p:cNvSpPr txBox="1">
            <a:spLocks noChangeArrowheads="1"/>
          </p:cNvSpPr>
          <p:nvPr/>
        </p:nvSpPr>
        <p:spPr bwMode="auto">
          <a:xfrm>
            <a:off x="1676400" y="6172200"/>
            <a:ext cx="4419600" cy="304800"/>
          </a:xfrm>
          <a:prstGeom prst="rect">
            <a:avLst/>
          </a:prstGeom>
          <a:noFill/>
          <a:ln w="9525">
            <a:noFill/>
            <a:miter lim="800000"/>
            <a:headEnd/>
            <a:tailEnd/>
          </a:ln>
        </p:spPr>
        <p:txBody>
          <a:bodyPr/>
          <a:lstStyle/>
          <a:p>
            <a:r>
              <a:rPr lang="en-US" sz="1200" baseline="0"/>
              <a:t>Source: ScienceDirect usage data 2010</a:t>
            </a:r>
          </a:p>
        </p:txBody>
      </p:sp>
      <p:sp>
        <p:nvSpPr>
          <p:cNvPr id="47112" name="TextBox 9"/>
          <p:cNvSpPr txBox="1">
            <a:spLocks noChangeArrowheads="1"/>
          </p:cNvSpPr>
          <p:nvPr/>
        </p:nvSpPr>
        <p:spPr bwMode="auto">
          <a:xfrm>
            <a:off x="5715000" y="2209800"/>
            <a:ext cx="3124200" cy="1466850"/>
          </a:xfrm>
          <a:prstGeom prst="rect">
            <a:avLst/>
          </a:prstGeom>
          <a:noFill/>
          <a:ln w="9525">
            <a:noFill/>
            <a:miter lim="800000"/>
            <a:headEnd/>
            <a:tailEnd/>
          </a:ln>
        </p:spPr>
        <p:txBody>
          <a:bodyPr>
            <a:spAutoFit/>
          </a:bodyPr>
          <a:lstStyle/>
          <a:p>
            <a:r>
              <a:rPr lang="es-ES_tradnl" sz="2400"/>
              <a:t>La tarea de encontrar los artículos mas  pertinentes de tema nuevo </a:t>
            </a:r>
            <a:r>
              <a:rPr lang="es-ES_tradnl" sz="2400" b="1"/>
              <a:t>solían requerir toda una tarde. El mismo trabajo se puede conseguir ahora en 15-30 minutos</a:t>
            </a:r>
          </a:p>
          <a:p>
            <a:endParaRPr lang="es-ES_tradn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nvSpPr>
        <p:spPr bwMode="auto">
          <a:xfrm>
            <a:off x="-609600" y="228600"/>
            <a:ext cx="9144000" cy="914400"/>
          </a:xfrm>
          <a:prstGeom prst="rect">
            <a:avLst/>
          </a:prstGeom>
          <a:noFill/>
          <a:ln w="9525">
            <a:noFill/>
            <a:miter lim="800000"/>
            <a:headEnd/>
            <a:tailEnd/>
          </a:ln>
        </p:spPr>
        <p:txBody>
          <a:bodyPr anchor="ctr"/>
          <a:lstStyle/>
          <a:p>
            <a:pPr algn="ctr"/>
            <a:r>
              <a:rPr lang="es-ES_tradnl" sz="2400" b="1" baseline="0"/>
              <a:t>El Camino más habitual hacia Ebooks &amp; Revistas Online</a:t>
            </a:r>
          </a:p>
        </p:txBody>
      </p:sp>
      <p:pic>
        <p:nvPicPr>
          <p:cNvPr id="46083" name="Picture 9" descr="bar graph_a"/>
          <p:cNvPicPr>
            <a:picLocks noChangeAspect="1" noChangeArrowheads="1"/>
          </p:cNvPicPr>
          <p:nvPr/>
        </p:nvPicPr>
        <p:blipFill>
          <a:blip r:embed="rId3" cstate="print"/>
          <a:srcRect/>
          <a:stretch>
            <a:fillRect/>
          </a:stretch>
        </p:blipFill>
        <p:spPr bwMode="auto">
          <a:xfrm>
            <a:off x="571500" y="1828800"/>
            <a:ext cx="3271838" cy="3962400"/>
          </a:xfrm>
          <a:prstGeom prst="rect">
            <a:avLst/>
          </a:prstGeom>
          <a:noFill/>
          <a:ln w="9525">
            <a:noFill/>
            <a:miter lim="800000"/>
            <a:headEnd/>
            <a:tailEnd/>
          </a:ln>
        </p:spPr>
      </p:pic>
      <p:pic>
        <p:nvPicPr>
          <p:cNvPr id="46084" name="Picture 10" descr="bar graph_b"/>
          <p:cNvPicPr>
            <a:picLocks noChangeAspect="1" noChangeArrowheads="1"/>
          </p:cNvPicPr>
          <p:nvPr/>
        </p:nvPicPr>
        <p:blipFill>
          <a:blip r:embed="rId4" cstate="print"/>
          <a:srcRect/>
          <a:stretch>
            <a:fillRect/>
          </a:stretch>
        </p:blipFill>
        <p:spPr bwMode="auto">
          <a:xfrm>
            <a:off x="5376863" y="1828800"/>
            <a:ext cx="3233737" cy="4038600"/>
          </a:xfrm>
          <a:prstGeom prst="rect">
            <a:avLst/>
          </a:prstGeom>
          <a:noFill/>
          <a:ln w="9525">
            <a:noFill/>
            <a:miter lim="800000"/>
            <a:headEnd/>
            <a:tailEnd/>
          </a:ln>
        </p:spPr>
      </p:pic>
      <p:sp>
        <p:nvSpPr>
          <p:cNvPr id="46085" name="Text Box 11"/>
          <p:cNvSpPr txBox="1">
            <a:spLocks noChangeArrowheads="1"/>
          </p:cNvSpPr>
          <p:nvPr/>
        </p:nvSpPr>
        <p:spPr bwMode="auto">
          <a:xfrm>
            <a:off x="1066800" y="1385888"/>
            <a:ext cx="2713038" cy="336550"/>
          </a:xfrm>
          <a:prstGeom prst="rect">
            <a:avLst/>
          </a:prstGeom>
          <a:solidFill>
            <a:schemeClr val="bg1"/>
          </a:solidFill>
          <a:ln w="9525">
            <a:noFill/>
            <a:miter lim="800000"/>
            <a:headEnd/>
            <a:tailEnd/>
          </a:ln>
        </p:spPr>
        <p:txBody>
          <a:bodyPr wrap="none">
            <a:spAutoFit/>
          </a:bodyPr>
          <a:lstStyle/>
          <a:p>
            <a:r>
              <a:rPr lang="en-US" sz="1600" b="1" baseline="0"/>
              <a:t>(Top 10) Navigating to eBooks</a:t>
            </a:r>
            <a:endParaRPr lang="en-US" baseline="0"/>
          </a:p>
        </p:txBody>
      </p:sp>
      <p:sp>
        <p:nvSpPr>
          <p:cNvPr id="46086" name="Text Box 12"/>
          <p:cNvSpPr txBox="1">
            <a:spLocks noChangeArrowheads="1"/>
          </p:cNvSpPr>
          <p:nvPr/>
        </p:nvSpPr>
        <p:spPr bwMode="auto">
          <a:xfrm>
            <a:off x="5105400" y="1385888"/>
            <a:ext cx="2900363" cy="336550"/>
          </a:xfrm>
          <a:prstGeom prst="rect">
            <a:avLst/>
          </a:prstGeom>
          <a:solidFill>
            <a:schemeClr val="bg1"/>
          </a:solidFill>
          <a:ln w="9525">
            <a:noFill/>
            <a:miter lim="800000"/>
            <a:headEnd/>
            <a:tailEnd/>
          </a:ln>
        </p:spPr>
        <p:txBody>
          <a:bodyPr wrap="none">
            <a:spAutoFit/>
          </a:bodyPr>
          <a:lstStyle/>
          <a:p>
            <a:r>
              <a:rPr lang="en-US" sz="1600" b="1" baseline="0"/>
              <a:t>(Top 10) Navigating to eJournals</a:t>
            </a:r>
            <a:endParaRPr lang="en-US" baseline="0"/>
          </a:p>
        </p:txBody>
      </p:sp>
      <p:sp>
        <p:nvSpPr>
          <p:cNvPr id="46087" name="TextBox 1"/>
          <p:cNvSpPr txBox="1">
            <a:spLocks noChangeArrowheads="1"/>
          </p:cNvSpPr>
          <p:nvPr/>
        </p:nvSpPr>
        <p:spPr bwMode="auto">
          <a:xfrm>
            <a:off x="3276600" y="5791200"/>
            <a:ext cx="4419600" cy="304800"/>
          </a:xfrm>
          <a:prstGeom prst="rect">
            <a:avLst/>
          </a:prstGeom>
          <a:noFill/>
          <a:ln w="9525">
            <a:noFill/>
            <a:miter lim="800000"/>
            <a:headEnd/>
            <a:tailEnd/>
          </a:ln>
        </p:spPr>
        <p:txBody>
          <a:bodyPr/>
          <a:lstStyle/>
          <a:p>
            <a:r>
              <a:rPr lang="en-US" sz="1200" baseline="0"/>
              <a:t>Source: ScienceDirect usage data 2010</a:t>
            </a:r>
          </a:p>
        </p:txBody>
      </p:sp>
      <p:sp>
        <p:nvSpPr>
          <p:cNvPr id="10" name="Rectangle 11"/>
          <p:cNvSpPr>
            <a:spLocks noChangeArrowheads="1"/>
          </p:cNvSpPr>
          <p:nvPr/>
        </p:nvSpPr>
        <p:spPr bwMode="auto">
          <a:xfrm>
            <a:off x="3059113" y="2438400"/>
            <a:ext cx="3048000" cy="1404938"/>
          </a:xfrm>
          <a:prstGeom prst="rect">
            <a:avLst/>
          </a:prstGeom>
          <a:solidFill>
            <a:srgbClr val="9FCD4C"/>
          </a:solidFill>
          <a:ln w="9525">
            <a:noFill/>
            <a:miter lim="800000"/>
            <a:headEnd/>
            <a:tailEnd/>
          </a:ln>
          <a:effectLst>
            <a:outerShdw dist="35921" dir="2700000" algn="ctr" rotWithShape="0">
              <a:srgbClr val="808080">
                <a:alpha val="75000"/>
              </a:srgbClr>
            </a:outerShdw>
          </a:effectLst>
        </p:spPr>
        <p:txBody>
          <a:bodyPr>
            <a:spAutoFit/>
          </a:bodyPr>
          <a:lstStyle/>
          <a:p>
            <a:pPr algn="ctr">
              <a:defRPr/>
            </a:pPr>
            <a:r>
              <a:rPr lang="es-ES_tradnl" sz="3200" b="1" dirty="0"/>
              <a:t>El Punto de Entrada ?</a:t>
            </a:r>
          </a:p>
          <a:p>
            <a:pPr algn="ctr">
              <a:defRPr/>
            </a:pPr>
            <a:r>
              <a:rPr lang="es-ES_tradnl" sz="3200" b="1" dirty="0"/>
              <a:t>Para Ebooks es la Página Web de la Universidad</a:t>
            </a:r>
          </a:p>
          <a:p>
            <a:pPr algn="ctr">
              <a:defRPr/>
            </a:pPr>
            <a:r>
              <a:rPr lang="es-ES_tradnl" sz="3200" b="1" dirty="0"/>
              <a:t>Para Revistas es GOOGLE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479925" y="2209800"/>
            <a:ext cx="3902075" cy="519113"/>
          </a:xfrm>
          <a:prstGeom prst="rect">
            <a:avLst/>
          </a:prstGeom>
          <a:solidFill>
            <a:schemeClr val="tx1"/>
          </a:solidFill>
          <a:ln>
            <a:noFill/>
          </a:ln>
          <a:extLst>
            <a:ext uri="{91240B29-F687-4F45-9708-019B960494DF}"/>
          </a:extLst>
        </p:spPr>
        <p:txBody>
          <a:bodyPr>
            <a:spAutoFit/>
          </a:bodyPr>
          <a:lstStyle/>
          <a:p>
            <a:pPr algn="ctr">
              <a:defRPr/>
            </a:pPr>
            <a:r>
              <a:rPr lang="en-US" sz="2800" b="1" baseline="0" dirty="0">
                <a:solidFill>
                  <a:schemeClr val="bg1"/>
                </a:solidFill>
                <a:latin typeface="+mn-lt"/>
              </a:rPr>
              <a:t>University of Cardiff, UK</a:t>
            </a:r>
          </a:p>
        </p:txBody>
      </p:sp>
      <p:sp>
        <p:nvSpPr>
          <p:cNvPr id="13320" name="TextBox 10"/>
          <p:cNvSpPr txBox="1">
            <a:spLocks noChangeArrowheads="1"/>
          </p:cNvSpPr>
          <p:nvPr/>
        </p:nvSpPr>
        <p:spPr bwMode="auto">
          <a:xfrm>
            <a:off x="457200" y="381000"/>
            <a:ext cx="6934200" cy="461963"/>
          </a:xfrm>
          <a:prstGeom prst="rect">
            <a:avLst/>
          </a:prstGeom>
          <a:noFill/>
          <a:ln w="9525">
            <a:noFill/>
            <a:miter lim="800000"/>
            <a:headEnd/>
            <a:tailEnd/>
          </a:ln>
        </p:spPr>
        <p:txBody>
          <a:bodyPr>
            <a:spAutoFit/>
          </a:bodyPr>
          <a:lstStyle/>
          <a:p>
            <a:pPr algn="ctr">
              <a:defRPr/>
            </a:pPr>
            <a:r>
              <a:rPr lang="es-ES_tradnl" sz="2400" b="1" baseline="0" dirty="0">
                <a:latin typeface="+mn-lt"/>
              </a:rPr>
              <a:t>Abrazar Ebooks significa abrazar el cambio..</a:t>
            </a:r>
          </a:p>
        </p:txBody>
      </p:sp>
      <p:sp>
        <p:nvSpPr>
          <p:cNvPr id="49156" name="Rectangle 40"/>
          <p:cNvSpPr>
            <a:spLocks noChangeArrowheads="1"/>
          </p:cNvSpPr>
          <p:nvPr/>
        </p:nvSpPr>
        <p:spPr bwMode="auto">
          <a:xfrm>
            <a:off x="4495800" y="5486400"/>
            <a:ext cx="3810000" cy="274638"/>
          </a:xfrm>
          <a:prstGeom prst="rect">
            <a:avLst/>
          </a:prstGeom>
          <a:noFill/>
          <a:ln w="9525">
            <a:noFill/>
            <a:miter lim="800000"/>
            <a:headEnd/>
            <a:tailEnd/>
          </a:ln>
        </p:spPr>
        <p:txBody>
          <a:bodyPr>
            <a:spAutoFit/>
          </a:bodyPr>
          <a:lstStyle/>
          <a:p>
            <a:pPr marL="182563" indent="-182563"/>
            <a:r>
              <a:rPr lang="en-US" sz="1200" baseline="0"/>
              <a:t>Source: University of Cardiff Annual Repot 2010</a:t>
            </a:r>
          </a:p>
        </p:txBody>
      </p:sp>
      <p:pic>
        <p:nvPicPr>
          <p:cNvPr id="49157" name="Picture 8" descr="graph"/>
          <p:cNvPicPr>
            <a:picLocks noChangeAspect="1" noChangeArrowheads="1"/>
          </p:cNvPicPr>
          <p:nvPr/>
        </p:nvPicPr>
        <p:blipFill>
          <a:blip r:embed="rId3" cstate="print"/>
          <a:srcRect/>
          <a:stretch>
            <a:fillRect/>
          </a:stretch>
        </p:blipFill>
        <p:spPr bwMode="auto">
          <a:xfrm>
            <a:off x="457200" y="990600"/>
            <a:ext cx="3509963" cy="5105400"/>
          </a:xfrm>
          <a:prstGeom prst="rect">
            <a:avLst/>
          </a:prstGeom>
          <a:noFill/>
          <a:ln w="9525">
            <a:noFill/>
            <a:miter lim="800000"/>
            <a:headEnd/>
            <a:tailEnd/>
          </a:ln>
        </p:spPr>
      </p:pic>
      <p:sp>
        <p:nvSpPr>
          <p:cNvPr id="29705" name="Text Box 9"/>
          <p:cNvSpPr txBox="1">
            <a:spLocks noChangeArrowheads="1"/>
          </p:cNvSpPr>
          <p:nvPr/>
        </p:nvSpPr>
        <p:spPr bwMode="auto">
          <a:xfrm>
            <a:off x="4495800" y="2743200"/>
            <a:ext cx="3657600" cy="1570038"/>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txBody>
          <a:bodyPr>
            <a:spAutoFit/>
          </a:bodyPr>
          <a:lstStyle/>
          <a:p>
            <a:pPr>
              <a:defRPr/>
            </a:pPr>
            <a:r>
              <a:rPr lang="es-ES_tradnl" sz="2400" b="1" dirty="0"/>
              <a:t>Estos diagramas demuestran el cambio de la provisión de servicios físicos en la Biblioteca de Cardiff hacia mayor uso de contenido digital.</a:t>
            </a:r>
          </a:p>
          <a:p>
            <a:pPr>
              <a:defRPr/>
            </a:pPr>
            <a:r>
              <a:rPr lang="es-ES_tradnl" sz="2400" b="1" dirty="0"/>
              <a:t>El numero de usuarios se mantienen en un numero muy alto</a:t>
            </a:r>
            <a:endParaRPr lang="en-US" sz="2400" b="1" dirty="0"/>
          </a:p>
        </p:txBody>
      </p:sp>
      <p:sp>
        <p:nvSpPr>
          <p:cNvPr id="29706" name="Line 10"/>
          <p:cNvSpPr>
            <a:spLocks noChangeShapeType="1"/>
          </p:cNvSpPr>
          <p:nvPr/>
        </p:nvSpPr>
        <p:spPr bwMode="auto">
          <a:xfrm>
            <a:off x="4495800" y="5105400"/>
            <a:ext cx="4191000" cy="0"/>
          </a:xfrm>
          <a:prstGeom prst="line">
            <a:avLst/>
          </a:prstGeom>
          <a:noFill/>
          <a:ln w="6350">
            <a:solidFill>
              <a:schemeClr val="tx1"/>
            </a:solidFill>
            <a:round/>
            <a:headEnd/>
            <a:tailEnd/>
          </a:ln>
          <a:effectLst>
            <a:prstShdw prst="shdw17" dist="17961" dir="2700000">
              <a:schemeClr val="tx1">
                <a:gamma/>
                <a:shade val="60000"/>
                <a:invGamma/>
              </a:schemeClr>
            </a:prstShdw>
          </a:effectLst>
          <a:extLst>
            <a:ext uri="{909E8E84-426E-40DD-AFC4-6F175D3DCCD1}"/>
          </a:extLst>
        </p:spPr>
        <p:txBody>
          <a:bodyPr wrap="none" anchor="ctr"/>
          <a:lstStyle/>
          <a:p>
            <a:pPr>
              <a:defRPr/>
            </a:pPr>
            <a:endParaRPr lang="en-US"/>
          </a:p>
        </p:txBody>
      </p:sp>
      <p:sp>
        <p:nvSpPr>
          <p:cNvPr id="10" name="Rectangle 9"/>
          <p:cNvSpPr/>
          <p:nvPr/>
        </p:nvSpPr>
        <p:spPr>
          <a:xfrm>
            <a:off x="2133600" y="9144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8382000" y="5397500"/>
            <a:ext cx="520700" cy="228600"/>
          </a:xfrm>
          <a:prstGeom prst="rect">
            <a:avLst/>
          </a:prstGeom>
          <a:noFill/>
          <a:ln w="9525" algn="ctr">
            <a:noFill/>
            <a:round/>
            <a:headEnd/>
            <a:tailEnd/>
          </a:ln>
        </p:spPr>
        <p:txBody>
          <a:bodyPr wrap="none" lIns="90000" tIns="46800" rIns="90000" bIns="46800">
            <a:spAutoFit/>
          </a:bodyPr>
          <a:lstStyle/>
          <a:p>
            <a:endParaRPr lang="zh-CN" altLang="zh-CN">
              <a:cs typeface="宋体"/>
            </a:endParaRPr>
          </a:p>
        </p:txBody>
      </p:sp>
      <p:sp>
        <p:nvSpPr>
          <p:cNvPr id="50179" name="Rectangle 11"/>
          <p:cNvSpPr>
            <a:spLocks noChangeArrowheads="1"/>
          </p:cNvSpPr>
          <p:nvPr/>
        </p:nvSpPr>
        <p:spPr bwMode="auto">
          <a:xfrm>
            <a:off x="8140700" y="5422900"/>
            <a:ext cx="850900" cy="247650"/>
          </a:xfrm>
          <a:prstGeom prst="rect">
            <a:avLst/>
          </a:prstGeom>
          <a:solidFill>
            <a:schemeClr val="bg1"/>
          </a:solidFill>
          <a:ln w="9525" algn="ctr">
            <a:noFill/>
            <a:round/>
            <a:headEnd/>
            <a:tailEnd/>
          </a:ln>
        </p:spPr>
        <p:txBody>
          <a:bodyPr lIns="90000" tIns="46800" rIns="90000" bIns="46800">
            <a:spAutoFit/>
          </a:bodyPr>
          <a:lstStyle/>
          <a:p>
            <a:endParaRPr lang="zh-CN" altLang="zh-CN">
              <a:cs typeface="宋体"/>
            </a:endParaRPr>
          </a:p>
        </p:txBody>
      </p:sp>
      <p:sp>
        <p:nvSpPr>
          <p:cNvPr id="50180" name="Rectangle 16"/>
          <p:cNvSpPr>
            <a:spLocks noChangeArrowheads="1"/>
          </p:cNvSpPr>
          <p:nvPr/>
        </p:nvSpPr>
        <p:spPr bwMode="auto">
          <a:xfrm>
            <a:off x="152400" y="1371600"/>
            <a:ext cx="8839200" cy="4237057"/>
          </a:xfrm>
          <a:prstGeom prst="rect">
            <a:avLst/>
          </a:prstGeom>
          <a:noFill/>
          <a:ln w="9525">
            <a:noFill/>
            <a:miter lim="800000"/>
            <a:headEnd/>
            <a:tailEnd/>
          </a:ln>
        </p:spPr>
        <p:txBody>
          <a:bodyPr>
            <a:spAutoFit/>
          </a:bodyPr>
          <a:lstStyle/>
          <a:p>
            <a:r>
              <a:rPr lang="es-ES" altLang="zh-CN" sz="2400" dirty="0">
                <a:solidFill>
                  <a:srgbClr val="000000"/>
                </a:solidFill>
                <a:cs typeface="宋体"/>
              </a:rPr>
              <a:t>“Los</a:t>
            </a:r>
            <a:r>
              <a:rPr lang="es-ES" altLang="zh-CN" sz="2400" dirty="0">
                <a:cs typeface="宋体"/>
              </a:rPr>
              <a:t> </a:t>
            </a:r>
            <a:r>
              <a:rPr lang="es-ES" altLang="zh-CN" sz="2400" dirty="0">
                <a:solidFill>
                  <a:srgbClr val="000000"/>
                </a:solidFill>
                <a:cs typeface="宋体"/>
              </a:rPr>
              <a:t>libros</a:t>
            </a:r>
            <a:r>
              <a:rPr lang="es-ES" altLang="zh-CN" sz="2400" dirty="0">
                <a:cs typeface="宋体"/>
              </a:rPr>
              <a:t> </a:t>
            </a:r>
            <a:r>
              <a:rPr lang="es-ES" altLang="zh-CN" sz="2400" dirty="0">
                <a:solidFill>
                  <a:srgbClr val="000000"/>
                </a:solidFill>
                <a:cs typeface="宋体"/>
              </a:rPr>
              <a:t>en</a:t>
            </a:r>
            <a:r>
              <a:rPr lang="es-ES" altLang="zh-CN" sz="2400" dirty="0">
                <a:cs typeface="宋体"/>
              </a:rPr>
              <a:t> </a:t>
            </a:r>
            <a:r>
              <a:rPr lang="es-ES" altLang="zh-CN" sz="2400" dirty="0">
                <a:solidFill>
                  <a:srgbClr val="000000"/>
                </a:solidFill>
                <a:cs typeface="宋体"/>
              </a:rPr>
              <a:t>formato</a:t>
            </a:r>
            <a:r>
              <a:rPr lang="es-ES" altLang="zh-CN" sz="2400" dirty="0">
                <a:cs typeface="宋体"/>
              </a:rPr>
              <a:t> </a:t>
            </a:r>
            <a:r>
              <a:rPr lang="es-ES" altLang="zh-CN" sz="2400" dirty="0">
                <a:solidFill>
                  <a:srgbClr val="000000"/>
                </a:solidFill>
                <a:cs typeface="宋体"/>
              </a:rPr>
              <a:t>electrónico</a:t>
            </a:r>
            <a:r>
              <a:rPr lang="es-ES" altLang="zh-CN" sz="2400" dirty="0">
                <a:cs typeface="宋体"/>
              </a:rPr>
              <a:t> </a:t>
            </a:r>
            <a:r>
              <a:rPr lang="es-ES" altLang="zh-CN" sz="2400" dirty="0">
                <a:solidFill>
                  <a:srgbClr val="000000"/>
                </a:solidFill>
                <a:cs typeface="宋体"/>
              </a:rPr>
              <a:t>y</a:t>
            </a:r>
            <a:r>
              <a:rPr lang="es-ES" altLang="zh-CN" sz="2400" dirty="0">
                <a:cs typeface="宋体"/>
              </a:rPr>
              <a:t> </a:t>
            </a:r>
            <a:r>
              <a:rPr lang="es-ES" altLang="zh-CN" sz="2400" dirty="0">
                <a:solidFill>
                  <a:srgbClr val="000000"/>
                </a:solidFill>
                <a:cs typeface="宋体"/>
              </a:rPr>
              <a:t>los</a:t>
            </a:r>
            <a:r>
              <a:rPr lang="es-ES" altLang="zh-CN" sz="2400" dirty="0">
                <a:cs typeface="宋体"/>
              </a:rPr>
              <a:t> </a:t>
            </a:r>
            <a:r>
              <a:rPr lang="es-ES" altLang="zh-CN" sz="2400" dirty="0">
                <a:solidFill>
                  <a:srgbClr val="000000"/>
                </a:solidFill>
                <a:cs typeface="宋体"/>
              </a:rPr>
              <a:t>registros</a:t>
            </a:r>
            <a:r>
              <a:rPr lang="es-ES" altLang="zh-CN" sz="2400" dirty="0">
                <a:cs typeface="宋体"/>
              </a:rPr>
              <a:t> </a:t>
            </a:r>
            <a:r>
              <a:rPr lang="es-ES" altLang="zh-CN" sz="2400" dirty="0">
                <a:solidFill>
                  <a:srgbClr val="000000"/>
                </a:solidFill>
                <a:cs typeface="宋体"/>
              </a:rPr>
              <a:t>de</a:t>
            </a:r>
            <a:r>
              <a:rPr lang="es-ES" altLang="zh-CN" sz="2400" dirty="0">
                <a:cs typeface="宋体"/>
              </a:rPr>
              <a:t> </a:t>
            </a:r>
            <a:r>
              <a:rPr lang="es-ES" altLang="zh-CN" sz="2400" dirty="0">
                <a:solidFill>
                  <a:srgbClr val="000000"/>
                </a:solidFill>
                <a:cs typeface="宋体"/>
              </a:rPr>
              <a:t>catálogo</a:t>
            </a:r>
            <a:r>
              <a:rPr lang="es-ES" altLang="zh-CN" sz="2400" dirty="0">
                <a:cs typeface="宋体"/>
              </a:rPr>
              <a:t> </a:t>
            </a:r>
            <a:r>
              <a:rPr lang="es-ES" altLang="zh-CN" sz="2400" dirty="0">
                <a:solidFill>
                  <a:srgbClr val="000000"/>
                </a:solidFill>
                <a:cs typeface="宋体"/>
              </a:rPr>
              <a:t>asociados</a:t>
            </a:r>
            <a:r>
              <a:rPr lang="es-ES" altLang="zh-CN" sz="2400" dirty="0">
                <a:cs typeface="宋体"/>
              </a:rPr>
              <a:t> </a:t>
            </a:r>
            <a:r>
              <a:rPr lang="es-ES" altLang="zh-CN" sz="2400" dirty="0">
                <a:solidFill>
                  <a:srgbClr val="000000"/>
                </a:solidFill>
                <a:cs typeface="宋体"/>
              </a:rPr>
              <a:t>generados</a:t>
            </a:r>
            <a:r>
              <a:rPr lang="es-ES" altLang="zh-CN" sz="2400" dirty="0">
                <a:cs typeface="宋体"/>
              </a:rPr>
              <a:t> </a:t>
            </a:r>
            <a:r>
              <a:rPr lang="es-ES" altLang="zh-CN" sz="2400" dirty="0">
                <a:solidFill>
                  <a:srgbClr val="000000"/>
                </a:solidFill>
                <a:cs typeface="宋体"/>
              </a:rPr>
              <a:t>electrónicamente</a:t>
            </a:r>
            <a:r>
              <a:rPr lang="es-ES" altLang="zh-CN" sz="2400" dirty="0">
                <a:cs typeface="宋体"/>
              </a:rPr>
              <a:t> </a:t>
            </a:r>
            <a:r>
              <a:rPr lang="es-ES" altLang="zh-CN" sz="2400" dirty="0">
                <a:solidFill>
                  <a:srgbClr val="000000"/>
                </a:solidFill>
                <a:cs typeface="宋体"/>
              </a:rPr>
              <a:t>facilitan</a:t>
            </a:r>
            <a:r>
              <a:rPr lang="es-ES" altLang="zh-CN" sz="2400" dirty="0">
                <a:cs typeface="宋体"/>
              </a:rPr>
              <a:t> </a:t>
            </a:r>
            <a:r>
              <a:rPr lang="es-ES" altLang="zh-CN" sz="2400" dirty="0">
                <a:solidFill>
                  <a:srgbClr val="000000"/>
                </a:solidFill>
                <a:cs typeface="宋体"/>
              </a:rPr>
              <a:t>y</a:t>
            </a:r>
            <a:r>
              <a:rPr lang="es-ES" altLang="zh-CN" sz="2400" dirty="0">
                <a:cs typeface="宋体"/>
              </a:rPr>
              <a:t> </a:t>
            </a:r>
            <a:r>
              <a:rPr lang="es-ES" altLang="zh-CN" sz="2400" dirty="0">
                <a:solidFill>
                  <a:srgbClr val="000000"/>
                </a:solidFill>
                <a:cs typeface="宋体"/>
              </a:rPr>
              <a:t>agilizan</a:t>
            </a:r>
            <a:r>
              <a:rPr lang="es-ES" altLang="zh-CN" sz="2400" dirty="0">
                <a:cs typeface="宋体"/>
              </a:rPr>
              <a:t> </a:t>
            </a:r>
            <a:r>
              <a:rPr lang="es-ES" altLang="zh-CN" sz="2400" dirty="0">
                <a:solidFill>
                  <a:srgbClr val="000000"/>
                </a:solidFill>
                <a:cs typeface="宋体"/>
              </a:rPr>
              <a:t>al</a:t>
            </a:r>
            <a:r>
              <a:rPr lang="es-ES" altLang="zh-CN" sz="2400" dirty="0">
                <a:cs typeface="宋体"/>
              </a:rPr>
              <a:t> </a:t>
            </a:r>
            <a:r>
              <a:rPr lang="es-ES" altLang="zh-CN" sz="2400" dirty="0">
                <a:solidFill>
                  <a:srgbClr val="000000"/>
                </a:solidFill>
                <a:cs typeface="宋体"/>
              </a:rPr>
              <a:t>personal</a:t>
            </a:r>
            <a:r>
              <a:rPr lang="es-ES" altLang="zh-CN" sz="3200" dirty="0">
                <a:cs typeface="宋体"/>
              </a:rPr>
              <a:t> </a:t>
            </a:r>
            <a:r>
              <a:rPr lang="es-ES" altLang="zh-CN" sz="2400" dirty="0">
                <a:solidFill>
                  <a:srgbClr val="000000"/>
                </a:solidFill>
                <a:cs typeface="宋体"/>
              </a:rPr>
              <a:t>la</a:t>
            </a:r>
            <a:r>
              <a:rPr lang="es-ES" altLang="zh-CN" sz="2400" dirty="0">
                <a:cs typeface="宋体"/>
              </a:rPr>
              <a:t> </a:t>
            </a:r>
            <a:r>
              <a:rPr lang="es-ES" altLang="zh-CN" sz="2400" dirty="0">
                <a:solidFill>
                  <a:srgbClr val="000000"/>
                </a:solidFill>
                <a:cs typeface="宋体"/>
              </a:rPr>
              <a:t>adquisición,</a:t>
            </a:r>
            <a:r>
              <a:rPr lang="es-ES" altLang="zh-CN" sz="2400" dirty="0">
                <a:cs typeface="宋体"/>
              </a:rPr>
              <a:t> </a:t>
            </a:r>
            <a:r>
              <a:rPr lang="es-ES" altLang="zh-CN" sz="2400" dirty="0">
                <a:solidFill>
                  <a:srgbClr val="000000"/>
                </a:solidFill>
                <a:cs typeface="宋体"/>
              </a:rPr>
              <a:t>la</a:t>
            </a:r>
            <a:r>
              <a:rPr lang="es-ES" altLang="zh-CN" sz="2400" dirty="0">
                <a:cs typeface="宋体"/>
              </a:rPr>
              <a:t> </a:t>
            </a:r>
            <a:r>
              <a:rPr lang="es-ES" altLang="zh-CN" sz="2400" dirty="0">
                <a:solidFill>
                  <a:srgbClr val="000000"/>
                </a:solidFill>
                <a:cs typeface="宋体"/>
              </a:rPr>
              <a:t>promoción</a:t>
            </a:r>
            <a:r>
              <a:rPr lang="es-ES" altLang="zh-CN" sz="2400" dirty="0">
                <a:cs typeface="宋体"/>
              </a:rPr>
              <a:t> </a:t>
            </a:r>
            <a:r>
              <a:rPr lang="es-ES" altLang="zh-CN" sz="2400" dirty="0">
                <a:solidFill>
                  <a:srgbClr val="000000"/>
                </a:solidFill>
                <a:cs typeface="宋体"/>
              </a:rPr>
              <a:t>y</a:t>
            </a:r>
            <a:r>
              <a:rPr lang="es-ES" altLang="zh-CN" sz="2400" dirty="0">
                <a:cs typeface="宋体"/>
              </a:rPr>
              <a:t> </a:t>
            </a:r>
            <a:r>
              <a:rPr lang="es-ES" altLang="zh-CN" sz="2400" dirty="0">
                <a:solidFill>
                  <a:srgbClr val="000000"/>
                </a:solidFill>
                <a:cs typeface="宋体"/>
              </a:rPr>
              <a:t>el</a:t>
            </a:r>
            <a:r>
              <a:rPr lang="es-ES" altLang="zh-CN" sz="2400" dirty="0">
                <a:cs typeface="宋体"/>
              </a:rPr>
              <a:t> </a:t>
            </a:r>
            <a:r>
              <a:rPr lang="es-ES" altLang="zh-CN" sz="2400" dirty="0">
                <a:solidFill>
                  <a:srgbClr val="000000"/>
                </a:solidFill>
                <a:cs typeface="宋体"/>
              </a:rPr>
              <a:t>“préstamo”</a:t>
            </a:r>
            <a:r>
              <a:rPr lang="es-ES" altLang="zh-CN" sz="2400" dirty="0">
                <a:cs typeface="宋体"/>
              </a:rPr>
              <a:t> </a:t>
            </a:r>
            <a:r>
              <a:rPr lang="es-ES" altLang="zh-CN" sz="2400" dirty="0">
                <a:solidFill>
                  <a:srgbClr val="000000"/>
                </a:solidFill>
                <a:cs typeface="宋体"/>
              </a:rPr>
              <a:t>de</a:t>
            </a:r>
            <a:r>
              <a:rPr lang="es-ES" altLang="zh-CN" sz="2400" dirty="0">
                <a:cs typeface="宋体"/>
              </a:rPr>
              <a:t> </a:t>
            </a:r>
            <a:r>
              <a:rPr lang="es-ES" altLang="zh-CN" sz="2400" dirty="0">
                <a:solidFill>
                  <a:srgbClr val="000000"/>
                </a:solidFill>
                <a:cs typeface="宋体"/>
              </a:rPr>
              <a:t>libros.</a:t>
            </a:r>
            <a:r>
              <a:rPr lang="es-ES" altLang="zh-CN" sz="2400" dirty="0">
                <a:cs typeface="宋体"/>
              </a:rPr>
              <a:t> </a:t>
            </a:r>
            <a:r>
              <a:rPr lang="es-ES" altLang="zh-CN" sz="2400" dirty="0">
                <a:solidFill>
                  <a:srgbClr val="000000"/>
                </a:solidFill>
                <a:cs typeface="宋体"/>
              </a:rPr>
              <a:t>Además,</a:t>
            </a:r>
            <a:r>
              <a:rPr lang="es-ES" altLang="zh-CN" sz="2400" dirty="0">
                <a:cs typeface="宋体"/>
              </a:rPr>
              <a:t> </a:t>
            </a:r>
            <a:r>
              <a:rPr lang="es-ES" altLang="zh-CN" sz="3200" b="1" dirty="0">
                <a:solidFill>
                  <a:srgbClr val="000000"/>
                </a:solidFill>
                <a:cs typeface="宋体"/>
              </a:rPr>
              <a:t>su coste por uso es inferior al de los libros impresos</a:t>
            </a:r>
            <a:r>
              <a:rPr lang="es-ES" altLang="zh-CN" sz="2400" b="1" dirty="0">
                <a:solidFill>
                  <a:srgbClr val="000000"/>
                </a:solidFill>
                <a:cs typeface="宋体"/>
              </a:rPr>
              <a:t>.</a:t>
            </a:r>
            <a:r>
              <a:rPr lang="es-ES" altLang="zh-CN" sz="2400" dirty="0">
                <a:cs typeface="宋体"/>
              </a:rPr>
              <a:t> </a:t>
            </a:r>
            <a:r>
              <a:rPr lang="es-ES" altLang="zh-CN" sz="2400" dirty="0">
                <a:solidFill>
                  <a:srgbClr val="000000"/>
                </a:solidFill>
                <a:cs typeface="宋体"/>
              </a:rPr>
              <a:t>Permiten</a:t>
            </a:r>
            <a:r>
              <a:rPr lang="es-ES" altLang="zh-CN" sz="2400" dirty="0">
                <a:cs typeface="宋体"/>
              </a:rPr>
              <a:t> </a:t>
            </a:r>
            <a:r>
              <a:rPr lang="es-ES" altLang="zh-CN" sz="2400" dirty="0">
                <a:solidFill>
                  <a:srgbClr val="000000"/>
                </a:solidFill>
                <a:cs typeface="宋体"/>
              </a:rPr>
              <a:t>reducir</a:t>
            </a:r>
            <a:r>
              <a:rPr lang="es-ES" altLang="zh-CN" sz="2400" dirty="0">
                <a:cs typeface="宋体"/>
              </a:rPr>
              <a:t> </a:t>
            </a:r>
            <a:r>
              <a:rPr lang="es-ES" altLang="zh-CN" sz="2400" dirty="0">
                <a:solidFill>
                  <a:srgbClr val="000000"/>
                </a:solidFill>
                <a:cs typeface="宋体"/>
              </a:rPr>
              <a:t>tanto</a:t>
            </a:r>
            <a:r>
              <a:rPr lang="es-ES" altLang="zh-CN" sz="2400" dirty="0">
                <a:cs typeface="宋体"/>
              </a:rPr>
              <a:t> </a:t>
            </a:r>
            <a:r>
              <a:rPr lang="es-ES" altLang="zh-CN" sz="2400" dirty="0">
                <a:solidFill>
                  <a:srgbClr val="000000"/>
                </a:solidFill>
                <a:cs typeface="宋体"/>
              </a:rPr>
              <a:t>el</a:t>
            </a:r>
            <a:r>
              <a:rPr lang="es-ES" altLang="zh-CN" sz="2400" dirty="0">
                <a:cs typeface="宋体"/>
              </a:rPr>
              <a:t> </a:t>
            </a:r>
            <a:r>
              <a:rPr lang="es-ES" altLang="zh-CN" sz="2400" dirty="0">
                <a:solidFill>
                  <a:srgbClr val="000000"/>
                </a:solidFill>
                <a:cs typeface="宋体"/>
              </a:rPr>
              <a:t>espacio</a:t>
            </a:r>
            <a:r>
              <a:rPr lang="es-ES" altLang="zh-CN" sz="2400" dirty="0">
                <a:cs typeface="宋体"/>
              </a:rPr>
              <a:t> </a:t>
            </a:r>
            <a:r>
              <a:rPr lang="es-ES" altLang="zh-CN" sz="2400" dirty="0">
                <a:solidFill>
                  <a:srgbClr val="000000"/>
                </a:solidFill>
                <a:cs typeface="宋体"/>
              </a:rPr>
              <a:t>que</a:t>
            </a:r>
            <a:r>
              <a:rPr lang="es-ES" altLang="zh-CN" sz="2400" dirty="0">
                <a:cs typeface="宋体"/>
              </a:rPr>
              <a:t> </a:t>
            </a:r>
            <a:r>
              <a:rPr lang="es-ES" altLang="zh-CN" sz="2400" dirty="0">
                <a:solidFill>
                  <a:srgbClr val="000000"/>
                </a:solidFill>
                <a:cs typeface="宋体"/>
              </a:rPr>
              <a:t>se</a:t>
            </a:r>
            <a:r>
              <a:rPr lang="es-ES" altLang="zh-CN" sz="2400" dirty="0">
                <a:cs typeface="宋体"/>
              </a:rPr>
              <a:t> </a:t>
            </a:r>
            <a:r>
              <a:rPr lang="es-ES" altLang="zh-CN" sz="2400" dirty="0">
                <a:solidFill>
                  <a:srgbClr val="000000"/>
                </a:solidFill>
                <a:cs typeface="宋体"/>
              </a:rPr>
              <a:t>precisa</a:t>
            </a:r>
            <a:r>
              <a:rPr lang="es-ES" altLang="zh-CN" sz="2400" dirty="0">
                <a:cs typeface="宋体"/>
              </a:rPr>
              <a:t> </a:t>
            </a:r>
            <a:r>
              <a:rPr lang="es-ES" altLang="zh-CN" sz="2400" dirty="0">
                <a:solidFill>
                  <a:srgbClr val="000000"/>
                </a:solidFill>
                <a:cs typeface="宋体"/>
              </a:rPr>
              <a:t>para</a:t>
            </a:r>
            <a:r>
              <a:rPr lang="es-ES" altLang="zh-CN" sz="2400" dirty="0">
                <a:cs typeface="宋体"/>
              </a:rPr>
              <a:t> </a:t>
            </a:r>
            <a:r>
              <a:rPr lang="es-ES" altLang="zh-CN" sz="2400" dirty="0">
                <a:solidFill>
                  <a:srgbClr val="000000"/>
                </a:solidFill>
                <a:cs typeface="宋体"/>
              </a:rPr>
              <a:t>albergar</a:t>
            </a:r>
            <a:r>
              <a:rPr lang="es-ES" altLang="zh-CN" sz="2400" dirty="0">
                <a:cs typeface="宋体"/>
              </a:rPr>
              <a:t> </a:t>
            </a:r>
            <a:r>
              <a:rPr lang="es-ES" altLang="zh-CN" sz="2400" dirty="0">
                <a:solidFill>
                  <a:srgbClr val="000000"/>
                </a:solidFill>
                <a:cs typeface="宋体"/>
              </a:rPr>
              <a:t>la</a:t>
            </a:r>
            <a:r>
              <a:rPr lang="es-ES" altLang="zh-CN" sz="2400" dirty="0">
                <a:cs typeface="宋体"/>
              </a:rPr>
              <a:t> </a:t>
            </a:r>
            <a:r>
              <a:rPr lang="es-ES" altLang="zh-CN" sz="2400" dirty="0">
                <a:solidFill>
                  <a:srgbClr val="000000"/>
                </a:solidFill>
                <a:cs typeface="宋体"/>
              </a:rPr>
              <a:t>colección</a:t>
            </a:r>
            <a:r>
              <a:rPr lang="es-ES" altLang="zh-CN" sz="2400" dirty="0">
                <a:cs typeface="宋体"/>
              </a:rPr>
              <a:t> </a:t>
            </a:r>
            <a:r>
              <a:rPr lang="es-ES" altLang="zh-CN" sz="2400" dirty="0">
                <a:solidFill>
                  <a:srgbClr val="000000"/>
                </a:solidFill>
                <a:cs typeface="宋体"/>
              </a:rPr>
              <a:t>de</a:t>
            </a:r>
            <a:r>
              <a:rPr lang="es-ES" altLang="zh-CN" sz="2400" dirty="0">
                <a:cs typeface="宋体"/>
              </a:rPr>
              <a:t> </a:t>
            </a:r>
            <a:r>
              <a:rPr lang="es-ES" altLang="zh-CN" sz="2400" dirty="0">
                <a:solidFill>
                  <a:srgbClr val="000000"/>
                </a:solidFill>
                <a:cs typeface="宋体"/>
              </a:rPr>
              <a:t>obras</a:t>
            </a:r>
            <a:r>
              <a:rPr lang="es-ES" altLang="zh-CN" sz="2400" dirty="0">
                <a:cs typeface="宋体"/>
              </a:rPr>
              <a:t> </a:t>
            </a:r>
            <a:r>
              <a:rPr lang="es-ES" altLang="zh-CN" sz="3200" b="1" dirty="0">
                <a:solidFill>
                  <a:srgbClr val="000000"/>
                </a:solidFill>
                <a:cs typeface="宋体"/>
              </a:rPr>
              <a:t>como la necesidad de manipulación física</a:t>
            </a:r>
            <a:r>
              <a:rPr lang="es-ES" altLang="zh-CN" sz="2400" b="1" dirty="0">
                <a:solidFill>
                  <a:srgbClr val="000000"/>
                </a:solidFill>
                <a:cs typeface="宋体"/>
              </a:rPr>
              <a:t>,</a:t>
            </a:r>
            <a:r>
              <a:rPr lang="es-ES" altLang="zh-CN" sz="2400" b="1" dirty="0">
                <a:cs typeface="宋体"/>
              </a:rPr>
              <a:t> </a:t>
            </a:r>
            <a:r>
              <a:rPr lang="es-ES" altLang="zh-CN" sz="2400" dirty="0">
                <a:solidFill>
                  <a:srgbClr val="000000"/>
                </a:solidFill>
                <a:cs typeface="宋体"/>
              </a:rPr>
              <a:t>lo</a:t>
            </a:r>
            <a:r>
              <a:rPr lang="es-ES" altLang="zh-CN" sz="2400" dirty="0">
                <a:cs typeface="宋体"/>
              </a:rPr>
              <a:t> </a:t>
            </a:r>
            <a:r>
              <a:rPr lang="es-ES" altLang="zh-CN" sz="2400" dirty="0">
                <a:solidFill>
                  <a:srgbClr val="000000"/>
                </a:solidFill>
                <a:cs typeface="宋体"/>
              </a:rPr>
              <a:t>que</a:t>
            </a:r>
            <a:r>
              <a:rPr lang="es-ES" altLang="zh-CN" sz="2400" dirty="0">
                <a:cs typeface="宋体"/>
              </a:rPr>
              <a:t> </a:t>
            </a:r>
            <a:r>
              <a:rPr lang="es-ES" altLang="zh-CN" sz="2400" dirty="0">
                <a:solidFill>
                  <a:srgbClr val="000000"/>
                </a:solidFill>
                <a:cs typeface="宋体"/>
              </a:rPr>
              <a:t>genera</a:t>
            </a:r>
            <a:r>
              <a:rPr lang="es-ES" altLang="zh-CN" sz="2400" dirty="0">
                <a:cs typeface="宋体"/>
              </a:rPr>
              <a:t> </a:t>
            </a:r>
            <a:r>
              <a:rPr lang="es-ES" altLang="zh-CN" sz="2400" dirty="0">
                <a:solidFill>
                  <a:srgbClr val="000000"/>
                </a:solidFill>
                <a:cs typeface="宋体"/>
              </a:rPr>
              <a:t>un</a:t>
            </a:r>
            <a:r>
              <a:rPr lang="es-ES" altLang="zh-CN" sz="2400" dirty="0">
                <a:cs typeface="宋体"/>
              </a:rPr>
              <a:t> </a:t>
            </a:r>
            <a:r>
              <a:rPr lang="es-ES" altLang="zh-CN" sz="2400" dirty="0">
                <a:solidFill>
                  <a:srgbClr val="000000"/>
                </a:solidFill>
                <a:cs typeface="宋体"/>
              </a:rPr>
              <a:t>recurso</a:t>
            </a:r>
            <a:r>
              <a:rPr lang="es-ES" altLang="zh-CN" sz="2400" dirty="0">
                <a:cs typeface="宋体"/>
              </a:rPr>
              <a:t> </a:t>
            </a:r>
            <a:r>
              <a:rPr lang="es-ES" altLang="zh-CN" sz="2400" dirty="0">
                <a:solidFill>
                  <a:srgbClr val="000000"/>
                </a:solidFill>
                <a:cs typeface="宋体"/>
              </a:rPr>
              <a:t>de</a:t>
            </a:r>
            <a:r>
              <a:rPr lang="es-ES" altLang="zh-CN" sz="2400" dirty="0">
                <a:cs typeface="宋体"/>
              </a:rPr>
              <a:t> </a:t>
            </a:r>
            <a:r>
              <a:rPr lang="es-ES" altLang="zh-CN" sz="2400" dirty="0">
                <a:solidFill>
                  <a:srgbClr val="000000"/>
                </a:solidFill>
                <a:cs typeface="宋体"/>
              </a:rPr>
              <a:t>información</a:t>
            </a:r>
            <a:r>
              <a:rPr lang="es-ES" altLang="zh-CN" sz="2400" dirty="0">
                <a:cs typeface="宋体"/>
              </a:rPr>
              <a:t> </a:t>
            </a:r>
            <a:r>
              <a:rPr lang="es-ES" altLang="zh-CN" sz="2400" dirty="0">
                <a:solidFill>
                  <a:srgbClr val="000000"/>
                </a:solidFill>
                <a:cs typeface="宋体"/>
              </a:rPr>
              <a:t>“más</a:t>
            </a:r>
            <a:r>
              <a:rPr lang="es-ES" altLang="zh-CN" sz="2400" dirty="0">
                <a:cs typeface="宋体"/>
              </a:rPr>
              <a:t> </a:t>
            </a:r>
            <a:r>
              <a:rPr lang="es-ES" altLang="zh-CN" sz="2400" dirty="0">
                <a:solidFill>
                  <a:srgbClr val="000000"/>
                </a:solidFill>
                <a:cs typeface="宋体"/>
              </a:rPr>
              <a:t>ecológico”.</a:t>
            </a:r>
            <a:r>
              <a:rPr lang="es-ES" altLang="zh-CN" sz="2400" dirty="0">
                <a:cs typeface="宋体"/>
              </a:rPr>
              <a:t> </a:t>
            </a:r>
            <a:r>
              <a:rPr lang="es-ES" altLang="zh-CN" sz="3200" b="1" dirty="0">
                <a:solidFill>
                  <a:srgbClr val="000000"/>
                </a:solidFill>
                <a:cs typeface="宋体"/>
              </a:rPr>
              <a:t>El ahorro de costes, espacio y tiempo puede invertirse en otras prioridades</a:t>
            </a:r>
            <a:r>
              <a:rPr lang="es-ES" altLang="zh-CN" sz="2400" dirty="0">
                <a:solidFill>
                  <a:srgbClr val="000000"/>
                </a:solidFill>
                <a:cs typeface="宋体"/>
              </a:rPr>
              <a:t>,</a:t>
            </a:r>
            <a:r>
              <a:rPr lang="es-ES" altLang="zh-CN" sz="2400" dirty="0">
                <a:cs typeface="宋体"/>
              </a:rPr>
              <a:t> </a:t>
            </a:r>
            <a:r>
              <a:rPr lang="es-ES" altLang="zh-CN" sz="2400" dirty="0">
                <a:solidFill>
                  <a:srgbClr val="000000"/>
                </a:solidFill>
                <a:cs typeface="宋体"/>
              </a:rPr>
              <a:t>como</a:t>
            </a:r>
            <a:r>
              <a:rPr lang="es-ES" altLang="zh-CN" sz="2400" dirty="0">
                <a:cs typeface="宋体"/>
              </a:rPr>
              <a:t> </a:t>
            </a:r>
            <a:r>
              <a:rPr lang="es-ES" altLang="zh-CN" sz="2400" dirty="0">
                <a:solidFill>
                  <a:srgbClr val="000000"/>
                </a:solidFill>
                <a:cs typeface="宋体"/>
              </a:rPr>
              <a:t>convertir</a:t>
            </a:r>
            <a:r>
              <a:rPr lang="es-ES" altLang="zh-CN" sz="2400" dirty="0">
                <a:cs typeface="宋体"/>
              </a:rPr>
              <a:t> </a:t>
            </a:r>
            <a:r>
              <a:rPr lang="es-ES" altLang="zh-CN" sz="2400" dirty="0">
                <a:solidFill>
                  <a:srgbClr val="000000"/>
                </a:solidFill>
                <a:cs typeface="宋体"/>
              </a:rPr>
              <a:t>la</a:t>
            </a:r>
            <a:r>
              <a:rPr lang="es-ES" altLang="zh-CN" sz="2400" dirty="0">
                <a:cs typeface="宋体"/>
              </a:rPr>
              <a:t> </a:t>
            </a:r>
            <a:r>
              <a:rPr lang="es-ES" altLang="zh-CN" sz="2400" dirty="0">
                <a:solidFill>
                  <a:srgbClr val="000000"/>
                </a:solidFill>
                <a:cs typeface="宋体"/>
              </a:rPr>
              <a:t>biblioteca</a:t>
            </a:r>
            <a:r>
              <a:rPr lang="es-ES" altLang="zh-CN" sz="2400" dirty="0">
                <a:cs typeface="宋体"/>
              </a:rPr>
              <a:t> </a:t>
            </a:r>
            <a:r>
              <a:rPr lang="es-ES" altLang="zh-CN" sz="2400" dirty="0">
                <a:solidFill>
                  <a:srgbClr val="000000"/>
                </a:solidFill>
                <a:cs typeface="宋体"/>
              </a:rPr>
              <a:t>en</a:t>
            </a:r>
            <a:r>
              <a:rPr lang="es-ES" altLang="zh-CN" sz="2400" dirty="0">
                <a:cs typeface="宋体"/>
              </a:rPr>
              <a:t> </a:t>
            </a:r>
            <a:r>
              <a:rPr lang="es-ES" altLang="zh-CN" sz="2400" dirty="0">
                <a:solidFill>
                  <a:srgbClr val="000000"/>
                </a:solidFill>
                <a:cs typeface="宋体"/>
              </a:rPr>
              <a:t>un</a:t>
            </a:r>
            <a:r>
              <a:rPr lang="es-ES" altLang="zh-CN" sz="2400" dirty="0">
                <a:cs typeface="宋体"/>
              </a:rPr>
              <a:t> </a:t>
            </a:r>
            <a:r>
              <a:rPr lang="es-ES" altLang="zh-CN" sz="2400" dirty="0">
                <a:solidFill>
                  <a:srgbClr val="000000"/>
                </a:solidFill>
                <a:cs typeface="宋体"/>
              </a:rPr>
              <a:t>lugar</a:t>
            </a:r>
            <a:r>
              <a:rPr lang="es-ES" altLang="zh-CN" sz="2400" dirty="0">
                <a:cs typeface="宋体"/>
              </a:rPr>
              <a:t> </a:t>
            </a:r>
            <a:r>
              <a:rPr lang="es-ES" altLang="zh-CN" sz="2400" dirty="0">
                <a:solidFill>
                  <a:srgbClr val="000000"/>
                </a:solidFill>
                <a:cs typeface="宋体"/>
              </a:rPr>
              <a:t>más</a:t>
            </a:r>
            <a:r>
              <a:rPr lang="es-ES" altLang="zh-CN" sz="2400" dirty="0">
                <a:cs typeface="宋体"/>
              </a:rPr>
              <a:t> </a:t>
            </a:r>
            <a:r>
              <a:rPr lang="es-ES" altLang="zh-CN" sz="2400" dirty="0">
                <a:solidFill>
                  <a:srgbClr val="000000"/>
                </a:solidFill>
                <a:cs typeface="宋体"/>
              </a:rPr>
              <a:t>acogedor</a:t>
            </a:r>
            <a:r>
              <a:rPr lang="es-ES" altLang="zh-CN" sz="2400" dirty="0">
                <a:cs typeface="宋体"/>
              </a:rPr>
              <a:t> </a:t>
            </a:r>
            <a:r>
              <a:rPr lang="es-ES" altLang="zh-CN" sz="2400" dirty="0">
                <a:solidFill>
                  <a:srgbClr val="000000"/>
                </a:solidFill>
                <a:cs typeface="宋体"/>
              </a:rPr>
              <a:t>e</a:t>
            </a:r>
            <a:r>
              <a:rPr lang="es-ES" altLang="zh-CN" sz="2400" dirty="0">
                <a:cs typeface="宋体"/>
              </a:rPr>
              <a:t> </a:t>
            </a:r>
            <a:r>
              <a:rPr lang="es-ES" altLang="zh-CN" sz="2400" dirty="0">
                <a:solidFill>
                  <a:srgbClr val="000000"/>
                </a:solidFill>
                <a:cs typeface="宋体"/>
              </a:rPr>
              <a:t>incrementar</a:t>
            </a:r>
            <a:r>
              <a:rPr lang="es-ES" altLang="zh-CN" sz="2400" dirty="0">
                <a:cs typeface="宋体"/>
              </a:rPr>
              <a:t> </a:t>
            </a:r>
            <a:r>
              <a:rPr lang="es-ES" altLang="zh-CN" sz="2400" dirty="0">
                <a:solidFill>
                  <a:srgbClr val="000000"/>
                </a:solidFill>
                <a:cs typeface="宋体"/>
              </a:rPr>
              <a:t>su</a:t>
            </a:r>
            <a:r>
              <a:rPr lang="es-ES" altLang="zh-CN" sz="2400" dirty="0">
                <a:cs typeface="宋体"/>
              </a:rPr>
              <a:t> </a:t>
            </a:r>
            <a:r>
              <a:rPr lang="es-ES" altLang="zh-CN" sz="2400" dirty="0">
                <a:solidFill>
                  <a:srgbClr val="000000"/>
                </a:solidFill>
                <a:cs typeface="宋体"/>
              </a:rPr>
              <a:t>importancia</a:t>
            </a:r>
            <a:r>
              <a:rPr lang="es-ES" altLang="zh-CN" sz="2400" dirty="0">
                <a:cs typeface="宋体"/>
              </a:rPr>
              <a:t> </a:t>
            </a:r>
            <a:r>
              <a:rPr lang="es-ES" altLang="zh-CN" sz="2400" dirty="0">
                <a:solidFill>
                  <a:srgbClr val="000000"/>
                </a:solidFill>
                <a:cs typeface="宋体"/>
              </a:rPr>
              <a:t>en</a:t>
            </a:r>
            <a:r>
              <a:rPr lang="es-ES" altLang="zh-CN" sz="2400" dirty="0">
                <a:cs typeface="宋体"/>
              </a:rPr>
              <a:t> </a:t>
            </a:r>
            <a:r>
              <a:rPr lang="es-ES" altLang="zh-CN" sz="2400" dirty="0">
                <a:solidFill>
                  <a:srgbClr val="000000"/>
                </a:solidFill>
                <a:cs typeface="宋体"/>
              </a:rPr>
              <a:t>el</a:t>
            </a:r>
            <a:r>
              <a:rPr lang="es-ES" altLang="zh-CN" sz="2400" dirty="0">
                <a:cs typeface="宋体"/>
              </a:rPr>
              <a:t> </a:t>
            </a:r>
            <a:r>
              <a:rPr lang="es-ES" altLang="zh-CN" sz="2400" dirty="0">
                <a:solidFill>
                  <a:srgbClr val="000000"/>
                </a:solidFill>
                <a:cs typeface="宋体"/>
              </a:rPr>
              <a:t>campus.</a:t>
            </a:r>
            <a:r>
              <a:rPr lang="es-ES" altLang="zh-CN" sz="2400" dirty="0">
                <a:cs typeface="宋体"/>
              </a:rPr>
              <a:t> </a:t>
            </a:r>
            <a:r>
              <a:rPr lang="es-ES" altLang="zh-CN" sz="2400" dirty="0">
                <a:solidFill>
                  <a:srgbClr val="000000"/>
                </a:solidFill>
                <a:cs typeface="宋体"/>
              </a:rPr>
              <a:t>Los</a:t>
            </a:r>
            <a:r>
              <a:rPr lang="es-ES" altLang="zh-CN" sz="2400" dirty="0">
                <a:cs typeface="宋体"/>
              </a:rPr>
              <a:t> </a:t>
            </a:r>
            <a:r>
              <a:rPr lang="es-ES" altLang="zh-CN" sz="2400" dirty="0">
                <a:solidFill>
                  <a:srgbClr val="000000"/>
                </a:solidFill>
                <a:cs typeface="宋体"/>
              </a:rPr>
              <a:t>recursos</a:t>
            </a:r>
            <a:r>
              <a:rPr lang="es-ES" altLang="zh-CN" sz="2400" dirty="0">
                <a:cs typeface="宋体"/>
              </a:rPr>
              <a:t> </a:t>
            </a:r>
            <a:r>
              <a:rPr lang="es-ES" altLang="zh-CN" sz="2400" dirty="0">
                <a:solidFill>
                  <a:srgbClr val="000000"/>
                </a:solidFill>
                <a:cs typeface="宋体"/>
              </a:rPr>
              <a:t>obtenidos</a:t>
            </a:r>
            <a:r>
              <a:rPr lang="es-ES" altLang="zh-CN" sz="2400" dirty="0">
                <a:cs typeface="宋体"/>
              </a:rPr>
              <a:t> </a:t>
            </a:r>
            <a:r>
              <a:rPr lang="es-ES" altLang="zh-CN" sz="2400" dirty="0">
                <a:solidFill>
                  <a:srgbClr val="000000"/>
                </a:solidFill>
                <a:cs typeface="宋体"/>
              </a:rPr>
              <a:t>de</a:t>
            </a:r>
            <a:r>
              <a:rPr lang="es-ES" altLang="zh-CN" sz="2400" dirty="0">
                <a:cs typeface="宋体"/>
              </a:rPr>
              <a:t> </a:t>
            </a:r>
            <a:r>
              <a:rPr lang="es-ES" altLang="zh-CN" sz="2400" dirty="0">
                <a:solidFill>
                  <a:srgbClr val="000000"/>
                </a:solidFill>
                <a:cs typeface="宋体"/>
              </a:rPr>
              <a:t>la</a:t>
            </a:r>
            <a:r>
              <a:rPr lang="es-ES" altLang="zh-CN" sz="2400" dirty="0">
                <a:cs typeface="宋体"/>
              </a:rPr>
              <a:t> </a:t>
            </a:r>
            <a:r>
              <a:rPr lang="es-ES" altLang="zh-CN" sz="2400" dirty="0">
                <a:solidFill>
                  <a:srgbClr val="000000"/>
                </a:solidFill>
                <a:cs typeface="宋体"/>
              </a:rPr>
              <a:t>migración</a:t>
            </a:r>
            <a:r>
              <a:rPr lang="es-ES" altLang="zh-CN" sz="2400" dirty="0">
                <a:cs typeface="宋体"/>
              </a:rPr>
              <a:t> </a:t>
            </a:r>
            <a:r>
              <a:rPr lang="es-ES" altLang="zh-CN" sz="2400" dirty="0">
                <a:solidFill>
                  <a:srgbClr val="000000"/>
                </a:solidFill>
                <a:cs typeface="宋体"/>
              </a:rPr>
              <a:t>de</a:t>
            </a:r>
            <a:r>
              <a:rPr lang="es-ES" altLang="zh-CN" sz="2400" dirty="0">
                <a:cs typeface="宋体"/>
              </a:rPr>
              <a:t> </a:t>
            </a:r>
            <a:r>
              <a:rPr lang="es-ES" altLang="zh-CN" sz="2400" dirty="0">
                <a:solidFill>
                  <a:srgbClr val="000000"/>
                </a:solidFill>
                <a:cs typeface="宋体"/>
              </a:rPr>
              <a:t>la</a:t>
            </a:r>
            <a:r>
              <a:rPr lang="es-ES" altLang="zh-CN" sz="2400" dirty="0">
                <a:cs typeface="宋体"/>
              </a:rPr>
              <a:t> </a:t>
            </a:r>
            <a:r>
              <a:rPr lang="es-ES" altLang="zh-CN" sz="2400" dirty="0">
                <a:solidFill>
                  <a:srgbClr val="000000"/>
                </a:solidFill>
                <a:cs typeface="宋体"/>
              </a:rPr>
              <a:t>colección</a:t>
            </a:r>
            <a:r>
              <a:rPr lang="es-ES" altLang="zh-CN" sz="2400" dirty="0">
                <a:cs typeface="宋体"/>
              </a:rPr>
              <a:t> </a:t>
            </a:r>
            <a:r>
              <a:rPr lang="es-ES" altLang="zh-CN" sz="2400" dirty="0">
                <a:solidFill>
                  <a:srgbClr val="000000"/>
                </a:solidFill>
                <a:cs typeface="宋体"/>
              </a:rPr>
              <a:t>de</a:t>
            </a:r>
            <a:r>
              <a:rPr lang="es-ES" altLang="zh-CN" sz="2400" dirty="0">
                <a:cs typeface="宋体"/>
              </a:rPr>
              <a:t> </a:t>
            </a:r>
            <a:r>
              <a:rPr lang="es-ES" altLang="zh-CN" sz="2400" dirty="0">
                <a:solidFill>
                  <a:srgbClr val="000000"/>
                </a:solidFill>
                <a:cs typeface="宋体"/>
              </a:rPr>
              <a:t>libros</a:t>
            </a:r>
            <a:r>
              <a:rPr lang="es-ES" altLang="zh-CN" sz="2400" dirty="0">
                <a:cs typeface="宋体"/>
              </a:rPr>
              <a:t> </a:t>
            </a:r>
            <a:r>
              <a:rPr lang="es-ES" altLang="zh-CN" sz="2400" dirty="0">
                <a:solidFill>
                  <a:srgbClr val="000000"/>
                </a:solidFill>
                <a:cs typeface="宋体"/>
              </a:rPr>
              <a:t>impresos</a:t>
            </a:r>
            <a:r>
              <a:rPr lang="es-ES" altLang="zh-CN" sz="2400" dirty="0">
                <a:cs typeface="宋体"/>
              </a:rPr>
              <a:t> </a:t>
            </a:r>
            <a:r>
              <a:rPr lang="es-ES" altLang="zh-CN" sz="2400" dirty="0">
                <a:solidFill>
                  <a:srgbClr val="000000"/>
                </a:solidFill>
                <a:cs typeface="宋体"/>
              </a:rPr>
              <a:t>al</a:t>
            </a:r>
            <a:r>
              <a:rPr lang="es-ES" altLang="zh-CN" sz="2400" dirty="0">
                <a:cs typeface="宋体"/>
              </a:rPr>
              <a:t> </a:t>
            </a:r>
            <a:r>
              <a:rPr lang="es-ES" altLang="zh-CN" sz="2400" dirty="0">
                <a:solidFill>
                  <a:srgbClr val="000000"/>
                </a:solidFill>
                <a:cs typeface="宋体"/>
              </a:rPr>
              <a:t>formato</a:t>
            </a:r>
            <a:r>
              <a:rPr lang="es-ES" altLang="zh-CN" sz="2400" dirty="0">
                <a:cs typeface="宋体"/>
              </a:rPr>
              <a:t> </a:t>
            </a:r>
            <a:r>
              <a:rPr lang="es-ES" altLang="zh-CN" sz="2400" dirty="0">
                <a:solidFill>
                  <a:srgbClr val="000000"/>
                </a:solidFill>
                <a:cs typeface="宋体"/>
              </a:rPr>
              <a:t>electrónico</a:t>
            </a:r>
            <a:r>
              <a:rPr lang="es-ES" altLang="zh-CN" sz="2400" dirty="0">
                <a:cs typeface="宋体"/>
              </a:rPr>
              <a:t> </a:t>
            </a:r>
            <a:r>
              <a:rPr lang="es-ES" altLang="zh-CN" sz="2400" dirty="0">
                <a:solidFill>
                  <a:srgbClr val="000000"/>
                </a:solidFill>
                <a:cs typeface="宋体"/>
              </a:rPr>
              <a:t>se</a:t>
            </a:r>
            <a:r>
              <a:rPr lang="es-ES" altLang="zh-CN" sz="2400" dirty="0">
                <a:cs typeface="宋体"/>
              </a:rPr>
              <a:t> </a:t>
            </a:r>
            <a:r>
              <a:rPr lang="es-ES" altLang="zh-CN" sz="2400" dirty="0">
                <a:solidFill>
                  <a:srgbClr val="000000"/>
                </a:solidFill>
                <a:cs typeface="宋体"/>
              </a:rPr>
              <a:t>utilizaron</a:t>
            </a:r>
            <a:r>
              <a:rPr lang="es-ES" altLang="zh-CN" sz="2400" dirty="0">
                <a:cs typeface="宋体"/>
              </a:rPr>
              <a:t> </a:t>
            </a:r>
            <a:r>
              <a:rPr lang="es-ES" altLang="zh-CN" sz="2400" dirty="0">
                <a:solidFill>
                  <a:srgbClr val="000000"/>
                </a:solidFill>
                <a:cs typeface="宋体"/>
              </a:rPr>
              <a:t>para</a:t>
            </a:r>
            <a:r>
              <a:rPr lang="es-ES" altLang="zh-CN" sz="2400" dirty="0">
                <a:cs typeface="宋体"/>
              </a:rPr>
              <a:t> </a:t>
            </a:r>
            <a:r>
              <a:rPr lang="es-ES" altLang="zh-CN" sz="2400" dirty="0">
                <a:solidFill>
                  <a:srgbClr val="000000"/>
                </a:solidFill>
                <a:cs typeface="宋体"/>
              </a:rPr>
              <a:t>contribuir</a:t>
            </a:r>
            <a:r>
              <a:rPr lang="es-ES" altLang="zh-CN" sz="2400" dirty="0">
                <a:cs typeface="宋体"/>
              </a:rPr>
              <a:t> </a:t>
            </a:r>
            <a:r>
              <a:rPr lang="es-ES" altLang="zh-CN" sz="2400" dirty="0">
                <a:solidFill>
                  <a:srgbClr val="000000"/>
                </a:solidFill>
                <a:cs typeface="宋体"/>
              </a:rPr>
              <a:t>a</a:t>
            </a:r>
            <a:r>
              <a:rPr lang="es-ES" altLang="zh-CN" sz="2400" dirty="0">
                <a:cs typeface="宋体"/>
              </a:rPr>
              <a:t> </a:t>
            </a:r>
            <a:r>
              <a:rPr lang="es-ES" altLang="zh-CN" sz="2400" dirty="0">
                <a:solidFill>
                  <a:srgbClr val="000000"/>
                </a:solidFill>
                <a:cs typeface="宋体"/>
              </a:rPr>
              <a:t>desarrollar</a:t>
            </a:r>
            <a:r>
              <a:rPr lang="es-ES" altLang="zh-CN" sz="2400" dirty="0">
                <a:cs typeface="宋体"/>
              </a:rPr>
              <a:t> </a:t>
            </a:r>
            <a:r>
              <a:rPr lang="es-ES" altLang="zh-CN" sz="2400" dirty="0">
                <a:solidFill>
                  <a:srgbClr val="000000"/>
                </a:solidFill>
                <a:cs typeface="宋体"/>
              </a:rPr>
              <a:t>e</a:t>
            </a:r>
            <a:r>
              <a:rPr lang="es-ES" altLang="zh-CN" sz="2400" dirty="0">
                <a:cs typeface="宋体"/>
              </a:rPr>
              <a:t> </a:t>
            </a:r>
            <a:r>
              <a:rPr lang="es-ES" altLang="zh-CN" sz="2400" dirty="0">
                <a:solidFill>
                  <a:srgbClr val="000000"/>
                </a:solidFill>
                <a:cs typeface="宋体"/>
              </a:rPr>
              <a:t>implementar</a:t>
            </a:r>
            <a:r>
              <a:rPr lang="es-ES" altLang="zh-CN" sz="2400" dirty="0">
                <a:cs typeface="宋体"/>
              </a:rPr>
              <a:t> </a:t>
            </a:r>
            <a:r>
              <a:rPr lang="es-ES" altLang="zh-CN" sz="2400" dirty="0">
                <a:solidFill>
                  <a:srgbClr val="000000"/>
                </a:solidFill>
                <a:cs typeface="宋体"/>
              </a:rPr>
              <a:t>un</a:t>
            </a:r>
            <a:r>
              <a:rPr lang="es-ES" altLang="zh-CN" sz="2400" dirty="0">
                <a:cs typeface="宋体"/>
              </a:rPr>
              <a:t> </a:t>
            </a:r>
            <a:r>
              <a:rPr lang="es-ES" altLang="zh-CN" sz="2400" dirty="0">
                <a:solidFill>
                  <a:srgbClr val="000000"/>
                </a:solidFill>
                <a:cs typeface="宋体"/>
              </a:rPr>
              <a:t>plan</a:t>
            </a:r>
            <a:r>
              <a:rPr lang="es-ES" altLang="zh-CN" sz="2400" dirty="0">
                <a:cs typeface="宋体"/>
              </a:rPr>
              <a:t> </a:t>
            </a:r>
            <a:r>
              <a:rPr lang="es-ES" altLang="zh-CN" sz="2400" dirty="0">
                <a:solidFill>
                  <a:srgbClr val="000000"/>
                </a:solidFill>
                <a:cs typeface="宋体"/>
              </a:rPr>
              <a:t>que</a:t>
            </a:r>
            <a:r>
              <a:rPr lang="es-ES" altLang="zh-CN" sz="2400" dirty="0">
                <a:cs typeface="宋体"/>
              </a:rPr>
              <a:t> </a:t>
            </a:r>
            <a:r>
              <a:rPr lang="es-ES" altLang="zh-CN" sz="2400" dirty="0">
                <a:solidFill>
                  <a:srgbClr val="000000"/>
                </a:solidFill>
                <a:cs typeface="宋体"/>
              </a:rPr>
              <a:t>atrajese</a:t>
            </a:r>
            <a:r>
              <a:rPr lang="es-ES" altLang="zh-CN" sz="2400" dirty="0">
                <a:cs typeface="宋体"/>
              </a:rPr>
              <a:t> </a:t>
            </a:r>
            <a:r>
              <a:rPr lang="es-ES" altLang="zh-CN" sz="2400" dirty="0">
                <a:solidFill>
                  <a:srgbClr val="000000"/>
                </a:solidFill>
                <a:cs typeface="宋体"/>
              </a:rPr>
              <a:t>a</a:t>
            </a:r>
            <a:r>
              <a:rPr lang="es-ES" altLang="zh-CN" sz="2400" dirty="0">
                <a:cs typeface="宋体"/>
              </a:rPr>
              <a:t> </a:t>
            </a:r>
            <a:r>
              <a:rPr lang="es-ES" altLang="zh-CN" sz="2400" dirty="0">
                <a:solidFill>
                  <a:srgbClr val="000000"/>
                </a:solidFill>
                <a:cs typeface="宋体"/>
              </a:rPr>
              <a:t>un</a:t>
            </a:r>
            <a:r>
              <a:rPr lang="es-ES" altLang="zh-CN" sz="2400" dirty="0">
                <a:cs typeface="宋体"/>
              </a:rPr>
              <a:t> </a:t>
            </a:r>
            <a:r>
              <a:rPr lang="es-ES" altLang="zh-CN" sz="2400" dirty="0">
                <a:solidFill>
                  <a:srgbClr val="000000"/>
                </a:solidFill>
                <a:cs typeface="宋体"/>
              </a:rPr>
              <a:t>mayor</a:t>
            </a:r>
            <a:r>
              <a:rPr lang="es-ES" altLang="zh-CN" sz="2400" dirty="0">
                <a:cs typeface="宋体"/>
              </a:rPr>
              <a:t> </a:t>
            </a:r>
            <a:r>
              <a:rPr lang="es-ES" altLang="zh-CN" sz="2400" dirty="0">
                <a:solidFill>
                  <a:srgbClr val="000000"/>
                </a:solidFill>
                <a:cs typeface="宋体"/>
              </a:rPr>
              <a:t>número</a:t>
            </a:r>
            <a:r>
              <a:rPr lang="es-ES" altLang="zh-CN" sz="2400" dirty="0">
                <a:cs typeface="宋体"/>
              </a:rPr>
              <a:t> </a:t>
            </a:r>
            <a:r>
              <a:rPr lang="es-ES" altLang="zh-CN" sz="2400" dirty="0">
                <a:solidFill>
                  <a:srgbClr val="000000"/>
                </a:solidFill>
                <a:cs typeface="宋体"/>
              </a:rPr>
              <a:t>de</a:t>
            </a:r>
            <a:r>
              <a:rPr lang="es-ES" altLang="zh-CN" sz="2400" dirty="0">
                <a:cs typeface="宋体"/>
              </a:rPr>
              <a:t> </a:t>
            </a:r>
            <a:r>
              <a:rPr lang="es-ES" altLang="zh-CN" sz="2400" dirty="0">
                <a:solidFill>
                  <a:srgbClr val="000000"/>
                </a:solidFill>
                <a:cs typeface="宋体"/>
              </a:rPr>
              <a:t>personas</a:t>
            </a:r>
            <a:r>
              <a:rPr lang="es-ES" altLang="zh-CN" sz="2400" dirty="0">
                <a:cs typeface="宋体"/>
              </a:rPr>
              <a:t> </a:t>
            </a:r>
            <a:r>
              <a:rPr lang="es-ES" altLang="zh-CN" sz="2400" dirty="0">
                <a:solidFill>
                  <a:srgbClr val="000000"/>
                </a:solidFill>
                <a:cs typeface="宋体"/>
              </a:rPr>
              <a:t>a</a:t>
            </a:r>
            <a:r>
              <a:rPr lang="es-ES" altLang="zh-CN" sz="2400" dirty="0">
                <a:cs typeface="宋体"/>
              </a:rPr>
              <a:t> </a:t>
            </a:r>
            <a:r>
              <a:rPr lang="es-ES" altLang="zh-CN" sz="2400" dirty="0">
                <a:solidFill>
                  <a:srgbClr val="000000"/>
                </a:solidFill>
                <a:cs typeface="宋体"/>
              </a:rPr>
              <a:t>la</a:t>
            </a:r>
            <a:r>
              <a:rPr lang="es-ES" altLang="zh-CN" sz="2400" dirty="0">
                <a:cs typeface="宋体"/>
              </a:rPr>
              <a:t> </a:t>
            </a:r>
            <a:r>
              <a:rPr lang="es-ES" altLang="zh-CN" sz="2400" dirty="0">
                <a:solidFill>
                  <a:srgbClr val="000000"/>
                </a:solidFill>
                <a:cs typeface="宋体"/>
              </a:rPr>
              <a:t>biblioteca.</a:t>
            </a:r>
            <a:r>
              <a:rPr lang="es-ES" altLang="zh-CN" sz="2400" dirty="0">
                <a:cs typeface="宋体"/>
              </a:rPr>
              <a:t> </a:t>
            </a:r>
            <a:r>
              <a:rPr lang="es-ES" altLang="zh-CN" sz="2400" dirty="0">
                <a:solidFill>
                  <a:srgbClr val="000000"/>
                </a:solidFill>
                <a:cs typeface="宋体"/>
              </a:rPr>
              <a:t>El</a:t>
            </a:r>
            <a:r>
              <a:rPr lang="es-ES" altLang="zh-CN" sz="2400" dirty="0">
                <a:cs typeface="宋体"/>
              </a:rPr>
              <a:t> </a:t>
            </a:r>
            <a:r>
              <a:rPr lang="es-ES" altLang="zh-CN" sz="2400" dirty="0">
                <a:solidFill>
                  <a:srgbClr val="000000"/>
                </a:solidFill>
                <a:cs typeface="宋体"/>
              </a:rPr>
              <a:t>resultado</a:t>
            </a:r>
            <a:r>
              <a:rPr lang="es-ES" altLang="zh-CN" sz="2400" dirty="0">
                <a:cs typeface="宋体"/>
              </a:rPr>
              <a:t> </a:t>
            </a:r>
            <a:r>
              <a:rPr lang="es-ES" altLang="zh-CN" sz="2400" dirty="0">
                <a:solidFill>
                  <a:srgbClr val="000000"/>
                </a:solidFill>
                <a:cs typeface="宋体"/>
              </a:rPr>
              <a:t>es</a:t>
            </a:r>
            <a:r>
              <a:rPr lang="es-ES" altLang="zh-CN" sz="2400" dirty="0">
                <a:cs typeface="宋体"/>
              </a:rPr>
              <a:t> </a:t>
            </a:r>
            <a:r>
              <a:rPr lang="es-ES" altLang="zh-CN" sz="2400" dirty="0">
                <a:solidFill>
                  <a:srgbClr val="000000"/>
                </a:solidFill>
                <a:cs typeface="宋体"/>
              </a:rPr>
              <a:t>que</a:t>
            </a:r>
            <a:r>
              <a:rPr lang="es-ES" altLang="zh-CN" sz="2400" dirty="0">
                <a:cs typeface="宋体"/>
              </a:rPr>
              <a:t> </a:t>
            </a:r>
            <a:r>
              <a:rPr lang="es-ES" altLang="zh-CN" sz="2400" dirty="0">
                <a:solidFill>
                  <a:srgbClr val="000000"/>
                </a:solidFill>
                <a:cs typeface="宋体"/>
              </a:rPr>
              <a:t>las visitas se han incrementado de forma significativa</a:t>
            </a:r>
            <a:r>
              <a:rPr lang="es-ES" altLang="zh-CN" sz="3200" b="1" dirty="0">
                <a:solidFill>
                  <a:srgbClr val="000000"/>
                </a:solidFill>
                <a:cs typeface="宋体"/>
              </a:rPr>
              <a:t>. El hecho de disponer </a:t>
            </a:r>
            <a:r>
              <a:rPr lang="es-ES" altLang="zh-CN" sz="3200" b="1" dirty="0" smtClean="0">
                <a:solidFill>
                  <a:srgbClr val="000000"/>
                </a:solidFill>
                <a:cs typeface="宋体"/>
              </a:rPr>
              <a:t>de más espacio se</a:t>
            </a:r>
            <a:r>
              <a:rPr lang="es-ES" altLang="zh-CN" sz="3200" b="1" dirty="0" smtClean="0">
                <a:cs typeface="宋体"/>
              </a:rPr>
              <a:t> </a:t>
            </a:r>
            <a:r>
              <a:rPr lang="es-ES" altLang="zh-CN" sz="3200" b="1" dirty="0" smtClean="0">
                <a:solidFill>
                  <a:srgbClr val="000000"/>
                </a:solidFill>
                <a:cs typeface="宋体"/>
              </a:rPr>
              <a:t>ha</a:t>
            </a:r>
            <a:r>
              <a:rPr lang="es-ES" altLang="zh-CN" sz="3200" b="1" dirty="0" smtClean="0">
                <a:cs typeface="宋体"/>
              </a:rPr>
              <a:t> </a:t>
            </a:r>
            <a:r>
              <a:rPr lang="es-ES" altLang="zh-CN" sz="3200" b="1" dirty="0">
                <a:solidFill>
                  <a:srgbClr val="000000"/>
                </a:solidFill>
                <a:cs typeface="宋体"/>
              </a:rPr>
              <a:t>traducido</a:t>
            </a:r>
            <a:r>
              <a:rPr lang="es-ES" altLang="zh-CN" sz="3200" b="1" dirty="0">
                <a:cs typeface="宋体"/>
              </a:rPr>
              <a:t> </a:t>
            </a:r>
            <a:r>
              <a:rPr lang="es-ES" altLang="zh-CN" sz="3200" b="1" dirty="0">
                <a:solidFill>
                  <a:srgbClr val="000000"/>
                </a:solidFill>
                <a:cs typeface="宋体"/>
              </a:rPr>
              <a:t>en</a:t>
            </a:r>
            <a:r>
              <a:rPr lang="es-ES" altLang="zh-CN" sz="3200" b="1" dirty="0">
                <a:cs typeface="宋体"/>
              </a:rPr>
              <a:t> </a:t>
            </a:r>
            <a:r>
              <a:rPr lang="es-ES" altLang="zh-CN" sz="3200" b="1" dirty="0">
                <a:solidFill>
                  <a:srgbClr val="000000"/>
                </a:solidFill>
                <a:cs typeface="宋体"/>
              </a:rPr>
              <a:t>la</a:t>
            </a:r>
            <a:r>
              <a:rPr lang="es-ES" altLang="zh-CN" sz="3200" b="1" dirty="0">
                <a:cs typeface="宋体"/>
              </a:rPr>
              <a:t> </a:t>
            </a:r>
            <a:r>
              <a:rPr lang="es-ES" altLang="zh-CN" sz="3200" b="1" dirty="0">
                <a:solidFill>
                  <a:srgbClr val="000000"/>
                </a:solidFill>
                <a:cs typeface="宋体"/>
              </a:rPr>
              <a:t>creación</a:t>
            </a:r>
            <a:r>
              <a:rPr lang="es-ES" altLang="zh-CN" sz="3200" b="1" dirty="0">
                <a:cs typeface="宋体"/>
              </a:rPr>
              <a:t> </a:t>
            </a:r>
            <a:r>
              <a:rPr lang="es-ES" altLang="zh-CN" sz="3200" b="1" dirty="0">
                <a:solidFill>
                  <a:srgbClr val="000000"/>
                </a:solidFill>
                <a:cs typeface="宋体"/>
              </a:rPr>
              <a:t>de</a:t>
            </a:r>
            <a:r>
              <a:rPr lang="es-ES" altLang="zh-CN" sz="3200" b="1" dirty="0">
                <a:cs typeface="宋体"/>
              </a:rPr>
              <a:t> </a:t>
            </a:r>
            <a:r>
              <a:rPr lang="es-ES" altLang="zh-CN" sz="3200" b="1" dirty="0">
                <a:solidFill>
                  <a:srgbClr val="000000"/>
                </a:solidFill>
                <a:cs typeface="宋体"/>
              </a:rPr>
              <a:t>más</a:t>
            </a:r>
            <a:r>
              <a:rPr lang="es-ES" altLang="zh-CN" sz="3200" b="1" dirty="0">
                <a:cs typeface="宋体"/>
              </a:rPr>
              <a:t> </a:t>
            </a:r>
            <a:r>
              <a:rPr lang="es-ES" altLang="zh-CN" sz="3200" b="1" dirty="0">
                <a:solidFill>
                  <a:srgbClr val="000000"/>
                </a:solidFill>
                <a:cs typeface="宋体"/>
              </a:rPr>
              <a:t>zonas</a:t>
            </a:r>
            <a:r>
              <a:rPr lang="es-ES" altLang="zh-CN" sz="3200" b="1" dirty="0">
                <a:cs typeface="宋体"/>
              </a:rPr>
              <a:t> </a:t>
            </a:r>
            <a:r>
              <a:rPr lang="es-ES" altLang="zh-CN" sz="3200" b="1" dirty="0">
                <a:solidFill>
                  <a:srgbClr val="000000"/>
                </a:solidFill>
                <a:cs typeface="宋体"/>
              </a:rPr>
              <a:t>de</a:t>
            </a:r>
            <a:r>
              <a:rPr lang="es-ES" altLang="zh-CN" sz="3200" b="1" dirty="0">
                <a:cs typeface="宋体"/>
              </a:rPr>
              <a:t> </a:t>
            </a:r>
            <a:r>
              <a:rPr lang="es-ES" altLang="zh-CN" sz="3200" b="1" dirty="0">
                <a:solidFill>
                  <a:srgbClr val="000000"/>
                </a:solidFill>
                <a:cs typeface="宋体"/>
              </a:rPr>
              <a:t>estudio</a:t>
            </a:r>
            <a:r>
              <a:rPr lang="es-ES" altLang="zh-CN" sz="3200" b="1" dirty="0">
                <a:cs typeface="宋体"/>
              </a:rPr>
              <a:t> </a:t>
            </a:r>
            <a:r>
              <a:rPr lang="es-ES" altLang="zh-CN" sz="3200" b="1" dirty="0">
                <a:solidFill>
                  <a:srgbClr val="000000"/>
                </a:solidFill>
                <a:cs typeface="宋体"/>
              </a:rPr>
              <a:t>en</a:t>
            </a:r>
            <a:r>
              <a:rPr lang="es-ES" altLang="zh-CN" sz="3200" b="1" dirty="0">
                <a:cs typeface="宋体"/>
              </a:rPr>
              <a:t> </a:t>
            </a:r>
            <a:r>
              <a:rPr lang="es-ES" altLang="zh-CN" sz="3200" b="1" dirty="0" smtClean="0">
                <a:solidFill>
                  <a:srgbClr val="000000"/>
                </a:solidFill>
                <a:cs typeface="宋体"/>
              </a:rPr>
              <a:t>grupo</a:t>
            </a:r>
            <a:r>
              <a:rPr lang="es-ES" altLang="zh-CN" sz="2400" dirty="0" smtClean="0">
                <a:solidFill>
                  <a:srgbClr val="000000"/>
                </a:solidFill>
                <a:cs typeface="宋体"/>
              </a:rPr>
              <a:t>.</a:t>
            </a:r>
            <a:r>
              <a:rPr lang="es-ES" altLang="zh-CN" sz="2400" dirty="0" smtClean="0">
                <a:cs typeface="宋体"/>
              </a:rPr>
              <a:t> </a:t>
            </a:r>
            <a:r>
              <a:rPr lang="es-ES" altLang="zh-CN" sz="2400" dirty="0">
                <a:solidFill>
                  <a:srgbClr val="000000"/>
                </a:solidFill>
                <a:cs typeface="宋体"/>
              </a:rPr>
              <a:t>Por</a:t>
            </a:r>
            <a:r>
              <a:rPr lang="es-ES" altLang="zh-CN" sz="2400" dirty="0">
                <a:cs typeface="宋体"/>
              </a:rPr>
              <a:t> </a:t>
            </a:r>
            <a:r>
              <a:rPr lang="es-ES" altLang="zh-CN" sz="2400" dirty="0">
                <a:solidFill>
                  <a:srgbClr val="000000"/>
                </a:solidFill>
                <a:cs typeface="宋体"/>
              </a:rPr>
              <a:t>otro</a:t>
            </a:r>
            <a:r>
              <a:rPr lang="es-ES" altLang="zh-CN" sz="2400" dirty="0">
                <a:cs typeface="宋体"/>
              </a:rPr>
              <a:t> </a:t>
            </a:r>
            <a:r>
              <a:rPr lang="es-ES" altLang="zh-CN" sz="2400" dirty="0">
                <a:solidFill>
                  <a:srgbClr val="000000"/>
                </a:solidFill>
                <a:cs typeface="宋体"/>
              </a:rPr>
              <a:t>lado,</a:t>
            </a:r>
            <a:r>
              <a:rPr lang="es-ES" altLang="zh-CN" sz="2400" dirty="0">
                <a:cs typeface="宋体"/>
              </a:rPr>
              <a:t> </a:t>
            </a:r>
            <a:r>
              <a:rPr lang="es-ES" altLang="zh-CN" sz="2400" dirty="0">
                <a:solidFill>
                  <a:srgbClr val="000000"/>
                </a:solidFill>
                <a:cs typeface="宋体"/>
              </a:rPr>
              <a:t>se</a:t>
            </a:r>
            <a:r>
              <a:rPr lang="es-ES" altLang="zh-CN" sz="2400" dirty="0">
                <a:cs typeface="宋体"/>
              </a:rPr>
              <a:t> </a:t>
            </a:r>
            <a:r>
              <a:rPr lang="es-ES" altLang="zh-CN" sz="2400" dirty="0">
                <a:solidFill>
                  <a:srgbClr val="000000"/>
                </a:solidFill>
                <a:cs typeface="宋体"/>
              </a:rPr>
              <a:t>ha</a:t>
            </a:r>
            <a:r>
              <a:rPr lang="es-ES" altLang="zh-CN" sz="2400" dirty="0">
                <a:cs typeface="宋体"/>
              </a:rPr>
              <a:t> </a:t>
            </a:r>
            <a:r>
              <a:rPr lang="es-ES" altLang="zh-CN" sz="2400" dirty="0">
                <a:solidFill>
                  <a:srgbClr val="000000"/>
                </a:solidFill>
                <a:cs typeface="宋体"/>
              </a:rPr>
              <a:t>implantado</a:t>
            </a:r>
            <a:r>
              <a:rPr lang="es-ES" altLang="zh-CN" sz="2400" dirty="0">
                <a:cs typeface="宋体"/>
              </a:rPr>
              <a:t> </a:t>
            </a:r>
            <a:r>
              <a:rPr lang="es-ES" altLang="zh-CN" sz="2400" dirty="0">
                <a:solidFill>
                  <a:srgbClr val="000000"/>
                </a:solidFill>
                <a:cs typeface="宋体"/>
              </a:rPr>
              <a:t>una</a:t>
            </a:r>
            <a:r>
              <a:rPr lang="es-ES" altLang="zh-CN" sz="2400" dirty="0">
                <a:cs typeface="宋体"/>
              </a:rPr>
              <a:t> </a:t>
            </a:r>
            <a:r>
              <a:rPr lang="es-ES" altLang="zh-CN" sz="2400" dirty="0">
                <a:solidFill>
                  <a:srgbClr val="000000"/>
                </a:solidFill>
                <a:cs typeface="宋体"/>
              </a:rPr>
              <a:t>normativa</a:t>
            </a:r>
            <a:r>
              <a:rPr lang="es-ES" altLang="zh-CN" sz="2400" dirty="0">
                <a:cs typeface="宋体"/>
              </a:rPr>
              <a:t> </a:t>
            </a:r>
            <a:r>
              <a:rPr lang="es-ES" altLang="zh-CN" sz="2400" dirty="0">
                <a:solidFill>
                  <a:srgbClr val="000000"/>
                </a:solidFill>
                <a:cs typeface="宋体"/>
              </a:rPr>
              <a:t>más</a:t>
            </a:r>
            <a:r>
              <a:rPr lang="es-ES" altLang="zh-CN" sz="2400" dirty="0">
                <a:cs typeface="宋体"/>
              </a:rPr>
              <a:t> </a:t>
            </a:r>
            <a:r>
              <a:rPr lang="es-ES" altLang="zh-CN" sz="2400" dirty="0">
                <a:solidFill>
                  <a:srgbClr val="000000"/>
                </a:solidFill>
                <a:cs typeface="宋体"/>
              </a:rPr>
              <a:t>tolerante</a:t>
            </a:r>
            <a:r>
              <a:rPr lang="es-ES" altLang="zh-CN" sz="2400" dirty="0">
                <a:cs typeface="宋体"/>
              </a:rPr>
              <a:t> </a:t>
            </a:r>
            <a:r>
              <a:rPr lang="es-ES" altLang="zh-CN" sz="2400" dirty="0">
                <a:solidFill>
                  <a:srgbClr val="000000"/>
                </a:solidFill>
                <a:cs typeface="宋体"/>
              </a:rPr>
              <a:t>respecto</a:t>
            </a:r>
            <a:r>
              <a:rPr lang="es-ES" altLang="zh-CN" sz="2400" dirty="0">
                <a:cs typeface="宋体"/>
              </a:rPr>
              <a:t> </a:t>
            </a:r>
            <a:r>
              <a:rPr lang="es-ES" altLang="zh-CN" sz="2400" dirty="0">
                <a:solidFill>
                  <a:srgbClr val="000000"/>
                </a:solidFill>
                <a:cs typeface="宋体"/>
              </a:rPr>
              <a:t>al</a:t>
            </a:r>
            <a:r>
              <a:rPr lang="es-ES" altLang="zh-CN" sz="2400" dirty="0">
                <a:cs typeface="宋体"/>
              </a:rPr>
              <a:t> </a:t>
            </a:r>
            <a:r>
              <a:rPr lang="es-ES" altLang="zh-CN" sz="2400" dirty="0">
                <a:solidFill>
                  <a:srgbClr val="000000"/>
                </a:solidFill>
                <a:cs typeface="宋体"/>
              </a:rPr>
              <a:t>ruido</a:t>
            </a:r>
            <a:r>
              <a:rPr lang="es-ES" altLang="zh-CN" sz="2400" dirty="0">
                <a:cs typeface="宋体"/>
              </a:rPr>
              <a:t> </a:t>
            </a:r>
            <a:r>
              <a:rPr lang="es-ES" altLang="zh-CN" sz="2400" dirty="0">
                <a:solidFill>
                  <a:srgbClr val="000000"/>
                </a:solidFill>
                <a:cs typeface="宋体"/>
              </a:rPr>
              <a:t>y</a:t>
            </a:r>
            <a:r>
              <a:rPr lang="es-ES" altLang="zh-CN" sz="2400" dirty="0">
                <a:cs typeface="宋体"/>
              </a:rPr>
              <a:t> </a:t>
            </a:r>
            <a:r>
              <a:rPr lang="es-ES" altLang="zh-CN" sz="2400" dirty="0">
                <a:solidFill>
                  <a:srgbClr val="000000"/>
                </a:solidFill>
                <a:cs typeface="宋体"/>
              </a:rPr>
              <a:t>el</a:t>
            </a:r>
            <a:r>
              <a:rPr lang="es-ES" altLang="zh-CN" sz="2400" dirty="0">
                <a:cs typeface="宋体"/>
              </a:rPr>
              <a:t> </a:t>
            </a:r>
            <a:r>
              <a:rPr lang="es-ES" altLang="zh-CN" sz="2400" dirty="0">
                <a:solidFill>
                  <a:srgbClr val="000000"/>
                </a:solidFill>
                <a:cs typeface="宋体"/>
              </a:rPr>
              <a:t>consumo</a:t>
            </a:r>
            <a:r>
              <a:rPr lang="es-ES" altLang="zh-CN" sz="2400" dirty="0">
                <a:cs typeface="宋体"/>
              </a:rPr>
              <a:t> </a:t>
            </a:r>
            <a:r>
              <a:rPr lang="es-ES" altLang="zh-CN" sz="2400" dirty="0">
                <a:solidFill>
                  <a:srgbClr val="000000"/>
                </a:solidFill>
                <a:cs typeface="宋体"/>
              </a:rPr>
              <a:t>de</a:t>
            </a:r>
            <a:r>
              <a:rPr lang="es-ES" altLang="zh-CN" sz="2400" dirty="0">
                <a:cs typeface="宋体"/>
              </a:rPr>
              <a:t> </a:t>
            </a:r>
            <a:r>
              <a:rPr lang="es-ES" altLang="zh-CN" sz="2400" dirty="0">
                <a:solidFill>
                  <a:srgbClr val="000000"/>
                </a:solidFill>
                <a:cs typeface="宋体"/>
              </a:rPr>
              <a:t>comida</a:t>
            </a:r>
            <a:r>
              <a:rPr lang="es-ES" altLang="zh-CN" sz="2400" dirty="0">
                <a:cs typeface="宋体"/>
              </a:rPr>
              <a:t> </a:t>
            </a:r>
            <a:r>
              <a:rPr lang="es-ES" altLang="zh-CN" sz="2400" dirty="0">
                <a:solidFill>
                  <a:srgbClr val="000000"/>
                </a:solidFill>
                <a:cs typeface="宋体"/>
              </a:rPr>
              <a:t>y</a:t>
            </a:r>
            <a:r>
              <a:rPr lang="es-ES" altLang="zh-CN" sz="2400" dirty="0">
                <a:cs typeface="宋体"/>
              </a:rPr>
              <a:t> </a:t>
            </a:r>
            <a:r>
              <a:rPr lang="es-ES" altLang="zh-CN" sz="2400" dirty="0">
                <a:solidFill>
                  <a:srgbClr val="000000"/>
                </a:solidFill>
                <a:cs typeface="宋体"/>
              </a:rPr>
              <a:t>bebidas,</a:t>
            </a:r>
            <a:r>
              <a:rPr lang="es-ES" altLang="zh-CN" sz="2400" dirty="0">
                <a:cs typeface="宋体"/>
              </a:rPr>
              <a:t> </a:t>
            </a:r>
            <a:r>
              <a:rPr lang="es-ES" altLang="zh-CN" sz="2400" dirty="0">
                <a:solidFill>
                  <a:srgbClr val="000000"/>
                </a:solidFill>
                <a:cs typeface="宋体"/>
              </a:rPr>
              <a:t>y</a:t>
            </a:r>
            <a:r>
              <a:rPr lang="es-ES" altLang="zh-CN" sz="2400" dirty="0">
                <a:cs typeface="宋体"/>
              </a:rPr>
              <a:t> </a:t>
            </a:r>
            <a:r>
              <a:rPr lang="es-ES" altLang="zh-CN" sz="2400" dirty="0">
                <a:solidFill>
                  <a:srgbClr val="000000"/>
                </a:solidFill>
                <a:cs typeface="宋体"/>
              </a:rPr>
              <a:t>se</a:t>
            </a:r>
            <a:r>
              <a:rPr lang="es-ES" altLang="zh-CN" sz="2400" dirty="0">
                <a:cs typeface="宋体"/>
              </a:rPr>
              <a:t> </a:t>
            </a:r>
            <a:r>
              <a:rPr lang="es-ES" altLang="zh-CN" sz="2400" dirty="0">
                <a:solidFill>
                  <a:srgbClr val="000000"/>
                </a:solidFill>
                <a:cs typeface="宋体"/>
              </a:rPr>
              <a:t>ha</a:t>
            </a:r>
            <a:r>
              <a:rPr lang="es-ES" altLang="zh-CN" sz="2400" dirty="0">
                <a:cs typeface="宋体"/>
              </a:rPr>
              <a:t> </a:t>
            </a:r>
            <a:r>
              <a:rPr lang="es-ES" altLang="zh-CN" sz="2400" dirty="0">
                <a:solidFill>
                  <a:srgbClr val="000000"/>
                </a:solidFill>
                <a:cs typeface="宋体"/>
              </a:rPr>
              <a:t>instalado</a:t>
            </a:r>
            <a:r>
              <a:rPr lang="es-ES" altLang="zh-CN" sz="2400" dirty="0">
                <a:cs typeface="宋体"/>
              </a:rPr>
              <a:t> </a:t>
            </a:r>
            <a:r>
              <a:rPr lang="es-ES" altLang="zh-CN" sz="2400" dirty="0">
                <a:solidFill>
                  <a:srgbClr val="000000"/>
                </a:solidFill>
                <a:cs typeface="宋体"/>
              </a:rPr>
              <a:t>acceso</a:t>
            </a:r>
            <a:r>
              <a:rPr lang="es-ES" altLang="zh-CN" sz="2400" dirty="0">
                <a:cs typeface="宋体"/>
              </a:rPr>
              <a:t> </a:t>
            </a:r>
            <a:r>
              <a:rPr lang="es-ES" altLang="zh-CN" sz="2400" dirty="0">
                <a:solidFill>
                  <a:srgbClr val="000000"/>
                </a:solidFill>
                <a:cs typeface="宋体"/>
              </a:rPr>
              <a:t>inalámbrico</a:t>
            </a:r>
            <a:r>
              <a:rPr lang="es-ES" altLang="zh-CN" sz="2400" dirty="0">
                <a:cs typeface="宋体"/>
              </a:rPr>
              <a:t> </a:t>
            </a:r>
            <a:r>
              <a:rPr lang="es-ES" altLang="zh-CN" sz="2400" dirty="0">
                <a:solidFill>
                  <a:srgbClr val="000000"/>
                </a:solidFill>
                <a:cs typeface="宋体"/>
              </a:rPr>
              <a:t>a</a:t>
            </a:r>
            <a:r>
              <a:rPr lang="es-ES" altLang="zh-CN" sz="2400" dirty="0">
                <a:cs typeface="宋体"/>
              </a:rPr>
              <a:t> </a:t>
            </a:r>
            <a:r>
              <a:rPr lang="es-ES" altLang="zh-CN" sz="2400" dirty="0">
                <a:solidFill>
                  <a:srgbClr val="000000"/>
                </a:solidFill>
                <a:cs typeface="宋体"/>
              </a:rPr>
              <a:t>Internet.”</a:t>
            </a:r>
            <a:endParaRPr lang="en-US" altLang="zh-CN" sz="2400" dirty="0">
              <a:solidFill>
                <a:srgbClr val="000000"/>
              </a:solidFill>
              <a:cs typeface="宋体"/>
            </a:endParaRPr>
          </a:p>
          <a:p>
            <a:endParaRPr lang="en-US" altLang="zh-CN" dirty="0">
              <a:solidFill>
                <a:srgbClr val="7F7F7F"/>
              </a:solidFill>
              <a:cs typeface="宋体"/>
            </a:endParaRPr>
          </a:p>
          <a:p>
            <a:r>
              <a:rPr lang="en-US" altLang="zh-CN" b="1" dirty="0">
                <a:solidFill>
                  <a:srgbClr val="7F7F7F"/>
                </a:solidFill>
                <a:latin typeface="Consolas" pitchFamily="49" charset="0"/>
                <a:cs typeface="宋体"/>
              </a:rPr>
              <a:t> </a:t>
            </a:r>
          </a:p>
        </p:txBody>
      </p:sp>
      <p:sp>
        <p:nvSpPr>
          <p:cNvPr id="50181" name="Text Box 4"/>
          <p:cNvSpPr txBox="1">
            <a:spLocks noChangeArrowheads="1"/>
          </p:cNvSpPr>
          <p:nvPr/>
        </p:nvSpPr>
        <p:spPr bwMode="auto">
          <a:xfrm>
            <a:off x="1447800" y="5486400"/>
            <a:ext cx="5486400" cy="946150"/>
          </a:xfrm>
          <a:prstGeom prst="rect">
            <a:avLst/>
          </a:prstGeom>
          <a:noFill/>
          <a:ln w="9525">
            <a:noFill/>
            <a:miter lim="800000"/>
            <a:headEnd/>
            <a:tailEnd/>
          </a:ln>
        </p:spPr>
        <p:txBody>
          <a:bodyPr lIns="90000" tIns="46800" rIns="90000" bIns="46800">
            <a:spAutoFit/>
          </a:bodyPr>
          <a:lstStyle/>
          <a:p>
            <a:pPr algn="r"/>
            <a:r>
              <a:rPr lang="pt-BR" altLang="zh-CN" sz="2800">
                <a:solidFill>
                  <a:srgbClr val="000000"/>
                </a:solidFill>
                <a:cs typeface="宋体"/>
              </a:rPr>
              <a:t>Robert</a:t>
            </a:r>
            <a:r>
              <a:rPr lang="pt-BR" altLang="zh-CN" sz="2800">
                <a:cs typeface="宋体"/>
              </a:rPr>
              <a:t> </a:t>
            </a:r>
            <a:r>
              <a:rPr lang="pt-BR" altLang="zh-CN" sz="2800">
                <a:solidFill>
                  <a:srgbClr val="000000"/>
                </a:solidFill>
                <a:cs typeface="宋体"/>
              </a:rPr>
              <a:t>Thomas,</a:t>
            </a:r>
            <a:r>
              <a:rPr lang="pt-BR" altLang="zh-CN" sz="2800">
                <a:cs typeface="宋体"/>
              </a:rPr>
              <a:t> </a:t>
            </a:r>
            <a:r>
              <a:rPr lang="pt-BR" altLang="zh-CN" sz="2800">
                <a:solidFill>
                  <a:srgbClr val="000000"/>
                </a:solidFill>
                <a:cs typeface="宋体"/>
              </a:rPr>
              <a:t>director</a:t>
            </a:r>
            <a:r>
              <a:rPr lang="pt-BR" altLang="zh-CN" sz="2800">
                <a:cs typeface="宋体"/>
              </a:rPr>
              <a:t> </a:t>
            </a:r>
            <a:r>
              <a:rPr lang="pt-BR" altLang="zh-CN" sz="2800">
                <a:solidFill>
                  <a:srgbClr val="000000"/>
                </a:solidFill>
                <a:cs typeface="宋体"/>
              </a:rPr>
              <a:t>de</a:t>
            </a:r>
            <a:r>
              <a:rPr lang="pt-BR" altLang="zh-CN" sz="2800">
                <a:cs typeface="宋体"/>
              </a:rPr>
              <a:t> </a:t>
            </a:r>
            <a:r>
              <a:rPr lang="pt-BR" altLang="zh-CN" sz="2800">
                <a:solidFill>
                  <a:srgbClr val="000000"/>
                </a:solidFill>
                <a:cs typeface="宋体"/>
              </a:rPr>
              <a:t>biblioteca</a:t>
            </a:r>
            <a:r>
              <a:rPr lang="en-GB" altLang="zh-CN" sz="2800">
                <a:cs typeface="宋体"/>
              </a:rPr>
              <a:t> </a:t>
            </a:r>
          </a:p>
          <a:p>
            <a:pPr algn="r"/>
            <a:r>
              <a:rPr lang="en-US" altLang="zh-CN" sz="2800">
                <a:solidFill>
                  <a:srgbClr val="000000"/>
                </a:solidFill>
                <a:cs typeface="宋体"/>
              </a:rPr>
              <a:t>Hargrave-Andrew</a:t>
            </a:r>
            <a:r>
              <a:rPr lang="en-US" altLang="zh-CN" sz="2800">
                <a:cs typeface="宋体"/>
              </a:rPr>
              <a:t> </a:t>
            </a:r>
            <a:r>
              <a:rPr lang="en-US" altLang="zh-CN" sz="2800">
                <a:solidFill>
                  <a:srgbClr val="000000"/>
                </a:solidFill>
                <a:cs typeface="宋体"/>
              </a:rPr>
              <a:t>Library,</a:t>
            </a:r>
            <a:r>
              <a:rPr lang="en-US" altLang="zh-CN" sz="2800">
                <a:cs typeface="宋体"/>
              </a:rPr>
              <a:t> </a:t>
            </a:r>
            <a:r>
              <a:rPr lang="en-US" altLang="zh-CN" sz="2800">
                <a:solidFill>
                  <a:srgbClr val="000000"/>
                </a:solidFill>
                <a:cs typeface="宋体"/>
              </a:rPr>
              <a:t>Monash</a:t>
            </a:r>
            <a:r>
              <a:rPr lang="en-US" altLang="zh-CN" sz="2800">
                <a:cs typeface="宋体"/>
              </a:rPr>
              <a:t> </a:t>
            </a:r>
            <a:r>
              <a:rPr lang="en-US" altLang="zh-CN" sz="2800">
                <a:solidFill>
                  <a:srgbClr val="000000"/>
                </a:solidFill>
                <a:cs typeface="宋体"/>
              </a:rPr>
              <a:t>University</a:t>
            </a:r>
            <a:r>
              <a:rPr lang="en-US" altLang="zh-CN" sz="2800">
                <a:cs typeface="宋体"/>
              </a:rPr>
              <a:t> </a:t>
            </a:r>
            <a:r>
              <a:rPr lang="en-US" altLang="zh-CN" sz="2800" baseline="0">
                <a:solidFill>
                  <a:srgbClr val="000000"/>
                </a:solidFill>
                <a:cs typeface="宋体"/>
              </a:rPr>
              <a:t> </a:t>
            </a:r>
            <a:r>
              <a:rPr lang="en-US" altLang="zh-CN" sz="2800">
                <a:solidFill>
                  <a:srgbClr val="000000"/>
                </a:solidFill>
                <a:cs typeface="宋体"/>
              </a:rPr>
              <a:t>Australia</a:t>
            </a:r>
            <a:endParaRPr lang="en-GB" altLang="zh-CN" sz="1300">
              <a:solidFill>
                <a:srgbClr val="000000"/>
              </a:solidFill>
              <a:cs typeface="宋体"/>
            </a:endParaRPr>
          </a:p>
          <a:p>
            <a:endParaRPr lang="en-GB" altLang="zh-CN" sz="1300">
              <a:cs typeface="宋体"/>
            </a:endParaRPr>
          </a:p>
        </p:txBody>
      </p:sp>
      <p:pic>
        <p:nvPicPr>
          <p:cNvPr id="50182" name="Picture 10" descr="robertthomas.png"/>
          <p:cNvPicPr>
            <a:picLocks noChangeAspect="1"/>
          </p:cNvPicPr>
          <p:nvPr/>
        </p:nvPicPr>
        <p:blipFill>
          <a:blip r:embed="rId3" cstate="print"/>
          <a:srcRect/>
          <a:stretch>
            <a:fillRect/>
          </a:stretch>
        </p:blipFill>
        <p:spPr bwMode="auto">
          <a:xfrm>
            <a:off x="7412038" y="5257800"/>
            <a:ext cx="1731962"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7315200" cy="5527148"/>
          </a:xfrm>
          <a:prstGeom prst="rect">
            <a:avLst/>
          </a:prstGeom>
          <a:noFill/>
          <a:ln>
            <a:noFill/>
          </a:ln>
        </p:spPr>
      </p:pic>
      <p:sp>
        <p:nvSpPr>
          <p:cNvPr id="27650" name="TextBox 1"/>
          <p:cNvSpPr txBox="1">
            <a:spLocks noChangeArrowheads="1"/>
          </p:cNvSpPr>
          <p:nvPr/>
        </p:nvSpPr>
        <p:spPr bwMode="auto">
          <a:xfrm>
            <a:off x="152400" y="2554288"/>
            <a:ext cx="8839200" cy="1200150"/>
          </a:xfrm>
          <a:prstGeom prst="rect">
            <a:avLst/>
          </a:prstGeom>
          <a:noFill/>
          <a:ln w="9525">
            <a:noFill/>
            <a:miter lim="800000"/>
            <a:headEnd/>
            <a:tailEnd/>
          </a:ln>
        </p:spPr>
        <p:txBody>
          <a:bodyPr>
            <a:spAutoFit/>
          </a:bodyPr>
          <a:lstStyle/>
          <a:p>
            <a:pPr algn="ctr"/>
            <a:r>
              <a:rPr lang="es-ES" sz="3600" b="1" baseline="0" dirty="0"/>
              <a:t>El valor </a:t>
            </a:r>
            <a:r>
              <a:rPr lang="es-ES" sz="3600" b="1" baseline="0" dirty="0" smtClean="0"/>
              <a:t>de los </a:t>
            </a:r>
            <a:r>
              <a:rPr lang="es-ES" sz="3600" b="1" baseline="0" dirty="0"/>
              <a:t>libros en el proceso de la investigación</a:t>
            </a:r>
            <a:endParaRPr lang="en-US" sz="3600" b="1" baseline="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15"/>
          <p:cNvGrpSpPr>
            <a:grpSpLocks/>
          </p:cNvGrpSpPr>
          <p:nvPr/>
        </p:nvGrpSpPr>
        <p:grpSpPr bwMode="auto">
          <a:xfrm>
            <a:off x="0" y="228600"/>
            <a:ext cx="6400800" cy="3048000"/>
            <a:chOff x="3657600" y="2286000"/>
            <a:chExt cx="6400800" cy="3048000"/>
          </a:xfrm>
        </p:grpSpPr>
        <p:pic>
          <p:nvPicPr>
            <p:cNvPr id="51225" name="Picture 9"/>
            <p:cNvPicPr>
              <a:picLocks noChangeAspect="1" noChangeArrowheads="1"/>
            </p:cNvPicPr>
            <p:nvPr/>
          </p:nvPicPr>
          <p:blipFill>
            <a:blip r:embed="rId3" cstate="print"/>
            <a:srcRect/>
            <a:stretch>
              <a:fillRect/>
            </a:stretch>
          </p:blipFill>
          <p:spPr bwMode="auto">
            <a:xfrm>
              <a:off x="3657600" y="2286000"/>
              <a:ext cx="6263235" cy="3048000"/>
            </a:xfrm>
            <a:prstGeom prst="rect">
              <a:avLst/>
            </a:prstGeom>
            <a:noFill/>
            <a:ln w="9525">
              <a:noFill/>
              <a:miter lim="800000"/>
              <a:headEnd/>
              <a:tailEnd/>
            </a:ln>
          </p:spPr>
        </p:pic>
        <p:sp>
          <p:nvSpPr>
            <p:cNvPr id="14" name="Rectangle 13"/>
            <p:cNvSpPr/>
            <p:nvPr/>
          </p:nvSpPr>
          <p:spPr>
            <a:xfrm>
              <a:off x="8686800" y="3352800"/>
              <a:ext cx="1371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aphicFrame>
        <p:nvGraphicFramePr>
          <p:cNvPr id="11" name="Table 10"/>
          <p:cNvGraphicFramePr>
            <a:graphicFrameLocks noGrp="1"/>
          </p:cNvGraphicFramePr>
          <p:nvPr/>
        </p:nvGraphicFramePr>
        <p:xfrm>
          <a:off x="152400" y="5105400"/>
          <a:ext cx="7467600" cy="1605213"/>
        </p:xfrm>
        <a:graphic>
          <a:graphicData uri="http://schemas.openxmlformats.org/drawingml/2006/table">
            <a:tbl>
              <a:tblPr/>
              <a:tblGrid>
                <a:gridCol w="5118243"/>
                <a:gridCol w="2349357"/>
              </a:tblGrid>
              <a:tr h="457200">
                <a:tc>
                  <a:txBody>
                    <a:bodyPr/>
                    <a:lstStyle/>
                    <a:p>
                      <a:pPr algn="l" fontAlgn="b"/>
                      <a:r>
                        <a:rPr lang="es-ES_tradnl" sz="2400" b="1" i="0" u="none" strike="noStrike" noProof="0" dirty="0" smtClean="0">
                          <a:solidFill>
                            <a:schemeClr val="accent1"/>
                          </a:solidFill>
                          <a:latin typeface="Calibri"/>
                        </a:rPr>
                        <a:t>Casi el doble de uso en el segundo</a:t>
                      </a:r>
                      <a:r>
                        <a:rPr lang="es-ES_tradnl" sz="2400" b="1" i="0" u="none" strike="noStrike" baseline="0" noProof="0" dirty="0" smtClean="0">
                          <a:solidFill>
                            <a:schemeClr val="accent1"/>
                          </a:solidFill>
                          <a:latin typeface="Calibri"/>
                        </a:rPr>
                        <a:t> </a:t>
                      </a:r>
                      <a:r>
                        <a:rPr lang="es-ES_tradnl" sz="2400" b="1" i="0" u="none" strike="noStrike" kern="1200" noProof="0" dirty="0" smtClean="0">
                          <a:solidFill>
                            <a:schemeClr val="accent1"/>
                          </a:solidFill>
                          <a:latin typeface="Calibri"/>
                          <a:ea typeface="+mn-ea"/>
                          <a:cs typeface="+mn-cs"/>
                        </a:rPr>
                        <a:t>año</a:t>
                      </a:r>
                      <a:endParaRPr lang="es-ES_tradnl" sz="2400" b="1" i="0" u="none" strike="noStrike" kern="1200" noProof="0" dirty="0">
                        <a:solidFill>
                          <a:schemeClr val="accent1"/>
                        </a:solidFill>
                        <a:latin typeface="Calibri"/>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_tradnl" sz="2400" b="0" i="0" u="none" strike="noStrike" noProof="0" smtClean="0">
                          <a:solidFill>
                            <a:srgbClr val="000000"/>
                          </a:solidFill>
                          <a:latin typeface="Calibri"/>
                        </a:rPr>
                        <a:t>% de la coleccion</a:t>
                      </a:r>
                      <a:endParaRPr lang="es-ES_tradnl"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82671">
                <a:tc>
                  <a:txBody>
                    <a:bodyPr/>
                    <a:lstStyle/>
                    <a:p>
                      <a:pPr algn="l" fontAlgn="b"/>
                      <a:r>
                        <a:rPr lang="es-ES_tradnl" sz="2400" b="0" i="0" u="none" strike="noStrike" noProof="0" dirty="0" smtClean="0">
                          <a:solidFill>
                            <a:srgbClr val="000000"/>
                          </a:solidFill>
                          <a:latin typeface="Calibri"/>
                        </a:rPr>
                        <a:t>Número de títulos</a:t>
                      </a:r>
                      <a:r>
                        <a:rPr lang="es-ES_tradnl" sz="2400" b="0" i="0" u="none" strike="noStrike" baseline="0" noProof="0" dirty="0" smtClean="0">
                          <a:solidFill>
                            <a:srgbClr val="000000"/>
                          </a:solidFill>
                          <a:latin typeface="Calibri"/>
                        </a:rPr>
                        <a:t> utilizados </a:t>
                      </a:r>
                      <a:r>
                        <a:rPr lang="es-ES_tradnl" sz="2400" b="0" i="0" u="none" strike="noStrike" noProof="0" dirty="0" smtClean="0">
                          <a:solidFill>
                            <a:srgbClr val="000000"/>
                          </a:solidFill>
                          <a:latin typeface="Calibri"/>
                        </a:rPr>
                        <a:t>2009</a:t>
                      </a:r>
                      <a:endParaRPr lang="es-ES_tradnl" sz="24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_tradnl" sz="2400" b="0" i="0" u="none" strike="noStrike" noProof="0" smtClean="0">
                          <a:solidFill>
                            <a:srgbClr val="000000"/>
                          </a:solidFill>
                          <a:latin typeface="Calibri"/>
                        </a:rPr>
                        <a:t>28.50%</a:t>
                      </a:r>
                      <a:endParaRPr lang="es-ES_tradnl"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82671">
                <a:tc>
                  <a:txBody>
                    <a:bodyPr/>
                    <a:lstStyle/>
                    <a:p>
                      <a:pPr algn="l" fontAlgn="b"/>
                      <a:r>
                        <a:rPr lang="es-ES_tradnl" sz="2400" b="0" i="0" u="none" strike="noStrike" noProof="0" dirty="0" smtClean="0">
                          <a:solidFill>
                            <a:srgbClr val="000000"/>
                          </a:solidFill>
                          <a:latin typeface="+mn-lt"/>
                        </a:rPr>
                        <a:t>Número de títulos</a:t>
                      </a:r>
                      <a:r>
                        <a:rPr lang="es-ES_tradnl" sz="2400" b="0" i="0" u="none" strike="noStrike" baseline="0" noProof="0" dirty="0" smtClean="0">
                          <a:solidFill>
                            <a:srgbClr val="000000"/>
                          </a:solidFill>
                          <a:latin typeface="+mn-lt"/>
                        </a:rPr>
                        <a:t> utilizados </a:t>
                      </a:r>
                      <a:r>
                        <a:rPr lang="es-ES_tradnl" sz="2400" b="0" i="0" u="none" strike="noStrike" noProof="0" dirty="0" smtClean="0">
                          <a:solidFill>
                            <a:srgbClr val="000000"/>
                          </a:solidFill>
                          <a:latin typeface="Calibri"/>
                        </a:rPr>
                        <a:t>(2009,2010)</a:t>
                      </a:r>
                      <a:endParaRPr lang="es-ES_tradnl" sz="24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_tradnl" sz="2400" b="0" i="0" u="none" strike="noStrike" noProof="0" smtClean="0">
                          <a:solidFill>
                            <a:srgbClr val="000000"/>
                          </a:solidFill>
                          <a:latin typeface="Calibri"/>
                        </a:rPr>
                        <a:t>50.81%</a:t>
                      </a:r>
                      <a:endParaRPr lang="es-ES_tradnl"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82671">
                <a:tc>
                  <a:txBody>
                    <a:bodyPr/>
                    <a:lstStyle/>
                    <a:p>
                      <a:pPr algn="l" fontAlgn="b"/>
                      <a:r>
                        <a:rPr lang="es-ES_tradnl" sz="2400" b="0" i="0" u="none" strike="noStrike" noProof="0" dirty="0" smtClean="0">
                          <a:solidFill>
                            <a:srgbClr val="000000"/>
                          </a:solidFill>
                          <a:latin typeface="Calibri"/>
                        </a:rPr>
                        <a:t>%</a:t>
                      </a:r>
                      <a:r>
                        <a:rPr lang="es-ES_tradnl" sz="2400" b="0" i="0" u="none" strike="noStrike" baseline="0" noProof="0" dirty="0" smtClean="0">
                          <a:solidFill>
                            <a:srgbClr val="000000"/>
                          </a:solidFill>
                          <a:latin typeface="Calibri"/>
                        </a:rPr>
                        <a:t> </a:t>
                      </a:r>
                      <a:r>
                        <a:rPr lang="es-ES_tradnl" sz="2400" b="0" i="0" u="none" strike="noStrike" noProof="0" dirty="0" smtClean="0">
                          <a:solidFill>
                            <a:srgbClr val="000000"/>
                          </a:solidFill>
                          <a:latin typeface="Calibri"/>
                        </a:rPr>
                        <a:t>2009 títulos re-utilizados en 2010</a:t>
                      </a:r>
                      <a:endParaRPr lang="es-ES_tradnl" sz="24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_tradnl" sz="2400" b="0" i="0" u="none" strike="noStrike" noProof="0" dirty="0" smtClean="0">
                          <a:solidFill>
                            <a:srgbClr val="000000"/>
                          </a:solidFill>
                          <a:latin typeface="Calibri"/>
                        </a:rPr>
                        <a:t>51.58%</a:t>
                      </a:r>
                      <a:endParaRPr lang="es-ES_tradnl" sz="24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51220" name="TextBox 12"/>
          <p:cNvSpPr txBox="1">
            <a:spLocks noChangeArrowheads="1"/>
          </p:cNvSpPr>
          <p:nvPr/>
        </p:nvSpPr>
        <p:spPr bwMode="auto">
          <a:xfrm>
            <a:off x="609600" y="762000"/>
            <a:ext cx="3276600" cy="1108075"/>
          </a:xfrm>
          <a:prstGeom prst="rect">
            <a:avLst/>
          </a:prstGeom>
          <a:noFill/>
          <a:ln w="9525">
            <a:noFill/>
            <a:miter lim="800000"/>
            <a:headEnd/>
            <a:tailEnd/>
          </a:ln>
        </p:spPr>
        <p:txBody>
          <a:bodyPr>
            <a:spAutoFit/>
          </a:bodyPr>
          <a:lstStyle/>
          <a:p>
            <a:r>
              <a:rPr lang="es-ES_tradnl" sz="2200" b="1" baseline="0">
                <a:solidFill>
                  <a:schemeClr val="accent1"/>
                </a:solidFill>
              </a:rPr>
              <a:t>Caso Práctico:</a:t>
            </a:r>
          </a:p>
          <a:p>
            <a:r>
              <a:rPr lang="es-ES_tradnl" sz="2200" b="1" baseline="0">
                <a:solidFill>
                  <a:schemeClr val="accent1"/>
                </a:solidFill>
              </a:rPr>
              <a:t> 6 Meses después de Compra</a:t>
            </a:r>
            <a:endParaRPr lang="es-ES_tradnl" sz="2200" b="1">
              <a:solidFill>
                <a:schemeClr val="accent1"/>
              </a:solidFill>
            </a:endParaRPr>
          </a:p>
        </p:txBody>
      </p:sp>
      <p:pic>
        <p:nvPicPr>
          <p:cNvPr id="51221" name="Picture 8" descr="impression of approach to new library at night"/>
          <p:cNvPicPr>
            <a:picLocks noChangeAspect="1" noChangeArrowheads="1"/>
          </p:cNvPicPr>
          <p:nvPr/>
        </p:nvPicPr>
        <p:blipFill>
          <a:blip r:embed="rId4" cstate="print"/>
          <a:srcRect/>
          <a:stretch>
            <a:fillRect/>
          </a:stretch>
        </p:blipFill>
        <p:spPr bwMode="auto">
          <a:xfrm>
            <a:off x="6477000" y="228600"/>
            <a:ext cx="2667000" cy="1652588"/>
          </a:xfrm>
          <a:prstGeom prst="rect">
            <a:avLst/>
          </a:prstGeom>
          <a:noFill/>
          <a:ln w="9525">
            <a:noFill/>
            <a:miter lim="800000"/>
            <a:headEnd/>
            <a:tailEnd/>
          </a:ln>
        </p:spPr>
      </p:pic>
      <p:pic>
        <p:nvPicPr>
          <p:cNvPr id="51222" name="Picture 14" descr="  "/>
          <p:cNvPicPr>
            <a:picLocks noChangeAspect="1" noChangeArrowheads="1"/>
          </p:cNvPicPr>
          <p:nvPr/>
        </p:nvPicPr>
        <p:blipFill>
          <a:blip r:embed="rId5" cstate="print"/>
          <a:srcRect/>
          <a:stretch>
            <a:fillRect/>
          </a:stretch>
        </p:blipFill>
        <p:spPr bwMode="auto">
          <a:xfrm>
            <a:off x="6477000" y="1981200"/>
            <a:ext cx="1828800" cy="749300"/>
          </a:xfrm>
          <a:prstGeom prst="rect">
            <a:avLst/>
          </a:prstGeom>
          <a:solidFill>
            <a:schemeClr val="bg1"/>
          </a:solidFill>
          <a:ln w="9525">
            <a:noFill/>
            <a:miter lim="800000"/>
            <a:headEnd/>
            <a:tailEnd/>
          </a:ln>
        </p:spPr>
      </p:pic>
      <p:sp>
        <p:nvSpPr>
          <p:cNvPr id="10" name="TextBox 9"/>
          <p:cNvSpPr txBox="1"/>
          <p:nvPr/>
        </p:nvSpPr>
        <p:spPr>
          <a:xfrm>
            <a:off x="1579563" y="3759200"/>
            <a:ext cx="7488237" cy="708025"/>
          </a:xfrm>
          <a:prstGeom prst="rect">
            <a:avLst/>
          </a:prstGeom>
          <a:noFill/>
        </p:spPr>
        <p:txBody>
          <a:bodyPr>
            <a:spAutoFit/>
          </a:bodyPr>
          <a:lstStyle/>
          <a:p>
            <a:pPr>
              <a:defRPr/>
            </a:pPr>
            <a:r>
              <a:rPr lang="es-ES_tradnl" sz="2000" i="1" dirty="0">
                <a:solidFill>
                  <a:schemeClr val="accent3">
                    <a:lumMod val="75000"/>
                  </a:schemeClr>
                </a:solidFill>
              </a:rPr>
              <a:t>Los informes indican  y sugieren que nuestra colección de Ebooks se ha integrado con éxito, solo 6 meses después de la compra. Seguiremos buscando nuevas evidencias para contabilizar y justificar los resultados</a:t>
            </a:r>
            <a:endParaRPr lang="es-ES_tradnl" sz="2000" i="1" dirty="0"/>
          </a:p>
          <a:p>
            <a:pPr>
              <a:defRPr/>
            </a:pPr>
            <a:r>
              <a:rPr lang="es-ES_tradnl" sz="2000" i="1" dirty="0">
                <a:solidFill>
                  <a:schemeClr val="tx2"/>
                </a:solidFill>
              </a:rPr>
              <a:t>Chris Banks, Bibliotecaria de la Universidad de Aberdeen</a:t>
            </a:r>
          </a:p>
        </p:txBody>
      </p:sp>
      <p:pic>
        <p:nvPicPr>
          <p:cNvPr id="51224" name="Picture 12"/>
          <p:cNvPicPr>
            <a:picLocks noChangeAspect="1" noChangeArrowheads="1"/>
          </p:cNvPicPr>
          <p:nvPr/>
        </p:nvPicPr>
        <p:blipFill>
          <a:blip r:embed="rId6" cstate="print"/>
          <a:srcRect r="84851"/>
          <a:stretch>
            <a:fillRect/>
          </a:stretch>
        </p:blipFill>
        <p:spPr bwMode="auto">
          <a:xfrm>
            <a:off x="228600" y="3484563"/>
            <a:ext cx="1247775" cy="116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407787" y="152400"/>
            <a:ext cx="4583813" cy="2749069"/>
            <a:chOff x="152400" y="228600"/>
            <a:chExt cx="4583813" cy="2749069"/>
          </a:xfrm>
        </p:grpSpPr>
        <p:pic>
          <p:nvPicPr>
            <p:cNvPr id="4" name="Picture 3" descr="Books 2005-2011.png"/>
            <p:cNvPicPr>
              <a:picLocks noChangeAspect="1"/>
            </p:cNvPicPr>
            <p:nvPr/>
          </p:nvPicPr>
          <p:blipFill>
            <a:blip r:embed="rId2" cstate="print"/>
            <a:stretch>
              <a:fillRect/>
            </a:stretch>
          </p:blipFill>
          <p:spPr>
            <a:xfrm>
              <a:off x="152400" y="228600"/>
              <a:ext cx="4583813" cy="27490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3364" name="Picture 4" descr="http://arigatosevilla.files.wordpress.com/2011/04/universidad-sevilla.gif"/>
            <p:cNvPicPr>
              <a:picLocks noChangeAspect="1" noChangeArrowheads="1"/>
            </p:cNvPicPr>
            <p:nvPr/>
          </p:nvPicPr>
          <p:blipFill>
            <a:blip r:embed="rId3" cstate="print"/>
            <a:srcRect/>
            <a:stretch>
              <a:fillRect/>
            </a:stretch>
          </p:blipFill>
          <p:spPr bwMode="auto">
            <a:xfrm>
              <a:off x="685800" y="533400"/>
              <a:ext cx="533400" cy="469783"/>
            </a:xfrm>
            <a:prstGeom prst="rect">
              <a:avLst/>
            </a:prstGeom>
            <a:noFill/>
          </p:spPr>
        </p:pic>
      </p:grpSp>
      <p:grpSp>
        <p:nvGrpSpPr>
          <p:cNvPr id="10" name="Group 9"/>
          <p:cNvGrpSpPr/>
          <p:nvPr/>
        </p:nvGrpSpPr>
        <p:grpSpPr>
          <a:xfrm>
            <a:off x="4407787" y="4038600"/>
            <a:ext cx="4583813" cy="2749069"/>
            <a:chOff x="4331587" y="3499331"/>
            <a:chExt cx="4583813" cy="2749069"/>
          </a:xfrm>
        </p:grpSpPr>
        <p:pic>
          <p:nvPicPr>
            <p:cNvPr id="5" name="Picture 4" descr="Jan-Dic 2011.png"/>
            <p:cNvPicPr>
              <a:picLocks noChangeAspect="1"/>
            </p:cNvPicPr>
            <p:nvPr/>
          </p:nvPicPr>
          <p:blipFill>
            <a:blip r:embed="rId4" cstate="print"/>
            <a:stretch>
              <a:fillRect/>
            </a:stretch>
          </p:blipFill>
          <p:spPr>
            <a:xfrm>
              <a:off x="4331587" y="3499331"/>
              <a:ext cx="4583813" cy="27490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3366" name="Picture 6" descr="http://arigatosevilla.files.wordpress.com/2011/04/universidad-sevilla.gif"/>
            <p:cNvPicPr>
              <a:picLocks noChangeAspect="1" noChangeArrowheads="1"/>
            </p:cNvPicPr>
            <p:nvPr/>
          </p:nvPicPr>
          <p:blipFill>
            <a:blip r:embed="rId3" cstate="print"/>
            <a:srcRect/>
            <a:stretch>
              <a:fillRect/>
            </a:stretch>
          </p:blipFill>
          <p:spPr bwMode="auto">
            <a:xfrm>
              <a:off x="4876800" y="3726810"/>
              <a:ext cx="609600" cy="536896"/>
            </a:xfrm>
            <a:prstGeom prst="rect">
              <a:avLst/>
            </a:prstGeom>
            <a:noFill/>
          </p:spPr>
        </p:pic>
      </p:grpSp>
      <p:pic>
        <p:nvPicPr>
          <p:cNvPr id="143370" name="Picture 10" descr="http://www.ociogo.com/images/sevilla/0000/473_real-fabrica-de-tabacos-universidad-de-sevilla.jpg"/>
          <p:cNvPicPr>
            <a:picLocks noChangeAspect="1" noChangeArrowheads="1"/>
          </p:cNvPicPr>
          <p:nvPr/>
        </p:nvPicPr>
        <p:blipFill>
          <a:blip r:embed="rId5" cstate="print"/>
          <a:srcRect/>
          <a:stretch>
            <a:fillRect/>
          </a:stretch>
        </p:blipFill>
        <p:spPr bwMode="auto">
          <a:xfrm>
            <a:off x="272519" y="304800"/>
            <a:ext cx="3766081" cy="5334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7467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_tradnl" altLang="ko-KR" sz="3600" b="1" spc="150" dirty="0">
                <a:solidFill>
                  <a:schemeClr val="tx1"/>
                </a:solidFill>
              </a:rPr>
              <a:t>Baldas de la Biblioteca de Ingeniería de </a:t>
            </a:r>
            <a:r>
              <a:rPr lang="es-ES_tradnl" altLang="ko-KR" sz="3600" b="1" spc="150" dirty="0" err="1">
                <a:solidFill>
                  <a:schemeClr val="tx1"/>
                </a:solidFill>
              </a:rPr>
              <a:t>Stanford</a:t>
            </a:r>
            <a:r>
              <a:rPr lang="es-ES_tradnl" altLang="ko-KR" sz="3600" b="1" spc="150" dirty="0">
                <a:solidFill>
                  <a:schemeClr val="tx1"/>
                </a:solidFill>
              </a:rPr>
              <a:t> : Casi Vacías!</a:t>
            </a:r>
            <a:endParaRPr lang="es-ES_tradnl" altLang="zh-TW" sz="3600" b="1" spc="150" dirty="0">
              <a:solidFill>
                <a:schemeClr val="tx1"/>
              </a:solidFill>
            </a:endParaRPr>
          </a:p>
        </p:txBody>
      </p:sp>
      <p:pic>
        <p:nvPicPr>
          <p:cNvPr id="52227" name="Picture 9" descr="stanford-library_enl.jpg"/>
          <p:cNvPicPr>
            <a:picLocks noChangeAspect="1"/>
          </p:cNvPicPr>
          <p:nvPr/>
        </p:nvPicPr>
        <p:blipFill>
          <a:blip r:embed="rId3" cstate="print"/>
          <a:srcRect/>
          <a:stretch>
            <a:fillRect/>
          </a:stretch>
        </p:blipFill>
        <p:spPr bwMode="auto">
          <a:xfrm>
            <a:off x="4648200" y="1295400"/>
            <a:ext cx="3886200" cy="4102100"/>
          </a:xfrm>
          <a:prstGeom prst="rect">
            <a:avLst/>
          </a:prstGeom>
          <a:noFill/>
          <a:ln w="9525">
            <a:noFill/>
            <a:miter lim="800000"/>
            <a:headEnd/>
            <a:tailEnd/>
          </a:ln>
        </p:spPr>
      </p:pic>
      <p:pic>
        <p:nvPicPr>
          <p:cNvPr id="52228" name="Picture 10" descr="Stanford Eng Library Empty.jpg"/>
          <p:cNvPicPr>
            <a:picLocks noChangeAspect="1"/>
          </p:cNvPicPr>
          <p:nvPr/>
        </p:nvPicPr>
        <p:blipFill>
          <a:blip r:embed="rId4" cstate="print"/>
          <a:srcRect/>
          <a:stretch>
            <a:fillRect/>
          </a:stretch>
        </p:blipFill>
        <p:spPr bwMode="auto">
          <a:xfrm>
            <a:off x="344488" y="1295400"/>
            <a:ext cx="4075112" cy="4114800"/>
          </a:xfrm>
          <a:prstGeom prst="rect">
            <a:avLst/>
          </a:prstGeom>
          <a:noFill/>
          <a:ln w="9525">
            <a:noFill/>
            <a:miter lim="800000"/>
            <a:headEnd/>
            <a:tailEnd/>
          </a:ln>
        </p:spPr>
      </p:pic>
      <p:sp>
        <p:nvSpPr>
          <p:cNvPr id="52229" name="TextBox 16"/>
          <p:cNvSpPr txBox="1">
            <a:spLocks noChangeArrowheads="1"/>
          </p:cNvSpPr>
          <p:nvPr/>
        </p:nvSpPr>
        <p:spPr bwMode="auto">
          <a:xfrm>
            <a:off x="152400" y="4343400"/>
            <a:ext cx="2667000" cy="954088"/>
          </a:xfrm>
          <a:prstGeom prst="rect">
            <a:avLst/>
          </a:prstGeom>
          <a:solidFill>
            <a:schemeClr val="bg1"/>
          </a:solidFill>
          <a:ln w="9525">
            <a:solidFill>
              <a:schemeClr val="tx1"/>
            </a:solidFill>
            <a:miter lim="800000"/>
            <a:headEnd/>
            <a:tailEnd/>
          </a:ln>
        </p:spPr>
        <p:txBody>
          <a:bodyPr>
            <a:spAutoFit/>
          </a:bodyPr>
          <a:lstStyle/>
          <a:p>
            <a:pPr algn="ctr"/>
            <a:r>
              <a:rPr lang="es-ES_tradnl" sz="2800"/>
              <a:t>Casi todas las publicaciones periódicas son online</a:t>
            </a:r>
          </a:p>
        </p:txBody>
      </p:sp>
      <p:pic>
        <p:nvPicPr>
          <p:cNvPr id="52230" name="Picture 21" descr="stanford logo.jpg"/>
          <p:cNvPicPr>
            <a:picLocks noChangeAspect="1"/>
          </p:cNvPicPr>
          <p:nvPr/>
        </p:nvPicPr>
        <p:blipFill>
          <a:blip r:embed="rId5" cstate="print"/>
          <a:srcRect/>
          <a:stretch>
            <a:fillRect/>
          </a:stretch>
        </p:blipFill>
        <p:spPr bwMode="auto">
          <a:xfrm>
            <a:off x="2895600" y="4495800"/>
            <a:ext cx="2533650" cy="657225"/>
          </a:xfrm>
          <a:prstGeom prst="rect">
            <a:avLst/>
          </a:prstGeom>
          <a:noFill/>
          <a:ln w="9525">
            <a:noFill/>
            <a:miter lim="800000"/>
            <a:headEnd/>
            <a:tailEnd/>
          </a:ln>
        </p:spPr>
      </p:pic>
      <p:sp>
        <p:nvSpPr>
          <p:cNvPr id="52231" name="TextBox 15"/>
          <p:cNvSpPr txBox="1">
            <a:spLocks noChangeArrowheads="1"/>
          </p:cNvSpPr>
          <p:nvPr/>
        </p:nvSpPr>
        <p:spPr bwMode="auto">
          <a:xfrm>
            <a:off x="5562600" y="4025900"/>
            <a:ext cx="2819400" cy="1384300"/>
          </a:xfrm>
          <a:prstGeom prst="rect">
            <a:avLst/>
          </a:prstGeom>
          <a:solidFill>
            <a:schemeClr val="bg1"/>
          </a:solidFill>
          <a:ln w="9525">
            <a:solidFill>
              <a:schemeClr val="tx1"/>
            </a:solidFill>
            <a:miter lim="800000"/>
            <a:headEnd/>
            <a:tailEnd/>
          </a:ln>
        </p:spPr>
        <p:txBody>
          <a:bodyPr>
            <a:spAutoFit/>
          </a:bodyPr>
          <a:lstStyle/>
          <a:p>
            <a:pPr algn="ctr"/>
            <a:r>
              <a:rPr lang="es-ES_tradnl" sz="2800"/>
              <a:t>In 2010, la Biblioteca</a:t>
            </a:r>
            <a:r>
              <a:rPr lang="es-ES_tradnl" sz="2800" baseline="0"/>
              <a:t>  </a:t>
            </a:r>
            <a:r>
              <a:rPr lang="es-ES_tradnl" sz="2800"/>
              <a:t>de Ingeniería de Stanford vaciaron el 85% de sus baldas por Ebooks</a:t>
            </a:r>
          </a:p>
        </p:txBody>
      </p:sp>
      <p:sp>
        <p:nvSpPr>
          <p:cNvPr id="52232" name="TextBox 10"/>
          <p:cNvSpPr txBox="1">
            <a:spLocks noChangeArrowheads="1"/>
          </p:cNvSpPr>
          <p:nvPr/>
        </p:nvSpPr>
        <p:spPr bwMode="auto">
          <a:xfrm>
            <a:off x="0" y="5453063"/>
            <a:ext cx="3505200" cy="1404937"/>
          </a:xfrm>
          <a:prstGeom prst="rect">
            <a:avLst/>
          </a:prstGeom>
          <a:solidFill>
            <a:schemeClr val="bg1"/>
          </a:solidFill>
          <a:ln w="9525">
            <a:noFill/>
            <a:miter lim="800000"/>
            <a:headEnd/>
            <a:tailEnd/>
          </a:ln>
        </p:spPr>
        <p:txBody>
          <a:bodyPr>
            <a:spAutoFit/>
          </a:bodyPr>
          <a:lstStyle/>
          <a:p>
            <a:r>
              <a:rPr lang="es-ES_tradnl" sz="1900"/>
              <a:t>Desde los últimos 5 años, casi todas las revistas de ingeniería se han convertido en versión On-line, convirtiendo sus versiones en papel obsoletas-Los libros no lo están haciendo mucho mejor!!</a:t>
            </a:r>
          </a:p>
          <a:p>
            <a:r>
              <a:rPr lang="es-ES_tradnl" sz="1900" b="1"/>
              <a:t>Helen Josephine, Biblioteca de Ingeniería de Stanford</a:t>
            </a:r>
            <a:endParaRPr lang="es-ES_tradnl" sz="1900"/>
          </a:p>
          <a:p>
            <a:endParaRPr lang="es-ES_tradnl"/>
          </a:p>
        </p:txBody>
      </p:sp>
      <p:sp>
        <p:nvSpPr>
          <p:cNvPr id="52233" name="TextBox 12"/>
          <p:cNvSpPr txBox="1">
            <a:spLocks noChangeArrowheads="1"/>
          </p:cNvSpPr>
          <p:nvPr/>
        </p:nvSpPr>
        <p:spPr bwMode="auto">
          <a:xfrm>
            <a:off x="4814888" y="5429250"/>
            <a:ext cx="3719512" cy="912813"/>
          </a:xfrm>
          <a:prstGeom prst="rect">
            <a:avLst/>
          </a:prstGeom>
          <a:noFill/>
          <a:ln w="9525">
            <a:noFill/>
            <a:miter lim="800000"/>
            <a:headEnd/>
            <a:tailEnd/>
          </a:ln>
        </p:spPr>
        <p:txBody>
          <a:bodyPr>
            <a:spAutoFit/>
          </a:bodyPr>
          <a:lstStyle/>
          <a:p>
            <a:r>
              <a:rPr lang="es-ES_tradnl" sz="2000"/>
              <a:t>La gran mayor parte de los libros en papel, no han salido de sus baldas en años!!</a:t>
            </a:r>
          </a:p>
          <a:p>
            <a:r>
              <a:rPr lang="es-ES_tradnl" sz="2000" b="1"/>
              <a:t>Michael Keller, Director de la Biblioteca de Stanford</a:t>
            </a:r>
            <a:endParaRPr lang="es-ES_tradnl"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4876800" y="1371600"/>
            <a:ext cx="4572000" cy="641350"/>
          </a:xfrm>
          <a:prstGeom prst="rect">
            <a:avLst/>
          </a:prstGeom>
          <a:noFill/>
          <a:ln w="9525">
            <a:noFill/>
            <a:miter lim="800000"/>
            <a:headEnd/>
            <a:tailEnd/>
          </a:ln>
        </p:spPr>
        <p:txBody>
          <a:bodyPr>
            <a:spAutoFit/>
          </a:bodyPr>
          <a:lstStyle/>
          <a:p>
            <a:r>
              <a:rPr lang="en-US" sz="1800" baseline="0">
                <a:latin typeface="Arial" pitchFamily="34" charset="0"/>
              </a:rPr>
              <a:t/>
            </a:r>
            <a:br>
              <a:rPr lang="en-US" sz="1800" baseline="0">
                <a:latin typeface="Arial" pitchFamily="34" charset="0"/>
              </a:rPr>
            </a:br>
            <a:endParaRPr lang="en-US" sz="1800" baseline="0">
              <a:latin typeface="Arial" pitchFamily="34" charset="0"/>
            </a:endParaRPr>
          </a:p>
        </p:txBody>
      </p:sp>
      <p:sp>
        <p:nvSpPr>
          <p:cNvPr id="41992" name="TextBox 12"/>
          <p:cNvSpPr txBox="1">
            <a:spLocks noChangeArrowheads="1"/>
          </p:cNvSpPr>
          <p:nvPr/>
        </p:nvSpPr>
        <p:spPr bwMode="auto">
          <a:xfrm>
            <a:off x="228600" y="0"/>
            <a:ext cx="8001000" cy="769938"/>
          </a:xfrm>
          <a:prstGeom prst="rect">
            <a:avLst/>
          </a:prstGeom>
          <a:noFill/>
          <a:ln w="9525">
            <a:noFill/>
            <a:miter lim="800000"/>
            <a:headEnd/>
            <a:tailEnd/>
          </a:ln>
        </p:spPr>
        <p:txBody>
          <a:bodyPr>
            <a:spAutoFit/>
          </a:bodyPr>
          <a:lstStyle/>
          <a:p>
            <a:pPr>
              <a:defRPr/>
            </a:pPr>
            <a:r>
              <a:rPr lang="es-ES_tradnl" sz="2200" b="1" spc="300" baseline="0" dirty="0"/>
              <a:t>Bibliotecas Nacionales: </a:t>
            </a:r>
          </a:p>
          <a:p>
            <a:pPr>
              <a:defRPr/>
            </a:pPr>
            <a:r>
              <a:rPr lang="es-ES_tradnl" sz="2200" b="1" spc="300" baseline="0" dirty="0"/>
              <a:t>Empujando la migración del papel al digital</a:t>
            </a:r>
          </a:p>
        </p:txBody>
      </p:sp>
      <p:pic>
        <p:nvPicPr>
          <p:cNvPr id="53252" name="Picture 13" descr="korean3.jpg"/>
          <p:cNvPicPr>
            <a:picLocks noChangeAspect="1"/>
          </p:cNvPicPr>
          <p:nvPr/>
        </p:nvPicPr>
        <p:blipFill>
          <a:blip r:embed="rId3" cstate="print"/>
          <a:srcRect/>
          <a:stretch>
            <a:fillRect/>
          </a:stretch>
        </p:blipFill>
        <p:spPr bwMode="auto">
          <a:xfrm>
            <a:off x="152400" y="990600"/>
            <a:ext cx="3109913" cy="3200400"/>
          </a:xfrm>
          <a:prstGeom prst="rect">
            <a:avLst/>
          </a:prstGeom>
          <a:noFill/>
          <a:ln w="9525">
            <a:solidFill>
              <a:schemeClr val="tx1"/>
            </a:solidFill>
            <a:miter lim="800000"/>
            <a:headEnd/>
            <a:tailEnd/>
          </a:ln>
        </p:spPr>
      </p:pic>
      <p:sp>
        <p:nvSpPr>
          <p:cNvPr id="8" name="TextBox 7"/>
          <p:cNvSpPr txBox="1"/>
          <p:nvPr/>
        </p:nvSpPr>
        <p:spPr>
          <a:xfrm>
            <a:off x="228600" y="4267200"/>
            <a:ext cx="2819400" cy="1600200"/>
          </a:xfrm>
          <a:prstGeom prst="rect">
            <a:avLst/>
          </a:prstGeom>
          <a:noFill/>
        </p:spPr>
        <p:txBody>
          <a:bodyPr>
            <a:spAutoFit/>
          </a:bodyPr>
          <a:lstStyle/>
          <a:p>
            <a:pPr algn="ctr">
              <a:defRPr/>
            </a:pPr>
            <a:r>
              <a:rPr lang="es-ES_tradnl" b="1" spc="300" baseline="0" dirty="0"/>
              <a:t>Biblioteca Nacional de Corea</a:t>
            </a:r>
          </a:p>
          <a:p>
            <a:pPr algn="ctr">
              <a:defRPr/>
            </a:pPr>
            <a:r>
              <a:rPr lang="es-ES_tradnl" spc="300" baseline="0" dirty="0"/>
              <a:t>626 ordenadores, 380,000 libros digitalizados, 116 </a:t>
            </a:r>
            <a:r>
              <a:rPr lang="es-ES_tradnl" spc="300" baseline="0" dirty="0" err="1"/>
              <a:t>million</a:t>
            </a:r>
            <a:r>
              <a:rPr lang="es-ES_tradnl" spc="300" baseline="0" dirty="0"/>
              <a:t> de elemento de contenido digital.</a:t>
            </a:r>
            <a:endParaRPr lang="es-ES_tradnl" baseline="0" dirty="0">
              <a:latin typeface="Arial" charset="0"/>
            </a:endParaRPr>
          </a:p>
        </p:txBody>
      </p:sp>
      <p:sp>
        <p:nvSpPr>
          <p:cNvPr id="11" name="TextBox 10"/>
          <p:cNvSpPr txBox="1"/>
          <p:nvPr/>
        </p:nvSpPr>
        <p:spPr>
          <a:xfrm>
            <a:off x="6781800" y="1752600"/>
            <a:ext cx="2362200" cy="517525"/>
          </a:xfrm>
          <a:prstGeom prst="rect">
            <a:avLst/>
          </a:prstGeom>
          <a:noFill/>
        </p:spPr>
        <p:txBody>
          <a:bodyPr>
            <a:spAutoFit/>
          </a:bodyPr>
          <a:lstStyle/>
          <a:p>
            <a:pPr>
              <a:defRPr/>
            </a:pPr>
            <a:r>
              <a:rPr lang="en-US" b="1" spc="300" baseline="0" dirty="0" err="1"/>
              <a:t>Bibliothèque</a:t>
            </a:r>
            <a:r>
              <a:rPr lang="en-US" b="1" spc="300" baseline="0" dirty="0"/>
              <a:t> National de France</a:t>
            </a:r>
            <a:endParaRPr lang="en-GB" b="1" spc="300" baseline="0" dirty="0"/>
          </a:p>
        </p:txBody>
      </p:sp>
      <p:pic>
        <p:nvPicPr>
          <p:cNvPr id="53255" name="Picture 12" descr="Bibliotheca%20Alexandrina002.jpg"/>
          <p:cNvPicPr>
            <a:picLocks noChangeAspect="1"/>
          </p:cNvPicPr>
          <p:nvPr/>
        </p:nvPicPr>
        <p:blipFill>
          <a:blip r:embed="rId4" cstate="print"/>
          <a:srcRect/>
          <a:stretch>
            <a:fillRect/>
          </a:stretch>
        </p:blipFill>
        <p:spPr bwMode="auto">
          <a:xfrm>
            <a:off x="3505200" y="1219200"/>
            <a:ext cx="3276600" cy="2093913"/>
          </a:xfrm>
          <a:prstGeom prst="rect">
            <a:avLst/>
          </a:prstGeom>
          <a:noFill/>
          <a:ln w="9525">
            <a:noFill/>
            <a:miter lim="800000"/>
            <a:headEnd/>
            <a:tailEnd/>
          </a:ln>
        </p:spPr>
      </p:pic>
      <p:sp>
        <p:nvSpPr>
          <p:cNvPr id="15" name="TextBox 14"/>
          <p:cNvSpPr txBox="1"/>
          <p:nvPr/>
        </p:nvSpPr>
        <p:spPr>
          <a:xfrm>
            <a:off x="6858000" y="4267200"/>
            <a:ext cx="2057400" cy="304800"/>
          </a:xfrm>
          <a:prstGeom prst="rect">
            <a:avLst/>
          </a:prstGeom>
          <a:noFill/>
        </p:spPr>
        <p:txBody>
          <a:bodyPr>
            <a:spAutoFit/>
          </a:bodyPr>
          <a:lstStyle/>
          <a:p>
            <a:pPr>
              <a:defRPr/>
            </a:pPr>
            <a:r>
              <a:rPr lang="en-US" b="1" spc="300" baseline="0" dirty="0"/>
              <a:t>Bibliotheca Alexandrina</a:t>
            </a:r>
            <a:endParaRPr lang="en-GB" b="1" spc="300" baseline="0" dirty="0" err="1"/>
          </a:p>
        </p:txBody>
      </p:sp>
      <p:pic>
        <p:nvPicPr>
          <p:cNvPr id="53257" name="Picture 11" descr="Alexandria-7.jpg"/>
          <p:cNvPicPr>
            <a:picLocks noChangeAspect="1"/>
          </p:cNvPicPr>
          <p:nvPr/>
        </p:nvPicPr>
        <p:blipFill>
          <a:blip r:embed="rId5" cstate="print"/>
          <a:srcRect/>
          <a:stretch>
            <a:fillRect/>
          </a:stretch>
        </p:blipFill>
        <p:spPr bwMode="auto">
          <a:xfrm>
            <a:off x="3429000" y="3429000"/>
            <a:ext cx="3352800" cy="241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txBox="1">
            <a:spLocks/>
          </p:cNvSpPr>
          <p:nvPr/>
        </p:nvSpPr>
        <p:spPr bwMode="auto">
          <a:xfrm>
            <a:off x="7924800" y="7146925"/>
            <a:ext cx="762000" cy="411163"/>
          </a:xfrm>
          <a:prstGeom prst="rect">
            <a:avLst/>
          </a:prstGeom>
          <a:noFill/>
          <a:ln w="9525">
            <a:noFill/>
            <a:miter lim="800000"/>
            <a:headEnd/>
            <a:tailEnd/>
          </a:ln>
        </p:spPr>
        <p:txBody>
          <a:bodyPr/>
          <a:lstStyle/>
          <a:p>
            <a:pPr algn="r"/>
            <a:fld id="{B094676E-FE18-46A3-8A87-C2D0A816FB4E}" type="slidenum">
              <a:rPr lang="en-US" altLang="ja-JP" baseline="0">
                <a:cs typeface="ＭＳ Ｐゴシック"/>
              </a:rPr>
              <a:pPr algn="r"/>
              <a:t>34</a:t>
            </a:fld>
            <a:endParaRPr lang="en-US" altLang="ja-JP" baseline="0">
              <a:cs typeface="ＭＳ Ｐゴシック"/>
            </a:endParaRPr>
          </a:p>
        </p:txBody>
      </p:sp>
      <p:sp>
        <p:nvSpPr>
          <p:cNvPr id="54275" name="Rectangle 13"/>
          <p:cNvSpPr>
            <a:spLocks noChangeArrowheads="1"/>
          </p:cNvSpPr>
          <p:nvPr/>
        </p:nvSpPr>
        <p:spPr bwMode="auto">
          <a:xfrm>
            <a:off x="5638800" y="5867400"/>
            <a:ext cx="3124200" cy="274638"/>
          </a:xfrm>
          <a:prstGeom prst="rect">
            <a:avLst/>
          </a:prstGeom>
          <a:noFill/>
          <a:ln w="9525">
            <a:noFill/>
            <a:miter lim="800000"/>
            <a:headEnd/>
            <a:tailEnd/>
          </a:ln>
        </p:spPr>
        <p:txBody>
          <a:bodyPr>
            <a:spAutoFit/>
          </a:bodyPr>
          <a:lstStyle/>
          <a:p>
            <a:pPr fontAlgn="ctr"/>
            <a:r>
              <a:rPr lang="en-US" altLang="ja-JP" sz="1200" baseline="0">
                <a:solidFill>
                  <a:srgbClr val="000000"/>
                </a:solidFill>
                <a:cs typeface="ＭＳ Ｐゴシック"/>
              </a:rPr>
              <a:t>Source: The QS World University Rankings ‘09 </a:t>
            </a:r>
          </a:p>
        </p:txBody>
      </p:sp>
      <p:sp>
        <p:nvSpPr>
          <p:cNvPr id="54276" name="TextBox 10"/>
          <p:cNvSpPr txBox="1">
            <a:spLocks noChangeArrowheads="1"/>
          </p:cNvSpPr>
          <p:nvPr/>
        </p:nvSpPr>
        <p:spPr bwMode="auto">
          <a:xfrm>
            <a:off x="2362200" y="381000"/>
            <a:ext cx="4343400" cy="461963"/>
          </a:xfrm>
          <a:prstGeom prst="rect">
            <a:avLst/>
          </a:prstGeom>
          <a:noFill/>
          <a:ln w="9525">
            <a:noFill/>
            <a:miter lim="800000"/>
            <a:headEnd/>
            <a:tailEnd/>
          </a:ln>
        </p:spPr>
        <p:txBody>
          <a:bodyPr>
            <a:spAutoFit/>
          </a:bodyPr>
          <a:lstStyle/>
          <a:p>
            <a:r>
              <a:rPr lang="es-ES_tradnl" sz="2400" b="1" baseline="0"/>
              <a:t>Las 40 Grandes Universidades</a:t>
            </a:r>
          </a:p>
        </p:txBody>
      </p:sp>
      <p:pic>
        <p:nvPicPr>
          <p:cNvPr id="54277" name="Picture 305" descr="List"/>
          <p:cNvPicPr>
            <a:picLocks noChangeAspect="1" noChangeArrowheads="1"/>
          </p:cNvPicPr>
          <p:nvPr/>
        </p:nvPicPr>
        <p:blipFill>
          <a:blip r:embed="rId3" cstate="print"/>
          <a:srcRect/>
          <a:stretch>
            <a:fillRect/>
          </a:stretch>
        </p:blipFill>
        <p:spPr bwMode="auto">
          <a:xfrm>
            <a:off x="206375" y="1295400"/>
            <a:ext cx="8709025" cy="467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5"/>
          <p:cNvSpPr>
            <a:spLocks noChangeArrowheads="1"/>
          </p:cNvSpPr>
          <p:nvPr/>
        </p:nvSpPr>
        <p:spPr bwMode="auto">
          <a:xfrm>
            <a:off x="0" y="0"/>
            <a:ext cx="9144000" cy="4495800"/>
          </a:xfrm>
          <a:prstGeom prst="rect">
            <a:avLst/>
          </a:prstGeom>
          <a:solidFill>
            <a:srgbClr val="092450"/>
          </a:solidFill>
          <a:ln w="9525">
            <a:noFill/>
            <a:miter lim="800000"/>
            <a:headEnd/>
            <a:tailEnd/>
          </a:ln>
        </p:spPr>
        <p:txBody>
          <a:bodyPr wrap="none" anchor="ctr"/>
          <a:lstStyle/>
          <a:p>
            <a:endParaRPr lang="en-US"/>
          </a:p>
        </p:txBody>
      </p:sp>
      <p:pic>
        <p:nvPicPr>
          <p:cNvPr id="55299" name="Picture 94" descr="world-map-background"/>
          <p:cNvPicPr>
            <a:picLocks noChangeAspect="1" noChangeArrowheads="1"/>
          </p:cNvPicPr>
          <p:nvPr/>
        </p:nvPicPr>
        <p:blipFill>
          <a:blip r:embed="rId3" cstate="print"/>
          <a:srcRect/>
          <a:stretch>
            <a:fillRect/>
          </a:stretch>
        </p:blipFill>
        <p:spPr bwMode="auto">
          <a:xfrm>
            <a:off x="685800" y="0"/>
            <a:ext cx="7772400" cy="4495800"/>
          </a:xfrm>
          <a:prstGeom prst="rect">
            <a:avLst/>
          </a:prstGeom>
          <a:noFill/>
          <a:ln w="9525">
            <a:noFill/>
            <a:miter lim="800000"/>
            <a:headEnd/>
            <a:tailEnd/>
          </a:ln>
        </p:spPr>
      </p:pic>
      <p:sp>
        <p:nvSpPr>
          <p:cNvPr id="11" name="TextBox 10"/>
          <p:cNvSpPr txBox="1"/>
          <p:nvPr/>
        </p:nvSpPr>
        <p:spPr>
          <a:xfrm>
            <a:off x="1981200" y="2957513"/>
            <a:ext cx="304800" cy="274637"/>
          </a:xfrm>
          <a:prstGeom prst="rect">
            <a:avLst/>
          </a:prstGeom>
          <a:noFill/>
        </p:spPr>
        <p:txBody>
          <a:bodyPr>
            <a:spAutoFit/>
          </a:bodyPr>
          <a:lstStyle/>
          <a:p>
            <a:pPr>
              <a:defRPr/>
            </a:pPr>
            <a:endParaRPr lang="en-US" sz="1200" b="1" baseline="0" dirty="0">
              <a:solidFill>
                <a:schemeClr val="tx2"/>
              </a:solidFill>
              <a:effectLst>
                <a:outerShdw blurRad="38100" dist="38100" dir="2700000" algn="tl">
                  <a:srgbClr val="000000">
                    <a:alpha val="43137"/>
                  </a:srgbClr>
                </a:outerShdw>
              </a:effectLst>
              <a:latin typeface="Arial Rounded MT Bold" pitchFamily="34" charset="0"/>
            </a:endParaRPr>
          </a:p>
        </p:txBody>
      </p:sp>
      <p:sp>
        <p:nvSpPr>
          <p:cNvPr id="20" name="Rectangle 19"/>
          <p:cNvSpPr/>
          <p:nvPr/>
        </p:nvSpPr>
        <p:spPr>
          <a:xfrm>
            <a:off x="5791200" y="2957513"/>
            <a:ext cx="304800" cy="214312"/>
          </a:xfrm>
          <a:prstGeom prst="rect">
            <a:avLst/>
          </a:prstGeom>
        </p:spPr>
        <p:txBody>
          <a:bodyPr>
            <a:spAutoFit/>
          </a:bodyPr>
          <a:lstStyle/>
          <a:p>
            <a:pPr>
              <a:defRPr/>
            </a:pPr>
            <a:endParaRPr lang="en-US" sz="800" b="1" baseline="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55302" name="Rectangle 10"/>
          <p:cNvSpPr>
            <a:spLocks noChangeArrowheads="1"/>
          </p:cNvSpPr>
          <p:nvPr/>
        </p:nvSpPr>
        <p:spPr bwMode="auto">
          <a:xfrm>
            <a:off x="2133600" y="5562600"/>
            <a:ext cx="4648200" cy="274638"/>
          </a:xfrm>
          <a:prstGeom prst="rect">
            <a:avLst/>
          </a:prstGeom>
          <a:noFill/>
          <a:ln w="9525">
            <a:noFill/>
            <a:miter lim="800000"/>
            <a:headEnd/>
            <a:tailEnd/>
          </a:ln>
        </p:spPr>
        <p:txBody>
          <a:bodyPr>
            <a:spAutoFit/>
          </a:bodyPr>
          <a:lstStyle/>
          <a:p>
            <a:pPr algn="ctr"/>
            <a:r>
              <a:rPr lang="en-US" sz="1200" baseline="0">
                <a:solidFill>
                  <a:srgbClr val="000000"/>
                </a:solidFill>
                <a:latin typeface="Arial" pitchFamily="34" charset="0"/>
              </a:rPr>
              <a:t>Source: ScienceDirect online book usage Data</a:t>
            </a:r>
            <a:endParaRPr lang="en-US" sz="1200" baseline="0">
              <a:latin typeface="Arial" pitchFamily="34" charset="0"/>
            </a:endParaRPr>
          </a:p>
        </p:txBody>
      </p:sp>
      <p:sp>
        <p:nvSpPr>
          <p:cNvPr id="33802" name="Rectangle 25"/>
          <p:cNvSpPr>
            <a:spLocks noChangeArrowheads="1"/>
          </p:cNvSpPr>
          <p:nvPr/>
        </p:nvSpPr>
        <p:spPr bwMode="auto">
          <a:xfrm>
            <a:off x="0" y="0"/>
            <a:ext cx="9144000" cy="430213"/>
          </a:xfrm>
          <a:prstGeom prst="rect">
            <a:avLst/>
          </a:prstGeom>
          <a:solidFill>
            <a:schemeClr val="accent3">
              <a:lumMod val="60000"/>
              <a:lumOff val="40000"/>
            </a:schemeClr>
          </a:solidFill>
          <a:ln w="9525">
            <a:noFill/>
            <a:miter lim="800000"/>
            <a:headEnd/>
            <a:tailEnd/>
          </a:ln>
        </p:spPr>
        <p:txBody>
          <a:bodyPr>
            <a:spAutoFit/>
          </a:bodyPr>
          <a:lstStyle/>
          <a:p>
            <a:pPr algn="ctr">
              <a:defRPr/>
            </a:pPr>
            <a:r>
              <a:rPr lang="es-ES_tradnl" sz="2200" b="1" baseline="0" dirty="0"/>
              <a:t>Una Visión Global de la Migración</a:t>
            </a:r>
          </a:p>
        </p:txBody>
      </p:sp>
      <p:pic>
        <p:nvPicPr>
          <p:cNvPr id="55304" name="Picture 96" descr="Chart1"/>
          <p:cNvPicPr>
            <a:picLocks noChangeAspect="1" noChangeArrowheads="1"/>
          </p:cNvPicPr>
          <p:nvPr/>
        </p:nvPicPr>
        <p:blipFill>
          <a:blip r:embed="rId4" cstate="print"/>
          <a:srcRect/>
          <a:stretch>
            <a:fillRect/>
          </a:stretch>
        </p:blipFill>
        <p:spPr bwMode="auto">
          <a:xfrm>
            <a:off x="1066800" y="4230688"/>
            <a:ext cx="2286000" cy="1408112"/>
          </a:xfrm>
          <a:prstGeom prst="rect">
            <a:avLst/>
          </a:prstGeom>
          <a:noFill/>
          <a:ln w="9525">
            <a:noFill/>
            <a:miter lim="800000"/>
            <a:headEnd/>
            <a:tailEnd/>
          </a:ln>
        </p:spPr>
      </p:pic>
      <p:pic>
        <p:nvPicPr>
          <p:cNvPr id="55305" name="Picture 97" descr="Chart2"/>
          <p:cNvPicPr>
            <a:picLocks noChangeAspect="1" noChangeArrowheads="1"/>
          </p:cNvPicPr>
          <p:nvPr/>
        </p:nvPicPr>
        <p:blipFill>
          <a:blip r:embed="rId5" cstate="print"/>
          <a:srcRect/>
          <a:stretch>
            <a:fillRect/>
          </a:stretch>
        </p:blipFill>
        <p:spPr bwMode="auto">
          <a:xfrm>
            <a:off x="3429000" y="4213225"/>
            <a:ext cx="2133600" cy="1389063"/>
          </a:xfrm>
          <a:prstGeom prst="rect">
            <a:avLst/>
          </a:prstGeom>
          <a:noFill/>
          <a:ln w="9525">
            <a:noFill/>
            <a:miter lim="800000"/>
            <a:headEnd/>
            <a:tailEnd/>
          </a:ln>
        </p:spPr>
      </p:pic>
      <p:pic>
        <p:nvPicPr>
          <p:cNvPr id="55306" name="Picture 98" descr="Chart3"/>
          <p:cNvPicPr>
            <a:picLocks noChangeAspect="1" noChangeArrowheads="1"/>
          </p:cNvPicPr>
          <p:nvPr/>
        </p:nvPicPr>
        <p:blipFill>
          <a:blip r:embed="rId6" cstate="print"/>
          <a:srcRect/>
          <a:stretch>
            <a:fillRect/>
          </a:stretch>
        </p:blipFill>
        <p:spPr bwMode="auto">
          <a:xfrm>
            <a:off x="5791200" y="4202113"/>
            <a:ext cx="2133600" cy="1400175"/>
          </a:xfrm>
          <a:prstGeom prst="rect">
            <a:avLst/>
          </a:prstGeom>
          <a:noFill/>
          <a:ln w="9525">
            <a:noFill/>
            <a:miter lim="800000"/>
            <a:headEnd/>
            <a:tailEnd/>
          </a:ln>
        </p:spPr>
      </p:pic>
      <p:pic>
        <p:nvPicPr>
          <p:cNvPr id="33806" name="Picture 99" descr="UK"/>
          <p:cNvPicPr>
            <a:picLocks noChangeAspect="1" noChangeArrowheads="1"/>
          </p:cNvPicPr>
          <p:nvPr/>
        </p:nvPicPr>
        <p:blipFill>
          <a:blip r:embed="rId7" cstate="print"/>
          <a:srcRect/>
          <a:stretch>
            <a:fillRect/>
          </a:stretch>
        </p:blipFill>
        <p:spPr bwMode="auto">
          <a:xfrm>
            <a:off x="6934200" y="3352800"/>
            <a:ext cx="304800" cy="288925"/>
          </a:xfrm>
          <a:prstGeom prst="rect">
            <a:avLst/>
          </a:prstGeom>
          <a:noFill/>
          <a:ln w="9525">
            <a:noFill/>
            <a:miter lim="800000"/>
            <a:headEnd/>
            <a:tailEnd/>
          </a:ln>
          <a:effectLst>
            <a:outerShdw dist="35921" dir="2700000" algn="ctr" rotWithShape="0">
              <a:srgbClr val="808080"/>
            </a:outerShdw>
          </a:effectLst>
        </p:spPr>
      </p:pic>
      <p:pic>
        <p:nvPicPr>
          <p:cNvPr id="33807" name="Picture 100" descr="brazil"/>
          <p:cNvPicPr>
            <a:picLocks noChangeAspect="1" noChangeArrowheads="1"/>
          </p:cNvPicPr>
          <p:nvPr/>
        </p:nvPicPr>
        <p:blipFill>
          <a:blip r:embed="rId8" cstate="print"/>
          <a:srcRect/>
          <a:stretch>
            <a:fillRect/>
          </a:stretch>
        </p:blipFill>
        <p:spPr bwMode="auto">
          <a:xfrm>
            <a:off x="3200400" y="2971800"/>
            <a:ext cx="228600" cy="228600"/>
          </a:xfrm>
          <a:prstGeom prst="rect">
            <a:avLst/>
          </a:prstGeom>
          <a:noFill/>
          <a:ln w="9525">
            <a:noFill/>
            <a:miter lim="800000"/>
            <a:headEnd/>
            <a:tailEnd/>
          </a:ln>
          <a:effectLst>
            <a:outerShdw dist="35921" dir="2700000" algn="ctr" rotWithShape="0">
              <a:srgbClr val="808080"/>
            </a:outerShdw>
          </a:effectLst>
        </p:spPr>
      </p:pic>
      <p:pic>
        <p:nvPicPr>
          <p:cNvPr id="33808" name="Picture 101" descr="germany"/>
          <p:cNvPicPr>
            <a:picLocks noChangeAspect="1" noChangeArrowheads="1"/>
          </p:cNvPicPr>
          <p:nvPr/>
        </p:nvPicPr>
        <p:blipFill>
          <a:blip r:embed="rId9" cstate="print"/>
          <a:srcRect/>
          <a:stretch>
            <a:fillRect/>
          </a:stretch>
        </p:blipFill>
        <p:spPr bwMode="auto">
          <a:xfrm>
            <a:off x="4343400" y="1447800"/>
            <a:ext cx="223838" cy="228600"/>
          </a:xfrm>
          <a:prstGeom prst="rect">
            <a:avLst/>
          </a:prstGeom>
          <a:noFill/>
          <a:ln w="9525">
            <a:noFill/>
            <a:miter lim="800000"/>
            <a:headEnd/>
            <a:tailEnd/>
          </a:ln>
          <a:effectLst>
            <a:outerShdw dist="35921" dir="2700000" algn="ctr" rotWithShape="0">
              <a:srgbClr val="808080"/>
            </a:outerShdw>
          </a:effectLst>
        </p:spPr>
      </p:pic>
      <p:pic>
        <p:nvPicPr>
          <p:cNvPr id="33809" name="Picture 102" descr="spain"/>
          <p:cNvPicPr>
            <a:picLocks noChangeAspect="1" noChangeArrowheads="1"/>
          </p:cNvPicPr>
          <p:nvPr/>
        </p:nvPicPr>
        <p:blipFill>
          <a:blip r:embed="rId10" cstate="print"/>
          <a:srcRect/>
          <a:stretch>
            <a:fillRect/>
          </a:stretch>
        </p:blipFill>
        <p:spPr bwMode="auto">
          <a:xfrm>
            <a:off x="4191000" y="1905000"/>
            <a:ext cx="228600" cy="228600"/>
          </a:xfrm>
          <a:prstGeom prst="rect">
            <a:avLst/>
          </a:prstGeom>
          <a:noFill/>
          <a:ln w="9525">
            <a:noFill/>
            <a:miter lim="800000"/>
            <a:headEnd/>
            <a:tailEnd/>
          </a:ln>
          <a:effectLst>
            <a:outerShdw dist="35921" dir="2700000" algn="ctr" rotWithShape="0">
              <a:srgbClr val="808080"/>
            </a:outerShdw>
          </a:effectLst>
        </p:spPr>
      </p:pic>
      <p:pic>
        <p:nvPicPr>
          <p:cNvPr id="33810" name="Picture 103" descr="france"/>
          <p:cNvPicPr>
            <a:picLocks noChangeAspect="1" noChangeArrowheads="1"/>
          </p:cNvPicPr>
          <p:nvPr/>
        </p:nvPicPr>
        <p:blipFill>
          <a:blip r:embed="rId11" cstate="print"/>
          <a:srcRect/>
          <a:stretch>
            <a:fillRect/>
          </a:stretch>
        </p:blipFill>
        <p:spPr bwMode="auto">
          <a:xfrm>
            <a:off x="4114800" y="1600200"/>
            <a:ext cx="228600" cy="228600"/>
          </a:xfrm>
          <a:prstGeom prst="rect">
            <a:avLst/>
          </a:prstGeom>
          <a:noFill/>
          <a:ln w="9525">
            <a:noFill/>
            <a:miter lim="800000"/>
            <a:headEnd/>
            <a:tailEnd/>
          </a:ln>
          <a:effectLst>
            <a:outerShdw dist="35921" dir="2700000" algn="ctr" rotWithShape="0">
              <a:srgbClr val="808080"/>
            </a:outerShdw>
          </a:effectLst>
        </p:spPr>
      </p:pic>
      <p:pic>
        <p:nvPicPr>
          <p:cNvPr id="33811" name="Picture 104" descr="turkey"/>
          <p:cNvPicPr>
            <a:picLocks noChangeAspect="1" noChangeArrowheads="1"/>
          </p:cNvPicPr>
          <p:nvPr/>
        </p:nvPicPr>
        <p:blipFill>
          <a:blip r:embed="rId12" cstate="print"/>
          <a:srcRect/>
          <a:stretch>
            <a:fillRect/>
          </a:stretch>
        </p:blipFill>
        <p:spPr bwMode="auto">
          <a:xfrm>
            <a:off x="4876800" y="1752600"/>
            <a:ext cx="228600" cy="228600"/>
          </a:xfrm>
          <a:prstGeom prst="rect">
            <a:avLst/>
          </a:prstGeom>
          <a:noFill/>
          <a:ln w="9525">
            <a:noFill/>
            <a:miter lim="800000"/>
            <a:headEnd/>
            <a:tailEnd/>
          </a:ln>
          <a:effectLst>
            <a:outerShdw dist="35921" dir="2700000" algn="ctr" rotWithShape="0">
              <a:srgbClr val="808080"/>
            </a:outerShdw>
          </a:effectLst>
        </p:spPr>
      </p:pic>
      <p:pic>
        <p:nvPicPr>
          <p:cNvPr id="33812" name="Picture 105" descr="uk"/>
          <p:cNvPicPr>
            <a:picLocks noChangeAspect="1" noChangeArrowheads="1"/>
          </p:cNvPicPr>
          <p:nvPr/>
        </p:nvPicPr>
        <p:blipFill>
          <a:blip r:embed="rId13" cstate="print"/>
          <a:srcRect/>
          <a:stretch>
            <a:fillRect/>
          </a:stretch>
        </p:blipFill>
        <p:spPr bwMode="auto">
          <a:xfrm>
            <a:off x="4114800" y="1295400"/>
            <a:ext cx="234950" cy="234950"/>
          </a:xfrm>
          <a:prstGeom prst="rect">
            <a:avLst/>
          </a:prstGeom>
          <a:noFill/>
          <a:ln w="9525">
            <a:noFill/>
            <a:miter lim="800000"/>
            <a:headEnd/>
            <a:tailEnd/>
          </a:ln>
          <a:effectLst>
            <a:outerShdw dist="35921" dir="2700000" algn="ctr" rotWithShape="0">
              <a:srgbClr val="808080"/>
            </a:outerShdw>
          </a:effectLst>
        </p:spPr>
      </p:pic>
      <p:pic>
        <p:nvPicPr>
          <p:cNvPr id="33813" name="Picture 106" descr="switerland"/>
          <p:cNvPicPr>
            <a:picLocks noChangeAspect="1" noChangeArrowheads="1"/>
          </p:cNvPicPr>
          <p:nvPr/>
        </p:nvPicPr>
        <p:blipFill>
          <a:blip r:embed="rId14" cstate="print"/>
          <a:srcRect/>
          <a:stretch>
            <a:fillRect/>
          </a:stretch>
        </p:blipFill>
        <p:spPr bwMode="auto">
          <a:xfrm>
            <a:off x="4419600" y="1676400"/>
            <a:ext cx="241300" cy="241300"/>
          </a:xfrm>
          <a:prstGeom prst="rect">
            <a:avLst/>
          </a:prstGeom>
          <a:noFill/>
          <a:ln w="9525">
            <a:noFill/>
            <a:miter lim="800000"/>
            <a:headEnd/>
            <a:tailEnd/>
          </a:ln>
          <a:effectLst>
            <a:outerShdw dist="35921" dir="2700000" algn="ctr" rotWithShape="0">
              <a:srgbClr val="808080"/>
            </a:outerShdw>
          </a:effectLst>
        </p:spPr>
      </p:pic>
      <p:pic>
        <p:nvPicPr>
          <p:cNvPr id="33814" name="Picture 107" descr="canada"/>
          <p:cNvPicPr>
            <a:picLocks noChangeAspect="1" noChangeArrowheads="1"/>
          </p:cNvPicPr>
          <p:nvPr/>
        </p:nvPicPr>
        <p:blipFill>
          <a:blip r:embed="rId15" cstate="print"/>
          <a:srcRect/>
          <a:stretch>
            <a:fillRect/>
          </a:stretch>
        </p:blipFill>
        <p:spPr bwMode="auto">
          <a:xfrm>
            <a:off x="2209800" y="1447800"/>
            <a:ext cx="234950" cy="234950"/>
          </a:xfrm>
          <a:prstGeom prst="rect">
            <a:avLst/>
          </a:prstGeom>
          <a:noFill/>
          <a:ln w="9525">
            <a:noFill/>
            <a:miter lim="800000"/>
            <a:headEnd/>
            <a:tailEnd/>
          </a:ln>
          <a:effectLst>
            <a:outerShdw dist="35921" dir="2700000" algn="ctr" rotWithShape="0">
              <a:srgbClr val="808080"/>
            </a:outerShdw>
          </a:effectLst>
        </p:spPr>
      </p:pic>
      <p:pic>
        <p:nvPicPr>
          <p:cNvPr id="33815" name="Picture 108" descr="iran"/>
          <p:cNvPicPr>
            <a:picLocks noChangeAspect="1" noChangeArrowheads="1"/>
          </p:cNvPicPr>
          <p:nvPr/>
        </p:nvPicPr>
        <p:blipFill>
          <a:blip r:embed="rId16" cstate="print"/>
          <a:srcRect/>
          <a:stretch>
            <a:fillRect/>
          </a:stretch>
        </p:blipFill>
        <p:spPr bwMode="auto">
          <a:xfrm>
            <a:off x="5334000" y="1981200"/>
            <a:ext cx="228600" cy="228600"/>
          </a:xfrm>
          <a:prstGeom prst="rect">
            <a:avLst/>
          </a:prstGeom>
          <a:noFill/>
          <a:ln w="9525">
            <a:noFill/>
            <a:miter lim="800000"/>
            <a:headEnd/>
            <a:tailEnd/>
          </a:ln>
          <a:effectLst>
            <a:outerShdw dist="35921" dir="2700000" algn="ctr" rotWithShape="0">
              <a:srgbClr val="808080"/>
            </a:outerShdw>
          </a:effectLst>
        </p:spPr>
      </p:pic>
      <p:pic>
        <p:nvPicPr>
          <p:cNvPr id="33816" name="Picture 109" descr="malaysia"/>
          <p:cNvPicPr>
            <a:picLocks noChangeAspect="1" noChangeArrowheads="1"/>
          </p:cNvPicPr>
          <p:nvPr/>
        </p:nvPicPr>
        <p:blipFill>
          <a:blip r:embed="rId17" cstate="print"/>
          <a:srcRect/>
          <a:stretch>
            <a:fillRect/>
          </a:stretch>
        </p:blipFill>
        <p:spPr bwMode="auto">
          <a:xfrm>
            <a:off x="6400800" y="2667000"/>
            <a:ext cx="234950" cy="234950"/>
          </a:xfrm>
          <a:prstGeom prst="rect">
            <a:avLst/>
          </a:prstGeom>
          <a:noFill/>
          <a:ln w="9525">
            <a:noFill/>
            <a:miter lim="800000"/>
            <a:headEnd/>
            <a:tailEnd/>
          </a:ln>
          <a:effectLst>
            <a:outerShdw dist="35921" dir="2700000" algn="ctr" rotWithShape="0">
              <a:srgbClr val="808080"/>
            </a:outerShdw>
          </a:effectLst>
        </p:spPr>
      </p:pic>
      <p:pic>
        <p:nvPicPr>
          <p:cNvPr id="33817" name="Picture 110" descr="singapore"/>
          <p:cNvPicPr>
            <a:picLocks noChangeAspect="1" noChangeArrowheads="1"/>
          </p:cNvPicPr>
          <p:nvPr/>
        </p:nvPicPr>
        <p:blipFill>
          <a:blip r:embed="rId18" cstate="print"/>
          <a:srcRect/>
          <a:stretch>
            <a:fillRect/>
          </a:stretch>
        </p:blipFill>
        <p:spPr bwMode="auto">
          <a:xfrm>
            <a:off x="6629400" y="2819400"/>
            <a:ext cx="254000" cy="254000"/>
          </a:xfrm>
          <a:prstGeom prst="rect">
            <a:avLst/>
          </a:prstGeom>
          <a:noFill/>
          <a:ln w="9525">
            <a:noFill/>
            <a:miter lim="800000"/>
            <a:headEnd/>
            <a:tailEnd/>
          </a:ln>
          <a:effectLst>
            <a:outerShdw dist="35921" dir="2700000" algn="ctr" rotWithShape="0">
              <a:srgbClr val="808080"/>
            </a:outerShdw>
          </a:effectLst>
        </p:spPr>
      </p:pic>
      <p:pic>
        <p:nvPicPr>
          <p:cNvPr id="33818" name="Picture 26" descr="china"/>
          <p:cNvPicPr>
            <a:picLocks noChangeAspect="1" noChangeArrowheads="1"/>
          </p:cNvPicPr>
          <p:nvPr/>
        </p:nvPicPr>
        <p:blipFill>
          <a:blip r:embed="rId19" cstate="print"/>
          <a:srcRect/>
          <a:stretch>
            <a:fillRect/>
          </a:stretch>
        </p:blipFill>
        <p:spPr bwMode="auto">
          <a:xfrm>
            <a:off x="6477000" y="1752600"/>
            <a:ext cx="282575" cy="282575"/>
          </a:xfrm>
          <a:prstGeom prst="rect">
            <a:avLst/>
          </a:prstGeom>
          <a:noFill/>
          <a:effectLst>
            <a:outerShdw dist="35921" dir="2700000" algn="ctr" rotWithShape="0">
              <a:srgbClr val="808080"/>
            </a:outerShdw>
          </a:effectLst>
        </p:spPr>
      </p:pic>
      <p:pic>
        <p:nvPicPr>
          <p:cNvPr id="33819" name="Picture 27" descr="USA"/>
          <p:cNvPicPr>
            <a:picLocks noChangeAspect="1" noChangeArrowheads="1"/>
          </p:cNvPicPr>
          <p:nvPr/>
        </p:nvPicPr>
        <p:blipFill>
          <a:blip r:embed="rId20" cstate="print"/>
          <a:srcRect/>
          <a:stretch>
            <a:fillRect/>
          </a:stretch>
        </p:blipFill>
        <p:spPr bwMode="auto">
          <a:xfrm>
            <a:off x="2209800" y="1828800"/>
            <a:ext cx="228600" cy="228600"/>
          </a:xfrm>
          <a:prstGeom prst="rect">
            <a:avLst/>
          </a:prstGeom>
          <a:noFill/>
          <a:effectLst>
            <a:outerShdw dist="35921" dir="2700000" algn="ctr" rotWithShape="0">
              <a:srgbClr val="808080"/>
            </a:outerShdw>
          </a:effectLst>
        </p:spPr>
      </p:pic>
      <p:pic>
        <p:nvPicPr>
          <p:cNvPr id="33820" name="Picture 28" descr="india"/>
          <p:cNvPicPr>
            <a:picLocks noChangeAspect="1" noChangeArrowheads="1"/>
          </p:cNvPicPr>
          <p:nvPr/>
        </p:nvPicPr>
        <p:blipFill>
          <a:blip r:embed="rId21" cstate="print"/>
          <a:srcRect/>
          <a:stretch>
            <a:fillRect/>
          </a:stretch>
        </p:blipFill>
        <p:spPr bwMode="auto">
          <a:xfrm>
            <a:off x="5867400" y="2057400"/>
            <a:ext cx="304800" cy="30480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0"/>
          <p:cNvSpPr txBox="1">
            <a:spLocks noChangeArrowheads="1"/>
          </p:cNvSpPr>
          <p:nvPr/>
        </p:nvSpPr>
        <p:spPr bwMode="auto">
          <a:xfrm>
            <a:off x="1752600" y="5638800"/>
            <a:ext cx="5486400" cy="457200"/>
          </a:xfrm>
          <a:prstGeom prst="rect">
            <a:avLst/>
          </a:prstGeom>
          <a:noFill/>
          <a:ln w="9525">
            <a:noFill/>
            <a:miter lim="800000"/>
            <a:headEnd/>
            <a:tailEnd/>
          </a:ln>
        </p:spPr>
        <p:txBody>
          <a:bodyPr>
            <a:spAutoFit/>
          </a:bodyPr>
          <a:lstStyle/>
          <a:p>
            <a:r>
              <a:rPr lang="en-US" sz="1200" baseline="0"/>
              <a:t>Source: University Investment in the Library, Phase II: An International Study of the Library’s Value to the Grants Process, 2010, Elsevier and 8 Universities in 8 countries</a:t>
            </a:r>
          </a:p>
        </p:txBody>
      </p:sp>
      <p:pic>
        <p:nvPicPr>
          <p:cNvPr id="56323" name="Picture 6" descr="Chart"/>
          <p:cNvPicPr>
            <a:picLocks noChangeAspect="1" noChangeArrowheads="1"/>
          </p:cNvPicPr>
          <p:nvPr/>
        </p:nvPicPr>
        <p:blipFill>
          <a:blip r:embed="rId3" cstate="print"/>
          <a:srcRect/>
          <a:stretch>
            <a:fillRect/>
          </a:stretch>
        </p:blipFill>
        <p:spPr bwMode="auto">
          <a:xfrm>
            <a:off x="457200" y="914400"/>
            <a:ext cx="6934200" cy="3417888"/>
          </a:xfrm>
          <a:prstGeom prst="rect">
            <a:avLst/>
          </a:prstGeom>
          <a:noFill/>
          <a:ln w="9525">
            <a:noFill/>
            <a:miter lim="800000"/>
            <a:headEnd/>
            <a:tailEnd/>
          </a:ln>
        </p:spPr>
      </p:pic>
      <p:sp>
        <p:nvSpPr>
          <p:cNvPr id="35847" name="Text Box 7"/>
          <p:cNvSpPr txBox="1">
            <a:spLocks noChangeArrowheads="1"/>
          </p:cNvSpPr>
          <p:nvPr/>
        </p:nvSpPr>
        <p:spPr bwMode="auto">
          <a:xfrm>
            <a:off x="1066800" y="6019800"/>
            <a:ext cx="8915400" cy="4508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600" dirty="0"/>
              <a:t>*</a:t>
            </a:r>
            <a:r>
              <a:rPr lang="en-US" dirty="0"/>
              <a:t>Using approximation of 40% </a:t>
            </a:r>
            <a:r>
              <a:rPr lang="en-US" dirty="0" err="1"/>
              <a:t>acceptance</a:t>
            </a:r>
            <a:r>
              <a:rPr lang="en-US" dirty="0" err="1">
                <a:sym typeface="Symbol" pitchFamily="18" charset="2"/>
              </a:rPr>
              <a:t></a:t>
            </a:r>
            <a:r>
              <a:rPr lang="en-US" dirty="0" err="1"/>
              <a:t>Using</a:t>
            </a:r>
            <a:r>
              <a:rPr lang="en-US" dirty="0"/>
              <a:t> approximation of 36% acceptance</a:t>
            </a:r>
            <a:r>
              <a:rPr lang="en-US" baseline="0" dirty="0"/>
              <a:t> </a:t>
            </a:r>
            <a:r>
              <a:rPr lang="en-US" dirty="0"/>
              <a:t># Numbers withheld at the request of the participating institutions</a:t>
            </a:r>
          </a:p>
          <a:p>
            <a:pPr>
              <a:buFontTx/>
              <a:buChar char="•"/>
              <a:defRPr/>
            </a:pPr>
            <a:endParaRPr lang="en-US" dirty="0"/>
          </a:p>
        </p:txBody>
      </p:sp>
      <p:sp>
        <p:nvSpPr>
          <p:cNvPr id="35849" name="Text Box 9"/>
          <p:cNvSpPr txBox="1">
            <a:spLocks noChangeArrowheads="1"/>
          </p:cNvSpPr>
          <p:nvPr/>
        </p:nvSpPr>
        <p:spPr bwMode="auto">
          <a:xfrm>
            <a:off x="1122363" y="6096000"/>
            <a:ext cx="4287837" cy="3794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buFontTx/>
              <a:buChar char="•"/>
              <a:defRPr/>
            </a:pPr>
            <a:endParaRPr lang="en-US" dirty="0"/>
          </a:p>
          <a:p>
            <a:pPr>
              <a:defRPr/>
            </a:pPr>
            <a:r>
              <a:rPr lang="en-US" dirty="0"/>
              <a:t>Average size of grant and total library budget values are expressed in local currencies</a:t>
            </a:r>
          </a:p>
        </p:txBody>
      </p:sp>
      <p:sp>
        <p:nvSpPr>
          <p:cNvPr id="8" name="TextBox 7"/>
          <p:cNvSpPr txBox="1"/>
          <p:nvPr/>
        </p:nvSpPr>
        <p:spPr>
          <a:xfrm>
            <a:off x="1524000" y="4267200"/>
            <a:ext cx="5761038" cy="1323975"/>
          </a:xfrm>
          <a:prstGeom prst="rect">
            <a:avLst/>
          </a:prstGeom>
          <a:noFill/>
          <a:ln>
            <a:solidFill>
              <a:schemeClr val="accent3">
                <a:lumMod val="75000"/>
              </a:schemeClr>
            </a:solidFill>
          </a:ln>
        </p:spPr>
        <p:txBody>
          <a:bodyPr>
            <a:spAutoFit/>
          </a:bodyPr>
          <a:lstStyle/>
          <a:p>
            <a:pPr>
              <a:defRPr/>
            </a:pPr>
            <a:r>
              <a:rPr lang="es-ES_tradnl" sz="2400" b="1" dirty="0"/>
              <a:t>Conclusiones</a:t>
            </a:r>
          </a:p>
          <a:p>
            <a:pPr>
              <a:defRPr/>
            </a:pPr>
            <a:r>
              <a:rPr lang="es-ES_tradnl" sz="2400" dirty="0"/>
              <a:t>Por cada unidad monetaria invertida en Bibliotecas, las </a:t>
            </a:r>
          </a:p>
          <a:p>
            <a:pPr>
              <a:defRPr/>
            </a:pPr>
            <a:r>
              <a:rPr lang="es-ES_tradnl" sz="2400" dirty="0"/>
              <a:t>Instituciones reciben un retorno de subvenciones desde 15.54:1 </a:t>
            </a:r>
            <a:r>
              <a:rPr lang="es-ES_tradnl" sz="2400" dirty="0" smtClean="0"/>
              <a:t>en </a:t>
            </a:r>
            <a:r>
              <a:rPr lang="es-ES_tradnl" sz="2400" dirty="0"/>
              <a:t>un instituto de </a:t>
            </a:r>
            <a:r>
              <a:rPr lang="es-ES_tradnl" sz="2400" dirty="0" smtClean="0"/>
              <a:t>investigación y  </a:t>
            </a:r>
            <a:r>
              <a:rPr lang="es-ES_tradnl" sz="2400" dirty="0"/>
              <a:t>hasta 0.64:1 para una institución académica e investigación.</a:t>
            </a:r>
          </a:p>
        </p:txBody>
      </p:sp>
      <p:sp>
        <p:nvSpPr>
          <p:cNvPr id="56327" name="TextBox 9"/>
          <p:cNvSpPr txBox="1">
            <a:spLocks noChangeArrowheads="1"/>
          </p:cNvSpPr>
          <p:nvPr/>
        </p:nvSpPr>
        <p:spPr bwMode="auto">
          <a:xfrm>
            <a:off x="1943100" y="76200"/>
            <a:ext cx="5219700" cy="749300"/>
          </a:xfrm>
          <a:prstGeom prst="rect">
            <a:avLst/>
          </a:prstGeom>
          <a:noFill/>
          <a:ln w="9525">
            <a:noFill/>
            <a:miter lim="800000"/>
            <a:headEnd/>
            <a:tailEnd/>
          </a:ln>
        </p:spPr>
        <p:txBody>
          <a:bodyPr>
            <a:spAutoFit/>
          </a:bodyPr>
          <a:lstStyle/>
          <a:p>
            <a:r>
              <a:rPr lang="es-ES_tradnl" sz="3200" b="1"/>
              <a:t>Las Bibliotecas Digitales de hoy en día, añaden valor hacia sus instituciones</a:t>
            </a:r>
          </a:p>
        </p:txBody>
      </p:sp>
      <p:pic>
        <p:nvPicPr>
          <p:cNvPr id="56328" name="Picture 2"/>
          <p:cNvPicPr>
            <a:picLocks noChangeArrowheads="1"/>
          </p:cNvPicPr>
          <p:nvPr/>
        </p:nvPicPr>
        <p:blipFill>
          <a:blip r:embed="rId4" cstate="print"/>
          <a:srcRect/>
          <a:stretch>
            <a:fillRect/>
          </a:stretch>
        </p:blipFill>
        <p:spPr bwMode="auto">
          <a:xfrm>
            <a:off x="7391400" y="1524000"/>
            <a:ext cx="1752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152400" y="2554288"/>
            <a:ext cx="8839200" cy="2185214"/>
          </a:xfrm>
          <a:prstGeom prst="rect">
            <a:avLst/>
          </a:prstGeom>
          <a:noFill/>
          <a:ln w="9525">
            <a:noFill/>
            <a:miter lim="800000"/>
            <a:headEnd/>
            <a:tailEnd/>
          </a:ln>
        </p:spPr>
        <p:txBody>
          <a:bodyPr>
            <a:spAutoFit/>
          </a:bodyPr>
          <a:lstStyle/>
          <a:p>
            <a:pPr algn="ctr"/>
            <a:r>
              <a:rPr lang="es-ES_tradnl" sz="3600" b="1" baseline="0" dirty="0" smtClean="0"/>
              <a:t>3. Ventajas </a:t>
            </a:r>
            <a:r>
              <a:rPr lang="es-ES_tradnl" sz="3600" b="1" baseline="0" dirty="0"/>
              <a:t>de las Plataformas y de los Editores: </a:t>
            </a:r>
          </a:p>
          <a:p>
            <a:pPr algn="ctr"/>
            <a:r>
              <a:rPr lang="es-ES_tradnl" sz="3200" b="1" baseline="0" dirty="0"/>
              <a:t>Desde Calidad de Contenido hasta Interoperabilidad y Movilidad</a:t>
            </a:r>
            <a:endParaRPr lang="es-ES_tradnl" sz="3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ChangeArrowheads="1"/>
          </p:cNvSpPr>
          <p:nvPr>
            <p:custDataLst>
              <p:tags r:id="rId1"/>
            </p:custDataLst>
          </p:nvPr>
        </p:nvSpPr>
        <p:spPr bwMode="auto">
          <a:xfrm>
            <a:off x="5435600" y="2565400"/>
            <a:ext cx="792163" cy="1004888"/>
          </a:xfrm>
          <a:prstGeom prst="rect">
            <a:avLst/>
          </a:prstGeom>
          <a:noFill/>
          <a:ln w="9525">
            <a:noFill/>
            <a:miter lim="800000"/>
            <a:headEnd/>
            <a:tailEnd/>
          </a:ln>
        </p:spPr>
        <p:txBody>
          <a:bodyPr lIns="45720" rIns="45720">
            <a:spAutoFit/>
          </a:bodyPr>
          <a:lstStyle/>
          <a:p>
            <a:pPr algn="ctr">
              <a:spcBef>
                <a:spcPct val="50000"/>
              </a:spcBef>
            </a:pPr>
            <a:r>
              <a:rPr lang="en-US" sz="1200" b="1" baseline="0">
                <a:solidFill>
                  <a:schemeClr val="bg1"/>
                </a:solidFill>
                <a:latin typeface="Arial" pitchFamily="34" charset="0"/>
                <a:cs typeface="Arial" pitchFamily="34" charset="0"/>
              </a:rPr>
              <a:t>Key Titles &amp; Authors/Editors solicited</a:t>
            </a:r>
          </a:p>
        </p:txBody>
      </p:sp>
      <p:sp>
        <p:nvSpPr>
          <p:cNvPr id="58371" name="Rectangle 12"/>
          <p:cNvSpPr>
            <a:spLocks noChangeArrowheads="1"/>
          </p:cNvSpPr>
          <p:nvPr>
            <p:custDataLst>
              <p:tags r:id="rId2"/>
            </p:custDataLst>
          </p:nvPr>
        </p:nvSpPr>
        <p:spPr bwMode="auto">
          <a:xfrm>
            <a:off x="5572125" y="4395788"/>
            <a:ext cx="936625" cy="517525"/>
          </a:xfrm>
          <a:prstGeom prst="rect">
            <a:avLst/>
          </a:prstGeom>
          <a:noFill/>
          <a:ln w="9525">
            <a:noFill/>
            <a:miter lim="800000"/>
            <a:headEnd/>
            <a:tailEnd/>
          </a:ln>
        </p:spPr>
        <p:txBody>
          <a:bodyPr lIns="45720" rIns="45720">
            <a:spAutoFit/>
          </a:bodyPr>
          <a:lstStyle/>
          <a:p>
            <a:pPr algn="ctr">
              <a:spcBef>
                <a:spcPct val="50000"/>
              </a:spcBef>
            </a:pPr>
            <a:r>
              <a:rPr lang="en-US" b="1" baseline="0">
                <a:solidFill>
                  <a:schemeClr val="bg1"/>
                </a:solidFill>
                <a:latin typeface="Arial" pitchFamily="34" charset="0"/>
                <a:cs typeface="Arial" pitchFamily="34" charset="0"/>
              </a:rPr>
              <a:t>Develop book</a:t>
            </a:r>
          </a:p>
        </p:txBody>
      </p:sp>
      <p:sp>
        <p:nvSpPr>
          <p:cNvPr id="58372" name="Rectangle 13"/>
          <p:cNvSpPr>
            <a:spLocks noChangeArrowheads="1"/>
          </p:cNvSpPr>
          <p:nvPr>
            <p:custDataLst>
              <p:tags r:id="rId3"/>
            </p:custDataLst>
          </p:nvPr>
        </p:nvSpPr>
        <p:spPr bwMode="auto">
          <a:xfrm>
            <a:off x="3810000" y="4800600"/>
            <a:ext cx="914400" cy="457200"/>
          </a:xfrm>
          <a:prstGeom prst="rect">
            <a:avLst/>
          </a:prstGeom>
          <a:noFill/>
          <a:ln w="9525">
            <a:noFill/>
            <a:miter lim="800000"/>
            <a:headEnd/>
            <a:tailEnd/>
          </a:ln>
        </p:spPr>
        <p:txBody>
          <a:bodyPr lIns="45720" rIns="45720">
            <a:spAutoFit/>
          </a:bodyPr>
          <a:lstStyle/>
          <a:p>
            <a:pPr algn="ctr"/>
            <a:r>
              <a:rPr lang="en-GB" sz="1200" b="1" baseline="0">
                <a:solidFill>
                  <a:schemeClr val="bg1"/>
                </a:solidFill>
                <a:latin typeface="Arial" pitchFamily="34" charset="0"/>
                <a:cs typeface="Arial" pitchFamily="34" charset="0"/>
              </a:rPr>
              <a:t>Book produced</a:t>
            </a:r>
            <a:endParaRPr lang="en-US" sz="1200" b="1" baseline="0">
              <a:solidFill>
                <a:schemeClr val="bg1"/>
              </a:solidFill>
              <a:latin typeface="Arial" pitchFamily="34" charset="0"/>
              <a:cs typeface="Arial" pitchFamily="34" charset="0"/>
            </a:endParaRPr>
          </a:p>
        </p:txBody>
      </p:sp>
      <p:sp>
        <p:nvSpPr>
          <p:cNvPr id="58373" name="Rectangle 14"/>
          <p:cNvSpPr>
            <a:spLocks noChangeArrowheads="1"/>
          </p:cNvSpPr>
          <p:nvPr>
            <p:custDataLst>
              <p:tags r:id="rId4"/>
            </p:custDataLst>
          </p:nvPr>
        </p:nvSpPr>
        <p:spPr bwMode="auto">
          <a:xfrm>
            <a:off x="673100" y="4402138"/>
            <a:ext cx="1014413" cy="942975"/>
          </a:xfrm>
          <a:prstGeom prst="rect">
            <a:avLst/>
          </a:prstGeom>
          <a:noFill/>
          <a:ln w="9525">
            <a:noFill/>
            <a:miter lim="800000"/>
            <a:headEnd/>
            <a:tailEnd/>
          </a:ln>
        </p:spPr>
        <p:txBody>
          <a:bodyPr lIns="45720" rIns="45720">
            <a:spAutoFit/>
          </a:bodyPr>
          <a:lstStyle/>
          <a:p>
            <a:pPr algn="ctr">
              <a:spcBef>
                <a:spcPct val="50000"/>
              </a:spcBef>
            </a:pPr>
            <a:r>
              <a:rPr lang="en-GB" b="1" baseline="0">
                <a:solidFill>
                  <a:schemeClr val="bg1"/>
                </a:solidFill>
                <a:latin typeface="Arial" pitchFamily="34" charset="0"/>
                <a:cs typeface="Arial" pitchFamily="34" charset="0"/>
              </a:rPr>
              <a:t>Maret</a:t>
            </a:r>
            <a:br>
              <a:rPr lang="en-GB" b="1" baseline="0">
                <a:solidFill>
                  <a:schemeClr val="bg1"/>
                </a:solidFill>
                <a:latin typeface="Arial" pitchFamily="34" charset="0"/>
                <a:cs typeface="Arial" pitchFamily="34" charset="0"/>
              </a:rPr>
            </a:br>
            <a:r>
              <a:rPr lang="en-GB" b="1" baseline="0">
                <a:solidFill>
                  <a:schemeClr val="bg1"/>
                </a:solidFill>
                <a:latin typeface="Arial" pitchFamily="34" charset="0"/>
                <a:cs typeface="Arial" pitchFamily="34" charset="0"/>
              </a:rPr>
              <a:t>and Distribute</a:t>
            </a:r>
            <a:br>
              <a:rPr lang="en-GB" b="1" baseline="0">
                <a:solidFill>
                  <a:schemeClr val="bg1"/>
                </a:solidFill>
                <a:latin typeface="Arial" pitchFamily="34" charset="0"/>
                <a:cs typeface="Arial" pitchFamily="34" charset="0"/>
              </a:rPr>
            </a:br>
            <a:r>
              <a:rPr lang="en-GB" b="1" baseline="0">
                <a:solidFill>
                  <a:schemeClr val="bg1"/>
                </a:solidFill>
                <a:latin typeface="Arial" pitchFamily="34" charset="0"/>
                <a:cs typeface="Arial" pitchFamily="34" charset="0"/>
              </a:rPr>
              <a:t>Book</a:t>
            </a:r>
          </a:p>
        </p:txBody>
      </p:sp>
      <p:sp>
        <p:nvSpPr>
          <p:cNvPr id="58374" name="Rectangle 16"/>
          <p:cNvSpPr>
            <a:spLocks noChangeArrowheads="1"/>
          </p:cNvSpPr>
          <p:nvPr>
            <p:custDataLst>
              <p:tags r:id="rId5"/>
            </p:custDataLst>
          </p:nvPr>
        </p:nvSpPr>
        <p:spPr bwMode="auto">
          <a:xfrm>
            <a:off x="2220913" y="1787525"/>
            <a:ext cx="1201737" cy="730250"/>
          </a:xfrm>
          <a:prstGeom prst="rect">
            <a:avLst/>
          </a:prstGeom>
          <a:noFill/>
          <a:ln w="9525">
            <a:noFill/>
            <a:miter lim="800000"/>
            <a:headEnd/>
            <a:tailEnd/>
          </a:ln>
        </p:spPr>
        <p:txBody>
          <a:bodyPr lIns="45720" rIns="45720">
            <a:spAutoFit/>
          </a:bodyPr>
          <a:lstStyle/>
          <a:p>
            <a:pPr algn="ctr"/>
            <a:r>
              <a:rPr lang="en-US" b="1" baseline="0">
                <a:solidFill>
                  <a:schemeClr val="bg1"/>
                </a:solidFill>
                <a:latin typeface="Arial" pitchFamily="34" charset="0"/>
                <a:cs typeface="Arial" pitchFamily="34" charset="0"/>
              </a:rPr>
              <a:t>Develop</a:t>
            </a:r>
          </a:p>
          <a:p>
            <a:pPr algn="ctr"/>
            <a:r>
              <a:rPr lang="en-US" b="1" baseline="0">
                <a:solidFill>
                  <a:schemeClr val="bg1"/>
                </a:solidFill>
                <a:latin typeface="Arial" pitchFamily="34" charset="0"/>
                <a:cs typeface="Arial" pitchFamily="34" charset="0"/>
              </a:rPr>
              <a:t>Publishing Strategy</a:t>
            </a:r>
          </a:p>
        </p:txBody>
      </p:sp>
      <p:sp>
        <p:nvSpPr>
          <p:cNvPr id="58375" name="Rectangle 11"/>
          <p:cNvSpPr>
            <a:spLocks noChangeArrowheads="1"/>
          </p:cNvSpPr>
          <p:nvPr>
            <p:custDataLst>
              <p:tags r:id="rId6"/>
            </p:custDataLst>
          </p:nvPr>
        </p:nvSpPr>
        <p:spPr bwMode="auto">
          <a:xfrm>
            <a:off x="3578225" y="2768600"/>
            <a:ext cx="1295400" cy="730250"/>
          </a:xfrm>
          <a:prstGeom prst="rect">
            <a:avLst/>
          </a:prstGeom>
          <a:noFill/>
          <a:ln w="9525">
            <a:noFill/>
            <a:miter lim="800000"/>
            <a:headEnd/>
            <a:tailEnd/>
          </a:ln>
        </p:spPr>
        <p:txBody>
          <a:bodyPr lIns="45720" rIns="45720">
            <a:spAutoFit/>
          </a:bodyPr>
          <a:lstStyle/>
          <a:p>
            <a:pPr algn="ctr">
              <a:spcBef>
                <a:spcPct val="50000"/>
              </a:spcBef>
            </a:pPr>
            <a:r>
              <a:rPr lang="en-US" b="1" baseline="0">
                <a:solidFill>
                  <a:schemeClr val="bg1"/>
                </a:solidFill>
                <a:latin typeface="Arial" pitchFamily="34" charset="0"/>
                <a:cs typeface="Arial" pitchFamily="34" charset="0"/>
              </a:rPr>
              <a:t>Commission Author / Eitor</a:t>
            </a:r>
          </a:p>
        </p:txBody>
      </p:sp>
      <p:sp>
        <p:nvSpPr>
          <p:cNvPr id="58376" name="Rectangle 13"/>
          <p:cNvSpPr>
            <a:spLocks noChangeArrowheads="1"/>
          </p:cNvSpPr>
          <p:nvPr>
            <p:custDataLst>
              <p:tags r:id="rId7"/>
            </p:custDataLst>
          </p:nvPr>
        </p:nvSpPr>
        <p:spPr bwMode="auto">
          <a:xfrm>
            <a:off x="2306638" y="5545138"/>
            <a:ext cx="828675" cy="517525"/>
          </a:xfrm>
          <a:prstGeom prst="rect">
            <a:avLst/>
          </a:prstGeom>
          <a:noFill/>
          <a:ln w="9525">
            <a:noFill/>
            <a:miter lim="800000"/>
            <a:headEnd/>
            <a:tailEnd/>
          </a:ln>
        </p:spPr>
        <p:txBody>
          <a:bodyPr wrap="none" lIns="45720" rIns="45720">
            <a:spAutoFit/>
          </a:bodyPr>
          <a:lstStyle/>
          <a:p>
            <a:pPr algn="ctr"/>
            <a:r>
              <a:rPr lang="en-GB" b="1" baseline="0">
                <a:solidFill>
                  <a:schemeClr val="bg1"/>
                </a:solidFill>
                <a:latin typeface="Arial" pitchFamily="34" charset="0"/>
                <a:cs typeface="Arial" pitchFamily="34" charset="0"/>
              </a:rPr>
              <a:t>Produce</a:t>
            </a:r>
          </a:p>
          <a:p>
            <a:pPr algn="ctr"/>
            <a:r>
              <a:rPr lang="en-GB" b="1" baseline="0">
                <a:solidFill>
                  <a:schemeClr val="bg1"/>
                </a:solidFill>
                <a:latin typeface="Arial" pitchFamily="34" charset="0"/>
                <a:cs typeface="Arial" pitchFamily="34" charset="0"/>
              </a:rPr>
              <a:t>Book </a:t>
            </a:r>
          </a:p>
        </p:txBody>
      </p:sp>
      <p:sp>
        <p:nvSpPr>
          <p:cNvPr id="58377" name="Content Placeholder 2"/>
          <p:cNvSpPr>
            <a:spLocks noGrp="1"/>
          </p:cNvSpPr>
          <p:nvPr>
            <p:ph idx="1"/>
          </p:nvPr>
        </p:nvSpPr>
        <p:spPr>
          <a:xfrm>
            <a:off x="304800" y="990600"/>
            <a:ext cx="3581400" cy="4267200"/>
          </a:xfrm>
        </p:spPr>
        <p:txBody>
          <a:bodyPr/>
          <a:lstStyle/>
          <a:p>
            <a:pPr eaLnBrk="1" hangingPunct="1">
              <a:buFont typeface="Wingdings" pitchFamily="2" charset="2"/>
              <a:buChar char="§"/>
            </a:pPr>
            <a:r>
              <a:rPr lang="en-GB" sz="1600" u="sng" smtClean="0">
                <a:latin typeface="Calibri" pitchFamily="34" charset="0"/>
              </a:rPr>
              <a:t>Number of reviewers:</a:t>
            </a:r>
            <a:r>
              <a:rPr lang="en-GB" sz="1600" smtClean="0">
                <a:latin typeface="Calibri" pitchFamily="34" charset="0"/>
              </a:rPr>
              <a:t> </a:t>
            </a:r>
            <a:r>
              <a:rPr lang="en-GB" sz="1600" b="1" smtClean="0">
                <a:latin typeface="Calibri" pitchFamily="34" charset="0"/>
              </a:rPr>
              <a:t>Thousands of expert, international reviewers</a:t>
            </a:r>
            <a:r>
              <a:rPr lang="en-GB" sz="1600" smtClean="0">
                <a:latin typeface="Calibri" pitchFamily="34" charset="0"/>
              </a:rPr>
              <a:t> for each and every book proposal, chapter, and book manuscript submitted several times</a:t>
            </a:r>
          </a:p>
          <a:p>
            <a:pPr eaLnBrk="1" hangingPunct="1">
              <a:buFont typeface="Wingdings" pitchFamily="2" charset="2"/>
              <a:buChar char="§"/>
            </a:pPr>
            <a:r>
              <a:rPr lang="en-GB" sz="1600" u="sng" smtClean="0">
                <a:latin typeface="Calibri" pitchFamily="34" charset="0"/>
              </a:rPr>
              <a:t>Corrections/Revisions:</a:t>
            </a:r>
            <a:r>
              <a:rPr lang="en-GB" sz="1600" smtClean="0">
                <a:latin typeface="Calibri" pitchFamily="34" charset="0"/>
              </a:rPr>
              <a:t> </a:t>
            </a:r>
            <a:r>
              <a:rPr lang="en-GB" sz="1600" b="1" smtClean="0">
                <a:latin typeface="Calibri" pitchFamily="34" charset="0"/>
              </a:rPr>
              <a:t>Millions of corrections</a:t>
            </a:r>
            <a:r>
              <a:rPr lang="en-GB" sz="1600" smtClean="0">
                <a:latin typeface="Calibri" pitchFamily="34" charset="0"/>
              </a:rPr>
              <a:t> by copy editors each yr. </a:t>
            </a:r>
            <a:endParaRPr lang="en-GB" sz="1600" b="1" smtClean="0">
              <a:latin typeface="Calibri" pitchFamily="34" charset="0"/>
            </a:endParaRPr>
          </a:p>
          <a:p>
            <a:pPr eaLnBrk="1" hangingPunct="1">
              <a:buFont typeface="Wingdings" pitchFamily="2" charset="2"/>
              <a:buChar char="§"/>
            </a:pPr>
            <a:r>
              <a:rPr lang="en-GB" sz="1600" u="sng" smtClean="0">
                <a:latin typeface="Calibri" pitchFamily="34" charset="0"/>
              </a:rPr>
              <a:t>Rejection rate:</a:t>
            </a:r>
            <a:r>
              <a:rPr lang="en-GB" sz="1600" smtClean="0">
                <a:latin typeface="Calibri" pitchFamily="34" charset="0"/>
              </a:rPr>
              <a:t> Spontaneous proposal submissions undergo very close scrutiny, and </a:t>
            </a:r>
            <a:r>
              <a:rPr lang="en-GB" sz="1600" b="1" smtClean="0">
                <a:latin typeface="Calibri" pitchFamily="34" charset="0"/>
              </a:rPr>
              <a:t>rejection rates are 80 – 95 %.</a:t>
            </a:r>
          </a:p>
          <a:p>
            <a:pPr eaLnBrk="1" hangingPunct="1">
              <a:buFont typeface="Wingdings" pitchFamily="2" charset="2"/>
              <a:buChar char="§"/>
            </a:pPr>
            <a:r>
              <a:rPr lang="en-GB" sz="1600" smtClean="0">
                <a:latin typeface="Calibri" pitchFamily="34" charset="0"/>
              </a:rPr>
              <a:t>Our book proposals come from targeted, strategic acquisition, with our acquisitions editors specifically deciding on important books to publish, </a:t>
            </a:r>
            <a:r>
              <a:rPr lang="en-GB" sz="1600" b="1" smtClean="0">
                <a:latin typeface="Calibri" pitchFamily="34" charset="0"/>
              </a:rPr>
              <a:t>by the best authors</a:t>
            </a:r>
            <a:endParaRPr lang="en-GB" sz="1800" b="1" smtClean="0">
              <a:latin typeface="Calibri" pitchFamily="34" charset="0"/>
            </a:endParaRPr>
          </a:p>
        </p:txBody>
      </p:sp>
      <p:sp>
        <p:nvSpPr>
          <p:cNvPr id="21514" name="Rectangle 11"/>
          <p:cNvSpPr>
            <a:spLocks noChangeArrowheads="1"/>
          </p:cNvSpPr>
          <p:nvPr/>
        </p:nvSpPr>
        <p:spPr bwMode="auto">
          <a:xfrm>
            <a:off x="304800" y="304800"/>
            <a:ext cx="5211763" cy="461963"/>
          </a:xfrm>
          <a:prstGeom prst="rect">
            <a:avLst/>
          </a:prstGeom>
          <a:noFill/>
          <a:ln w="9525">
            <a:noFill/>
            <a:miter lim="800000"/>
            <a:headEnd/>
            <a:tailEnd/>
          </a:ln>
        </p:spPr>
        <p:txBody>
          <a:bodyPr wrap="none">
            <a:spAutoFit/>
          </a:bodyPr>
          <a:lstStyle/>
          <a:p>
            <a:pPr>
              <a:defRPr/>
            </a:pPr>
            <a:r>
              <a:rPr lang="es-ES_tradnl" sz="2400" b="1" baseline="0" dirty="0">
                <a:solidFill>
                  <a:srgbClr val="000000"/>
                </a:solidFill>
                <a:latin typeface="+mn-lt"/>
              </a:rPr>
              <a:t>El Editor y la Ventaja de las Plataformas</a:t>
            </a:r>
            <a:endParaRPr lang="es-ES_tradnl" sz="2400" b="1" baseline="0" dirty="0">
              <a:latin typeface="+mn-lt"/>
            </a:endParaRPr>
          </a:p>
        </p:txBody>
      </p:sp>
      <p:graphicFrame>
        <p:nvGraphicFramePr>
          <p:cNvPr id="38" name="Diagram 37"/>
          <p:cNvGraphicFramePr/>
          <p:nvPr/>
        </p:nvGraphicFramePr>
        <p:xfrm>
          <a:off x="3508104" y="1227469"/>
          <a:ext cx="5715542" cy="404263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8380" name="TextBox 7"/>
          <p:cNvSpPr txBox="1">
            <a:spLocks noChangeArrowheads="1"/>
          </p:cNvSpPr>
          <p:nvPr/>
        </p:nvSpPr>
        <p:spPr bwMode="auto">
          <a:xfrm>
            <a:off x="4343400" y="3101975"/>
            <a:ext cx="4114800" cy="366713"/>
          </a:xfrm>
          <a:prstGeom prst="rect">
            <a:avLst/>
          </a:prstGeom>
          <a:solidFill>
            <a:srgbClr val="238800"/>
          </a:solidFill>
          <a:ln w="9525">
            <a:noFill/>
            <a:miter lim="800000"/>
            <a:headEnd/>
            <a:tailEnd/>
          </a:ln>
        </p:spPr>
        <p:txBody>
          <a:bodyPr>
            <a:spAutoFit/>
          </a:bodyPr>
          <a:lstStyle/>
          <a:p>
            <a:pPr algn="ctr"/>
            <a:r>
              <a:rPr lang="en-US" sz="1800" b="1" baseline="0">
                <a:solidFill>
                  <a:schemeClr val="bg1"/>
                </a:solidFill>
                <a:latin typeface="Arial" pitchFamily="34" charset="0"/>
              </a:rPr>
              <a:t>Peer Review: Above and Beyond</a:t>
            </a:r>
          </a:p>
        </p:txBody>
      </p:sp>
      <p:grpSp>
        <p:nvGrpSpPr>
          <p:cNvPr id="58381" name="Group 58"/>
          <p:cNvGrpSpPr>
            <a:grpSpLocks/>
          </p:cNvGrpSpPr>
          <p:nvPr/>
        </p:nvGrpSpPr>
        <p:grpSpPr bwMode="auto">
          <a:xfrm>
            <a:off x="7215188" y="5603875"/>
            <a:ext cx="633412" cy="1254125"/>
            <a:chOff x="385" y="3024"/>
            <a:chExt cx="399" cy="790"/>
          </a:xfrm>
        </p:grpSpPr>
        <p:pic>
          <p:nvPicPr>
            <p:cNvPr id="58404" name="Picture 12" descr="Bohr_Niels_9"/>
            <p:cNvPicPr>
              <a:picLocks noChangeAspect="1" noChangeArrowheads="1"/>
            </p:cNvPicPr>
            <p:nvPr/>
          </p:nvPicPr>
          <p:blipFill>
            <a:blip r:embed="rId16" cstate="print"/>
            <a:srcRect l="7796" t="-1764" r="7851" b="16531"/>
            <a:stretch>
              <a:fillRect/>
            </a:stretch>
          </p:blipFill>
          <p:spPr bwMode="auto">
            <a:xfrm>
              <a:off x="385" y="3291"/>
              <a:ext cx="399" cy="523"/>
            </a:xfrm>
            <a:prstGeom prst="rect">
              <a:avLst/>
            </a:prstGeom>
            <a:noFill/>
            <a:ln w="9525">
              <a:noFill/>
              <a:miter lim="800000"/>
              <a:headEnd/>
              <a:tailEnd/>
            </a:ln>
          </p:spPr>
        </p:pic>
        <p:sp>
          <p:nvSpPr>
            <p:cNvPr id="58405" name="Text Box 13"/>
            <p:cNvSpPr txBox="1">
              <a:spLocks noChangeArrowheads="1"/>
            </p:cNvSpPr>
            <p:nvPr/>
          </p:nvSpPr>
          <p:spPr bwMode="auto">
            <a:xfrm>
              <a:off x="385" y="3024"/>
              <a:ext cx="370" cy="258"/>
            </a:xfrm>
            <a:prstGeom prst="rect">
              <a:avLst/>
            </a:prstGeom>
            <a:noFill/>
            <a:ln w="9525">
              <a:noFill/>
              <a:miter lim="800000"/>
              <a:headEnd/>
              <a:tailEnd/>
            </a:ln>
          </p:spPr>
          <p:txBody>
            <a:bodyPr lIns="0" tIns="0" rIns="0" bIns="0">
              <a:spAutoFit/>
            </a:bodyPr>
            <a:lstStyle/>
            <a:p>
              <a:pPr algn="ctr">
                <a:spcBef>
                  <a:spcPct val="50000"/>
                </a:spcBef>
              </a:pPr>
              <a:r>
                <a:rPr lang="en-US" altLang="zh-CN" sz="900" b="1" baseline="0">
                  <a:solidFill>
                    <a:srgbClr val="5F5F5F"/>
                  </a:solidFill>
                  <a:cs typeface="宋体"/>
                </a:rPr>
                <a:t>Niels </a:t>
              </a:r>
              <a:br>
                <a:rPr lang="en-US" altLang="zh-CN" sz="900" b="1" baseline="0">
                  <a:solidFill>
                    <a:srgbClr val="5F5F5F"/>
                  </a:solidFill>
                  <a:cs typeface="宋体"/>
                </a:rPr>
              </a:br>
              <a:r>
                <a:rPr lang="en-US" altLang="zh-CN" sz="900" b="1" baseline="0">
                  <a:solidFill>
                    <a:srgbClr val="5F5F5F"/>
                  </a:solidFill>
                  <a:cs typeface="宋体"/>
                </a:rPr>
                <a:t>Bohr </a:t>
              </a:r>
              <a:r>
                <a:rPr lang="en-GB" sz="900" b="1" baseline="0">
                  <a:solidFill>
                    <a:srgbClr val="5F5F5F"/>
                  </a:solidFill>
                  <a:ea typeface="宋体"/>
                  <a:cs typeface="宋体"/>
                </a:rPr>
                <a:t>Physics </a:t>
              </a:r>
            </a:p>
          </p:txBody>
        </p:sp>
      </p:grpSp>
      <p:grpSp>
        <p:nvGrpSpPr>
          <p:cNvPr id="58382" name="Group 59"/>
          <p:cNvGrpSpPr>
            <a:grpSpLocks/>
          </p:cNvGrpSpPr>
          <p:nvPr/>
        </p:nvGrpSpPr>
        <p:grpSpPr bwMode="auto">
          <a:xfrm>
            <a:off x="8094663" y="5619750"/>
            <a:ext cx="685800" cy="1238250"/>
            <a:chOff x="1037" y="3024"/>
            <a:chExt cx="432" cy="780"/>
          </a:xfrm>
        </p:grpSpPr>
        <p:pic>
          <p:nvPicPr>
            <p:cNvPr id="58402" name="Picture 14" descr="pasteur"/>
            <p:cNvPicPr>
              <a:picLocks noChangeAspect="1" noChangeArrowheads="1"/>
            </p:cNvPicPr>
            <p:nvPr/>
          </p:nvPicPr>
          <p:blipFill>
            <a:blip r:embed="rId17" cstate="print">
              <a:grayscl/>
            </a:blip>
            <a:srcRect/>
            <a:stretch>
              <a:fillRect/>
            </a:stretch>
          </p:blipFill>
          <p:spPr bwMode="auto">
            <a:xfrm>
              <a:off x="1061" y="3291"/>
              <a:ext cx="397" cy="513"/>
            </a:xfrm>
            <a:prstGeom prst="rect">
              <a:avLst/>
            </a:prstGeom>
            <a:noFill/>
            <a:ln w="9525">
              <a:noFill/>
              <a:miter lim="800000"/>
              <a:headEnd/>
              <a:tailEnd/>
            </a:ln>
          </p:spPr>
        </p:pic>
        <p:sp>
          <p:nvSpPr>
            <p:cNvPr id="58403" name="Text Box 15"/>
            <p:cNvSpPr txBox="1">
              <a:spLocks noChangeArrowheads="1"/>
            </p:cNvSpPr>
            <p:nvPr/>
          </p:nvSpPr>
          <p:spPr bwMode="auto">
            <a:xfrm>
              <a:off x="1037" y="3024"/>
              <a:ext cx="432" cy="258"/>
            </a:xfrm>
            <a:prstGeom prst="rect">
              <a:avLst/>
            </a:prstGeom>
            <a:noFill/>
            <a:ln w="9525">
              <a:noFill/>
              <a:miter lim="800000"/>
              <a:headEnd/>
              <a:tailEnd/>
            </a:ln>
          </p:spPr>
          <p:txBody>
            <a:bodyPr lIns="0" tIns="0" rIns="0" bIns="0">
              <a:spAutoFit/>
            </a:bodyPr>
            <a:lstStyle/>
            <a:p>
              <a:pPr algn="ctr">
                <a:spcBef>
                  <a:spcPct val="50000"/>
                </a:spcBef>
              </a:pPr>
              <a:r>
                <a:rPr lang="en-GB" sz="900" b="1" baseline="0">
                  <a:solidFill>
                    <a:srgbClr val="5F5F5F"/>
                  </a:solidFill>
                  <a:cs typeface="Arial" pitchFamily="34" charset="0"/>
                </a:rPr>
                <a:t>Louis </a:t>
              </a:r>
              <a:br>
                <a:rPr lang="en-GB" sz="900" b="1" baseline="0">
                  <a:solidFill>
                    <a:srgbClr val="5F5F5F"/>
                  </a:solidFill>
                  <a:cs typeface="Arial" pitchFamily="34" charset="0"/>
                </a:rPr>
              </a:br>
              <a:r>
                <a:rPr lang="en-GB" sz="900" b="1" baseline="0">
                  <a:solidFill>
                    <a:srgbClr val="5F5F5F"/>
                  </a:solidFill>
                  <a:cs typeface="Arial" pitchFamily="34" charset="0"/>
                </a:rPr>
                <a:t>Pasteur</a:t>
              </a:r>
              <a:br>
                <a:rPr lang="en-GB" sz="900" b="1" baseline="0">
                  <a:solidFill>
                    <a:srgbClr val="5F5F5F"/>
                  </a:solidFill>
                  <a:cs typeface="Arial" pitchFamily="34" charset="0"/>
                </a:rPr>
              </a:br>
              <a:r>
                <a:rPr lang="en-GB" sz="900" b="1" baseline="0">
                  <a:solidFill>
                    <a:srgbClr val="5F5F5F"/>
                  </a:solidFill>
                  <a:cs typeface="Arial" pitchFamily="34" charset="0"/>
                </a:rPr>
                <a:t>(Chemistry)</a:t>
              </a:r>
            </a:p>
          </p:txBody>
        </p:sp>
      </p:grpSp>
      <p:grpSp>
        <p:nvGrpSpPr>
          <p:cNvPr id="58383" name="Group 60"/>
          <p:cNvGrpSpPr>
            <a:grpSpLocks/>
          </p:cNvGrpSpPr>
          <p:nvPr/>
        </p:nvGrpSpPr>
        <p:grpSpPr bwMode="auto">
          <a:xfrm>
            <a:off x="6342063" y="5613400"/>
            <a:ext cx="669925" cy="1244600"/>
            <a:chOff x="1735" y="3024"/>
            <a:chExt cx="422" cy="784"/>
          </a:xfrm>
        </p:grpSpPr>
        <p:sp>
          <p:nvSpPr>
            <p:cNvPr id="58400" name="Rectangle 16"/>
            <p:cNvSpPr>
              <a:spLocks noChangeArrowheads="1"/>
            </p:cNvSpPr>
            <p:nvPr/>
          </p:nvSpPr>
          <p:spPr bwMode="auto">
            <a:xfrm>
              <a:off x="1751" y="3024"/>
              <a:ext cx="406" cy="258"/>
            </a:xfrm>
            <a:prstGeom prst="rect">
              <a:avLst/>
            </a:prstGeom>
            <a:noFill/>
            <a:ln w="9525">
              <a:noFill/>
              <a:miter lim="800000"/>
              <a:headEnd/>
              <a:tailEnd/>
            </a:ln>
          </p:spPr>
          <p:txBody>
            <a:bodyPr lIns="0" tIns="0" rIns="0" bIns="0">
              <a:spAutoFit/>
            </a:bodyPr>
            <a:lstStyle/>
            <a:p>
              <a:pPr algn="ctr"/>
              <a:r>
                <a:rPr lang="en-GB" sz="900" b="1" baseline="0">
                  <a:solidFill>
                    <a:srgbClr val="5F5F5F"/>
                  </a:solidFill>
                  <a:cs typeface="Arial" pitchFamily="34" charset="0"/>
                </a:rPr>
                <a:t>Alexander Fleming</a:t>
              </a:r>
            </a:p>
            <a:p>
              <a:pPr algn="ctr"/>
              <a:r>
                <a:rPr lang="en-GB" sz="900" b="1" baseline="0">
                  <a:solidFill>
                    <a:srgbClr val="5F5F5F"/>
                  </a:solidFill>
                  <a:cs typeface="Arial" pitchFamily="34" charset="0"/>
                </a:rPr>
                <a:t>Medicine </a:t>
              </a:r>
            </a:p>
          </p:txBody>
        </p:sp>
        <p:pic>
          <p:nvPicPr>
            <p:cNvPr id="58401" name="Picture 17" descr="Alexander_Fleming"/>
            <p:cNvPicPr>
              <a:picLocks noChangeAspect="1" noChangeArrowheads="1"/>
            </p:cNvPicPr>
            <p:nvPr/>
          </p:nvPicPr>
          <p:blipFill>
            <a:blip r:embed="rId18" cstate="print"/>
            <a:srcRect/>
            <a:stretch>
              <a:fillRect/>
            </a:stretch>
          </p:blipFill>
          <p:spPr bwMode="auto">
            <a:xfrm>
              <a:off x="1735" y="3291"/>
              <a:ext cx="382" cy="517"/>
            </a:xfrm>
            <a:prstGeom prst="rect">
              <a:avLst/>
            </a:prstGeom>
            <a:noFill/>
            <a:ln w="9525">
              <a:noFill/>
              <a:miter lim="800000"/>
              <a:headEnd/>
              <a:tailEnd/>
            </a:ln>
          </p:spPr>
        </p:pic>
      </p:grpSp>
      <p:grpSp>
        <p:nvGrpSpPr>
          <p:cNvPr id="58384" name="Group 61"/>
          <p:cNvGrpSpPr>
            <a:grpSpLocks/>
          </p:cNvGrpSpPr>
          <p:nvPr/>
        </p:nvGrpSpPr>
        <p:grpSpPr bwMode="auto">
          <a:xfrm>
            <a:off x="1352550" y="5605463"/>
            <a:ext cx="646113" cy="1252537"/>
            <a:chOff x="2395" y="3024"/>
            <a:chExt cx="407" cy="789"/>
          </a:xfrm>
        </p:grpSpPr>
        <p:pic>
          <p:nvPicPr>
            <p:cNvPr id="58398" name="Picture 18" descr="Albert-Einstein"/>
            <p:cNvPicPr>
              <a:picLocks noChangeAspect="1" noChangeArrowheads="1"/>
            </p:cNvPicPr>
            <p:nvPr/>
          </p:nvPicPr>
          <p:blipFill>
            <a:blip r:embed="rId19" cstate="print">
              <a:grayscl/>
            </a:blip>
            <a:srcRect/>
            <a:stretch>
              <a:fillRect/>
            </a:stretch>
          </p:blipFill>
          <p:spPr bwMode="auto">
            <a:xfrm>
              <a:off x="2395" y="3291"/>
              <a:ext cx="372" cy="522"/>
            </a:xfrm>
            <a:prstGeom prst="rect">
              <a:avLst/>
            </a:prstGeom>
            <a:noFill/>
            <a:ln w="9525">
              <a:noFill/>
              <a:miter lim="800000"/>
              <a:headEnd/>
              <a:tailEnd/>
            </a:ln>
          </p:spPr>
        </p:pic>
        <p:sp>
          <p:nvSpPr>
            <p:cNvPr id="58399" name="Text Box 19"/>
            <p:cNvSpPr txBox="1">
              <a:spLocks noChangeArrowheads="1"/>
            </p:cNvSpPr>
            <p:nvPr/>
          </p:nvSpPr>
          <p:spPr bwMode="auto">
            <a:xfrm>
              <a:off x="2395" y="3024"/>
              <a:ext cx="407" cy="258"/>
            </a:xfrm>
            <a:prstGeom prst="rect">
              <a:avLst/>
            </a:prstGeom>
            <a:noFill/>
            <a:ln w="9525">
              <a:noFill/>
              <a:miter lim="800000"/>
              <a:headEnd/>
              <a:tailEnd/>
            </a:ln>
          </p:spPr>
          <p:txBody>
            <a:bodyPr lIns="0" tIns="0" rIns="0" bIns="0">
              <a:spAutoFit/>
            </a:bodyPr>
            <a:lstStyle/>
            <a:p>
              <a:pPr algn="ctr">
                <a:spcBef>
                  <a:spcPct val="50000"/>
                </a:spcBef>
              </a:pPr>
              <a:r>
                <a:rPr lang="en-GB" sz="900" b="1" baseline="0">
                  <a:solidFill>
                    <a:srgbClr val="5F5F5F"/>
                  </a:solidFill>
                  <a:cs typeface="Arial" pitchFamily="34" charset="0"/>
                </a:rPr>
                <a:t>Albert Einstein </a:t>
              </a:r>
              <a:r>
                <a:rPr lang="en-US" sz="900" b="1" baseline="0">
                  <a:solidFill>
                    <a:srgbClr val="5F5F5F"/>
                  </a:solidFill>
                  <a:ea typeface="宋体"/>
                  <a:cs typeface="宋体"/>
                </a:rPr>
                <a:t>Physics</a:t>
              </a:r>
              <a:endParaRPr lang="en-GB" sz="900" b="1" baseline="0">
                <a:solidFill>
                  <a:srgbClr val="5F5F5F"/>
                </a:solidFill>
                <a:ea typeface="宋体"/>
                <a:cs typeface="宋体"/>
              </a:endParaRPr>
            </a:p>
          </p:txBody>
        </p:sp>
      </p:grpSp>
      <p:grpSp>
        <p:nvGrpSpPr>
          <p:cNvPr id="58385" name="Group 62"/>
          <p:cNvGrpSpPr>
            <a:grpSpLocks/>
          </p:cNvGrpSpPr>
          <p:nvPr/>
        </p:nvGrpSpPr>
        <p:grpSpPr bwMode="auto">
          <a:xfrm>
            <a:off x="2455863" y="5607050"/>
            <a:ext cx="608012" cy="1250950"/>
            <a:chOff x="3020" y="3028"/>
            <a:chExt cx="383" cy="788"/>
          </a:xfrm>
        </p:grpSpPr>
        <p:sp>
          <p:nvSpPr>
            <p:cNvPr id="58396" name="Text Box 20"/>
            <p:cNvSpPr txBox="1">
              <a:spLocks noChangeArrowheads="1"/>
            </p:cNvSpPr>
            <p:nvPr/>
          </p:nvSpPr>
          <p:spPr bwMode="auto">
            <a:xfrm>
              <a:off x="3043" y="3028"/>
              <a:ext cx="360" cy="231"/>
            </a:xfrm>
            <a:prstGeom prst="rect">
              <a:avLst/>
            </a:prstGeom>
            <a:noFill/>
            <a:ln w="9525">
              <a:noFill/>
              <a:miter lim="800000"/>
              <a:headEnd/>
              <a:tailEnd/>
            </a:ln>
          </p:spPr>
          <p:txBody>
            <a:bodyPr lIns="0" tIns="0" rIns="0" bIns="0">
              <a:spAutoFit/>
            </a:bodyPr>
            <a:lstStyle/>
            <a:p>
              <a:pPr algn="ctr">
                <a:lnSpc>
                  <a:spcPct val="90000"/>
                </a:lnSpc>
                <a:spcBef>
                  <a:spcPct val="50000"/>
                </a:spcBef>
              </a:pPr>
              <a:r>
                <a:rPr lang="en-US" altLang="zh-CN" sz="900" b="1" baseline="0">
                  <a:solidFill>
                    <a:srgbClr val="5F5F5F"/>
                  </a:solidFill>
                  <a:cs typeface="宋体"/>
                </a:rPr>
                <a:t>George F. Smoot     Physics</a:t>
              </a:r>
              <a:endParaRPr lang="en-GB" sz="900" b="1" baseline="0">
                <a:solidFill>
                  <a:srgbClr val="5F5F5F"/>
                </a:solidFill>
                <a:ea typeface="宋体"/>
                <a:cs typeface="宋体"/>
              </a:endParaRPr>
            </a:p>
          </p:txBody>
        </p:sp>
        <p:pic>
          <p:nvPicPr>
            <p:cNvPr id="58397" name="Picture 21" descr="George F. Smoot"/>
            <p:cNvPicPr>
              <a:picLocks noChangeAspect="1" noChangeArrowheads="1"/>
            </p:cNvPicPr>
            <p:nvPr/>
          </p:nvPicPr>
          <p:blipFill>
            <a:blip r:embed="rId20" cstate="print"/>
            <a:srcRect/>
            <a:stretch>
              <a:fillRect/>
            </a:stretch>
          </p:blipFill>
          <p:spPr bwMode="auto">
            <a:xfrm>
              <a:off x="3020" y="3299"/>
              <a:ext cx="379" cy="517"/>
            </a:xfrm>
            <a:prstGeom prst="rect">
              <a:avLst/>
            </a:prstGeom>
            <a:noFill/>
            <a:ln w="9525">
              <a:noFill/>
              <a:miter lim="800000"/>
              <a:headEnd/>
              <a:tailEnd/>
            </a:ln>
          </p:spPr>
        </p:pic>
      </p:grpSp>
      <p:grpSp>
        <p:nvGrpSpPr>
          <p:cNvPr id="58386" name="Group 64"/>
          <p:cNvGrpSpPr>
            <a:grpSpLocks/>
          </p:cNvGrpSpPr>
          <p:nvPr/>
        </p:nvGrpSpPr>
        <p:grpSpPr bwMode="auto">
          <a:xfrm>
            <a:off x="4360863" y="5632450"/>
            <a:ext cx="674687" cy="1225550"/>
            <a:chOff x="4313" y="3028"/>
            <a:chExt cx="425" cy="772"/>
          </a:xfrm>
        </p:grpSpPr>
        <p:pic>
          <p:nvPicPr>
            <p:cNvPr id="58394" name="Picture 22" descr="Roger D. Kornberg"/>
            <p:cNvPicPr>
              <a:picLocks noChangeAspect="1" noChangeArrowheads="1"/>
            </p:cNvPicPr>
            <p:nvPr/>
          </p:nvPicPr>
          <p:blipFill>
            <a:blip r:embed="rId21" cstate="print"/>
            <a:srcRect/>
            <a:stretch>
              <a:fillRect/>
            </a:stretch>
          </p:blipFill>
          <p:spPr bwMode="auto">
            <a:xfrm>
              <a:off x="4329" y="3295"/>
              <a:ext cx="409" cy="505"/>
            </a:xfrm>
            <a:prstGeom prst="rect">
              <a:avLst/>
            </a:prstGeom>
            <a:noFill/>
            <a:ln w="9525">
              <a:noFill/>
              <a:miter lim="800000"/>
              <a:headEnd/>
              <a:tailEnd/>
            </a:ln>
          </p:spPr>
        </p:pic>
        <p:sp>
          <p:nvSpPr>
            <p:cNvPr id="58395" name="Text Box 23"/>
            <p:cNvSpPr txBox="1">
              <a:spLocks noChangeArrowheads="1"/>
            </p:cNvSpPr>
            <p:nvPr/>
          </p:nvSpPr>
          <p:spPr bwMode="auto">
            <a:xfrm>
              <a:off x="4313" y="3028"/>
              <a:ext cx="398" cy="231"/>
            </a:xfrm>
            <a:prstGeom prst="rect">
              <a:avLst/>
            </a:prstGeom>
            <a:noFill/>
            <a:ln w="9525">
              <a:noFill/>
              <a:miter lim="800000"/>
              <a:headEnd/>
              <a:tailEnd/>
            </a:ln>
          </p:spPr>
          <p:txBody>
            <a:bodyPr lIns="0" tIns="0" rIns="0" bIns="0">
              <a:spAutoFit/>
            </a:bodyPr>
            <a:lstStyle/>
            <a:p>
              <a:pPr algn="ctr">
                <a:lnSpc>
                  <a:spcPct val="90000"/>
                </a:lnSpc>
                <a:spcBef>
                  <a:spcPct val="50000"/>
                </a:spcBef>
              </a:pPr>
              <a:r>
                <a:rPr lang="en-US" altLang="zh-CN" sz="900" b="1" baseline="0">
                  <a:solidFill>
                    <a:srgbClr val="5F5F5F"/>
                  </a:solidFill>
                  <a:cs typeface="宋体"/>
                </a:rPr>
                <a:t>Roger D. Kornberg    Chemistry</a:t>
              </a:r>
              <a:endParaRPr lang="en-GB" sz="900" b="1" baseline="0">
                <a:solidFill>
                  <a:srgbClr val="5F5F5F"/>
                </a:solidFill>
                <a:ea typeface="宋体"/>
                <a:cs typeface="宋体"/>
              </a:endParaRPr>
            </a:p>
          </p:txBody>
        </p:sp>
      </p:grpSp>
      <p:grpSp>
        <p:nvGrpSpPr>
          <p:cNvPr id="58387" name="Group 65"/>
          <p:cNvGrpSpPr>
            <a:grpSpLocks/>
          </p:cNvGrpSpPr>
          <p:nvPr/>
        </p:nvGrpSpPr>
        <p:grpSpPr bwMode="auto">
          <a:xfrm>
            <a:off x="5351463" y="5607050"/>
            <a:ext cx="611187" cy="1250950"/>
            <a:chOff x="4994" y="3028"/>
            <a:chExt cx="385" cy="788"/>
          </a:xfrm>
        </p:grpSpPr>
        <p:sp>
          <p:nvSpPr>
            <p:cNvPr id="58392" name="Text Box 25"/>
            <p:cNvSpPr txBox="1">
              <a:spLocks noChangeArrowheads="1"/>
            </p:cNvSpPr>
            <p:nvPr/>
          </p:nvSpPr>
          <p:spPr bwMode="auto">
            <a:xfrm>
              <a:off x="4994" y="3028"/>
              <a:ext cx="363" cy="231"/>
            </a:xfrm>
            <a:prstGeom prst="rect">
              <a:avLst/>
            </a:prstGeom>
            <a:noFill/>
            <a:ln w="9525">
              <a:noFill/>
              <a:miter lim="800000"/>
              <a:headEnd/>
              <a:tailEnd/>
            </a:ln>
          </p:spPr>
          <p:txBody>
            <a:bodyPr lIns="0" tIns="0" rIns="0" bIns="0">
              <a:spAutoFit/>
            </a:bodyPr>
            <a:lstStyle/>
            <a:p>
              <a:pPr algn="ctr">
                <a:lnSpc>
                  <a:spcPct val="90000"/>
                </a:lnSpc>
                <a:spcBef>
                  <a:spcPct val="50000"/>
                </a:spcBef>
              </a:pPr>
              <a:r>
                <a:rPr lang="en-US" altLang="zh-CN" sz="900" b="1" baseline="0">
                  <a:solidFill>
                    <a:srgbClr val="5F5F5F"/>
                  </a:solidFill>
                  <a:cs typeface="宋体"/>
                </a:rPr>
                <a:t>Craig C Mello   Medicine</a:t>
              </a:r>
              <a:endParaRPr lang="en-GB" sz="900" b="1" baseline="0">
                <a:solidFill>
                  <a:srgbClr val="5F5F5F"/>
                </a:solidFill>
                <a:ea typeface="宋体"/>
                <a:cs typeface="宋体"/>
              </a:endParaRPr>
            </a:p>
          </p:txBody>
        </p:sp>
        <p:pic>
          <p:nvPicPr>
            <p:cNvPr id="58393" name="Picture 26" descr="Craig C. Mello"/>
            <p:cNvPicPr>
              <a:picLocks noChangeAspect="1" noChangeArrowheads="1"/>
            </p:cNvPicPr>
            <p:nvPr/>
          </p:nvPicPr>
          <p:blipFill>
            <a:blip r:embed="rId22" cstate="print"/>
            <a:srcRect/>
            <a:stretch>
              <a:fillRect/>
            </a:stretch>
          </p:blipFill>
          <p:spPr bwMode="auto">
            <a:xfrm>
              <a:off x="5016" y="3295"/>
              <a:ext cx="363" cy="521"/>
            </a:xfrm>
            <a:prstGeom prst="rect">
              <a:avLst/>
            </a:prstGeom>
            <a:noFill/>
            <a:ln w="9525">
              <a:noFill/>
              <a:miter lim="800000"/>
              <a:headEnd/>
              <a:tailEnd/>
            </a:ln>
          </p:spPr>
        </p:pic>
      </p:grpSp>
      <p:grpSp>
        <p:nvGrpSpPr>
          <p:cNvPr id="58388" name="Group 63"/>
          <p:cNvGrpSpPr>
            <a:grpSpLocks/>
          </p:cNvGrpSpPr>
          <p:nvPr/>
        </p:nvGrpSpPr>
        <p:grpSpPr bwMode="auto">
          <a:xfrm>
            <a:off x="3446463" y="5622925"/>
            <a:ext cx="636587" cy="1235075"/>
            <a:chOff x="3651" y="3028"/>
            <a:chExt cx="401" cy="778"/>
          </a:xfrm>
        </p:grpSpPr>
        <p:sp>
          <p:nvSpPr>
            <p:cNvPr id="58390" name="Text Box 24"/>
            <p:cNvSpPr txBox="1">
              <a:spLocks noChangeArrowheads="1"/>
            </p:cNvSpPr>
            <p:nvPr/>
          </p:nvSpPr>
          <p:spPr bwMode="auto">
            <a:xfrm>
              <a:off x="3685" y="3028"/>
              <a:ext cx="346" cy="231"/>
            </a:xfrm>
            <a:prstGeom prst="rect">
              <a:avLst/>
            </a:prstGeom>
            <a:noFill/>
            <a:ln w="9525">
              <a:noFill/>
              <a:miter lim="800000"/>
              <a:headEnd/>
              <a:tailEnd/>
            </a:ln>
          </p:spPr>
          <p:txBody>
            <a:bodyPr lIns="0" tIns="0" rIns="0" bIns="0">
              <a:spAutoFit/>
            </a:bodyPr>
            <a:lstStyle/>
            <a:p>
              <a:pPr algn="ctr">
                <a:lnSpc>
                  <a:spcPct val="90000"/>
                </a:lnSpc>
                <a:spcBef>
                  <a:spcPct val="50000"/>
                </a:spcBef>
              </a:pPr>
              <a:r>
                <a:rPr lang="en-US" altLang="zh-CN" sz="900" b="1" baseline="0">
                  <a:solidFill>
                    <a:srgbClr val="5F5F5F"/>
                  </a:solidFill>
                  <a:cs typeface="宋体"/>
                </a:rPr>
                <a:t>John C. Mather     Physics</a:t>
              </a:r>
              <a:endParaRPr lang="en-GB" sz="900" b="1" baseline="0">
                <a:solidFill>
                  <a:srgbClr val="5F5F5F"/>
                </a:solidFill>
                <a:ea typeface="宋体"/>
                <a:cs typeface="宋体"/>
              </a:endParaRPr>
            </a:p>
          </p:txBody>
        </p:sp>
        <p:pic>
          <p:nvPicPr>
            <p:cNvPr id="58391" name="Picture 27" descr="John C. Mather"/>
            <p:cNvPicPr>
              <a:picLocks noChangeAspect="1" noChangeArrowheads="1"/>
            </p:cNvPicPr>
            <p:nvPr/>
          </p:nvPicPr>
          <p:blipFill>
            <a:blip r:embed="rId23" cstate="print"/>
            <a:srcRect/>
            <a:stretch>
              <a:fillRect/>
            </a:stretch>
          </p:blipFill>
          <p:spPr bwMode="auto">
            <a:xfrm>
              <a:off x="3651" y="3295"/>
              <a:ext cx="401" cy="511"/>
            </a:xfrm>
            <a:prstGeom prst="rect">
              <a:avLst/>
            </a:prstGeom>
            <a:noFill/>
            <a:ln w="9525">
              <a:noFill/>
              <a:miter lim="800000"/>
              <a:headEnd/>
              <a:tailEnd/>
            </a:ln>
          </p:spPr>
        </p:pic>
      </p:grpSp>
      <p:sp>
        <p:nvSpPr>
          <p:cNvPr id="37" name="Rectangle 28"/>
          <p:cNvSpPr>
            <a:spLocks noChangeArrowheads="1"/>
          </p:cNvSpPr>
          <p:nvPr>
            <p:custDataLst>
              <p:tags r:id="rId8"/>
            </p:custDataLst>
          </p:nvPr>
        </p:nvSpPr>
        <p:spPr bwMode="auto">
          <a:xfrm>
            <a:off x="0" y="5191125"/>
            <a:ext cx="5945188" cy="304800"/>
          </a:xfrm>
          <a:prstGeom prst="rect">
            <a:avLst/>
          </a:prstGeom>
          <a:noFill/>
          <a:ln w="9525" algn="ctr">
            <a:noFill/>
            <a:miter lim="800000"/>
            <a:headEnd/>
            <a:tailEnd/>
          </a:ln>
          <a:effectLst/>
        </p:spPr>
        <p:txBody>
          <a:bodyPr lIns="45720" rIns="45720">
            <a:spAutoFit/>
          </a:bodyPr>
          <a:lstStyle/>
          <a:p>
            <a:pPr>
              <a:spcBef>
                <a:spcPct val="50000"/>
              </a:spcBef>
              <a:defRPr/>
            </a:pPr>
            <a:r>
              <a:rPr lang="en-US" b="1" spc="300" baseline="0" dirty="0">
                <a:cs typeface="Arial" pitchFamily="34" charset="0"/>
              </a:rPr>
              <a:t>Nobel Prize winners published with Elsevier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47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a:p>
        </p:txBody>
      </p:sp>
      <p:sp>
        <p:nvSpPr>
          <p:cNvPr id="59395" name="Rectangle 8"/>
          <p:cNvSpPr>
            <a:spLocks noChangeArrowheads="1"/>
          </p:cNvSpPr>
          <p:nvPr/>
        </p:nvSpPr>
        <p:spPr bwMode="auto">
          <a:xfrm>
            <a:off x="0" y="228600"/>
            <a:ext cx="3200400" cy="427038"/>
          </a:xfrm>
          <a:prstGeom prst="rect">
            <a:avLst/>
          </a:prstGeom>
          <a:noFill/>
          <a:ln w="9525">
            <a:noFill/>
            <a:miter lim="800000"/>
            <a:headEnd/>
            <a:tailEnd/>
          </a:ln>
        </p:spPr>
        <p:txBody>
          <a:bodyPr>
            <a:spAutoFit/>
          </a:bodyPr>
          <a:lstStyle/>
          <a:p>
            <a:pPr marL="273050" indent="-273050"/>
            <a:r>
              <a:rPr lang="en-US" sz="2200" b="1" baseline="0"/>
              <a:t>Mirando al Pasado.. </a:t>
            </a:r>
          </a:p>
        </p:txBody>
      </p:sp>
      <p:pic>
        <p:nvPicPr>
          <p:cNvPr id="59396" name="Picture 18" descr="old-book-shelf.jpg"/>
          <p:cNvPicPr>
            <a:picLocks noChangeAspect="1"/>
          </p:cNvPicPr>
          <p:nvPr/>
        </p:nvPicPr>
        <p:blipFill>
          <a:blip r:embed="rId3" cstate="print"/>
          <a:srcRect/>
          <a:stretch>
            <a:fillRect/>
          </a:stretch>
        </p:blipFill>
        <p:spPr bwMode="auto">
          <a:xfrm>
            <a:off x="0" y="685800"/>
            <a:ext cx="5334000" cy="3124200"/>
          </a:xfrm>
          <a:prstGeom prst="rect">
            <a:avLst/>
          </a:prstGeom>
          <a:noFill/>
          <a:ln w="9525">
            <a:noFill/>
            <a:miter lim="800000"/>
            <a:headEnd/>
            <a:tailEnd/>
          </a:ln>
        </p:spPr>
      </p:pic>
      <p:pic>
        <p:nvPicPr>
          <p:cNvPr id="37897" name="Picture 16" descr="3086547835_51b809a88f.jpg"/>
          <p:cNvPicPr>
            <a:picLocks noChangeAspect="1"/>
          </p:cNvPicPr>
          <p:nvPr/>
        </p:nvPicPr>
        <p:blipFill>
          <a:blip r:embed="rId4" cstate="print"/>
          <a:srcRect/>
          <a:stretch>
            <a:fillRect/>
          </a:stretch>
        </p:blipFill>
        <p:spPr bwMode="auto">
          <a:xfrm rot="711312">
            <a:off x="3157538" y="174625"/>
            <a:ext cx="1981200" cy="2762250"/>
          </a:xfrm>
          <a:prstGeom prst="rect">
            <a:avLst/>
          </a:prstGeom>
          <a:noFill/>
          <a:ln w="9525">
            <a:noFill/>
            <a:miter lim="800000"/>
            <a:headEnd/>
            <a:tailEnd/>
          </a:ln>
          <a:effectLst>
            <a:outerShdw dist="35921" dir="2700000" algn="ctr" rotWithShape="0">
              <a:srgbClr val="808080"/>
            </a:outerShdw>
          </a:effectLst>
        </p:spPr>
      </p:pic>
      <p:pic>
        <p:nvPicPr>
          <p:cNvPr id="59398" name="Picture 18" descr="old-book-shelf.jpg"/>
          <p:cNvPicPr>
            <a:picLocks noChangeAspect="1"/>
          </p:cNvPicPr>
          <p:nvPr/>
        </p:nvPicPr>
        <p:blipFill>
          <a:blip r:embed="rId3" cstate="print"/>
          <a:srcRect/>
          <a:stretch>
            <a:fillRect/>
          </a:stretch>
        </p:blipFill>
        <p:spPr bwMode="auto">
          <a:xfrm>
            <a:off x="0" y="3733800"/>
            <a:ext cx="5334000" cy="3124200"/>
          </a:xfrm>
          <a:prstGeom prst="rect">
            <a:avLst/>
          </a:prstGeom>
          <a:noFill/>
          <a:ln w="9525">
            <a:noFill/>
            <a:miter lim="800000"/>
            <a:headEnd/>
            <a:tailEnd/>
          </a:ln>
        </p:spPr>
      </p:pic>
      <p:pic>
        <p:nvPicPr>
          <p:cNvPr id="37898" name="Picture 44" descr="Discorsi e Dimostrazioni Matematiche"/>
          <p:cNvPicPr>
            <a:picLocks noChangeAspect="1" noChangeArrowheads="1"/>
          </p:cNvPicPr>
          <p:nvPr/>
        </p:nvPicPr>
        <p:blipFill>
          <a:blip r:embed="rId5" cstate="print"/>
          <a:srcRect/>
          <a:stretch>
            <a:fillRect/>
          </a:stretch>
        </p:blipFill>
        <p:spPr bwMode="auto">
          <a:xfrm rot="259448">
            <a:off x="2005013" y="4044950"/>
            <a:ext cx="1957387" cy="2743200"/>
          </a:xfrm>
          <a:prstGeom prst="rect">
            <a:avLst/>
          </a:prstGeom>
          <a:solidFill>
            <a:srgbClr val="FF9933"/>
          </a:solidFill>
          <a:ln w="9525">
            <a:solidFill>
              <a:schemeClr val="bg1"/>
            </a:solidFill>
            <a:miter lim="800000"/>
            <a:headEnd/>
            <a:tailEnd/>
          </a:ln>
          <a:effectLst>
            <a:outerShdw dist="35921" dir="2700000" algn="ctr" rotWithShape="0">
              <a:srgbClr val="808080"/>
            </a:outerShdw>
          </a:effectLst>
        </p:spPr>
      </p:pic>
      <p:pic>
        <p:nvPicPr>
          <p:cNvPr id="37899" name="Picture 15" descr="r2840.jpg"/>
          <p:cNvPicPr>
            <a:picLocks noChangeAspect="1"/>
          </p:cNvPicPr>
          <p:nvPr/>
        </p:nvPicPr>
        <p:blipFill>
          <a:blip r:embed="rId6" cstate="print"/>
          <a:srcRect/>
          <a:stretch>
            <a:fillRect/>
          </a:stretch>
        </p:blipFill>
        <p:spPr bwMode="auto">
          <a:xfrm rot="21027572">
            <a:off x="3416300" y="2487613"/>
            <a:ext cx="1733550" cy="2743200"/>
          </a:xfrm>
          <a:prstGeom prst="rect">
            <a:avLst/>
          </a:prstGeom>
          <a:noFill/>
          <a:ln w="9525">
            <a:noFill/>
            <a:miter lim="800000"/>
            <a:headEnd/>
            <a:tailEnd/>
          </a:ln>
          <a:effectLst>
            <a:outerShdw dist="35921" dir="2700000" algn="ctr" rotWithShape="0">
              <a:srgbClr val="808080"/>
            </a:outerShdw>
          </a:effectLst>
        </p:spPr>
      </p:pic>
      <p:sp>
        <p:nvSpPr>
          <p:cNvPr id="59401" name="TextBox 11"/>
          <p:cNvSpPr txBox="1">
            <a:spLocks noChangeArrowheads="1"/>
          </p:cNvSpPr>
          <p:nvPr/>
        </p:nvSpPr>
        <p:spPr bwMode="auto">
          <a:xfrm>
            <a:off x="6019800" y="1600200"/>
            <a:ext cx="3124200" cy="708025"/>
          </a:xfrm>
          <a:prstGeom prst="rect">
            <a:avLst/>
          </a:prstGeom>
          <a:noFill/>
          <a:ln w="9525">
            <a:noFill/>
            <a:miter lim="800000"/>
            <a:headEnd/>
            <a:tailEnd/>
          </a:ln>
        </p:spPr>
        <p:txBody>
          <a:bodyPr>
            <a:spAutoFit/>
          </a:bodyPr>
          <a:lstStyle/>
          <a:p>
            <a:r>
              <a:rPr lang="es-ES_tradnl" sz="2000" b="1" baseline="0"/>
              <a:t>Mirando al Futuro:</a:t>
            </a:r>
            <a:endParaRPr lang="es-ES_tradnl" sz="2000" b="1"/>
          </a:p>
          <a:p>
            <a:r>
              <a:rPr lang="es-ES_tradnl" sz="2000" b="1" baseline="0"/>
              <a:t>Ventajas de las Plataformas</a:t>
            </a:r>
          </a:p>
        </p:txBody>
      </p:sp>
      <p:sp>
        <p:nvSpPr>
          <p:cNvPr id="14" name="Down Arrow 13"/>
          <p:cNvSpPr/>
          <p:nvPr/>
        </p:nvSpPr>
        <p:spPr>
          <a:xfrm>
            <a:off x="5334000" y="0"/>
            <a:ext cx="685800" cy="68580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6"/>
          <p:cNvSpPr txBox="1">
            <a:spLocks noChangeArrowheads="1"/>
          </p:cNvSpPr>
          <p:nvPr/>
        </p:nvSpPr>
        <p:spPr bwMode="auto">
          <a:xfrm>
            <a:off x="5562600" y="2438400"/>
            <a:ext cx="3581400" cy="4545013"/>
          </a:xfrm>
          <a:prstGeom prst="rect">
            <a:avLst/>
          </a:prstGeom>
          <a:solidFill>
            <a:schemeClr val="accent1"/>
          </a:solidFill>
          <a:ln w="9525">
            <a:noFill/>
            <a:miter lim="800000"/>
            <a:headEnd/>
            <a:tailEnd/>
          </a:ln>
        </p:spPr>
        <p:txBody>
          <a:bodyPr>
            <a:spAutoFit/>
          </a:bodyPr>
          <a:lstStyle/>
          <a:p>
            <a:pPr marL="274320" indent="-274320">
              <a:spcBef>
                <a:spcPts val="0"/>
              </a:spcBef>
              <a:buFont typeface="Wingdings" pitchFamily="2" charset="2"/>
              <a:buChar char="ü"/>
              <a:defRPr/>
            </a:pPr>
            <a:r>
              <a:rPr lang="es-ES_tradnl" sz="2800" b="1" dirty="0">
                <a:solidFill>
                  <a:schemeClr val="bg1"/>
                </a:solidFill>
              </a:rPr>
              <a:t>Simultáneo</a:t>
            </a:r>
            <a:r>
              <a:rPr lang="es-ES_tradnl" sz="2800" b="1" baseline="0" dirty="0">
                <a:solidFill>
                  <a:schemeClr val="bg1"/>
                </a:solidFill>
              </a:rPr>
              <a:t> </a:t>
            </a:r>
            <a:r>
              <a:rPr lang="es-ES_tradnl" sz="2800" b="1" dirty="0">
                <a:solidFill>
                  <a:schemeClr val="bg1"/>
                </a:solidFill>
              </a:rPr>
              <a:t>y sin limitación en el numero de usuarios</a:t>
            </a:r>
          </a:p>
          <a:p>
            <a:pPr marL="274320" indent="-274320">
              <a:spcBef>
                <a:spcPts val="0"/>
              </a:spcBef>
              <a:buFont typeface="Wingdings" pitchFamily="2" charset="2"/>
              <a:buChar char="ü"/>
              <a:defRPr/>
            </a:pPr>
            <a:endParaRPr lang="en-GB" sz="2800" b="1" dirty="0">
              <a:solidFill>
                <a:schemeClr val="bg1"/>
              </a:solidFill>
            </a:endParaRPr>
          </a:p>
          <a:p>
            <a:pPr marL="274320" indent="-274320">
              <a:spcBef>
                <a:spcPts val="0"/>
              </a:spcBef>
              <a:buFont typeface="Wingdings" pitchFamily="2" charset="2"/>
              <a:buChar char="ü"/>
              <a:defRPr/>
            </a:pPr>
            <a:r>
              <a:rPr lang="en-GB" sz="2800" b="1" dirty="0">
                <a:solidFill>
                  <a:schemeClr val="bg1"/>
                </a:solidFill>
              </a:rPr>
              <a:t>Sin DRM</a:t>
            </a:r>
          </a:p>
          <a:p>
            <a:pPr marL="274320" indent="-274320">
              <a:spcBef>
                <a:spcPts val="0"/>
              </a:spcBef>
              <a:buFont typeface="Wingdings" pitchFamily="2" charset="2"/>
              <a:buChar char="ü"/>
              <a:defRPr/>
            </a:pPr>
            <a:endParaRPr lang="en-GB" sz="2800" b="1" dirty="0">
              <a:solidFill>
                <a:schemeClr val="bg1"/>
              </a:solidFill>
            </a:endParaRPr>
          </a:p>
          <a:p>
            <a:pPr marL="274320" indent="-274320">
              <a:spcBef>
                <a:spcPts val="0"/>
              </a:spcBef>
              <a:buFont typeface="Wingdings" pitchFamily="2" charset="2"/>
              <a:buChar char="ü"/>
              <a:defRPr/>
            </a:pPr>
            <a:r>
              <a:rPr lang="es-ES_tradnl" sz="2800" b="1" dirty="0">
                <a:solidFill>
                  <a:schemeClr val="bg1"/>
                </a:solidFill>
              </a:rPr>
              <a:t>Búsqueda a través de libros y revistas</a:t>
            </a:r>
          </a:p>
          <a:p>
            <a:pPr marL="274320" indent="-274320">
              <a:spcBef>
                <a:spcPts val="0"/>
              </a:spcBef>
              <a:defRPr/>
            </a:pPr>
            <a:r>
              <a:rPr lang="en-GB" sz="2800" b="1" baseline="0" dirty="0">
                <a:solidFill>
                  <a:schemeClr val="bg1"/>
                </a:solidFill>
              </a:rPr>
              <a:t> </a:t>
            </a:r>
            <a:endParaRPr lang="en-GB" sz="2800" b="1" dirty="0">
              <a:solidFill>
                <a:schemeClr val="bg1"/>
              </a:solidFill>
            </a:endParaRPr>
          </a:p>
          <a:p>
            <a:pPr marL="274320" indent="-274320">
              <a:spcBef>
                <a:spcPts val="0"/>
              </a:spcBef>
              <a:buFont typeface="Wingdings" pitchFamily="2" charset="2"/>
              <a:buChar char="ü"/>
              <a:defRPr/>
            </a:pPr>
            <a:r>
              <a:rPr lang="es-ES_tradnl" sz="2800" b="1" dirty="0">
                <a:solidFill>
                  <a:schemeClr val="bg1"/>
                </a:solidFill>
              </a:rPr>
              <a:t>Disponibilidad</a:t>
            </a:r>
            <a:r>
              <a:rPr lang="en-GB" sz="2800" b="1" dirty="0">
                <a:solidFill>
                  <a:schemeClr val="bg1"/>
                </a:solidFill>
              </a:rPr>
              <a:t> 24/7 </a:t>
            </a:r>
          </a:p>
          <a:p>
            <a:pPr>
              <a:buFont typeface="Wingdings" pitchFamily="2" charset="2"/>
              <a:buChar char="ü"/>
              <a:defRPr/>
            </a:pPr>
            <a:endParaRPr lang="en-GB" sz="2800" b="1" baseline="0" dirty="0">
              <a:solidFill>
                <a:schemeClr val="bg1"/>
              </a:solidFill>
            </a:endParaRPr>
          </a:p>
          <a:p>
            <a:pPr>
              <a:buFont typeface="Wingdings" pitchFamily="2" charset="2"/>
              <a:buChar char="ü"/>
              <a:defRPr/>
            </a:pPr>
            <a:r>
              <a:rPr lang="en-GB" sz="2800" b="1" baseline="0" dirty="0">
                <a:solidFill>
                  <a:schemeClr val="bg1"/>
                </a:solidFill>
              </a:rPr>
              <a:t> Y MUCHO, MUCHO MAS …</a:t>
            </a:r>
            <a:endParaRPr lang="en-GB" sz="2800" b="1" dirty="0">
              <a:solidFill>
                <a:schemeClr val="bg1"/>
              </a:solidFill>
            </a:endParaRPr>
          </a:p>
          <a:p>
            <a:pPr>
              <a:buFont typeface="Wingdings" pitchFamily="2" charset="2"/>
              <a:buChar char="§"/>
              <a:defRPr/>
            </a:pP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0" y="2057400"/>
            <a:ext cx="1600200" cy="376238"/>
          </a:xfrm>
          <a:prstGeom prst="rect">
            <a:avLst/>
          </a:prstGeom>
          <a:solidFill>
            <a:schemeClr val="tx1"/>
          </a:solidFill>
          <a:ln>
            <a:solidFill>
              <a:schemeClr val="accent1">
                <a:lumMod val="20000"/>
                <a:lumOff val="80000"/>
              </a:schemeClr>
            </a:solidFill>
          </a:ln>
        </p:spPr>
        <p:txBody>
          <a:bodyPr>
            <a:spAutoFit/>
          </a:bodyPr>
          <a:lstStyle/>
          <a:p>
            <a:pPr algn="ctr">
              <a:defRPr/>
            </a:pPr>
            <a:r>
              <a:rPr lang="en-US" sz="1800" b="1" baseline="0" dirty="0" err="1">
                <a:solidFill>
                  <a:schemeClr val="bg1"/>
                </a:solidFill>
              </a:rPr>
              <a:t>Libros</a:t>
            </a:r>
            <a:r>
              <a:rPr lang="en-US" sz="1800" b="1" baseline="0" dirty="0">
                <a:solidFill>
                  <a:schemeClr val="bg1"/>
                </a:solidFill>
              </a:rPr>
              <a:t> </a:t>
            </a:r>
            <a:r>
              <a:rPr lang="en-US" sz="1800" b="1" baseline="0" dirty="0">
                <a:solidFill>
                  <a:schemeClr val="bg1"/>
                </a:solidFill>
                <a:latin typeface="+mn-lt"/>
              </a:rPr>
              <a:t>: 58%</a:t>
            </a:r>
          </a:p>
        </p:txBody>
      </p:sp>
      <p:sp>
        <p:nvSpPr>
          <p:cNvPr id="3" name="TextBox 2"/>
          <p:cNvSpPr txBox="1"/>
          <p:nvPr/>
        </p:nvSpPr>
        <p:spPr>
          <a:xfrm>
            <a:off x="6477000" y="2819400"/>
            <a:ext cx="1524000" cy="376238"/>
          </a:xfrm>
          <a:prstGeom prst="rect">
            <a:avLst/>
          </a:prstGeom>
          <a:solidFill>
            <a:schemeClr val="tx1"/>
          </a:solidFill>
          <a:ln>
            <a:solidFill>
              <a:schemeClr val="accent1">
                <a:lumMod val="20000"/>
                <a:lumOff val="80000"/>
              </a:schemeClr>
            </a:solidFill>
          </a:ln>
        </p:spPr>
        <p:txBody>
          <a:bodyPr>
            <a:spAutoFit/>
          </a:bodyPr>
          <a:lstStyle/>
          <a:p>
            <a:pPr algn="ctr">
              <a:defRPr/>
            </a:pPr>
            <a:r>
              <a:rPr lang="en-US" sz="1800" b="1" baseline="0" dirty="0" err="1">
                <a:solidFill>
                  <a:schemeClr val="bg1"/>
                </a:solidFill>
              </a:rPr>
              <a:t>Libros</a:t>
            </a:r>
            <a:r>
              <a:rPr lang="en-US" sz="1800" b="1" baseline="0" dirty="0">
                <a:solidFill>
                  <a:schemeClr val="bg1"/>
                </a:solidFill>
              </a:rPr>
              <a:t> </a:t>
            </a:r>
            <a:r>
              <a:rPr lang="en-US" sz="1800" b="1" baseline="0" dirty="0">
                <a:solidFill>
                  <a:schemeClr val="bg1"/>
                </a:solidFill>
                <a:latin typeface="+mn-lt"/>
              </a:rPr>
              <a:t>: 32%</a:t>
            </a:r>
          </a:p>
        </p:txBody>
      </p:sp>
      <p:sp>
        <p:nvSpPr>
          <p:cNvPr id="4" name="TextBox 3"/>
          <p:cNvSpPr txBox="1"/>
          <p:nvPr/>
        </p:nvSpPr>
        <p:spPr>
          <a:xfrm>
            <a:off x="6477000" y="3581400"/>
            <a:ext cx="1524000" cy="376238"/>
          </a:xfrm>
          <a:prstGeom prst="rect">
            <a:avLst/>
          </a:prstGeom>
          <a:solidFill>
            <a:schemeClr val="tx1"/>
          </a:solidFill>
          <a:ln>
            <a:solidFill>
              <a:schemeClr val="accent1">
                <a:lumMod val="20000"/>
                <a:lumOff val="80000"/>
              </a:schemeClr>
            </a:solidFill>
          </a:ln>
        </p:spPr>
        <p:txBody>
          <a:bodyPr>
            <a:spAutoFit/>
          </a:bodyPr>
          <a:lstStyle/>
          <a:p>
            <a:pPr algn="ctr">
              <a:defRPr/>
            </a:pPr>
            <a:r>
              <a:rPr lang="en-US" sz="1800" b="1" baseline="0" dirty="0" err="1">
                <a:solidFill>
                  <a:schemeClr val="bg1"/>
                </a:solidFill>
                <a:latin typeface="+mn-lt"/>
              </a:rPr>
              <a:t>Libros</a:t>
            </a:r>
            <a:r>
              <a:rPr lang="en-US" sz="1800" b="1" baseline="0" dirty="0">
                <a:solidFill>
                  <a:schemeClr val="bg1"/>
                </a:solidFill>
                <a:latin typeface="+mn-lt"/>
              </a:rPr>
              <a:t>: 55%</a:t>
            </a:r>
          </a:p>
        </p:txBody>
      </p:sp>
      <p:sp>
        <p:nvSpPr>
          <p:cNvPr id="9" name="TextBox 8"/>
          <p:cNvSpPr txBox="1"/>
          <p:nvPr/>
        </p:nvSpPr>
        <p:spPr>
          <a:xfrm>
            <a:off x="6477000" y="1382713"/>
            <a:ext cx="1524000" cy="376237"/>
          </a:xfrm>
          <a:prstGeom prst="rect">
            <a:avLst/>
          </a:prstGeom>
          <a:solidFill>
            <a:schemeClr val="tx1"/>
          </a:solidFill>
          <a:ln>
            <a:solidFill>
              <a:schemeClr val="accent1">
                <a:lumMod val="20000"/>
                <a:lumOff val="80000"/>
              </a:schemeClr>
            </a:solidFill>
          </a:ln>
        </p:spPr>
        <p:txBody>
          <a:bodyPr>
            <a:spAutoFit/>
          </a:bodyPr>
          <a:lstStyle/>
          <a:p>
            <a:pPr algn="ctr">
              <a:defRPr/>
            </a:pPr>
            <a:r>
              <a:rPr lang="en-US" sz="1800" b="1" baseline="0" dirty="0" err="1">
                <a:solidFill>
                  <a:schemeClr val="bg1"/>
                </a:solidFill>
                <a:latin typeface="+mn-lt"/>
              </a:rPr>
              <a:t>Libros</a:t>
            </a:r>
            <a:r>
              <a:rPr lang="en-US" sz="1800" b="1" baseline="0" dirty="0">
                <a:solidFill>
                  <a:schemeClr val="bg1"/>
                </a:solidFill>
                <a:latin typeface="+mn-lt"/>
              </a:rPr>
              <a:t>: 72%</a:t>
            </a:r>
          </a:p>
        </p:txBody>
      </p:sp>
      <p:graphicFrame>
        <p:nvGraphicFramePr>
          <p:cNvPr id="1026" name="Chart 18"/>
          <p:cNvGraphicFramePr>
            <a:graphicFrameLocks/>
          </p:cNvGraphicFramePr>
          <p:nvPr/>
        </p:nvGraphicFramePr>
        <p:xfrm>
          <a:off x="0" y="990600"/>
          <a:ext cx="6705600" cy="3352800"/>
        </p:xfrm>
        <a:graphic>
          <a:graphicData uri="http://schemas.openxmlformats.org/presentationml/2006/ole">
            <p:oleObj spid="_x0000_s1026" name="Chart" r:id="rId4" imgW="7848600" imgH="3724275" progId="Excel.Sheet.8">
              <p:embed/>
            </p:oleObj>
          </a:graphicData>
        </a:graphic>
      </p:graphicFrame>
      <p:sp>
        <p:nvSpPr>
          <p:cNvPr id="1032" name="Rectangle 12"/>
          <p:cNvSpPr>
            <a:spLocks noChangeArrowheads="1"/>
          </p:cNvSpPr>
          <p:nvPr/>
        </p:nvSpPr>
        <p:spPr bwMode="auto">
          <a:xfrm>
            <a:off x="0" y="152400"/>
            <a:ext cx="7467600" cy="830263"/>
          </a:xfrm>
          <a:prstGeom prst="rect">
            <a:avLst/>
          </a:prstGeom>
          <a:noFill/>
          <a:ln w="9525">
            <a:noFill/>
            <a:miter lim="800000"/>
            <a:headEnd/>
            <a:tailEnd/>
          </a:ln>
        </p:spPr>
        <p:txBody>
          <a:bodyPr>
            <a:spAutoFit/>
          </a:bodyPr>
          <a:lstStyle/>
          <a:p>
            <a:pPr algn="ctr"/>
            <a:r>
              <a:rPr lang="es-ES" sz="2400" b="1" baseline="0" dirty="0" smtClean="0"/>
              <a:t>1.1 El </a:t>
            </a:r>
            <a:r>
              <a:rPr lang="es-ES" sz="2400" b="1" baseline="0" dirty="0"/>
              <a:t>valor del contenido de los libros en el proceso de la investigación</a:t>
            </a:r>
            <a:endParaRPr lang="en-US" sz="2400" b="1" baseline="0" dirty="0"/>
          </a:p>
        </p:txBody>
      </p:sp>
      <p:sp>
        <p:nvSpPr>
          <p:cNvPr id="14" name="Rectangle 18"/>
          <p:cNvSpPr>
            <a:spLocks noChangeArrowheads="1"/>
          </p:cNvSpPr>
          <p:nvPr/>
        </p:nvSpPr>
        <p:spPr bwMode="auto">
          <a:xfrm>
            <a:off x="3733800" y="4872038"/>
            <a:ext cx="5410200" cy="77946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eaLnBrk="0" hangingPunct="0">
              <a:defRPr/>
            </a:pPr>
            <a:r>
              <a:rPr lang="es-ES" altLang="zh-CN" sz="2000" b="1" dirty="0">
                <a:solidFill>
                  <a:srgbClr val="000000"/>
                </a:solidFill>
                <a:cs typeface="Times New Roman" pitchFamily="18" charset="0"/>
              </a:rPr>
              <a:t>Según</a:t>
            </a:r>
            <a:r>
              <a:rPr lang="es-ES" altLang="zh-CN" sz="2000" b="1" dirty="0">
                <a:cs typeface="Times New Roman" pitchFamily="18" charset="0"/>
              </a:rPr>
              <a:t> </a:t>
            </a:r>
            <a:r>
              <a:rPr lang="es-ES" altLang="zh-CN" sz="2000" b="1" dirty="0">
                <a:solidFill>
                  <a:srgbClr val="000000"/>
                </a:solidFill>
                <a:cs typeface="Times New Roman" pitchFamily="18" charset="0"/>
              </a:rPr>
              <a:t>una</a:t>
            </a:r>
            <a:r>
              <a:rPr lang="es-ES" altLang="zh-CN" sz="2000" b="1" dirty="0">
                <a:cs typeface="Times New Roman" pitchFamily="18" charset="0"/>
              </a:rPr>
              <a:t> </a:t>
            </a:r>
            <a:r>
              <a:rPr lang="es-ES" altLang="zh-CN" sz="2000" b="1" dirty="0">
                <a:solidFill>
                  <a:srgbClr val="000000"/>
                </a:solidFill>
                <a:cs typeface="Times New Roman" pitchFamily="18" charset="0"/>
              </a:rPr>
              <a:t>encuesta</a:t>
            </a:r>
            <a:r>
              <a:rPr lang="es-ES" altLang="zh-CN" sz="2000" b="1" dirty="0">
                <a:cs typeface="Times New Roman" pitchFamily="18" charset="0"/>
              </a:rPr>
              <a:t> </a:t>
            </a:r>
            <a:r>
              <a:rPr lang="es-ES" altLang="zh-CN" sz="2000" b="1" dirty="0">
                <a:solidFill>
                  <a:srgbClr val="000000"/>
                </a:solidFill>
                <a:cs typeface="Times New Roman" pitchFamily="18" charset="0"/>
              </a:rPr>
              <a:t>reciente,</a:t>
            </a:r>
            <a:r>
              <a:rPr lang="es-ES" altLang="zh-CN" sz="2000" b="1" dirty="0">
                <a:cs typeface="Times New Roman" pitchFamily="18" charset="0"/>
              </a:rPr>
              <a:t> </a:t>
            </a:r>
            <a:r>
              <a:rPr lang="es-ES" altLang="zh-CN" sz="2000" b="1" dirty="0">
                <a:solidFill>
                  <a:srgbClr val="000000"/>
                </a:solidFill>
                <a:cs typeface="Times New Roman" pitchFamily="18" charset="0"/>
              </a:rPr>
              <a:t>el</a:t>
            </a:r>
            <a:r>
              <a:rPr lang="es-ES" altLang="zh-CN" sz="2000" b="1" dirty="0">
                <a:cs typeface="Times New Roman" pitchFamily="18" charset="0"/>
              </a:rPr>
              <a:t> </a:t>
            </a:r>
            <a:r>
              <a:rPr lang="es-ES" altLang="zh-CN" sz="2000" b="1" dirty="0">
                <a:solidFill>
                  <a:srgbClr val="000000"/>
                </a:solidFill>
                <a:cs typeface="Times New Roman" pitchFamily="18" charset="0"/>
              </a:rPr>
              <a:t>92%</a:t>
            </a:r>
            <a:r>
              <a:rPr lang="es-ES" altLang="zh-CN" sz="2000" b="1" dirty="0">
                <a:cs typeface="Times New Roman" pitchFamily="18" charset="0"/>
              </a:rPr>
              <a:t> </a:t>
            </a:r>
            <a:r>
              <a:rPr lang="es-ES" altLang="zh-CN" sz="2000" b="1" dirty="0">
                <a:solidFill>
                  <a:srgbClr val="000000"/>
                </a:solidFill>
                <a:cs typeface="Times New Roman" pitchFamily="18" charset="0"/>
              </a:rPr>
              <a:t>de</a:t>
            </a:r>
            <a:r>
              <a:rPr lang="es-ES" altLang="zh-CN" sz="2000" b="1" dirty="0">
                <a:cs typeface="Times New Roman" pitchFamily="18" charset="0"/>
              </a:rPr>
              <a:t> </a:t>
            </a:r>
            <a:r>
              <a:rPr lang="es-ES" altLang="zh-CN" sz="2000" b="1" dirty="0">
                <a:solidFill>
                  <a:srgbClr val="000000"/>
                </a:solidFill>
                <a:cs typeface="Times New Roman" pitchFamily="18" charset="0"/>
              </a:rPr>
              <a:t>los</a:t>
            </a:r>
            <a:r>
              <a:rPr lang="es-ES" altLang="zh-CN" sz="2000" b="1" dirty="0">
                <a:cs typeface="Times New Roman" pitchFamily="18" charset="0"/>
              </a:rPr>
              <a:t> </a:t>
            </a:r>
            <a:r>
              <a:rPr lang="es-ES" altLang="zh-CN" sz="2000" b="1" dirty="0">
                <a:solidFill>
                  <a:srgbClr val="000000"/>
                </a:solidFill>
                <a:cs typeface="Times New Roman" pitchFamily="18" charset="0"/>
              </a:rPr>
              <a:t>investigadores</a:t>
            </a:r>
            <a:r>
              <a:rPr lang="es-ES" altLang="zh-CN" sz="2000" b="1" dirty="0">
                <a:cs typeface="Times New Roman" pitchFamily="18" charset="0"/>
              </a:rPr>
              <a:t> </a:t>
            </a:r>
            <a:r>
              <a:rPr lang="es-ES" altLang="zh-CN" sz="2000" b="1" dirty="0">
                <a:solidFill>
                  <a:srgbClr val="000000"/>
                </a:solidFill>
                <a:cs typeface="Times New Roman" pitchFamily="18" charset="0"/>
              </a:rPr>
              <a:t>realiza</a:t>
            </a:r>
            <a:r>
              <a:rPr lang="es-ES" altLang="zh-CN" sz="2000" b="1" dirty="0">
                <a:cs typeface="Times New Roman" pitchFamily="18" charset="0"/>
              </a:rPr>
              <a:t> </a:t>
            </a:r>
            <a:r>
              <a:rPr lang="es-ES" altLang="zh-CN" sz="2000" b="1" dirty="0">
                <a:solidFill>
                  <a:srgbClr val="000000"/>
                </a:solidFill>
                <a:cs typeface="Times New Roman" pitchFamily="18" charset="0"/>
              </a:rPr>
              <a:t>periódicamente</a:t>
            </a:r>
            <a:r>
              <a:rPr lang="es-ES" altLang="zh-CN" sz="2000" b="1" dirty="0">
                <a:cs typeface="Times New Roman" pitchFamily="18" charset="0"/>
              </a:rPr>
              <a:t> </a:t>
            </a:r>
            <a:r>
              <a:rPr lang="es-ES" altLang="zh-CN" sz="2000" b="1" dirty="0">
                <a:solidFill>
                  <a:srgbClr val="000000"/>
                </a:solidFill>
                <a:cs typeface="Times New Roman" pitchFamily="18" charset="0"/>
              </a:rPr>
              <a:t>tareas</a:t>
            </a:r>
            <a:r>
              <a:rPr lang="es-ES" altLang="zh-CN" sz="2000" b="1" dirty="0">
                <a:cs typeface="Times New Roman" pitchFamily="18" charset="0"/>
              </a:rPr>
              <a:t> </a:t>
            </a:r>
            <a:r>
              <a:rPr lang="es-ES" altLang="zh-CN" sz="2000" b="1" dirty="0">
                <a:solidFill>
                  <a:srgbClr val="000000"/>
                </a:solidFill>
                <a:cs typeface="Times New Roman" pitchFamily="18" charset="0"/>
              </a:rPr>
              <a:t>de</a:t>
            </a:r>
            <a:r>
              <a:rPr lang="es-ES" altLang="zh-CN" sz="2000" b="1" dirty="0">
                <a:cs typeface="Times New Roman" pitchFamily="18" charset="0"/>
              </a:rPr>
              <a:t> </a:t>
            </a:r>
            <a:r>
              <a:rPr lang="es-ES" altLang="zh-CN" sz="2000" b="1" dirty="0">
                <a:solidFill>
                  <a:srgbClr val="000000"/>
                </a:solidFill>
                <a:cs typeface="Times New Roman" pitchFamily="18" charset="0"/>
              </a:rPr>
              <a:t>investigación</a:t>
            </a:r>
            <a:r>
              <a:rPr lang="es-ES" altLang="zh-CN" sz="2000" b="1" dirty="0">
                <a:cs typeface="Times New Roman" pitchFamily="18" charset="0"/>
              </a:rPr>
              <a:t> </a:t>
            </a:r>
            <a:r>
              <a:rPr lang="es-ES" altLang="zh-CN" sz="2000" b="1" dirty="0">
                <a:solidFill>
                  <a:srgbClr val="000000"/>
                </a:solidFill>
                <a:cs typeface="Times New Roman" pitchFamily="18" charset="0"/>
              </a:rPr>
              <a:t>interdisciplinar.</a:t>
            </a:r>
            <a:endParaRPr lang="en-US" altLang="zh-CN" sz="2000" b="1" dirty="0">
              <a:solidFill>
                <a:srgbClr val="000000"/>
              </a:solidFill>
              <a:cs typeface="Times New Roman" pitchFamily="18" charset="0"/>
            </a:endParaRPr>
          </a:p>
          <a:p>
            <a:pPr algn="ctr" eaLnBrk="0" hangingPunct="0">
              <a:defRPr/>
            </a:pPr>
            <a:r>
              <a:rPr lang="es-ES" altLang="zh-CN" sz="2000" b="1" dirty="0">
                <a:cs typeface="Times New Roman" pitchFamily="18" charset="0"/>
              </a:rPr>
              <a:t> </a:t>
            </a:r>
            <a:r>
              <a:rPr lang="es-ES" altLang="zh-CN" sz="2000" b="1" dirty="0">
                <a:solidFill>
                  <a:srgbClr val="000000"/>
                </a:solidFill>
                <a:cs typeface="Times New Roman" pitchFamily="18" charset="0"/>
              </a:rPr>
              <a:t>El</a:t>
            </a:r>
            <a:r>
              <a:rPr lang="es-ES" altLang="zh-CN" sz="2000" b="1" dirty="0">
                <a:cs typeface="Times New Roman" pitchFamily="18" charset="0"/>
              </a:rPr>
              <a:t> </a:t>
            </a:r>
            <a:r>
              <a:rPr lang="es-ES" altLang="zh-CN" sz="2000" b="1" dirty="0">
                <a:solidFill>
                  <a:srgbClr val="000000"/>
                </a:solidFill>
                <a:cs typeface="Times New Roman" pitchFamily="18" charset="0"/>
              </a:rPr>
              <a:t>acceso</a:t>
            </a:r>
            <a:r>
              <a:rPr lang="es-ES" altLang="zh-CN" sz="2000" b="1" dirty="0">
                <a:cs typeface="Times New Roman" pitchFamily="18" charset="0"/>
              </a:rPr>
              <a:t> </a:t>
            </a:r>
            <a:r>
              <a:rPr lang="es-ES" altLang="zh-CN" sz="2000" b="1" dirty="0">
                <a:solidFill>
                  <a:srgbClr val="000000"/>
                </a:solidFill>
                <a:cs typeface="Times New Roman" pitchFamily="18" charset="0"/>
              </a:rPr>
              <a:t>a</a:t>
            </a:r>
            <a:r>
              <a:rPr lang="es-ES" altLang="zh-CN" sz="2000" b="1" dirty="0">
                <a:cs typeface="Times New Roman" pitchFamily="18" charset="0"/>
              </a:rPr>
              <a:t> </a:t>
            </a:r>
            <a:r>
              <a:rPr lang="es-ES" altLang="zh-CN" sz="2000" b="1" dirty="0">
                <a:solidFill>
                  <a:srgbClr val="000000"/>
                </a:solidFill>
                <a:cs typeface="Times New Roman" pitchFamily="18" charset="0"/>
              </a:rPr>
              <a:t>los</a:t>
            </a:r>
            <a:r>
              <a:rPr lang="es-ES" altLang="zh-CN" sz="2000" b="1" dirty="0">
                <a:cs typeface="Times New Roman" pitchFamily="18" charset="0"/>
              </a:rPr>
              <a:t> </a:t>
            </a:r>
            <a:r>
              <a:rPr lang="es-ES" altLang="zh-CN" sz="2000" b="1" dirty="0">
                <a:solidFill>
                  <a:srgbClr val="000000"/>
                </a:solidFill>
                <a:cs typeface="Times New Roman" pitchFamily="18" charset="0"/>
              </a:rPr>
              <a:t>conceptos</a:t>
            </a:r>
            <a:r>
              <a:rPr lang="es-ES" altLang="zh-CN" sz="2000" b="1" dirty="0">
                <a:cs typeface="Times New Roman" pitchFamily="18" charset="0"/>
              </a:rPr>
              <a:t> </a:t>
            </a:r>
            <a:r>
              <a:rPr lang="es-ES" altLang="zh-CN" sz="2000" b="1" dirty="0">
                <a:solidFill>
                  <a:srgbClr val="000000"/>
                </a:solidFill>
                <a:cs typeface="Times New Roman" pitchFamily="18" charset="0"/>
              </a:rPr>
              <a:t>básicos</a:t>
            </a:r>
            <a:r>
              <a:rPr lang="es-ES" altLang="zh-CN" sz="2000" b="1" dirty="0">
                <a:cs typeface="Times New Roman" pitchFamily="18" charset="0"/>
              </a:rPr>
              <a:t> </a:t>
            </a:r>
            <a:r>
              <a:rPr lang="es-ES" altLang="zh-CN" sz="2000" b="1" dirty="0">
                <a:solidFill>
                  <a:srgbClr val="000000"/>
                </a:solidFill>
                <a:cs typeface="Times New Roman" pitchFamily="18" charset="0"/>
              </a:rPr>
              <a:t>[LIBROS]</a:t>
            </a:r>
            <a:r>
              <a:rPr lang="es-ES" altLang="zh-CN" sz="2000" b="1" dirty="0">
                <a:cs typeface="Times New Roman" pitchFamily="18" charset="0"/>
              </a:rPr>
              <a:t> </a:t>
            </a:r>
            <a:r>
              <a:rPr lang="es-ES" altLang="zh-CN" sz="2000" b="1" dirty="0">
                <a:solidFill>
                  <a:srgbClr val="000000"/>
                </a:solidFill>
                <a:cs typeface="Times New Roman" pitchFamily="18" charset="0"/>
              </a:rPr>
              <a:t>de</a:t>
            </a:r>
            <a:r>
              <a:rPr lang="es-ES" altLang="zh-CN" sz="2000" b="1" dirty="0">
                <a:cs typeface="Times New Roman" pitchFamily="18" charset="0"/>
              </a:rPr>
              <a:t> </a:t>
            </a:r>
            <a:r>
              <a:rPr lang="es-ES" altLang="zh-CN" sz="2000" b="1" dirty="0">
                <a:solidFill>
                  <a:srgbClr val="000000"/>
                </a:solidFill>
                <a:cs typeface="Times New Roman" pitchFamily="18" charset="0"/>
              </a:rPr>
              <a:t>cada</a:t>
            </a:r>
            <a:r>
              <a:rPr lang="es-ES" altLang="zh-CN" sz="2000" b="1" dirty="0">
                <a:cs typeface="Times New Roman" pitchFamily="18" charset="0"/>
              </a:rPr>
              <a:t> </a:t>
            </a:r>
            <a:r>
              <a:rPr lang="es-ES" altLang="zh-CN" sz="2000" b="1" dirty="0">
                <a:solidFill>
                  <a:srgbClr val="000000"/>
                </a:solidFill>
                <a:cs typeface="Times New Roman" pitchFamily="18" charset="0"/>
              </a:rPr>
              <a:t>disciplina</a:t>
            </a:r>
            <a:r>
              <a:rPr lang="es-ES" altLang="zh-CN" sz="2000" b="1" dirty="0">
                <a:cs typeface="Times New Roman" pitchFamily="18" charset="0"/>
              </a:rPr>
              <a:t> </a:t>
            </a:r>
            <a:r>
              <a:rPr lang="es-ES" altLang="zh-CN" sz="2000" b="1" dirty="0">
                <a:solidFill>
                  <a:srgbClr val="000000"/>
                </a:solidFill>
                <a:cs typeface="Times New Roman" pitchFamily="18" charset="0"/>
              </a:rPr>
              <a:t>es</a:t>
            </a:r>
            <a:r>
              <a:rPr lang="es-ES" altLang="zh-CN" sz="2000" b="1" dirty="0">
                <a:cs typeface="Times New Roman" pitchFamily="18" charset="0"/>
              </a:rPr>
              <a:t> </a:t>
            </a:r>
            <a:r>
              <a:rPr lang="es-ES" altLang="zh-CN" sz="2000" b="1" dirty="0">
                <a:solidFill>
                  <a:srgbClr val="000000"/>
                </a:solidFill>
                <a:cs typeface="Times New Roman" pitchFamily="18" charset="0"/>
              </a:rPr>
              <a:t>CRUCIAL</a:t>
            </a:r>
            <a:r>
              <a:rPr lang="en-US" sz="1800" b="1" baseline="0" dirty="0">
                <a:latin typeface="+mn-lt"/>
                <a:ea typeface="Times New Roman" pitchFamily="18" charset="0"/>
                <a:cs typeface="Times New Roman" pitchFamily="18" charset="0"/>
              </a:rPr>
              <a:t>. </a:t>
            </a:r>
            <a:endParaRPr lang="en-US" sz="1800" b="1" baseline="0" dirty="0">
              <a:latin typeface="+mn-lt"/>
            </a:endParaRPr>
          </a:p>
        </p:txBody>
      </p:sp>
      <p:sp>
        <p:nvSpPr>
          <p:cNvPr id="1034" name="TextBox 15"/>
          <p:cNvSpPr txBox="1">
            <a:spLocks noChangeArrowheads="1"/>
          </p:cNvSpPr>
          <p:nvPr/>
        </p:nvSpPr>
        <p:spPr bwMode="auto">
          <a:xfrm>
            <a:off x="3429000" y="5638800"/>
            <a:ext cx="5486400" cy="517525"/>
          </a:xfrm>
          <a:prstGeom prst="rect">
            <a:avLst/>
          </a:prstGeom>
          <a:noFill/>
          <a:ln w="9525">
            <a:noFill/>
            <a:miter lim="800000"/>
            <a:headEnd/>
            <a:tailEnd/>
          </a:ln>
        </p:spPr>
        <p:txBody>
          <a:bodyPr>
            <a:spAutoFit/>
          </a:bodyPr>
          <a:lstStyle/>
          <a:p>
            <a:pPr algn="r"/>
            <a:r>
              <a:rPr lang="en-US" baseline="0"/>
              <a:t>Source: global survey responses from 500 researchers &amp; librarians, Elsevier &amp; S.M.S. Research, 2009</a:t>
            </a:r>
            <a:endParaRPr lang="en-US" sz="1600" baseline="0"/>
          </a:p>
        </p:txBody>
      </p:sp>
      <p:sp>
        <p:nvSpPr>
          <p:cNvPr id="1035" name="Text Box 19"/>
          <p:cNvSpPr txBox="1">
            <a:spLocks noChangeArrowheads="1"/>
          </p:cNvSpPr>
          <p:nvPr/>
        </p:nvSpPr>
        <p:spPr bwMode="auto">
          <a:xfrm>
            <a:off x="76200" y="1201738"/>
            <a:ext cx="2362200" cy="2770187"/>
          </a:xfrm>
          <a:prstGeom prst="rect">
            <a:avLst/>
          </a:prstGeom>
          <a:solidFill>
            <a:schemeClr val="bg1"/>
          </a:solidFill>
          <a:ln w="9525">
            <a:solidFill>
              <a:schemeClr val="bg1"/>
            </a:solidFill>
            <a:miter lim="800000"/>
            <a:headEnd/>
            <a:tailEnd/>
          </a:ln>
        </p:spPr>
        <p:txBody>
          <a:bodyPr lIns="0" tIns="0" rIns="0" bIns="0">
            <a:spAutoFit/>
          </a:bodyPr>
          <a:lstStyle/>
          <a:p>
            <a:pPr algn="ctr">
              <a:spcBef>
                <a:spcPct val="50000"/>
              </a:spcBef>
            </a:pPr>
            <a:endParaRPr lang="en-US" altLang="ja-JP" sz="600" b="1">
              <a:solidFill>
                <a:srgbClr val="000000"/>
              </a:solidFill>
              <a:cs typeface="ＭＳ Ｐゴシック"/>
            </a:endParaRPr>
          </a:p>
          <a:p>
            <a:pPr algn="ctr">
              <a:spcBef>
                <a:spcPct val="50000"/>
              </a:spcBef>
            </a:pPr>
            <a:r>
              <a:rPr lang="en-US" altLang="ja-JP" sz="2000" b="1">
                <a:solidFill>
                  <a:srgbClr val="000000"/>
                </a:solidFill>
                <a:cs typeface="ＭＳ Ｐゴシック"/>
              </a:rPr>
              <a:t>Conceptos</a:t>
            </a:r>
            <a:r>
              <a:rPr lang="en-US" altLang="ja-JP" sz="2000" b="1">
                <a:cs typeface="ＭＳ Ｐゴシック"/>
              </a:rPr>
              <a:t> </a:t>
            </a:r>
            <a:r>
              <a:rPr lang="en-US" altLang="ja-JP" sz="2000" b="1">
                <a:solidFill>
                  <a:srgbClr val="000000"/>
                </a:solidFill>
                <a:cs typeface="ＭＳ Ｐゴシック"/>
              </a:rPr>
              <a:t>básicos</a:t>
            </a:r>
          </a:p>
          <a:p>
            <a:pPr algn="ctr">
              <a:spcBef>
                <a:spcPct val="50000"/>
              </a:spcBef>
            </a:pPr>
            <a:endParaRPr lang="en-US" altLang="ja-JP" sz="2000" b="1">
              <a:cs typeface="ＭＳ Ｐゴシック"/>
            </a:endParaRPr>
          </a:p>
          <a:p>
            <a:pPr algn="ctr">
              <a:spcBef>
                <a:spcPct val="50000"/>
              </a:spcBef>
            </a:pPr>
            <a:r>
              <a:rPr lang="es-ES" altLang="ja-JP" sz="2000" b="1">
                <a:solidFill>
                  <a:srgbClr val="000000"/>
                </a:solidFill>
                <a:cs typeface="ＭＳ Ｐゴシック"/>
              </a:rPr>
              <a:t>Profundización</a:t>
            </a:r>
            <a:r>
              <a:rPr lang="es-ES" altLang="ja-JP" sz="2000" b="1">
                <a:cs typeface="ＭＳ Ｐゴシック"/>
              </a:rPr>
              <a:t> </a:t>
            </a:r>
            <a:r>
              <a:rPr lang="es-ES" altLang="ja-JP" sz="2000" b="1">
                <a:solidFill>
                  <a:srgbClr val="000000"/>
                </a:solidFill>
                <a:cs typeface="ＭＳ Ｐゴシック"/>
              </a:rPr>
              <a:t>y</a:t>
            </a:r>
            <a:r>
              <a:rPr lang="es-ES" altLang="ja-JP" sz="2000" b="1">
                <a:cs typeface="ＭＳ Ｐゴシック"/>
              </a:rPr>
              <a:t> </a:t>
            </a:r>
            <a:r>
              <a:rPr lang="es-ES" altLang="ja-JP" sz="2000" b="1">
                <a:solidFill>
                  <a:srgbClr val="000000"/>
                </a:solidFill>
                <a:cs typeface="ＭＳ Ｐゴシック"/>
              </a:rPr>
              <a:t>aplicación</a:t>
            </a:r>
            <a:r>
              <a:rPr lang="es-ES" altLang="ja-JP" sz="2000" b="1">
                <a:cs typeface="ＭＳ Ｐゴシック"/>
              </a:rPr>
              <a:t> </a:t>
            </a:r>
            <a:r>
              <a:rPr lang="es-ES" altLang="ja-JP" sz="2000" b="1">
                <a:solidFill>
                  <a:srgbClr val="000000"/>
                </a:solidFill>
                <a:cs typeface="ＭＳ Ｐゴシック"/>
              </a:rPr>
              <a:t>de</a:t>
            </a:r>
            <a:r>
              <a:rPr lang="es-ES" altLang="ja-JP" sz="2000" b="1">
                <a:cs typeface="ＭＳ Ｐゴシック"/>
              </a:rPr>
              <a:t> </a:t>
            </a:r>
            <a:r>
              <a:rPr lang="es-ES" altLang="ja-JP" sz="2000" b="1">
                <a:solidFill>
                  <a:srgbClr val="000000"/>
                </a:solidFill>
                <a:cs typeface="ＭＳ Ｐゴシック"/>
              </a:rPr>
              <a:t>metodologías</a:t>
            </a:r>
            <a:endParaRPr lang="en-US" altLang="ja-JP" sz="2000" b="1">
              <a:solidFill>
                <a:srgbClr val="000000"/>
              </a:solidFill>
              <a:cs typeface="ＭＳ Ｐゴシック"/>
            </a:endParaRPr>
          </a:p>
          <a:p>
            <a:pPr algn="ctr">
              <a:spcBef>
                <a:spcPct val="120000"/>
              </a:spcBef>
            </a:pPr>
            <a:endParaRPr lang="en-US" altLang="ja-JP" sz="2000" b="1">
              <a:cs typeface="ＭＳ Ｐゴシック"/>
            </a:endParaRPr>
          </a:p>
          <a:p>
            <a:pPr algn="ctr">
              <a:spcBef>
                <a:spcPct val="50000"/>
              </a:spcBef>
            </a:pPr>
            <a:r>
              <a:rPr lang="es-ES" altLang="ja-JP" sz="2000" b="1">
                <a:solidFill>
                  <a:srgbClr val="000000"/>
                </a:solidFill>
                <a:cs typeface="ＭＳ Ｐゴシック"/>
              </a:rPr>
              <a:t>Adición</a:t>
            </a:r>
            <a:r>
              <a:rPr lang="es-ES" altLang="ja-JP" sz="2000" b="1">
                <a:cs typeface="ＭＳ Ｐゴシック"/>
              </a:rPr>
              <a:t> </a:t>
            </a:r>
            <a:r>
              <a:rPr lang="es-ES" altLang="ja-JP" sz="2000" b="1">
                <a:solidFill>
                  <a:srgbClr val="000000"/>
                </a:solidFill>
                <a:cs typeface="ＭＳ Ｐゴシック"/>
              </a:rPr>
              <a:t>de</a:t>
            </a:r>
            <a:r>
              <a:rPr lang="es-ES" altLang="ja-JP" sz="2000" b="1">
                <a:cs typeface="ＭＳ Ｐゴシック"/>
              </a:rPr>
              <a:t> </a:t>
            </a:r>
            <a:r>
              <a:rPr lang="es-ES" altLang="ja-JP" sz="2000" b="1">
                <a:solidFill>
                  <a:srgbClr val="000000"/>
                </a:solidFill>
                <a:cs typeface="ＭＳ Ｐゴシック"/>
              </a:rPr>
              <a:t>información</a:t>
            </a:r>
            <a:r>
              <a:rPr lang="es-ES" altLang="ja-JP" sz="2000" b="1">
                <a:cs typeface="ＭＳ Ｐゴシック"/>
              </a:rPr>
              <a:t> </a:t>
            </a:r>
            <a:r>
              <a:rPr lang="es-ES" altLang="ja-JP" sz="2000" b="1">
                <a:solidFill>
                  <a:srgbClr val="000000"/>
                </a:solidFill>
                <a:cs typeface="ＭＳ Ｐゴシック"/>
              </a:rPr>
              <a:t>actualizada</a:t>
            </a:r>
            <a:r>
              <a:rPr lang="es-ES" altLang="ja-JP" sz="2000" b="1">
                <a:cs typeface="ＭＳ Ｐゴシック"/>
              </a:rPr>
              <a:t> </a:t>
            </a:r>
            <a:r>
              <a:rPr lang="es-ES" altLang="ja-JP" sz="2000" b="1">
                <a:solidFill>
                  <a:srgbClr val="000000"/>
                </a:solidFill>
                <a:cs typeface="ＭＳ Ｐゴシック"/>
              </a:rPr>
              <a:t>del</a:t>
            </a:r>
            <a:r>
              <a:rPr lang="es-ES" altLang="ja-JP" sz="2000" b="1">
                <a:cs typeface="ＭＳ Ｐゴシック"/>
              </a:rPr>
              <a:t> </a:t>
            </a:r>
            <a:r>
              <a:rPr lang="es-ES" altLang="ja-JP" sz="2000" b="1">
                <a:solidFill>
                  <a:srgbClr val="000000"/>
                </a:solidFill>
                <a:cs typeface="ＭＳ Ｐゴシック"/>
              </a:rPr>
              <a:t>campo</a:t>
            </a:r>
            <a:endParaRPr lang="en-US" altLang="ja-JP" sz="2000" b="1">
              <a:solidFill>
                <a:srgbClr val="000000"/>
              </a:solidFill>
              <a:cs typeface="ＭＳ Ｐゴシック"/>
            </a:endParaRPr>
          </a:p>
          <a:p>
            <a:pPr algn="ctr">
              <a:spcBef>
                <a:spcPct val="50000"/>
              </a:spcBef>
            </a:pPr>
            <a:endParaRPr lang="en-US" altLang="ja-JP" sz="2000" b="1">
              <a:cs typeface="ＭＳ Ｐゴシック"/>
            </a:endParaRPr>
          </a:p>
          <a:p>
            <a:pPr algn="ctr">
              <a:spcBef>
                <a:spcPct val="50000"/>
              </a:spcBef>
            </a:pPr>
            <a:r>
              <a:rPr lang="en-US" altLang="ja-JP" sz="2000" b="1">
                <a:solidFill>
                  <a:srgbClr val="000000"/>
                </a:solidFill>
                <a:cs typeface="ＭＳ Ｐゴシック"/>
              </a:rPr>
              <a:t>Ampliación</a:t>
            </a:r>
            <a:r>
              <a:rPr lang="en-US" altLang="ja-JP" sz="2000" b="1">
                <a:cs typeface="ＭＳ Ｐゴシック"/>
              </a:rPr>
              <a:t> </a:t>
            </a:r>
            <a:r>
              <a:rPr lang="en-US" altLang="ja-JP" sz="2000" b="1">
                <a:solidFill>
                  <a:srgbClr val="000000"/>
                </a:solidFill>
                <a:cs typeface="ＭＳ Ｐゴシック"/>
              </a:rPr>
              <a:t>de</a:t>
            </a:r>
            <a:r>
              <a:rPr lang="en-US" altLang="ja-JP" sz="2000" b="1">
                <a:cs typeface="ＭＳ Ｐゴシック"/>
              </a:rPr>
              <a:t> </a:t>
            </a:r>
            <a:r>
              <a:rPr lang="en-US" altLang="ja-JP" sz="2000" b="1">
                <a:solidFill>
                  <a:srgbClr val="000000"/>
                </a:solidFill>
                <a:cs typeface="ＭＳ Ｐゴシック"/>
              </a:rPr>
              <a:t>la</a:t>
            </a:r>
            <a:r>
              <a:rPr lang="en-US" altLang="ja-JP" sz="2000" b="1">
                <a:cs typeface="ＭＳ Ｐゴシック"/>
              </a:rPr>
              <a:t> </a:t>
            </a:r>
            <a:r>
              <a:rPr lang="en-US" altLang="ja-JP" sz="2000" b="1">
                <a:solidFill>
                  <a:srgbClr val="000000"/>
                </a:solidFill>
                <a:cs typeface="ＭＳ Ｐゴシック"/>
              </a:rPr>
              <a:t>perspectiva</a:t>
            </a:r>
            <a:endParaRPr lang="en-US" altLang="zh-CN" sz="2000" b="1">
              <a:solidFill>
                <a:srgbClr val="000000"/>
              </a:solidFill>
              <a:cs typeface="宋体"/>
            </a:endParaRPr>
          </a:p>
        </p:txBody>
      </p:sp>
      <p:grpSp>
        <p:nvGrpSpPr>
          <p:cNvPr id="1036" name="Group 17"/>
          <p:cNvGrpSpPr>
            <a:grpSpLocks/>
          </p:cNvGrpSpPr>
          <p:nvPr/>
        </p:nvGrpSpPr>
        <p:grpSpPr bwMode="auto">
          <a:xfrm>
            <a:off x="0" y="4343400"/>
            <a:ext cx="9144000" cy="307975"/>
            <a:chOff x="0" y="5715000"/>
            <a:chExt cx="9144000" cy="307975"/>
          </a:xfrm>
        </p:grpSpPr>
        <p:sp>
          <p:nvSpPr>
            <p:cNvPr id="1037" name="TextBox 13"/>
            <p:cNvSpPr txBox="1">
              <a:spLocks noChangeArrowheads="1"/>
            </p:cNvSpPr>
            <p:nvPr/>
          </p:nvSpPr>
          <p:spPr bwMode="auto">
            <a:xfrm>
              <a:off x="2057400" y="5715000"/>
              <a:ext cx="1752600" cy="307975"/>
            </a:xfrm>
            <a:prstGeom prst="rect">
              <a:avLst/>
            </a:prstGeom>
            <a:solidFill>
              <a:srgbClr val="C00000"/>
            </a:solidFill>
            <a:ln w="9525">
              <a:noFill/>
              <a:miter lim="800000"/>
              <a:headEnd/>
              <a:tailEnd/>
            </a:ln>
          </p:spPr>
          <p:txBody>
            <a:bodyPr>
              <a:spAutoFit/>
            </a:bodyPr>
            <a:lstStyle/>
            <a:p>
              <a:pPr algn="ctr"/>
              <a:r>
                <a:rPr lang="en-US" b="1">
                  <a:solidFill>
                    <a:srgbClr val="FFFFFF"/>
                  </a:solidFill>
                </a:rPr>
                <a:t>Enciclopedias</a:t>
              </a:r>
            </a:p>
          </p:txBody>
        </p:sp>
        <p:sp>
          <p:nvSpPr>
            <p:cNvPr id="1038" name="TextBox 14"/>
            <p:cNvSpPr txBox="1">
              <a:spLocks noChangeArrowheads="1"/>
            </p:cNvSpPr>
            <p:nvPr/>
          </p:nvSpPr>
          <p:spPr bwMode="auto">
            <a:xfrm>
              <a:off x="3810000" y="5715000"/>
              <a:ext cx="1676400" cy="307975"/>
            </a:xfrm>
            <a:prstGeom prst="rect">
              <a:avLst/>
            </a:prstGeom>
            <a:solidFill>
              <a:srgbClr val="ABD75B"/>
            </a:solidFill>
            <a:ln w="9525">
              <a:noFill/>
              <a:miter lim="800000"/>
              <a:headEnd/>
              <a:tailEnd/>
            </a:ln>
          </p:spPr>
          <p:txBody>
            <a:bodyPr>
              <a:spAutoFit/>
            </a:bodyPr>
            <a:lstStyle/>
            <a:p>
              <a:pPr algn="ctr"/>
              <a:r>
                <a:rPr lang="en-US" b="1">
                  <a:solidFill>
                    <a:srgbClr val="FFFFFF"/>
                  </a:solidFill>
                </a:rPr>
                <a:t>Manuales</a:t>
              </a:r>
            </a:p>
          </p:txBody>
        </p:sp>
        <p:sp>
          <p:nvSpPr>
            <p:cNvPr id="21" name="TextBox 20"/>
            <p:cNvSpPr txBox="1"/>
            <p:nvPr/>
          </p:nvSpPr>
          <p:spPr>
            <a:xfrm>
              <a:off x="5486400" y="5715000"/>
              <a:ext cx="1981200" cy="307975"/>
            </a:xfrm>
            <a:prstGeom prst="rect">
              <a:avLst/>
            </a:prstGeom>
            <a:solidFill>
              <a:schemeClr val="accent4">
                <a:lumMod val="75000"/>
              </a:schemeClr>
            </a:solidFill>
          </p:spPr>
          <p:txBody>
            <a:bodyPr>
              <a:spAutoFit/>
            </a:bodyPr>
            <a:lstStyle/>
            <a:p>
              <a:pPr algn="ctr">
                <a:defRPr/>
              </a:pPr>
              <a:r>
                <a:rPr lang="en-US" b="1" dirty="0" err="1">
                  <a:solidFill>
                    <a:srgbClr val="FFFFFF"/>
                  </a:solidFill>
                  <a:latin typeface="Calibri"/>
                </a:rPr>
                <a:t>Títulos</a:t>
              </a:r>
              <a:r>
                <a:rPr lang="en-US" b="1" dirty="0">
                  <a:solidFill>
                    <a:srgbClr val="FFFFFF"/>
                  </a:solidFill>
                  <a:latin typeface="Calibri"/>
                </a:rPr>
                <a:t> de </a:t>
              </a:r>
              <a:r>
                <a:rPr lang="en-US" b="1" dirty="0" err="1">
                  <a:solidFill>
                    <a:srgbClr val="FFFFFF"/>
                  </a:solidFill>
                  <a:latin typeface="Calibri"/>
                </a:rPr>
                <a:t>primera</a:t>
              </a:r>
              <a:r>
                <a:rPr lang="en-US" b="1" dirty="0">
                  <a:solidFill>
                    <a:srgbClr val="FFFFFF"/>
                  </a:solidFill>
                  <a:latin typeface="Calibri"/>
                </a:rPr>
                <a:t> </a:t>
              </a:r>
              <a:r>
                <a:rPr lang="en-US" b="1" dirty="0" err="1">
                  <a:solidFill>
                    <a:srgbClr val="FFFFFF"/>
                  </a:solidFill>
                  <a:latin typeface="Calibri"/>
                </a:rPr>
                <a:t>línea</a:t>
              </a:r>
              <a:endParaRPr lang="en-US" b="1" dirty="0">
                <a:solidFill>
                  <a:srgbClr val="FFFFFF"/>
                </a:solidFill>
                <a:latin typeface="Calibri"/>
              </a:endParaRPr>
            </a:p>
          </p:txBody>
        </p:sp>
        <p:sp>
          <p:nvSpPr>
            <p:cNvPr id="1040" name="TextBox 16"/>
            <p:cNvSpPr txBox="1">
              <a:spLocks noChangeArrowheads="1"/>
            </p:cNvSpPr>
            <p:nvPr/>
          </p:nvSpPr>
          <p:spPr bwMode="auto">
            <a:xfrm>
              <a:off x="7467600" y="5715000"/>
              <a:ext cx="1676400" cy="307975"/>
            </a:xfrm>
            <a:prstGeom prst="rect">
              <a:avLst/>
            </a:prstGeom>
            <a:solidFill>
              <a:srgbClr val="3CA2BE"/>
            </a:solidFill>
            <a:ln w="9525">
              <a:noFill/>
              <a:miter lim="800000"/>
              <a:headEnd/>
              <a:tailEnd/>
            </a:ln>
          </p:spPr>
          <p:txBody>
            <a:bodyPr>
              <a:spAutoFit/>
            </a:bodyPr>
            <a:lstStyle/>
            <a:p>
              <a:pPr algn="ctr"/>
              <a:r>
                <a:rPr lang="en-US" b="1">
                  <a:solidFill>
                    <a:srgbClr val="FFFFFF"/>
                  </a:solidFill>
                </a:rPr>
                <a:t>Fondo editorial</a:t>
              </a:r>
            </a:p>
          </p:txBody>
        </p:sp>
        <p:sp>
          <p:nvSpPr>
            <p:cNvPr id="23" name="TextBox 22"/>
            <p:cNvSpPr txBox="1"/>
            <p:nvPr/>
          </p:nvSpPr>
          <p:spPr>
            <a:xfrm>
              <a:off x="0" y="5715000"/>
              <a:ext cx="2057400" cy="307975"/>
            </a:xfrm>
            <a:prstGeom prst="rect">
              <a:avLst/>
            </a:prstGeom>
            <a:solidFill>
              <a:schemeClr val="tx2">
                <a:lumMod val="60000"/>
                <a:lumOff val="40000"/>
              </a:schemeClr>
            </a:solidFill>
            <a:ln>
              <a:noFill/>
            </a:ln>
          </p:spPr>
          <p:txBody>
            <a:bodyPr>
              <a:spAutoFit/>
            </a:bodyPr>
            <a:lstStyle/>
            <a:p>
              <a:pPr algn="ctr">
                <a:defRPr/>
              </a:pPr>
              <a:r>
                <a:rPr lang="en-US" b="1" dirty="0" err="1">
                  <a:solidFill>
                    <a:srgbClr val="FFFFFF"/>
                  </a:solidFill>
                  <a:latin typeface="Calibri"/>
                </a:rPr>
                <a:t>Publicaciones</a:t>
              </a:r>
              <a:r>
                <a:rPr lang="en-US" b="1" dirty="0">
                  <a:solidFill>
                    <a:srgbClr val="FFFFFF"/>
                  </a:solidFill>
                  <a:latin typeface="Calibri"/>
                </a:rPr>
                <a:t> </a:t>
              </a:r>
              <a:r>
                <a:rPr lang="en-US" b="1" dirty="0" err="1">
                  <a:solidFill>
                    <a:srgbClr val="FFFFFF"/>
                  </a:solidFill>
                  <a:latin typeface="Calibri"/>
                </a:rPr>
                <a:t>periódicas</a:t>
              </a:r>
              <a:endParaRPr lang="en-US" b="1" dirty="0">
                <a:solidFill>
                  <a:srgbClr val="FFFFFF"/>
                </a:solidFill>
                <a:latin typeface="Calibri"/>
              </a:endParaRPr>
            </a:p>
          </p:txBody>
        </p:sp>
      </p:grpSp>
      <p:graphicFrame>
        <p:nvGraphicFramePr>
          <p:cNvPr id="1027" name="Chart 5"/>
          <p:cNvGraphicFramePr>
            <a:graphicFrameLocks/>
          </p:cNvGraphicFramePr>
          <p:nvPr/>
        </p:nvGraphicFramePr>
        <p:xfrm>
          <a:off x="762000" y="4724400"/>
          <a:ext cx="2971800" cy="2057400"/>
        </p:xfrm>
        <a:graphic>
          <a:graphicData uri="http://schemas.openxmlformats.org/presentationml/2006/ole">
            <p:oleObj spid="_x0000_s1027" r:id="rId5" imgW="4804064" imgH="3584759" progId="Excel.Sheet.8">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p:cNvSpPr>
          <p:nvPr/>
        </p:nvSpPr>
        <p:spPr bwMode="auto">
          <a:xfrm>
            <a:off x="0" y="0"/>
            <a:ext cx="9144000" cy="762000"/>
          </a:xfrm>
          <a:prstGeom prst="rect">
            <a:avLst/>
          </a:prstGeom>
          <a:noFill/>
          <a:ln w="9525">
            <a:noFill/>
            <a:miter lim="800000"/>
            <a:headEnd/>
            <a:tailEnd/>
          </a:ln>
        </p:spPr>
        <p:txBody>
          <a:bodyPr anchor="ctr"/>
          <a:lstStyle/>
          <a:p>
            <a:pPr algn="ctr" eaLnBrk="0" hangingPunct="0"/>
            <a:endParaRPr lang="en-US" sz="2400" b="1" baseline="0" dirty="0"/>
          </a:p>
          <a:p>
            <a:pPr algn="ctr" eaLnBrk="0" hangingPunct="0"/>
            <a:endParaRPr lang="en-US" sz="2400" b="1" baseline="0" dirty="0"/>
          </a:p>
          <a:p>
            <a:pPr eaLnBrk="0" hangingPunct="0"/>
            <a:r>
              <a:rPr lang="es-ES_tradnl" sz="2800" b="1" baseline="0" dirty="0" smtClean="0"/>
              <a:t>Desarrollos Recientes: SciVerse</a:t>
            </a:r>
            <a:endParaRPr lang="es-ES_tradnl" sz="2800" b="1" baseline="0" dirty="0"/>
          </a:p>
          <a:p>
            <a:pPr algn="ctr" eaLnBrk="0" hangingPunct="0"/>
            <a:endParaRPr lang="en-US" sz="4400" b="1" baseline="0" dirty="0"/>
          </a:p>
        </p:txBody>
      </p:sp>
      <p:grpSp>
        <p:nvGrpSpPr>
          <p:cNvPr id="65539" name="Group 4"/>
          <p:cNvGrpSpPr>
            <a:grpSpLocks/>
          </p:cNvGrpSpPr>
          <p:nvPr/>
        </p:nvGrpSpPr>
        <p:grpSpPr bwMode="auto">
          <a:xfrm>
            <a:off x="0" y="1066800"/>
            <a:ext cx="4572000" cy="4495800"/>
            <a:chOff x="5060950" y="1784350"/>
            <a:chExt cx="3578225" cy="3581400"/>
          </a:xfrm>
        </p:grpSpPr>
        <p:pic>
          <p:nvPicPr>
            <p:cNvPr id="65543" name="Picture 17" descr="3-Hub"/>
            <p:cNvPicPr>
              <a:picLocks noChangeAspect="1" noChangeArrowheads="1"/>
            </p:cNvPicPr>
            <p:nvPr/>
          </p:nvPicPr>
          <p:blipFill>
            <a:blip r:embed="rId3" cstate="print"/>
            <a:srcRect/>
            <a:stretch>
              <a:fillRect/>
            </a:stretch>
          </p:blipFill>
          <p:spPr bwMode="auto">
            <a:xfrm>
              <a:off x="5219700" y="1784350"/>
              <a:ext cx="2517775" cy="1504950"/>
            </a:xfrm>
            <a:prstGeom prst="rect">
              <a:avLst/>
            </a:prstGeom>
            <a:noFill/>
            <a:ln w="9525">
              <a:noFill/>
              <a:miter lim="800000"/>
              <a:headEnd/>
              <a:tailEnd/>
            </a:ln>
          </p:spPr>
        </p:pic>
        <p:pic>
          <p:nvPicPr>
            <p:cNvPr id="65544" name="Picture 13" descr="Wow!"/>
            <p:cNvPicPr>
              <a:picLocks noChangeAspect="1" noChangeArrowheads="1"/>
            </p:cNvPicPr>
            <p:nvPr/>
          </p:nvPicPr>
          <p:blipFill>
            <a:blip r:embed="rId4" cstate="print"/>
            <a:srcRect/>
            <a:stretch>
              <a:fillRect/>
            </a:stretch>
          </p:blipFill>
          <p:spPr bwMode="auto">
            <a:xfrm>
              <a:off x="5060950" y="3702050"/>
              <a:ext cx="2749550" cy="1663700"/>
            </a:xfrm>
            <a:prstGeom prst="rect">
              <a:avLst/>
            </a:prstGeom>
            <a:noFill/>
            <a:ln w="9525">
              <a:noFill/>
              <a:miter lim="800000"/>
              <a:headEnd/>
              <a:tailEnd/>
            </a:ln>
          </p:spPr>
        </p:pic>
        <p:pic>
          <p:nvPicPr>
            <p:cNvPr id="65545" name="Picture 18" descr="3-SSO"/>
            <p:cNvPicPr>
              <a:picLocks noChangeAspect="1" noChangeArrowheads="1"/>
            </p:cNvPicPr>
            <p:nvPr/>
          </p:nvPicPr>
          <p:blipFill>
            <a:blip r:embed="rId5" cstate="print"/>
            <a:srcRect/>
            <a:stretch>
              <a:fillRect/>
            </a:stretch>
          </p:blipFill>
          <p:spPr bwMode="auto">
            <a:xfrm>
              <a:off x="5784850" y="2774950"/>
              <a:ext cx="1298575" cy="1157288"/>
            </a:xfrm>
            <a:prstGeom prst="rect">
              <a:avLst/>
            </a:prstGeom>
            <a:noFill/>
            <a:ln w="9525">
              <a:noFill/>
              <a:miter lim="800000"/>
              <a:headEnd/>
              <a:tailEnd/>
            </a:ln>
          </p:spPr>
        </p:pic>
        <p:pic>
          <p:nvPicPr>
            <p:cNvPr id="65546" name="Picture 21" descr="3-list"/>
            <p:cNvPicPr>
              <a:picLocks noChangeAspect="1" noChangeArrowheads="1"/>
            </p:cNvPicPr>
            <p:nvPr/>
          </p:nvPicPr>
          <p:blipFill>
            <a:blip r:embed="rId6" cstate="print"/>
            <a:srcRect/>
            <a:stretch>
              <a:fillRect/>
            </a:stretch>
          </p:blipFill>
          <p:spPr bwMode="auto">
            <a:xfrm>
              <a:off x="7054850" y="3359150"/>
              <a:ext cx="1584325" cy="1096963"/>
            </a:xfrm>
            <a:prstGeom prst="rect">
              <a:avLst/>
            </a:prstGeom>
            <a:noFill/>
            <a:ln w="9525">
              <a:noFill/>
              <a:miter lim="800000"/>
              <a:headEnd/>
              <a:tailEnd/>
            </a:ln>
          </p:spPr>
        </p:pic>
      </p:grpSp>
      <p:pic>
        <p:nvPicPr>
          <p:cNvPr id="65540" name="Picture 7" descr="001_intro"/>
          <p:cNvPicPr>
            <a:picLocks noChangeAspect="1" noChangeArrowheads="1"/>
          </p:cNvPicPr>
          <p:nvPr/>
        </p:nvPicPr>
        <p:blipFill>
          <a:blip r:embed="rId7" cstate="print"/>
          <a:srcRect/>
          <a:stretch>
            <a:fillRect/>
          </a:stretch>
        </p:blipFill>
        <p:spPr bwMode="auto">
          <a:xfrm>
            <a:off x="4648200" y="838200"/>
            <a:ext cx="2146300" cy="2590800"/>
          </a:xfrm>
          <a:prstGeom prst="rect">
            <a:avLst/>
          </a:prstGeom>
          <a:noFill/>
          <a:ln w="38100">
            <a:solidFill>
              <a:srgbClr val="036635"/>
            </a:solidFill>
            <a:miter lim="800000"/>
            <a:headEnd/>
            <a:tailEnd/>
          </a:ln>
        </p:spPr>
      </p:pic>
      <p:pic>
        <p:nvPicPr>
          <p:cNvPr id="10" name="Picture 9"/>
          <p:cNvPicPr>
            <a:picLocks noChangeAspect="1" noChangeArrowheads="1"/>
          </p:cNvPicPr>
          <p:nvPr/>
        </p:nvPicPr>
        <p:blipFill>
          <a:blip r:embed="rId8" cstate="print"/>
          <a:srcRect/>
          <a:stretch>
            <a:fillRect/>
          </a:stretch>
        </p:blipFill>
        <p:spPr bwMode="auto">
          <a:xfrm>
            <a:off x="4495800" y="3810000"/>
            <a:ext cx="2286000" cy="2487613"/>
          </a:xfrm>
          <a:prstGeom prst="rect">
            <a:avLst/>
          </a:prstGeom>
          <a:ln w="38100" cap="sq">
            <a:solidFill>
              <a:srgbClr val="036635"/>
            </a:solidFill>
            <a:prstDash val="solid"/>
            <a:miter lim="800000"/>
          </a:ln>
          <a:effectLst>
            <a:outerShdw blurRad="50800" dist="38100" dir="2700000" algn="tl" rotWithShape="0">
              <a:srgbClr val="000000">
                <a:alpha val="43000"/>
              </a:srgbClr>
            </a:outerShdw>
          </a:effectLst>
        </p:spPr>
      </p:pic>
      <p:pic>
        <p:nvPicPr>
          <p:cNvPr id="65542" name="Picture 6" descr="001_intro"/>
          <p:cNvPicPr>
            <a:picLocks noChangeAspect="1" noChangeArrowheads="1"/>
          </p:cNvPicPr>
          <p:nvPr/>
        </p:nvPicPr>
        <p:blipFill>
          <a:blip r:embed="rId9" cstate="print"/>
          <a:srcRect/>
          <a:stretch>
            <a:fillRect/>
          </a:stretch>
        </p:blipFill>
        <p:spPr bwMode="auto">
          <a:xfrm>
            <a:off x="6818313" y="2667000"/>
            <a:ext cx="2325687" cy="2667000"/>
          </a:xfrm>
          <a:prstGeom prst="rect">
            <a:avLst/>
          </a:prstGeom>
          <a:noFill/>
          <a:ln w="38100">
            <a:solidFill>
              <a:srgbClr val="036635"/>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3"/>
          <p:cNvPicPr>
            <a:picLocks noChangeAspect="1" noChangeArrowheads="1"/>
          </p:cNvPicPr>
          <p:nvPr/>
        </p:nvPicPr>
        <p:blipFill>
          <a:blip r:embed="rId2" cstate="print"/>
          <a:srcRect b="35714"/>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bwMode="auto">
          <a:xfrm>
            <a:off x="0" y="0"/>
            <a:ext cx="9144000" cy="762000"/>
          </a:xfrm>
          <a:prstGeom prst="rect">
            <a:avLst/>
          </a:prstGeom>
          <a:noFill/>
          <a:ln w="9525">
            <a:noFill/>
            <a:miter lim="800000"/>
            <a:headEnd/>
            <a:tailEnd/>
          </a:ln>
        </p:spPr>
        <p:txBody>
          <a:bodyPr anchor="ctr"/>
          <a:lstStyle/>
          <a:p>
            <a:pPr algn="ctr" eaLnBrk="0" hangingPunct="0"/>
            <a:endParaRPr lang="en-US" sz="2400" b="1" baseline="0" dirty="0"/>
          </a:p>
          <a:p>
            <a:pPr algn="ctr" eaLnBrk="0" hangingPunct="0"/>
            <a:endParaRPr lang="en-US" sz="2400" b="1" baseline="0" dirty="0"/>
          </a:p>
          <a:p>
            <a:pPr eaLnBrk="0" hangingPunct="0"/>
            <a:r>
              <a:rPr lang="es-ES_tradnl" sz="2800" b="1" baseline="0" dirty="0" smtClean="0"/>
              <a:t>Desarrollos Recientes: </a:t>
            </a:r>
            <a:r>
              <a:rPr lang="es-ES_tradnl" sz="2800" b="1" baseline="0" dirty="0" err="1" smtClean="0"/>
              <a:t>Hub</a:t>
            </a:r>
            <a:endParaRPr lang="es-ES_tradnl" sz="2800" b="1" baseline="0" dirty="0"/>
          </a:p>
          <a:p>
            <a:pPr algn="ctr" eaLnBrk="0" hangingPunct="0"/>
            <a:endParaRPr lang="en-US" sz="4400" b="1" baseline="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b="35714"/>
          <a:stretch>
            <a:fillRect/>
          </a:stretch>
        </p:blipFill>
        <p:spPr bwMode="auto">
          <a:xfrm>
            <a:off x="0" y="0"/>
            <a:ext cx="9144000" cy="68580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32359" t="44449" r="29571" b="24850"/>
          <a:stretch>
            <a:fillRect/>
          </a:stretch>
        </p:blipFill>
        <p:spPr bwMode="auto">
          <a:xfrm>
            <a:off x="1905000" y="685800"/>
            <a:ext cx="5181600" cy="57861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23813"/>
            <a:ext cx="9144000" cy="680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cstate="print"/>
          <a:srcRect/>
          <a:stretch>
            <a:fillRect/>
          </a:stretch>
        </p:blipFill>
        <p:spPr bwMode="auto">
          <a:xfrm>
            <a:off x="0" y="9525"/>
            <a:ext cx="12009438" cy="6837363"/>
          </a:xfrm>
          <a:prstGeom prst="rect">
            <a:avLst/>
          </a:prstGeom>
          <a:noFill/>
          <a:ln w="9525">
            <a:noFill/>
            <a:miter lim="800000"/>
            <a:headEnd/>
            <a:tailEnd/>
          </a:ln>
        </p:spPr>
      </p:pic>
      <p:sp>
        <p:nvSpPr>
          <p:cNvPr id="3" name="Title 1"/>
          <p:cNvSpPr txBox="1">
            <a:spLocks/>
          </p:cNvSpPr>
          <p:nvPr/>
        </p:nvSpPr>
        <p:spPr bwMode="auto">
          <a:xfrm>
            <a:off x="0" y="0"/>
            <a:ext cx="9144000" cy="762000"/>
          </a:xfrm>
          <a:prstGeom prst="rect">
            <a:avLst/>
          </a:prstGeom>
          <a:noFill/>
          <a:ln w="9525">
            <a:noFill/>
            <a:miter lim="800000"/>
            <a:headEnd/>
            <a:tailEnd/>
          </a:ln>
        </p:spPr>
        <p:txBody>
          <a:bodyPr anchor="ctr"/>
          <a:lstStyle/>
          <a:p>
            <a:pPr algn="ctr" eaLnBrk="0" hangingPunct="0"/>
            <a:endParaRPr lang="en-US" sz="2400" b="1" baseline="0" dirty="0"/>
          </a:p>
          <a:p>
            <a:pPr algn="ctr" eaLnBrk="0" hangingPunct="0"/>
            <a:endParaRPr lang="en-US" sz="2400" b="1" baseline="0" dirty="0"/>
          </a:p>
          <a:p>
            <a:pPr eaLnBrk="0" hangingPunct="0"/>
            <a:r>
              <a:rPr lang="es-ES_tradnl" sz="2800" b="1" baseline="0" dirty="0" smtClean="0"/>
              <a:t>Desarrollos Recientes: Aplicaciones</a:t>
            </a:r>
            <a:endParaRPr lang="es-ES_tradnl" sz="2800" b="1" baseline="0" dirty="0"/>
          </a:p>
          <a:p>
            <a:pPr algn="ctr" eaLnBrk="0" hangingPunct="0"/>
            <a:endParaRPr lang="en-US" sz="4400" b="1" baseline="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chemeClr val="accent1"/>
            </a:solidFill>
            <a:miter lim="800000"/>
            <a:headEnd/>
            <a:tailEnd/>
          </a:ln>
        </p:spPr>
      </p:pic>
      <p:sp>
        <p:nvSpPr>
          <p:cNvPr id="51202" name="Title 1"/>
          <p:cNvSpPr>
            <a:spLocks noGrp="1"/>
          </p:cNvSpPr>
          <p:nvPr>
            <p:ph type="title" idx="4294967295"/>
          </p:nvPr>
        </p:nvSpPr>
        <p:spPr bwMode="auto">
          <a:xfrm>
            <a:off x="1219200" y="304800"/>
            <a:ext cx="8153400" cy="685800"/>
          </a:xfrm>
          <a:prstGeom prst="rect">
            <a:avLst/>
          </a:prstGeom>
          <a:ln>
            <a:miter lim="800000"/>
            <a:headEnd/>
            <a:tailEnd/>
          </a:ln>
        </p:spPr>
        <p:txBody>
          <a:bodyPr/>
          <a:lstStyle/>
          <a:p>
            <a:pPr eaLnBrk="1" hangingPunct="1">
              <a:defRPr/>
            </a:pPr>
            <a:r>
              <a:rPr lang="es-ES_tradnl" sz="2400" dirty="0" smtClean="0">
                <a:solidFill>
                  <a:srgbClr val="000000"/>
                </a:solidFill>
                <a:latin typeface="+mn-lt"/>
                <a:ea typeface="+mn-ea"/>
                <a:cs typeface="+mn-cs"/>
              </a:rPr>
              <a:t>Aplicación de </a:t>
            </a:r>
            <a:r>
              <a:rPr lang="es-ES_tradnl" sz="2400" dirty="0" err="1" smtClean="0">
                <a:solidFill>
                  <a:srgbClr val="000000"/>
                </a:solidFill>
                <a:latin typeface="+mn-lt"/>
                <a:ea typeface="+mn-ea"/>
                <a:cs typeface="+mn-cs"/>
              </a:rPr>
              <a:t>eReader</a:t>
            </a:r>
            <a:r>
              <a:rPr lang="es-ES_tradnl" sz="2400" dirty="0" smtClean="0">
                <a:solidFill>
                  <a:srgbClr val="000000"/>
                </a:solidFill>
                <a:latin typeface="+mn-lt"/>
                <a:ea typeface="+mn-ea"/>
                <a:cs typeface="+mn-cs"/>
              </a:rPr>
              <a:t> y </a:t>
            </a:r>
            <a:r>
              <a:rPr lang="es-ES_tradnl" sz="2400" dirty="0" err="1" smtClean="0">
                <a:solidFill>
                  <a:srgbClr val="000000"/>
                </a:solidFill>
                <a:latin typeface="+mn-lt"/>
                <a:ea typeface="+mn-ea"/>
                <a:cs typeface="+mn-cs"/>
              </a:rPr>
              <a:t>Kindle</a:t>
            </a:r>
            <a:r>
              <a:rPr lang="es-ES_tradnl" sz="2400" dirty="0" smtClean="0">
                <a:solidFill>
                  <a:srgbClr val="000000"/>
                </a:solidFill>
                <a:latin typeface="+mn-lt"/>
                <a:ea typeface="+mn-ea"/>
                <a:cs typeface="+mn-cs"/>
              </a:rPr>
              <a:t> para </a:t>
            </a:r>
            <a:r>
              <a:rPr lang="es-ES_tradnl" sz="2400" dirty="0" err="1" smtClean="0">
                <a:solidFill>
                  <a:srgbClr val="000000"/>
                </a:solidFill>
                <a:latin typeface="+mn-lt"/>
                <a:ea typeface="+mn-ea"/>
                <a:cs typeface="+mn-cs"/>
              </a:rPr>
              <a:t>ScienceDirect</a:t>
            </a:r>
            <a:endParaRPr lang="es-ES_tradnl" sz="2400" dirty="0" smtClean="0">
              <a:solidFill>
                <a:srgbClr val="000000"/>
              </a:solidFill>
              <a:latin typeface="+mn-lt"/>
              <a:ea typeface="+mn-ea"/>
              <a:cs typeface="+mn-cs"/>
            </a:endParaRPr>
          </a:p>
        </p:txBody>
      </p:sp>
      <p:sp>
        <p:nvSpPr>
          <p:cNvPr id="5" name="TextBox 4"/>
          <p:cNvSpPr txBox="1"/>
          <p:nvPr/>
        </p:nvSpPr>
        <p:spPr>
          <a:xfrm>
            <a:off x="1905000" y="3581400"/>
            <a:ext cx="3733800" cy="1117600"/>
          </a:xfrm>
          <a:prstGeom prst="rect">
            <a:avLst/>
          </a:prstGeom>
          <a:solidFill>
            <a:schemeClr val="accent1"/>
          </a:solidFill>
          <a:ln>
            <a:solidFill>
              <a:schemeClr val="bg1">
                <a:lumMod val="50000"/>
              </a:schemeClr>
            </a:solidFill>
          </a:ln>
        </p:spPr>
        <p:txBody>
          <a:bodyPr>
            <a:spAutoFit/>
          </a:bodyPr>
          <a:lstStyle/>
          <a:p>
            <a:pPr marL="274320" indent="-274320">
              <a:buFont typeface="Arial" pitchFamily="34" charset="0"/>
              <a:buChar char="•"/>
              <a:defRPr/>
            </a:pPr>
            <a:r>
              <a:rPr lang="en-GB" sz="2000" dirty="0">
                <a:solidFill>
                  <a:schemeClr val="bg1"/>
                </a:solidFill>
                <a:latin typeface="+mn-lt"/>
              </a:rPr>
              <a:t>Visible </a:t>
            </a:r>
            <a:r>
              <a:rPr lang="en-GB" sz="2000" b="1" dirty="0">
                <a:solidFill>
                  <a:schemeClr val="bg1"/>
                </a:solidFill>
                <a:latin typeface="+mn-lt"/>
              </a:rPr>
              <a:t>on SD article pages</a:t>
            </a:r>
            <a:r>
              <a:rPr lang="en-GB" sz="2000" dirty="0">
                <a:solidFill>
                  <a:schemeClr val="bg1"/>
                </a:solidFill>
                <a:latin typeface="+mn-lt"/>
              </a:rPr>
              <a:t>, for all </a:t>
            </a:r>
            <a:r>
              <a:rPr lang="en-GB" sz="2000" b="1" dirty="0">
                <a:solidFill>
                  <a:schemeClr val="bg1"/>
                </a:solidFill>
                <a:latin typeface="+mn-lt"/>
              </a:rPr>
              <a:t>XML articles/chapters</a:t>
            </a:r>
          </a:p>
          <a:p>
            <a:pPr marL="274320" indent="-274320">
              <a:buFont typeface="Arial" pitchFamily="34" charset="0"/>
              <a:buChar char="•"/>
              <a:defRPr/>
            </a:pPr>
            <a:r>
              <a:rPr lang="en-GB" sz="2000" dirty="0">
                <a:solidFill>
                  <a:schemeClr val="bg1"/>
                </a:solidFill>
                <a:latin typeface="+mn-lt"/>
              </a:rPr>
              <a:t>Two alternative downloading options for the article: </a:t>
            </a:r>
            <a:r>
              <a:rPr lang="en-GB" sz="2000" b="1" dirty="0">
                <a:solidFill>
                  <a:schemeClr val="bg1"/>
                </a:solidFill>
                <a:latin typeface="+mn-lt"/>
              </a:rPr>
              <a:t>EPUB </a:t>
            </a:r>
            <a:r>
              <a:rPr lang="en-GB" sz="2000" dirty="0">
                <a:solidFill>
                  <a:schemeClr val="bg1"/>
                </a:solidFill>
                <a:latin typeface="+mn-lt"/>
              </a:rPr>
              <a:t>and </a:t>
            </a:r>
            <a:r>
              <a:rPr lang="en-GB" sz="2000" b="1" dirty="0">
                <a:solidFill>
                  <a:schemeClr val="bg1"/>
                </a:solidFill>
                <a:latin typeface="+mn-lt"/>
              </a:rPr>
              <a:t>MOBI</a:t>
            </a:r>
          </a:p>
          <a:p>
            <a:pPr marL="274320" indent="-274320">
              <a:buFont typeface="Arial" pitchFamily="34" charset="0"/>
              <a:buChar char="•"/>
              <a:defRPr/>
            </a:pPr>
            <a:r>
              <a:rPr lang="en-GB" sz="2000" dirty="0">
                <a:solidFill>
                  <a:schemeClr val="bg1"/>
                </a:solidFill>
                <a:latin typeface="+mn-lt"/>
              </a:rPr>
              <a:t>Users </a:t>
            </a:r>
            <a:r>
              <a:rPr lang="en-GB" sz="2000" b="1" dirty="0">
                <a:solidFill>
                  <a:schemeClr val="bg1"/>
                </a:solidFill>
                <a:latin typeface="+mn-lt"/>
              </a:rPr>
              <a:t>Save </a:t>
            </a:r>
            <a:r>
              <a:rPr lang="en-GB" sz="2000" dirty="0">
                <a:solidFill>
                  <a:schemeClr val="bg1"/>
                </a:solidFill>
                <a:latin typeface="+mn-lt"/>
              </a:rPr>
              <a:t>and load file directly to their reader</a:t>
            </a:r>
          </a:p>
        </p:txBody>
      </p:sp>
      <p:sp>
        <p:nvSpPr>
          <p:cNvPr id="7" name="Left Arrow 6"/>
          <p:cNvSpPr/>
          <p:nvPr/>
        </p:nvSpPr>
        <p:spPr>
          <a:xfrm>
            <a:off x="7620000" y="5638800"/>
            <a:ext cx="11430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7590" name="Picture 3"/>
          <p:cNvPicPr>
            <a:picLocks noChangeAspect="1" noChangeArrowheads="1"/>
          </p:cNvPicPr>
          <p:nvPr/>
        </p:nvPicPr>
        <p:blipFill>
          <a:blip r:embed="rId3" cstate="print"/>
          <a:srcRect/>
          <a:stretch>
            <a:fillRect/>
          </a:stretch>
        </p:blipFill>
        <p:spPr bwMode="auto">
          <a:xfrm>
            <a:off x="0" y="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52400" y="0"/>
            <a:ext cx="8763000" cy="762000"/>
          </a:xfrm>
          <a:prstGeom prst="rect">
            <a:avLst/>
          </a:prstGeom>
          <a:noFill/>
          <a:ln w="9525">
            <a:noFill/>
            <a:miter lim="800000"/>
            <a:headEnd/>
            <a:tailEnd/>
          </a:ln>
        </p:spPr>
        <p:txBody>
          <a:bodyPr anchor="ctr"/>
          <a:lstStyle/>
          <a:p>
            <a:pPr eaLnBrk="0" hangingPunct="0">
              <a:defRPr/>
            </a:pPr>
            <a:endParaRPr lang="en-US" sz="2800" b="1" baseline="0" dirty="0">
              <a:latin typeface="+mj-lt"/>
              <a:ea typeface="+mj-ea"/>
              <a:cs typeface="+mj-cs"/>
            </a:endParaRPr>
          </a:p>
        </p:txBody>
      </p:sp>
      <p:grpSp>
        <p:nvGrpSpPr>
          <p:cNvPr id="60419" name="Group 11"/>
          <p:cNvGrpSpPr>
            <a:grpSpLocks/>
          </p:cNvGrpSpPr>
          <p:nvPr/>
        </p:nvGrpSpPr>
        <p:grpSpPr bwMode="auto">
          <a:xfrm>
            <a:off x="0" y="0"/>
            <a:ext cx="9144000" cy="6858000"/>
            <a:chOff x="228600" y="381000"/>
            <a:chExt cx="8915400" cy="6350000"/>
          </a:xfrm>
        </p:grpSpPr>
        <p:sp>
          <p:nvSpPr>
            <p:cNvPr id="60421" name="TextBox 10"/>
            <p:cNvSpPr txBox="1">
              <a:spLocks noChangeArrowheads="1"/>
            </p:cNvSpPr>
            <p:nvPr/>
          </p:nvSpPr>
          <p:spPr bwMode="auto">
            <a:xfrm>
              <a:off x="5105400" y="1371600"/>
              <a:ext cx="184150" cy="236538"/>
            </a:xfrm>
            <a:prstGeom prst="rect">
              <a:avLst/>
            </a:prstGeom>
            <a:noFill/>
            <a:ln w="9525">
              <a:noFill/>
              <a:miter lim="800000"/>
              <a:headEnd/>
              <a:tailEnd/>
            </a:ln>
          </p:spPr>
          <p:txBody>
            <a:bodyPr wrap="none">
              <a:spAutoFit/>
            </a:bodyPr>
            <a:lstStyle/>
            <a:p>
              <a:endParaRPr lang="en-GB"/>
            </a:p>
          </p:txBody>
        </p:sp>
        <p:grpSp>
          <p:nvGrpSpPr>
            <p:cNvPr id="60422" name="Group 11"/>
            <p:cNvGrpSpPr>
              <a:grpSpLocks/>
            </p:cNvGrpSpPr>
            <p:nvPr/>
          </p:nvGrpSpPr>
          <p:grpSpPr bwMode="auto">
            <a:xfrm>
              <a:off x="228600" y="2133600"/>
              <a:ext cx="8839200" cy="4495800"/>
              <a:chOff x="228600" y="1295400"/>
              <a:chExt cx="8839200" cy="4495800"/>
            </a:xfrm>
          </p:grpSpPr>
          <p:pic>
            <p:nvPicPr>
              <p:cNvPr id="60428" name="Picture 6"/>
              <p:cNvPicPr>
                <a:picLocks noChangeAspect="1" noChangeArrowheads="1"/>
              </p:cNvPicPr>
              <p:nvPr/>
            </p:nvPicPr>
            <p:blipFill>
              <a:blip r:embed="rId3" cstate="print"/>
              <a:srcRect/>
              <a:stretch>
                <a:fillRect/>
              </a:stretch>
            </p:blipFill>
            <p:spPr bwMode="auto">
              <a:xfrm>
                <a:off x="228600" y="1295400"/>
                <a:ext cx="8839200" cy="4419600"/>
              </a:xfrm>
              <a:prstGeom prst="rect">
                <a:avLst/>
              </a:prstGeom>
              <a:noFill/>
              <a:ln w="9525">
                <a:noFill/>
                <a:miter lim="800000"/>
                <a:headEnd/>
                <a:tailEnd/>
              </a:ln>
            </p:spPr>
          </p:pic>
          <p:pic>
            <p:nvPicPr>
              <p:cNvPr id="60429" name="Picture 8"/>
              <p:cNvPicPr>
                <a:picLocks noChangeAspect="1" noChangeArrowheads="1"/>
              </p:cNvPicPr>
              <p:nvPr/>
            </p:nvPicPr>
            <p:blipFill>
              <a:blip r:embed="rId4" cstate="print"/>
              <a:srcRect/>
              <a:stretch>
                <a:fillRect/>
              </a:stretch>
            </p:blipFill>
            <p:spPr bwMode="auto">
              <a:xfrm>
                <a:off x="228600" y="1905000"/>
                <a:ext cx="6019800" cy="3886200"/>
              </a:xfrm>
              <a:prstGeom prst="rect">
                <a:avLst/>
              </a:prstGeom>
              <a:noFill/>
              <a:ln w="9525">
                <a:noFill/>
                <a:miter lim="800000"/>
                <a:headEnd/>
                <a:tailEnd/>
              </a:ln>
            </p:spPr>
          </p:pic>
        </p:grpSp>
        <p:pic>
          <p:nvPicPr>
            <p:cNvPr id="60423" name="Picture 9"/>
            <p:cNvPicPr>
              <a:picLocks noChangeAspect="1" noChangeArrowheads="1"/>
            </p:cNvPicPr>
            <p:nvPr/>
          </p:nvPicPr>
          <p:blipFill>
            <a:blip r:embed="rId5" cstate="print"/>
            <a:srcRect/>
            <a:stretch>
              <a:fillRect/>
            </a:stretch>
          </p:blipFill>
          <p:spPr bwMode="auto">
            <a:xfrm>
              <a:off x="3429000" y="3886200"/>
              <a:ext cx="2808288" cy="2209800"/>
            </a:xfrm>
            <a:prstGeom prst="rect">
              <a:avLst/>
            </a:prstGeom>
            <a:noFill/>
            <a:ln w="9525">
              <a:solidFill>
                <a:schemeClr val="tx1"/>
              </a:solidFill>
              <a:miter lim="800000"/>
              <a:headEnd/>
              <a:tailEnd/>
            </a:ln>
          </p:spPr>
        </p:pic>
        <p:cxnSp>
          <p:nvCxnSpPr>
            <p:cNvPr id="22" name="Straight Arrow Connector 21"/>
            <p:cNvCxnSpPr/>
            <p:nvPr/>
          </p:nvCxnSpPr>
          <p:spPr>
            <a:xfrm rot="10800000">
              <a:off x="5105400" y="6045200"/>
              <a:ext cx="1295400" cy="274638"/>
            </a:xfrm>
            <a:prstGeom prst="straightConnector1">
              <a:avLst/>
            </a:prstGeom>
            <a:ln w="31750">
              <a:solidFill>
                <a:srgbClr val="4A7EBB"/>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400800" y="6248400"/>
              <a:ext cx="838200" cy="152400"/>
            </a:xfrm>
            <a:prstGeom prst="ellipse">
              <a:avLst/>
            </a:prstGeom>
            <a:no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0426" name="Picture 2"/>
            <p:cNvPicPr>
              <a:picLocks noChangeAspect="1" noChangeArrowheads="1"/>
            </p:cNvPicPr>
            <p:nvPr/>
          </p:nvPicPr>
          <p:blipFill>
            <a:blip r:embed="rId6" cstate="print"/>
            <a:srcRect/>
            <a:stretch>
              <a:fillRect/>
            </a:stretch>
          </p:blipFill>
          <p:spPr bwMode="auto">
            <a:xfrm>
              <a:off x="457200" y="5105400"/>
              <a:ext cx="2438400" cy="1625600"/>
            </a:xfrm>
            <a:prstGeom prst="rect">
              <a:avLst/>
            </a:prstGeom>
            <a:noFill/>
            <a:ln w="9525">
              <a:noFill/>
              <a:miter lim="800000"/>
              <a:headEnd/>
              <a:tailEnd/>
            </a:ln>
          </p:spPr>
        </p:pic>
        <p:pic>
          <p:nvPicPr>
            <p:cNvPr id="60427" name="Picture 2"/>
            <p:cNvPicPr>
              <a:picLocks noChangeAspect="1" noChangeArrowheads="1"/>
            </p:cNvPicPr>
            <p:nvPr/>
          </p:nvPicPr>
          <p:blipFill>
            <a:blip r:embed="rId7" cstate="print"/>
            <a:srcRect/>
            <a:stretch>
              <a:fillRect/>
            </a:stretch>
          </p:blipFill>
          <p:spPr bwMode="auto">
            <a:xfrm>
              <a:off x="228600" y="381000"/>
              <a:ext cx="8915400" cy="1752600"/>
            </a:xfrm>
            <a:prstGeom prst="rect">
              <a:avLst/>
            </a:prstGeom>
            <a:noFill/>
            <a:ln w="9525">
              <a:noFill/>
              <a:miter lim="800000"/>
              <a:headEnd/>
              <a:tailEnd/>
            </a:ln>
          </p:spPr>
        </p:pic>
      </p:grpSp>
      <p:sp>
        <p:nvSpPr>
          <p:cNvPr id="15" name="Title 1"/>
          <p:cNvSpPr txBox="1">
            <a:spLocks/>
          </p:cNvSpPr>
          <p:nvPr/>
        </p:nvSpPr>
        <p:spPr bwMode="auto">
          <a:xfrm>
            <a:off x="228600" y="0"/>
            <a:ext cx="8763000" cy="762000"/>
          </a:xfrm>
          <a:prstGeom prst="rect">
            <a:avLst/>
          </a:prstGeom>
          <a:noFill/>
          <a:ln w="9525">
            <a:noFill/>
            <a:miter lim="800000"/>
            <a:headEnd/>
            <a:tailEnd/>
          </a:ln>
        </p:spPr>
        <p:txBody>
          <a:bodyPr anchor="ctr"/>
          <a:lstStyle/>
          <a:p>
            <a:pPr eaLnBrk="0" hangingPunct="0">
              <a:defRPr/>
            </a:pPr>
            <a:r>
              <a:rPr lang="es-ES_tradnl" sz="2800" b="1" baseline="0" dirty="0">
                <a:latin typeface="+mj-lt"/>
                <a:ea typeface="+mj-ea"/>
                <a:cs typeface="+mj-cs"/>
              </a:rPr>
              <a:t>Ventajas de Plataforma: Búsqueda Semántica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noChangeArrowheads="1"/>
          </p:cNvPicPr>
          <p:nvPr/>
        </p:nvPicPr>
        <p:blipFill>
          <a:blip r:embed="rId3" cstate="print"/>
          <a:srcRect/>
          <a:stretch>
            <a:fillRect/>
          </a:stretch>
        </p:blipFill>
        <p:spPr bwMode="auto">
          <a:xfrm>
            <a:off x="-2928" y="0"/>
            <a:ext cx="9146928" cy="6858000"/>
          </a:xfrm>
          <a:prstGeom prst="rect">
            <a:avLst/>
          </a:prstGeom>
          <a:noFill/>
          <a:ln w="9525">
            <a:noFill/>
            <a:miter lim="800000"/>
            <a:headEnd/>
            <a:tailEnd/>
          </a:ln>
        </p:spPr>
      </p:pic>
      <p:sp>
        <p:nvSpPr>
          <p:cNvPr id="61443" name="Line 12"/>
          <p:cNvSpPr>
            <a:spLocks noChangeShapeType="1"/>
          </p:cNvSpPr>
          <p:nvPr/>
        </p:nvSpPr>
        <p:spPr bwMode="auto">
          <a:xfrm flipH="1" flipV="1">
            <a:off x="5334000" y="5562600"/>
            <a:ext cx="609600" cy="215900"/>
          </a:xfrm>
          <a:prstGeom prst="line">
            <a:avLst/>
          </a:prstGeom>
          <a:noFill/>
          <a:ln w="60325">
            <a:solidFill>
              <a:schemeClr val="accent1"/>
            </a:solidFill>
            <a:round/>
            <a:headEnd/>
            <a:tailEnd type="triangle" w="med" len="med"/>
          </a:ln>
        </p:spPr>
        <p:txBody>
          <a:bodyPr lIns="90000" tIns="46800" rIns="90000" bIns="46800">
            <a:spAutoFit/>
          </a:bodyPr>
          <a:lstStyle/>
          <a:p>
            <a:endParaRPr lang="es-ES_tradnl"/>
          </a:p>
        </p:txBody>
      </p:sp>
      <p:sp>
        <p:nvSpPr>
          <p:cNvPr id="61444" name="Line 13"/>
          <p:cNvSpPr>
            <a:spLocks noChangeShapeType="1"/>
          </p:cNvSpPr>
          <p:nvPr/>
        </p:nvSpPr>
        <p:spPr bwMode="auto">
          <a:xfrm flipH="1" flipV="1">
            <a:off x="2971800" y="1447800"/>
            <a:ext cx="495300" cy="317500"/>
          </a:xfrm>
          <a:prstGeom prst="line">
            <a:avLst/>
          </a:prstGeom>
          <a:noFill/>
          <a:ln w="60325">
            <a:solidFill>
              <a:schemeClr val="accent1"/>
            </a:solidFill>
            <a:round/>
            <a:headEnd/>
            <a:tailEnd type="triangle" w="med" len="med"/>
          </a:ln>
        </p:spPr>
        <p:txBody>
          <a:bodyPr lIns="90000" tIns="46800" rIns="90000" bIns="46800">
            <a:spAutoFit/>
          </a:bodyPr>
          <a:lstStyle/>
          <a:p>
            <a:endParaRPr lang="es-ES_tradnl"/>
          </a:p>
        </p:txBody>
      </p:sp>
      <p:sp>
        <p:nvSpPr>
          <p:cNvPr id="61445" name="Line 18"/>
          <p:cNvSpPr>
            <a:spLocks noChangeShapeType="1"/>
          </p:cNvSpPr>
          <p:nvPr/>
        </p:nvSpPr>
        <p:spPr bwMode="auto">
          <a:xfrm flipH="1" flipV="1">
            <a:off x="1371600" y="4800600"/>
            <a:ext cx="914400" cy="368300"/>
          </a:xfrm>
          <a:prstGeom prst="line">
            <a:avLst/>
          </a:prstGeom>
          <a:noFill/>
          <a:ln w="60325">
            <a:solidFill>
              <a:schemeClr val="accent1"/>
            </a:solidFill>
            <a:round/>
            <a:headEnd/>
            <a:tailEnd type="triangle" w="med" len="med"/>
          </a:ln>
        </p:spPr>
        <p:txBody>
          <a:bodyPr lIns="90000" tIns="46800" rIns="90000" bIns="46800">
            <a:spAutoFit/>
          </a:bodyPr>
          <a:lstStyle/>
          <a:p>
            <a:endParaRPr lang="es-ES_tradnl"/>
          </a:p>
        </p:txBody>
      </p:sp>
      <p:sp>
        <p:nvSpPr>
          <p:cNvPr id="6" name="Title 1"/>
          <p:cNvSpPr txBox="1">
            <a:spLocks/>
          </p:cNvSpPr>
          <p:nvPr/>
        </p:nvSpPr>
        <p:spPr bwMode="auto">
          <a:xfrm>
            <a:off x="228600" y="0"/>
            <a:ext cx="8763000" cy="762000"/>
          </a:xfrm>
          <a:prstGeom prst="rect">
            <a:avLst/>
          </a:prstGeom>
          <a:noFill/>
          <a:ln w="9525">
            <a:noFill/>
            <a:miter lim="800000"/>
            <a:headEnd/>
            <a:tailEnd/>
          </a:ln>
        </p:spPr>
        <p:txBody>
          <a:bodyPr anchor="ctr"/>
          <a:lstStyle/>
          <a:p>
            <a:pPr eaLnBrk="0" hangingPunct="0">
              <a:defRPr/>
            </a:pPr>
            <a:r>
              <a:rPr lang="es-ES_tradnl" sz="2800" b="1" baseline="0" dirty="0"/>
              <a:t>Ventajas de Plataformas </a:t>
            </a:r>
            <a:r>
              <a:rPr lang="es-ES_tradnl" sz="2800" b="1" baseline="0" dirty="0">
                <a:latin typeface="+mj-lt"/>
                <a:ea typeface="+mj-ea"/>
                <a:cs typeface="+mj-cs"/>
              </a:rPr>
              <a:t>: Búsqueda Integrada</a:t>
            </a:r>
          </a:p>
        </p:txBody>
      </p:sp>
      <p:sp>
        <p:nvSpPr>
          <p:cNvPr id="7" name="Title 1"/>
          <p:cNvSpPr txBox="1">
            <a:spLocks/>
          </p:cNvSpPr>
          <p:nvPr/>
        </p:nvSpPr>
        <p:spPr bwMode="auto">
          <a:xfrm>
            <a:off x="381000" y="228600"/>
            <a:ext cx="8763000" cy="762000"/>
          </a:xfrm>
          <a:prstGeom prst="rect">
            <a:avLst/>
          </a:prstGeom>
          <a:noFill/>
          <a:ln w="9525">
            <a:noFill/>
            <a:miter lim="800000"/>
            <a:headEnd/>
            <a:tailEnd/>
          </a:ln>
        </p:spPr>
        <p:txBody>
          <a:bodyPr anchor="ctr"/>
          <a:lstStyle/>
          <a:p>
            <a:pPr eaLnBrk="0" hangingPunct="0">
              <a:defRPr/>
            </a:pPr>
            <a:endParaRPr lang="en-US" sz="2800" b="1" baseline="0" dirty="0">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0"/>
            <a:ext cx="9144000" cy="6742113"/>
          </a:xfrm>
          <a:prstGeom prst="rect">
            <a:avLst/>
          </a:prstGeom>
          <a:noFill/>
          <a:ln w="9525">
            <a:noFill/>
            <a:miter lim="800000"/>
            <a:headEnd/>
            <a:tailEnd/>
          </a:ln>
        </p:spPr>
      </p:pic>
      <p:pic>
        <p:nvPicPr>
          <p:cNvPr id="86018" name="Picture 2" descr="http://t1.gstatic.com/images?q=tbn:ANd9GcRA5_39DCxpWVC41xmHoHz92gM545mSeEdNgZKi9zClDg7l1EjZtmjWnmu8">
            <a:hlinkClick r:id="rId3"/>
          </p:cNvPr>
          <p:cNvPicPr>
            <a:picLocks noChangeAspect="1" noChangeArrowheads="1"/>
          </p:cNvPicPr>
          <p:nvPr/>
        </p:nvPicPr>
        <p:blipFill>
          <a:blip r:embed="rId4" cstate="print"/>
          <a:srcRect/>
          <a:stretch>
            <a:fillRect/>
          </a:stretch>
        </p:blipFill>
        <p:spPr bwMode="auto">
          <a:xfrm>
            <a:off x="2286000" y="1447800"/>
            <a:ext cx="609600" cy="804673"/>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ChangeArrowheads="1"/>
          </p:cNvSpPr>
          <p:nvPr/>
        </p:nvSpPr>
        <p:spPr bwMode="auto">
          <a:xfrm>
            <a:off x="381000" y="381000"/>
            <a:ext cx="6858000" cy="769938"/>
          </a:xfrm>
          <a:prstGeom prst="rect">
            <a:avLst/>
          </a:prstGeom>
          <a:noFill/>
          <a:ln w="9525">
            <a:noFill/>
            <a:miter lim="800000"/>
            <a:headEnd/>
            <a:tailEnd/>
          </a:ln>
        </p:spPr>
        <p:txBody>
          <a:bodyPr>
            <a:spAutoFit/>
          </a:bodyPr>
          <a:lstStyle/>
          <a:p>
            <a:r>
              <a:rPr lang="es-ES_tradnl" sz="2200" b="1" baseline="0"/>
              <a:t>No es ninguna sorpresa que el elemento más citado en Scopus sea un libro.</a:t>
            </a:r>
          </a:p>
        </p:txBody>
      </p:sp>
      <p:grpSp>
        <p:nvGrpSpPr>
          <p:cNvPr id="28675" name="Group 12"/>
          <p:cNvGrpSpPr>
            <a:grpSpLocks/>
          </p:cNvGrpSpPr>
          <p:nvPr/>
        </p:nvGrpSpPr>
        <p:grpSpPr bwMode="auto">
          <a:xfrm>
            <a:off x="0" y="1295400"/>
            <a:ext cx="8915400" cy="4114800"/>
            <a:chOff x="228600" y="2635250"/>
            <a:chExt cx="9048434" cy="3789363"/>
          </a:xfrm>
        </p:grpSpPr>
        <p:pic>
          <p:nvPicPr>
            <p:cNvPr id="28676" name="Picture 4" descr="slide_1_rev"/>
            <p:cNvPicPr>
              <a:picLocks noChangeAspect="1" noChangeArrowheads="1"/>
            </p:cNvPicPr>
            <p:nvPr/>
          </p:nvPicPr>
          <p:blipFill>
            <a:blip r:embed="rId3" cstate="print"/>
            <a:srcRect/>
            <a:stretch>
              <a:fillRect/>
            </a:stretch>
          </p:blipFill>
          <p:spPr bwMode="auto">
            <a:xfrm>
              <a:off x="787400" y="2635250"/>
              <a:ext cx="7124700" cy="3789363"/>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4146324" y="5352573"/>
              <a:ext cx="5130710" cy="657066"/>
            </a:xfrm>
            <a:prstGeom prst="rect">
              <a:avLst/>
            </a:prstGeom>
            <a:noFill/>
            <a:ln w="9525">
              <a:noFill/>
              <a:miter lim="800000"/>
              <a:headEnd/>
              <a:tailEnd/>
            </a:ln>
          </p:spPr>
        </p:pic>
        <p:sp>
          <p:nvSpPr>
            <p:cNvPr id="8" name="Oval 7"/>
            <p:cNvSpPr/>
            <p:nvPr/>
          </p:nvSpPr>
          <p:spPr>
            <a:xfrm>
              <a:off x="686178" y="3731709"/>
              <a:ext cx="1827088" cy="19078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9" name="TextBox 10"/>
            <p:cNvSpPr txBox="1">
              <a:spLocks noChangeArrowheads="1"/>
            </p:cNvSpPr>
            <p:nvPr/>
          </p:nvSpPr>
          <p:spPr bwMode="auto">
            <a:xfrm>
              <a:off x="228600" y="3733800"/>
              <a:ext cx="914400" cy="461665"/>
            </a:xfrm>
            <a:prstGeom prst="rect">
              <a:avLst/>
            </a:prstGeom>
            <a:noFill/>
            <a:ln w="9525">
              <a:noFill/>
              <a:miter lim="800000"/>
              <a:headEnd/>
              <a:tailEnd/>
            </a:ln>
          </p:spPr>
          <p:txBody>
            <a:bodyPr>
              <a:spAutoFit/>
            </a:bodyPr>
            <a:lstStyle/>
            <a:p>
              <a:r>
                <a:rPr lang="en-US" sz="2400">
                  <a:solidFill>
                    <a:srgbClr val="FFC000"/>
                  </a:solidFill>
                </a:rPr>
                <a:t>24%</a:t>
              </a:r>
            </a:p>
          </p:txBody>
        </p:sp>
        <p:sp>
          <p:nvSpPr>
            <p:cNvPr id="28680" name="TextBox 11"/>
            <p:cNvSpPr txBox="1">
              <a:spLocks noChangeArrowheads="1"/>
            </p:cNvSpPr>
            <p:nvPr/>
          </p:nvSpPr>
          <p:spPr bwMode="auto">
            <a:xfrm>
              <a:off x="4149571" y="4816553"/>
              <a:ext cx="4800652" cy="414524"/>
            </a:xfrm>
            <a:prstGeom prst="rect">
              <a:avLst/>
            </a:prstGeom>
            <a:solidFill>
              <a:srgbClr val="FFC000"/>
            </a:solidFill>
            <a:ln w="9525">
              <a:noFill/>
              <a:miter lim="800000"/>
              <a:headEnd/>
              <a:tailEnd/>
            </a:ln>
          </p:spPr>
          <p:txBody>
            <a:bodyPr>
              <a:spAutoFit/>
            </a:bodyPr>
            <a:lstStyle/>
            <a:p>
              <a:r>
                <a:rPr lang="en-US" sz="2000"/>
                <a:t>Most cited item in Scopus is a book</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print"/>
          <a:srcRect t="11144" r="23860" b="60201"/>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bwMode="auto">
          <a:xfrm>
            <a:off x="76200" y="152400"/>
            <a:ext cx="8763000" cy="762000"/>
          </a:xfrm>
          <a:prstGeom prst="rect">
            <a:avLst/>
          </a:prstGeom>
          <a:noFill/>
          <a:ln w="9525">
            <a:noFill/>
            <a:miter lim="800000"/>
            <a:headEnd/>
            <a:tailEnd/>
          </a:ln>
        </p:spPr>
        <p:txBody>
          <a:bodyPr anchor="ctr"/>
          <a:lstStyle/>
          <a:p>
            <a:pPr eaLnBrk="0" hangingPunct="0">
              <a:defRPr/>
            </a:pPr>
            <a:r>
              <a:rPr lang="es-ES_tradnl" sz="2800" b="1" baseline="0" dirty="0">
                <a:latin typeface="+mj-lt"/>
                <a:ea typeface="+mj-ea"/>
                <a:cs typeface="+mj-cs"/>
              </a:rPr>
              <a:t>Desarrollos Recientes: Búsqueda de </a:t>
            </a:r>
            <a:r>
              <a:rPr lang="es-ES_tradnl" sz="2800" b="1" baseline="0" dirty="0" smtClean="0">
                <a:latin typeface="+mj-lt"/>
                <a:ea typeface="+mj-ea"/>
                <a:cs typeface="+mj-cs"/>
              </a:rPr>
              <a:t>Videos</a:t>
            </a:r>
            <a:endParaRPr lang="es-ES_tradnl" sz="2800" b="1" baseline="0" dirty="0">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0" y="-48928"/>
            <a:ext cx="9144000" cy="6906928"/>
          </a:xfrm>
          <a:prstGeom prst="rect">
            <a:avLst/>
          </a:prstGeom>
          <a:noFill/>
          <a:ln w="12700" cap="sq">
            <a:solidFill>
              <a:srgbClr val="D5D5D5"/>
            </a:solidFill>
            <a:miter lim="800000"/>
            <a:headEnd/>
            <a:tailEnd/>
          </a:ln>
          <a:effectLst>
            <a:outerShdw dist="38100" dir="2700000" algn="tl" rotWithShape="0">
              <a:srgbClr val="808080">
                <a:alpha val="42998"/>
              </a:srgbClr>
            </a:outerShdw>
          </a:effectLst>
        </p:spPr>
      </p:pic>
      <p:sp>
        <p:nvSpPr>
          <p:cNvPr id="6" name="Title 1"/>
          <p:cNvSpPr txBox="1">
            <a:spLocks/>
          </p:cNvSpPr>
          <p:nvPr/>
        </p:nvSpPr>
        <p:spPr bwMode="auto">
          <a:xfrm>
            <a:off x="381000" y="0"/>
            <a:ext cx="8763000" cy="762000"/>
          </a:xfrm>
          <a:prstGeom prst="rect">
            <a:avLst/>
          </a:prstGeom>
          <a:noFill/>
          <a:ln w="9525">
            <a:noFill/>
            <a:miter lim="800000"/>
            <a:headEnd/>
            <a:tailEnd/>
          </a:ln>
        </p:spPr>
        <p:txBody>
          <a:bodyPr anchor="ctr"/>
          <a:lstStyle/>
          <a:p>
            <a:pPr eaLnBrk="0" hangingPunct="0">
              <a:defRPr/>
            </a:pPr>
            <a:r>
              <a:rPr lang="es-ES_tradnl" sz="2800" b="1" baseline="0" dirty="0">
                <a:latin typeface="+mj-lt"/>
                <a:ea typeface="+mj-ea"/>
                <a:cs typeface="+mj-cs"/>
              </a:rPr>
              <a:t>Desarrollos Recientes: Búsqueda de Imágenes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Box 40"/>
          <p:cNvSpPr txBox="1">
            <a:spLocks noChangeArrowheads="1"/>
          </p:cNvSpPr>
          <p:nvPr/>
        </p:nvSpPr>
        <p:spPr bwMode="auto">
          <a:xfrm>
            <a:off x="1600200" y="304800"/>
            <a:ext cx="5715000" cy="461963"/>
          </a:xfrm>
          <a:prstGeom prst="rect">
            <a:avLst/>
          </a:prstGeom>
          <a:noFill/>
          <a:ln w="9525">
            <a:noFill/>
            <a:miter lim="800000"/>
            <a:headEnd/>
            <a:tailEnd/>
          </a:ln>
        </p:spPr>
        <p:txBody>
          <a:bodyPr>
            <a:spAutoFit/>
          </a:bodyPr>
          <a:lstStyle/>
          <a:p>
            <a:pPr>
              <a:defRPr/>
            </a:pPr>
            <a:r>
              <a:rPr lang="es-ES_tradnl" sz="2400" b="1" baseline="0" dirty="0" smtClean="0">
                <a:latin typeface="+mn-lt"/>
              </a:rPr>
              <a:t>4. Movimiento </a:t>
            </a:r>
            <a:r>
              <a:rPr lang="es-ES_tradnl" sz="2400" b="1" baseline="0" dirty="0">
                <a:latin typeface="+mn-lt"/>
              </a:rPr>
              <a:t>Digital, Movimiento Portátil.</a:t>
            </a:r>
            <a:endParaRPr lang="es-ES_tradnl" sz="2400" baseline="0" dirty="0">
              <a:latin typeface="+mn-lt"/>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GB"/>
          </a:p>
        </p:txBody>
      </p:sp>
      <p:pic>
        <p:nvPicPr>
          <p:cNvPr id="16" name="Picture 15" descr="IMG00010-20101001-1436.jpg"/>
          <p:cNvPicPr>
            <a:picLocks noChangeAspect="1"/>
          </p:cNvPicPr>
          <p:nvPr/>
        </p:nvPicPr>
        <p:blipFill>
          <a:blip r:embed="rId3" cstate="email"/>
          <a:srcRect/>
          <a:stretch>
            <a:fillRect/>
          </a:stretch>
        </p:blipFill>
        <p:spPr>
          <a:xfrm rot="16200000">
            <a:off x="171450" y="1657351"/>
            <a:ext cx="4571999" cy="3543299"/>
          </a:xfrm>
          <a:prstGeom prst="roundRect">
            <a:avLst/>
          </a:prstGeom>
        </p:spPr>
      </p:pic>
      <p:pic>
        <p:nvPicPr>
          <p:cNvPr id="17" name="Picture 16" descr="IMG00012-20101001-1450.jpg"/>
          <p:cNvPicPr>
            <a:picLocks noChangeAspect="1"/>
          </p:cNvPicPr>
          <p:nvPr/>
        </p:nvPicPr>
        <p:blipFill>
          <a:blip r:embed="rId4" cstate="email"/>
          <a:stretch>
            <a:fillRect/>
          </a:stretch>
        </p:blipFill>
        <p:spPr>
          <a:xfrm rot="5400000">
            <a:off x="4241800" y="1854200"/>
            <a:ext cx="4470400" cy="3352800"/>
          </a:xfrm>
          <a:prstGeom prst="round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0"/>
            <a:ext cx="32004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9635" name="b48e9dd9-660e-4a24-9e9b-cebadbb4b344" descr="cid:image001.jpg@01CB4838.1759F150"/>
          <p:cNvPicPr>
            <a:picLocks noChangeAspect="1" noChangeArrowheads="1"/>
          </p:cNvPicPr>
          <p:nvPr/>
        </p:nvPicPr>
        <p:blipFill>
          <a:blip r:embed="rId3" cstate="print"/>
          <a:srcRect/>
          <a:stretch>
            <a:fillRect/>
          </a:stretch>
        </p:blipFill>
        <p:spPr bwMode="auto">
          <a:xfrm>
            <a:off x="0" y="1752600"/>
            <a:ext cx="4722813" cy="3200400"/>
          </a:xfrm>
          <a:prstGeom prst="rect">
            <a:avLst/>
          </a:prstGeom>
          <a:noFill/>
          <a:ln w="9525">
            <a:noFill/>
            <a:miter lim="800000"/>
            <a:headEnd/>
            <a:tailEnd/>
          </a:ln>
        </p:spPr>
      </p:pic>
      <p:pic>
        <p:nvPicPr>
          <p:cNvPr id="69636" name="0b49aab2-836e-418c-9003-268bdb2bd8bd" descr="cid:image003.jpg@01CB4838.1759F150"/>
          <p:cNvPicPr>
            <a:picLocks noChangeAspect="1" noChangeArrowheads="1"/>
          </p:cNvPicPr>
          <p:nvPr/>
        </p:nvPicPr>
        <p:blipFill>
          <a:blip r:embed="rId4" cstate="print"/>
          <a:srcRect/>
          <a:stretch>
            <a:fillRect/>
          </a:stretch>
        </p:blipFill>
        <p:spPr bwMode="auto">
          <a:xfrm>
            <a:off x="4038600" y="3352800"/>
            <a:ext cx="4900613" cy="3352800"/>
          </a:xfrm>
          <a:prstGeom prst="rect">
            <a:avLst/>
          </a:prstGeom>
          <a:noFill/>
          <a:ln w="9525">
            <a:noFill/>
            <a:miter lim="800000"/>
            <a:headEnd/>
            <a:tailEnd/>
          </a:ln>
        </p:spPr>
      </p:pic>
      <p:sp>
        <p:nvSpPr>
          <p:cNvPr id="44037" name="TextBox 40"/>
          <p:cNvSpPr txBox="1">
            <a:spLocks noChangeArrowheads="1"/>
          </p:cNvSpPr>
          <p:nvPr/>
        </p:nvSpPr>
        <p:spPr bwMode="auto">
          <a:xfrm>
            <a:off x="0" y="228600"/>
            <a:ext cx="4876800" cy="830263"/>
          </a:xfrm>
          <a:prstGeom prst="rect">
            <a:avLst/>
          </a:prstGeom>
          <a:noFill/>
          <a:ln w="9525">
            <a:noFill/>
            <a:miter lim="800000"/>
            <a:headEnd/>
            <a:tailEnd/>
          </a:ln>
        </p:spPr>
        <p:txBody>
          <a:bodyPr>
            <a:spAutoFit/>
          </a:bodyPr>
          <a:lstStyle/>
          <a:p>
            <a:pPr>
              <a:defRPr/>
            </a:pPr>
            <a:r>
              <a:rPr lang="es-ES_tradnl" sz="2400" b="1" baseline="0" dirty="0">
                <a:latin typeface="+mn-lt"/>
              </a:rPr>
              <a:t>Movimiento Digital,</a:t>
            </a:r>
            <a:endParaRPr lang="es-ES_tradnl" sz="2400" baseline="0" dirty="0">
              <a:latin typeface="+mn-lt"/>
            </a:endParaRPr>
          </a:p>
          <a:p>
            <a:pPr>
              <a:defRPr/>
            </a:pPr>
            <a:r>
              <a:rPr lang="es-ES_tradnl" sz="2400" b="1" baseline="0" dirty="0">
                <a:latin typeface="+mn-lt"/>
              </a:rPr>
              <a:t>Movimiento </a:t>
            </a:r>
            <a:r>
              <a:rPr lang="es-ES_tradnl" sz="2400" b="1" baseline="0" dirty="0" smtClean="0">
                <a:latin typeface="+mn-lt"/>
              </a:rPr>
              <a:t>Portátil</a:t>
            </a:r>
            <a:endParaRPr lang="es-ES_tradnl" sz="2400" b="1" baseline="0" dirty="0">
              <a:latin typeface="+mn-lt"/>
            </a:endParaRPr>
          </a:p>
        </p:txBody>
      </p:sp>
      <p:sp>
        <p:nvSpPr>
          <p:cNvPr id="44038" name="Rectangle 6"/>
          <p:cNvSpPr>
            <a:spLocks noChangeArrowheads="1"/>
          </p:cNvSpPr>
          <p:nvPr/>
        </p:nvSpPr>
        <p:spPr bwMode="auto">
          <a:xfrm>
            <a:off x="0" y="4953000"/>
            <a:ext cx="4038600" cy="1676400"/>
          </a:xfrm>
          <a:prstGeom prst="rect">
            <a:avLst/>
          </a:prstGeom>
          <a:solidFill>
            <a:schemeClr val="tx1"/>
          </a:solidFill>
          <a:ln>
            <a:noFill/>
          </a:ln>
          <a:effectLst>
            <a:prstShdw prst="shdw17" dist="17961" dir="2700000">
              <a:schemeClr val="tx1">
                <a:gamma/>
                <a:shade val="60000"/>
                <a:invGamma/>
              </a:schemeClr>
            </a:prstShdw>
          </a:effectLst>
          <a:extLst>
            <a:ext uri="{91240B29-F687-4F45-9708-019B960494DF}"/>
          </a:extLst>
        </p:spPr>
        <p:txBody>
          <a:bodyPr wrap="none" anchor="ctr"/>
          <a:lstStyle/>
          <a:p>
            <a:pPr>
              <a:defRPr/>
            </a:pPr>
            <a:r>
              <a:rPr lang="en-US" dirty="0"/>
              <a:t>St</a:t>
            </a:r>
          </a:p>
        </p:txBody>
      </p:sp>
      <p:sp>
        <p:nvSpPr>
          <p:cNvPr id="69639" name="Rectangle 7"/>
          <p:cNvSpPr>
            <a:spLocks noChangeArrowheads="1"/>
          </p:cNvSpPr>
          <p:nvPr/>
        </p:nvSpPr>
        <p:spPr bwMode="auto">
          <a:xfrm>
            <a:off x="2743200" y="0"/>
            <a:ext cx="3048000" cy="1528624"/>
          </a:xfrm>
          <a:prstGeom prst="rect">
            <a:avLst/>
          </a:prstGeom>
          <a:noFill/>
          <a:ln w="9525">
            <a:noFill/>
            <a:miter lim="800000"/>
            <a:headEnd/>
            <a:tailEnd/>
          </a:ln>
        </p:spPr>
        <p:txBody>
          <a:bodyPr>
            <a:spAutoFit/>
          </a:bodyPr>
          <a:lstStyle/>
          <a:p>
            <a:r>
              <a:rPr lang="es-ES_tradnl" sz="2800" b="1" dirty="0">
                <a:solidFill>
                  <a:schemeClr val="bg1"/>
                </a:solidFill>
              </a:rPr>
              <a:t>La Universidad de </a:t>
            </a:r>
            <a:r>
              <a:rPr lang="es-ES_tradnl" sz="2800" b="1" dirty="0" err="1">
                <a:solidFill>
                  <a:schemeClr val="bg1"/>
                </a:solidFill>
              </a:rPr>
              <a:t>Adelaide</a:t>
            </a:r>
            <a:r>
              <a:rPr lang="es-ES_tradnl" sz="2800" b="1" dirty="0">
                <a:solidFill>
                  <a:schemeClr val="bg1"/>
                </a:solidFill>
              </a:rPr>
              <a:t> </a:t>
            </a:r>
            <a:r>
              <a:rPr lang="es-ES_tradnl" sz="2800" b="1" dirty="0" smtClean="0">
                <a:solidFill>
                  <a:schemeClr val="bg1"/>
                </a:solidFill>
              </a:rPr>
              <a:t>entrego 700 </a:t>
            </a:r>
            <a:r>
              <a:rPr lang="es-ES_tradnl" sz="2800" b="1" dirty="0" err="1">
                <a:solidFill>
                  <a:schemeClr val="bg1"/>
                </a:solidFill>
              </a:rPr>
              <a:t>IPads</a:t>
            </a:r>
            <a:r>
              <a:rPr lang="es-ES_tradnl" sz="2800" b="1" dirty="0">
                <a:solidFill>
                  <a:schemeClr val="bg1"/>
                </a:solidFill>
              </a:rPr>
              <a:t> a 700 estudiantes y profesores en 2011</a:t>
            </a:r>
          </a:p>
          <a:p>
            <a:endParaRPr lang="en-US" sz="2800" dirty="0">
              <a:solidFill>
                <a:schemeClr val="bg1"/>
              </a:solidFill>
            </a:endParaRPr>
          </a:p>
        </p:txBody>
      </p:sp>
      <p:pic>
        <p:nvPicPr>
          <p:cNvPr id="69640" name="Picture 13" descr="adelaide.jpg"/>
          <p:cNvPicPr>
            <a:picLocks noChangeAspect="1"/>
          </p:cNvPicPr>
          <p:nvPr/>
        </p:nvPicPr>
        <p:blipFill>
          <a:blip r:embed="rId5" cstate="print"/>
          <a:srcRect/>
          <a:stretch>
            <a:fillRect/>
          </a:stretch>
        </p:blipFill>
        <p:spPr bwMode="auto">
          <a:xfrm>
            <a:off x="5848350" y="0"/>
            <a:ext cx="3295650" cy="2476500"/>
          </a:xfrm>
          <a:prstGeom prst="rect">
            <a:avLst/>
          </a:prstGeom>
          <a:noFill/>
          <a:ln w="9525">
            <a:noFill/>
            <a:miter lim="800000"/>
            <a:headEnd/>
            <a:tailEnd/>
          </a:ln>
        </p:spPr>
      </p:pic>
      <p:pic>
        <p:nvPicPr>
          <p:cNvPr id="69641" name="Picture 8"/>
          <p:cNvPicPr>
            <a:picLocks noChangeAspect="1" noChangeArrowheads="1"/>
          </p:cNvPicPr>
          <p:nvPr/>
        </p:nvPicPr>
        <p:blipFill>
          <a:blip r:embed="rId6" cstate="print"/>
          <a:srcRect/>
          <a:stretch>
            <a:fillRect/>
          </a:stretch>
        </p:blipFill>
        <p:spPr bwMode="auto">
          <a:xfrm>
            <a:off x="7142163" y="2209800"/>
            <a:ext cx="2001837" cy="914400"/>
          </a:xfrm>
          <a:prstGeom prst="rect">
            <a:avLst/>
          </a:prstGeom>
          <a:noFill/>
          <a:ln w="9525">
            <a:noFill/>
            <a:miter lim="800000"/>
            <a:headEnd/>
            <a:tailEnd/>
          </a:ln>
        </p:spPr>
      </p:pic>
      <p:pic>
        <p:nvPicPr>
          <p:cNvPr id="69642" name="Picture 9"/>
          <p:cNvPicPr>
            <a:picLocks noChangeAspect="1" noChangeArrowheads="1"/>
          </p:cNvPicPr>
          <p:nvPr/>
        </p:nvPicPr>
        <p:blipFill>
          <a:blip r:embed="rId7" cstate="print"/>
          <a:srcRect/>
          <a:stretch>
            <a:fillRect/>
          </a:stretch>
        </p:blipFill>
        <p:spPr bwMode="auto">
          <a:xfrm>
            <a:off x="6477000" y="6267450"/>
            <a:ext cx="2428875" cy="590550"/>
          </a:xfrm>
          <a:prstGeom prst="rect">
            <a:avLst/>
          </a:prstGeom>
          <a:noFill/>
          <a:ln w="9525">
            <a:noFill/>
            <a:miter lim="800000"/>
            <a:headEnd/>
            <a:tailEnd/>
          </a:ln>
        </p:spPr>
      </p:pic>
      <p:sp>
        <p:nvSpPr>
          <p:cNvPr id="69643" name="TextBox 12"/>
          <p:cNvSpPr txBox="1">
            <a:spLocks noChangeArrowheads="1"/>
          </p:cNvSpPr>
          <p:nvPr/>
        </p:nvSpPr>
        <p:spPr bwMode="auto">
          <a:xfrm>
            <a:off x="228600" y="5105400"/>
            <a:ext cx="3429000" cy="1158875"/>
          </a:xfrm>
          <a:prstGeom prst="rect">
            <a:avLst/>
          </a:prstGeom>
          <a:noFill/>
          <a:ln w="9525">
            <a:noFill/>
            <a:miter lim="800000"/>
            <a:headEnd/>
            <a:tailEnd/>
          </a:ln>
        </p:spPr>
        <p:txBody>
          <a:bodyPr>
            <a:spAutoFit/>
          </a:bodyPr>
          <a:lstStyle/>
          <a:p>
            <a:pPr algn="ctr"/>
            <a:r>
              <a:rPr lang="es-ES_tradnl" sz="2000" b="1" baseline="0">
                <a:solidFill>
                  <a:schemeClr val="bg1"/>
                </a:solidFill>
              </a:rPr>
              <a:t>Universidad de Stanford : Nuevos estudiantes de medicina recibiendo Ipads</a:t>
            </a:r>
            <a:endParaRPr lang="es-ES_tradnl" sz="2000" b="1" baseline="0"/>
          </a:p>
          <a:p>
            <a:endParaRPr lang="es-ES_tradn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3" cstate="print"/>
          <a:srcRect/>
          <a:stretch>
            <a:fillRect/>
          </a:stretch>
        </p:blipFill>
        <p:spPr bwMode="auto">
          <a:xfrm>
            <a:off x="1638300" y="1295400"/>
            <a:ext cx="2292350" cy="4129088"/>
          </a:xfrm>
          <a:prstGeom prst="rect">
            <a:avLst/>
          </a:prstGeom>
          <a:noFill/>
          <a:ln w="12700">
            <a:noFill/>
            <a:miter lim="800000"/>
            <a:headEnd/>
            <a:tailEnd/>
          </a:ln>
        </p:spPr>
      </p:pic>
      <p:grpSp>
        <p:nvGrpSpPr>
          <p:cNvPr id="70659" name="Group 1"/>
          <p:cNvGrpSpPr>
            <a:grpSpLocks/>
          </p:cNvGrpSpPr>
          <p:nvPr/>
        </p:nvGrpSpPr>
        <p:grpSpPr bwMode="auto">
          <a:xfrm>
            <a:off x="4114800" y="1219200"/>
            <a:ext cx="2247900" cy="4195763"/>
            <a:chOff x="0" y="0"/>
            <a:chExt cx="1672" cy="3200"/>
          </a:xfrm>
        </p:grpSpPr>
        <p:pic>
          <p:nvPicPr>
            <p:cNvPr id="70680" name="Picture 2"/>
            <p:cNvPicPr>
              <a:picLocks noChangeAspect="1" noChangeArrowheads="1"/>
            </p:cNvPicPr>
            <p:nvPr/>
          </p:nvPicPr>
          <p:blipFill>
            <a:blip r:embed="rId4" cstate="print"/>
            <a:srcRect/>
            <a:stretch>
              <a:fillRect/>
            </a:stretch>
          </p:blipFill>
          <p:spPr bwMode="auto">
            <a:xfrm>
              <a:off x="0" y="0"/>
              <a:ext cx="1672" cy="3200"/>
            </a:xfrm>
            <a:prstGeom prst="rect">
              <a:avLst/>
            </a:prstGeom>
            <a:noFill/>
            <a:ln w="9525">
              <a:noFill/>
              <a:miter lim="800000"/>
              <a:headEnd/>
              <a:tailEnd/>
            </a:ln>
          </p:spPr>
        </p:pic>
        <p:sp>
          <p:nvSpPr>
            <p:cNvPr id="70681" name="Rectangle 3"/>
            <p:cNvSpPr>
              <a:spLocks/>
            </p:cNvSpPr>
            <p:nvPr/>
          </p:nvSpPr>
          <p:spPr bwMode="auto">
            <a:xfrm>
              <a:off x="136" y="536"/>
              <a:ext cx="1392" cy="2136"/>
            </a:xfrm>
            <a:prstGeom prst="rect">
              <a:avLst/>
            </a:prstGeom>
            <a:solidFill>
              <a:schemeClr val="accent1"/>
            </a:solidFill>
            <a:ln w="25400">
              <a:noFill/>
              <a:miter lim="800000"/>
              <a:headEnd/>
              <a:tailEnd/>
            </a:ln>
          </p:spPr>
          <p:txBody>
            <a:bodyPr lIns="0" tIns="0" rIns="0" bIns="0"/>
            <a:lstStyle/>
            <a:p>
              <a:endParaRPr lang="ja-JP" sz="1800" baseline="0">
                <a:latin typeface="Arial" pitchFamily="34" charset="0"/>
                <a:cs typeface="ＭＳ Ｐゴシック"/>
              </a:endParaRPr>
            </a:p>
          </p:txBody>
        </p:sp>
      </p:grpSp>
      <p:pic>
        <p:nvPicPr>
          <p:cNvPr id="70660" name="Picture 4"/>
          <p:cNvPicPr>
            <a:picLocks noChangeAspect="1" noChangeArrowheads="1"/>
          </p:cNvPicPr>
          <p:nvPr/>
        </p:nvPicPr>
        <p:blipFill>
          <a:blip r:embed="rId5" cstate="print"/>
          <a:srcRect/>
          <a:stretch>
            <a:fillRect/>
          </a:stretch>
        </p:blipFill>
        <p:spPr bwMode="auto">
          <a:xfrm>
            <a:off x="4267200" y="1828800"/>
            <a:ext cx="1951038" cy="2895600"/>
          </a:xfrm>
          <a:prstGeom prst="rect">
            <a:avLst/>
          </a:prstGeom>
          <a:noFill/>
          <a:ln w="12700">
            <a:noFill/>
            <a:miter lim="800000"/>
            <a:headEnd/>
            <a:tailEnd/>
          </a:ln>
        </p:spPr>
      </p:pic>
      <p:pic>
        <p:nvPicPr>
          <p:cNvPr id="70661" name="Picture 42" descr="http://t3.gstatic.com/images?q=tbn:oTKHk5Da5LJTyM:http://www.stanford.edu/group/pawender/graphics/stanford_seal.gif">
            <a:hlinkClick r:id="rId6"/>
          </p:cNvPr>
          <p:cNvPicPr>
            <a:picLocks noChangeAspect="1" noChangeArrowheads="1"/>
          </p:cNvPicPr>
          <p:nvPr/>
        </p:nvPicPr>
        <p:blipFill>
          <a:blip r:embed="rId7" cstate="print"/>
          <a:srcRect/>
          <a:stretch>
            <a:fillRect/>
          </a:stretch>
        </p:blipFill>
        <p:spPr bwMode="auto">
          <a:xfrm>
            <a:off x="3352800" y="3048000"/>
            <a:ext cx="261938" cy="242888"/>
          </a:xfrm>
          <a:prstGeom prst="rect">
            <a:avLst/>
          </a:prstGeom>
          <a:noFill/>
          <a:ln w="9525">
            <a:noFill/>
            <a:miter lim="800000"/>
            <a:headEnd/>
            <a:tailEnd/>
          </a:ln>
        </p:spPr>
      </p:pic>
      <p:sp>
        <p:nvSpPr>
          <p:cNvPr id="70662" name="Slide Number Placeholder 3"/>
          <p:cNvSpPr txBox="1">
            <a:spLocks noGrp="1"/>
          </p:cNvSpPr>
          <p:nvPr/>
        </p:nvSpPr>
        <p:spPr bwMode="auto">
          <a:xfrm>
            <a:off x="6248400" y="0"/>
            <a:ext cx="2743200" cy="228600"/>
          </a:xfrm>
          <a:prstGeom prst="rect">
            <a:avLst/>
          </a:prstGeom>
          <a:noFill/>
          <a:ln w="9525">
            <a:noFill/>
            <a:miter lim="800000"/>
            <a:headEnd/>
            <a:tailEnd/>
          </a:ln>
        </p:spPr>
        <p:txBody>
          <a:bodyPr/>
          <a:lstStyle/>
          <a:p>
            <a:pPr algn="r"/>
            <a:fld id="{5CA44A5F-9AC0-4762-87DB-E4A5C04B0DCD}" type="slidenum">
              <a:rPr lang="en-GB" altLang="ja-JP" b="1" baseline="0">
                <a:solidFill>
                  <a:schemeClr val="bg1"/>
                </a:solidFill>
                <a:latin typeface="Arial Narrow" pitchFamily="34" charset="0"/>
                <a:cs typeface="ＭＳ Ｐゴシック"/>
              </a:rPr>
              <a:pPr algn="r"/>
              <a:t>54</a:t>
            </a:fld>
            <a:endParaRPr lang="en-GB" altLang="ja-JP" b="1" baseline="0">
              <a:solidFill>
                <a:schemeClr val="bg1"/>
              </a:solidFill>
              <a:latin typeface="Arial Narrow" pitchFamily="34" charset="0"/>
              <a:cs typeface="ＭＳ Ｐゴシック"/>
            </a:endParaRPr>
          </a:p>
        </p:txBody>
      </p:sp>
      <p:sp>
        <p:nvSpPr>
          <p:cNvPr id="70663" name="Rectangle 36"/>
          <p:cNvSpPr>
            <a:spLocks noChangeArrowheads="1"/>
          </p:cNvSpPr>
          <p:nvPr/>
        </p:nvSpPr>
        <p:spPr bwMode="auto">
          <a:xfrm>
            <a:off x="6705600" y="5791200"/>
            <a:ext cx="2209800" cy="457200"/>
          </a:xfrm>
          <a:prstGeom prst="rect">
            <a:avLst/>
          </a:prstGeom>
          <a:noFill/>
          <a:ln w="9525">
            <a:noFill/>
            <a:miter lim="800000"/>
            <a:headEnd/>
            <a:tailEnd/>
          </a:ln>
        </p:spPr>
        <p:txBody>
          <a:bodyPr>
            <a:spAutoFit/>
          </a:bodyPr>
          <a:lstStyle/>
          <a:p>
            <a:r>
              <a:rPr lang="en-GB" sz="1200" baseline="0"/>
              <a:t>iPhone app available to users at subscribing institutes only.</a:t>
            </a:r>
          </a:p>
        </p:txBody>
      </p:sp>
      <p:sp>
        <p:nvSpPr>
          <p:cNvPr id="70664" name="Rectangle 19"/>
          <p:cNvSpPr>
            <a:spLocks/>
          </p:cNvSpPr>
          <p:nvPr/>
        </p:nvSpPr>
        <p:spPr bwMode="auto">
          <a:xfrm>
            <a:off x="6553200" y="1600200"/>
            <a:ext cx="2057400" cy="2819400"/>
          </a:xfrm>
          <a:prstGeom prst="rect">
            <a:avLst/>
          </a:prstGeom>
          <a:noFill/>
          <a:ln w="12700" cap="rnd">
            <a:noFill/>
            <a:round/>
            <a:headEnd/>
            <a:tailEnd/>
          </a:ln>
        </p:spPr>
        <p:txBody>
          <a:bodyPr lIns="26788" tIns="26788" rIns="26788" bIns="26788"/>
          <a:lstStyle/>
          <a:p>
            <a:pPr marL="119063" indent="-119063" eaLnBrk="0" hangingPunct="0">
              <a:spcBef>
                <a:spcPts val="300"/>
              </a:spcBef>
              <a:buClr>
                <a:schemeClr val="tx2"/>
              </a:buClr>
              <a:buSzPct val="70000"/>
            </a:pPr>
            <a:endParaRPr lang="en-US" altLang="ja-JP" u="sng" baseline="0">
              <a:cs typeface="ＭＳ Ｐゴシック"/>
              <a:sym typeface="Arial Narrow Bold"/>
            </a:endParaRPr>
          </a:p>
        </p:txBody>
      </p:sp>
      <p:sp>
        <p:nvSpPr>
          <p:cNvPr id="45065" name="TextBox 40"/>
          <p:cNvSpPr txBox="1">
            <a:spLocks noChangeArrowheads="1"/>
          </p:cNvSpPr>
          <p:nvPr/>
        </p:nvSpPr>
        <p:spPr bwMode="auto">
          <a:xfrm>
            <a:off x="76200" y="381000"/>
            <a:ext cx="6858000" cy="830997"/>
          </a:xfrm>
          <a:prstGeom prst="rect">
            <a:avLst/>
          </a:prstGeom>
          <a:noFill/>
          <a:ln w="9525">
            <a:noFill/>
            <a:miter lim="800000"/>
            <a:headEnd/>
            <a:tailEnd/>
          </a:ln>
        </p:spPr>
        <p:txBody>
          <a:bodyPr>
            <a:spAutoFit/>
          </a:bodyPr>
          <a:lstStyle/>
          <a:p>
            <a:pPr>
              <a:defRPr/>
            </a:pPr>
            <a:r>
              <a:rPr lang="es-ES_tradnl" sz="2400" b="1" baseline="0" dirty="0">
                <a:latin typeface="+mn-lt"/>
              </a:rPr>
              <a:t>Aplicaciones Móviles: </a:t>
            </a:r>
            <a:r>
              <a:rPr lang="en-US" sz="2400" b="1" baseline="0" dirty="0" err="1">
                <a:latin typeface="+mn-lt"/>
              </a:rPr>
              <a:t>iPhone</a:t>
            </a:r>
            <a:r>
              <a:rPr lang="en-US" sz="2400" b="1" baseline="0" dirty="0">
                <a:latin typeface="+mn-lt"/>
              </a:rPr>
              <a:t>, </a:t>
            </a:r>
            <a:r>
              <a:rPr lang="en-US" sz="2400" b="1" baseline="0" dirty="0" err="1" smtClean="0">
                <a:latin typeface="+mn-lt"/>
              </a:rPr>
              <a:t>iPad</a:t>
            </a:r>
            <a:r>
              <a:rPr lang="en-US" sz="2400" b="1" baseline="0" dirty="0" smtClean="0">
                <a:latin typeface="+mn-lt"/>
              </a:rPr>
              <a:t>, Android y Blackberry</a:t>
            </a:r>
            <a:endParaRPr lang="en-US" sz="2400" baseline="0" dirty="0">
              <a:latin typeface="+mn-lt"/>
            </a:endParaRPr>
          </a:p>
        </p:txBody>
      </p:sp>
      <p:pic>
        <p:nvPicPr>
          <p:cNvPr id="70666" name="Picture 42" descr="http://t3.gstatic.com/images?q=tbn:oTKHk5Da5LJTyM:http://www.stanford.edu/group/pawender/graphics/stanford_seal.gif">
            <a:hlinkClick r:id="rId6"/>
          </p:cNvPr>
          <p:cNvPicPr>
            <a:picLocks noChangeAspect="1" noChangeArrowheads="1"/>
          </p:cNvPicPr>
          <p:nvPr/>
        </p:nvPicPr>
        <p:blipFill>
          <a:blip r:embed="rId7" cstate="print"/>
          <a:srcRect/>
          <a:stretch>
            <a:fillRect/>
          </a:stretch>
        </p:blipFill>
        <p:spPr bwMode="auto">
          <a:xfrm>
            <a:off x="5257800" y="3962400"/>
            <a:ext cx="261938" cy="242888"/>
          </a:xfrm>
          <a:prstGeom prst="rect">
            <a:avLst/>
          </a:prstGeom>
          <a:noFill/>
          <a:ln w="9525">
            <a:noFill/>
            <a:miter lim="800000"/>
            <a:headEnd/>
            <a:tailEnd/>
          </a:ln>
        </p:spPr>
      </p:pic>
      <p:pic>
        <p:nvPicPr>
          <p:cNvPr id="70667" name="Picture 28" descr="bullets1"/>
          <p:cNvPicPr>
            <a:picLocks noChangeAspect="1" noChangeArrowheads="1"/>
          </p:cNvPicPr>
          <p:nvPr/>
        </p:nvPicPr>
        <p:blipFill>
          <a:blip r:embed="rId8" cstate="print"/>
          <a:srcRect/>
          <a:stretch>
            <a:fillRect/>
          </a:stretch>
        </p:blipFill>
        <p:spPr bwMode="auto">
          <a:xfrm>
            <a:off x="0" y="2286000"/>
            <a:ext cx="1676400" cy="801688"/>
          </a:xfrm>
          <a:prstGeom prst="rect">
            <a:avLst/>
          </a:prstGeom>
          <a:noFill/>
          <a:ln w="9525">
            <a:noFill/>
            <a:miter lim="800000"/>
            <a:headEnd/>
            <a:tailEnd/>
          </a:ln>
        </p:spPr>
      </p:pic>
      <p:sp>
        <p:nvSpPr>
          <p:cNvPr id="70668" name="AutoShape 30"/>
          <p:cNvSpPr>
            <a:spLocks noChangeArrowheads="1"/>
          </p:cNvSpPr>
          <p:nvPr/>
        </p:nvSpPr>
        <p:spPr bwMode="auto">
          <a:xfrm rot="720727">
            <a:off x="990600" y="3733800"/>
            <a:ext cx="609600" cy="304800"/>
          </a:xfrm>
          <a:prstGeom prst="rightArrow">
            <a:avLst>
              <a:gd name="adj1" fmla="val 50000"/>
              <a:gd name="adj2" fmla="val 50000"/>
            </a:avLst>
          </a:prstGeom>
          <a:solidFill>
            <a:srgbClr val="67933F"/>
          </a:solidFill>
          <a:ln w="9525">
            <a:noFill/>
            <a:miter lim="800000"/>
            <a:headEnd/>
            <a:tailEnd/>
          </a:ln>
          <a:effectLst>
            <a:prstShdw prst="shdw17" dist="17961" dir="2700000">
              <a:srgbClr val="3E5826"/>
            </a:prstShdw>
          </a:effectLst>
        </p:spPr>
        <p:txBody>
          <a:bodyPr wrap="none" anchor="ctr"/>
          <a:lstStyle/>
          <a:p>
            <a:pPr algn="ctr"/>
            <a:endParaRPr lang="en-US" baseline="0"/>
          </a:p>
        </p:txBody>
      </p:sp>
      <p:sp>
        <p:nvSpPr>
          <p:cNvPr id="70669" name="AutoShape 32"/>
          <p:cNvSpPr>
            <a:spLocks noChangeArrowheads="1"/>
          </p:cNvSpPr>
          <p:nvPr/>
        </p:nvSpPr>
        <p:spPr bwMode="auto">
          <a:xfrm rot="-510117">
            <a:off x="990600" y="4495800"/>
            <a:ext cx="609600" cy="304800"/>
          </a:xfrm>
          <a:prstGeom prst="rightArrow">
            <a:avLst>
              <a:gd name="adj1" fmla="val 50000"/>
              <a:gd name="adj2" fmla="val 50000"/>
            </a:avLst>
          </a:prstGeom>
          <a:solidFill>
            <a:srgbClr val="0E5E6C"/>
          </a:solidFill>
          <a:ln w="9525">
            <a:noFill/>
            <a:miter lim="800000"/>
            <a:headEnd/>
            <a:tailEnd/>
          </a:ln>
          <a:effectLst>
            <a:prstShdw prst="shdw17" dist="17961" dir="2700000">
              <a:srgbClr val="083841"/>
            </a:prstShdw>
          </a:effectLst>
        </p:spPr>
        <p:txBody>
          <a:bodyPr wrap="none" anchor="ctr"/>
          <a:lstStyle/>
          <a:p>
            <a:pPr algn="ctr"/>
            <a:endParaRPr lang="en-US" baseline="0"/>
          </a:p>
        </p:txBody>
      </p:sp>
      <p:pic>
        <p:nvPicPr>
          <p:cNvPr id="70670" name="Picture 31" descr="bullets3"/>
          <p:cNvPicPr>
            <a:picLocks noChangeAspect="1" noChangeArrowheads="1"/>
          </p:cNvPicPr>
          <p:nvPr/>
        </p:nvPicPr>
        <p:blipFill>
          <a:blip r:embed="rId9" cstate="print"/>
          <a:srcRect/>
          <a:stretch>
            <a:fillRect/>
          </a:stretch>
        </p:blipFill>
        <p:spPr bwMode="auto">
          <a:xfrm>
            <a:off x="152400" y="4802188"/>
            <a:ext cx="1066800" cy="455612"/>
          </a:xfrm>
          <a:prstGeom prst="rect">
            <a:avLst/>
          </a:prstGeom>
          <a:noFill/>
          <a:ln w="9525">
            <a:noFill/>
            <a:miter lim="800000"/>
            <a:headEnd/>
            <a:tailEnd/>
          </a:ln>
        </p:spPr>
      </p:pic>
      <p:pic>
        <p:nvPicPr>
          <p:cNvPr id="70671" name="Picture 29" descr="bullets2"/>
          <p:cNvPicPr>
            <a:picLocks noChangeAspect="1" noChangeArrowheads="1"/>
          </p:cNvPicPr>
          <p:nvPr/>
        </p:nvPicPr>
        <p:blipFill>
          <a:blip r:embed="rId10" cstate="print"/>
          <a:srcRect/>
          <a:stretch>
            <a:fillRect/>
          </a:stretch>
        </p:blipFill>
        <p:spPr bwMode="auto">
          <a:xfrm>
            <a:off x="0" y="3048000"/>
            <a:ext cx="1524000" cy="677863"/>
          </a:xfrm>
          <a:prstGeom prst="rect">
            <a:avLst/>
          </a:prstGeom>
          <a:noFill/>
          <a:ln w="9525">
            <a:noFill/>
            <a:miter lim="800000"/>
            <a:headEnd/>
            <a:tailEnd/>
          </a:ln>
        </p:spPr>
      </p:pic>
      <p:pic>
        <p:nvPicPr>
          <p:cNvPr id="70672" name="Picture 33" descr="bullets4"/>
          <p:cNvPicPr>
            <a:picLocks noChangeAspect="1" noChangeArrowheads="1"/>
          </p:cNvPicPr>
          <p:nvPr/>
        </p:nvPicPr>
        <p:blipFill>
          <a:blip r:embed="rId11" cstate="print"/>
          <a:srcRect/>
          <a:stretch>
            <a:fillRect/>
          </a:stretch>
        </p:blipFill>
        <p:spPr bwMode="auto">
          <a:xfrm>
            <a:off x="1295400" y="5562600"/>
            <a:ext cx="1835150" cy="606425"/>
          </a:xfrm>
          <a:prstGeom prst="rect">
            <a:avLst/>
          </a:prstGeom>
          <a:noFill/>
          <a:ln w="9525">
            <a:noFill/>
            <a:miter lim="800000"/>
            <a:headEnd/>
            <a:tailEnd/>
          </a:ln>
        </p:spPr>
      </p:pic>
      <p:sp>
        <p:nvSpPr>
          <p:cNvPr id="70673" name="AutoShape 34"/>
          <p:cNvSpPr>
            <a:spLocks noChangeArrowheads="1"/>
          </p:cNvSpPr>
          <p:nvPr/>
        </p:nvSpPr>
        <p:spPr bwMode="auto">
          <a:xfrm rot="-5408121">
            <a:off x="2209800" y="5105400"/>
            <a:ext cx="609600" cy="304800"/>
          </a:xfrm>
          <a:prstGeom prst="rightArrow">
            <a:avLst>
              <a:gd name="adj1" fmla="val 50000"/>
              <a:gd name="adj2" fmla="val 50000"/>
            </a:avLst>
          </a:prstGeom>
          <a:solidFill>
            <a:srgbClr val="2F735D"/>
          </a:solidFill>
          <a:ln w="9525">
            <a:noFill/>
            <a:miter lim="800000"/>
            <a:headEnd/>
            <a:tailEnd/>
          </a:ln>
          <a:effectLst>
            <a:prstShdw prst="shdw17" dist="17961" dir="2700000">
              <a:srgbClr val="1C4538"/>
            </a:prstShdw>
          </a:effectLst>
        </p:spPr>
        <p:txBody>
          <a:bodyPr vert="eaVert" wrap="none" anchor="ctr"/>
          <a:lstStyle/>
          <a:p>
            <a:pPr algn="ctr"/>
            <a:endParaRPr lang="en-US" baseline="0"/>
          </a:p>
        </p:txBody>
      </p:sp>
      <p:pic>
        <p:nvPicPr>
          <p:cNvPr id="70674" name="Picture 35" descr="bullets5"/>
          <p:cNvPicPr>
            <a:picLocks noChangeAspect="1" noChangeArrowheads="1"/>
          </p:cNvPicPr>
          <p:nvPr/>
        </p:nvPicPr>
        <p:blipFill>
          <a:blip r:embed="rId12" cstate="print"/>
          <a:srcRect/>
          <a:stretch>
            <a:fillRect/>
          </a:stretch>
        </p:blipFill>
        <p:spPr bwMode="auto">
          <a:xfrm>
            <a:off x="3048000" y="4648200"/>
            <a:ext cx="1870075" cy="933450"/>
          </a:xfrm>
          <a:prstGeom prst="rect">
            <a:avLst/>
          </a:prstGeom>
          <a:noFill/>
          <a:ln w="9525">
            <a:noFill/>
            <a:miter lim="800000"/>
            <a:headEnd/>
            <a:tailEnd/>
          </a:ln>
        </p:spPr>
      </p:pic>
      <p:sp>
        <p:nvSpPr>
          <p:cNvPr id="70675" name="AutoShape 36"/>
          <p:cNvSpPr>
            <a:spLocks noChangeArrowheads="1"/>
          </p:cNvSpPr>
          <p:nvPr/>
        </p:nvSpPr>
        <p:spPr bwMode="auto">
          <a:xfrm rot="-5408121">
            <a:off x="3200400" y="3657600"/>
            <a:ext cx="609600" cy="304800"/>
          </a:xfrm>
          <a:prstGeom prst="rightArrow">
            <a:avLst>
              <a:gd name="adj1" fmla="val 50000"/>
              <a:gd name="adj2" fmla="val 50000"/>
            </a:avLst>
          </a:prstGeom>
          <a:solidFill>
            <a:srgbClr val="C0612A"/>
          </a:solidFill>
          <a:ln w="9525">
            <a:noFill/>
            <a:miter lim="800000"/>
            <a:headEnd/>
            <a:tailEnd/>
          </a:ln>
          <a:effectLst>
            <a:prstShdw prst="shdw17" dist="17961" dir="2700000">
              <a:srgbClr val="733A19"/>
            </a:prstShdw>
          </a:effectLst>
        </p:spPr>
        <p:txBody>
          <a:bodyPr vert="eaVert" wrap="none" anchor="ctr"/>
          <a:lstStyle/>
          <a:p>
            <a:pPr algn="ctr"/>
            <a:endParaRPr lang="en-US" baseline="0"/>
          </a:p>
        </p:txBody>
      </p:sp>
      <p:pic>
        <p:nvPicPr>
          <p:cNvPr id="70676" name="Picture 38" descr="bullets6"/>
          <p:cNvPicPr>
            <a:picLocks noChangeAspect="1" noChangeArrowheads="1"/>
          </p:cNvPicPr>
          <p:nvPr/>
        </p:nvPicPr>
        <p:blipFill>
          <a:blip r:embed="rId13" cstate="print"/>
          <a:srcRect/>
          <a:stretch>
            <a:fillRect/>
          </a:stretch>
        </p:blipFill>
        <p:spPr bwMode="auto">
          <a:xfrm>
            <a:off x="4876800" y="4648200"/>
            <a:ext cx="1865313" cy="1736725"/>
          </a:xfrm>
          <a:prstGeom prst="rect">
            <a:avLst/>
          </a:prstGeom>
          <a:noFill/>
          <a:ln w="9525">
            <a:noFill/>
            <a:miter lim="800000"/>
            <a:headEnd/>
            <a:tailEnd/>
          </a:ln>
        </p:spPr>
      </p:pic>
      <p:sp>
        <p:nvSpPr>
          <p:cNvPr id="70677" name="AutoShape 39"/>
          <p:cNvSpPr>
            <a:spLocks noChangeArrowheads="1"/>
          </p:cNvSpPr>
          <p:nvPr/>
        </p:nvSpPr>
        <p:spPr bwMode="auto">
          <a:xfrm rot="-6949712">
            <a:off x="4495800" y="3810000"/>
            <a:ext cx="609600" cy="304800"/>
          </a:xfrm>
          <a:prstGeom prst="rightArrow">
            <a:avLst>
              <a:gd name="adj1" fmla="val 50000"/>
              <a:gd name="adj2" fmla="val 50000"/>
            </a:avLst>
          </a:prstGeom>
          <a:solidFill>
            <a:srgbClr val="6E7E35"/>
          </a:solidFill>
          <a:ln w="9525">
            <a:noFill/>
            <a:miter lim="800000"/>
            <a:headEnd/>
            <a:tailEnd/>
          </a:ln>
          <a:effectLst>
            <a:prstShdw prst="shdw17" dist="17961" dir="2700000">
              <a:srgbClr val="424C20"/>
            </a:prstShdw>
          </a:effectLst>
        </p:spPr>
        <p:txBody>
          <a:bodyPr vert="eaVert" wrap="none" anchor="ctr"/>
          <a:lstStyle/>
          <a:p>
            <a:pPr algn="ctr"/>
            <a:endParaRPr lang="en-US" baseline="0"/>
          </a:p>
        </p:txBody>
      </p:sp>
      <p:sp>
        <p:nvSpPr>
          <p:cNvPr id="70678" name="Rectangle 40"/>
          <p:cNvSpPr>
            <a:spLocks noChangeArrowheads="1"/>
          </p:cNvSpPr>
          <p:nvPr/>
        </p:nvSpPr>
        <p:spPr bwMode="auto">
          <a:xfrm>
            <a:off x="6553200" y="2133600"/>
            <a:ext cx="2590800" cy="1600200"/>
          </a:xfrm>
          <a:prstGeom prst="rect">
            <a:avLst/>
          </a:prstGeom>
          <a:solidFill>
            <a:schemeClr val="tx1"/>
          </a:solidFill>
          <a:ln w="9525">
            <a:noFill/>
            <a:miter lim="800000"/>
            <a:headEnd/>
            <a:tailEnd/>
          </a:ln>
        </p:spPr>
        <p:txBody>
          <a:bodyPr wrap="none" anchor="ctr"/>
          <a:lstStyle/>
          <a:p>
            <a:endParaRPr lang="en-US"/>
          </a:p>
        </p:txBody>
      </p:sp>
      <p:sp>
        <p:nvSpPr>
          <p:cNvPr id="45097" name="Text Box 41"/>
          <p:cNvSpPr txBox="1">
            <a:spLocks noChangeArrowheads="1"/>
          </p:cNvSpPr>
          <p:nvPr/>
        </p:nvSpPr>
        <p:spPr bwMode="auto">
          <a:xfrm>
            <a:off x="6781800" y="2209800"/>
            <a:ext cx="2225675" cy="1314450"/>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txBody>
          <a:bodyPr>
            <a:spAutoFit/>
          </a:bodyPr>
          <a:lstStyle/>
          <a:p>
            <a:pPr>
              <a:defRPr/>
            </a:pPr>
            <a:r>
              <a:rPr lang="en-US" sz="2400">
                <a:solidFill>
                  <a:schemeClr val="bg1"/>
                </a:solidFill>
              </a:rPr>
              <a:t>Developing </a:t>
            </a:r>
            <a:r>
              <a:rPr lang="en-US" sz="2400" b="1">
                <a:solidFill>
                  <a:schemeClr val="bg1"/>
                </a:solidFill>
              </a:rPr>
              <a:t>Hybrid Apps Across Application</a:t>
            </a:r>
            <a:r>
              <a:rPr lang="en-US" sz="2400">
                <a:solidFill>
                  <a:schemeClr val="bg1"/>
                </a:solidFill>
              </a:rPr>
              <a:t> Marketplaces</a:t>
            </a:r>
          </a:p>
          <a:p>
            <a:pPr>
              <a:buFont typeface="Times" pitchFamily="-96" charset="0"/>
              <a:buNone/>
              <a:defRPr/>
            </a:pPr>
            <a:r>
              <a:rPr lang="en-US" sz="2400">
                <a:solidFill>
                  <a:schemeClr val="bg1"/>
                </a:solidFill>
              </a:rPr>
              <a:t>- iPhone</a:t>
            </a:r>
          </a:p>
          <a:p>
            <a:pPr>
              <a:defRPr/>
            </a:pPr>
            <a:r>
              <a:rPr lang="en-US" sz="2400">
                <a:solidFill>
                  <a:schemeClr val="bg1"/>
                </a:solidFill>
              </a:rPr>
              <a:t>- iPad Application</a:t>
            </a:r>
            <a:endParaRPr lang="en-US">
              <a:solidFill>
                <a:schemeClr val="bg1"/>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3"/>
          <p:cNvPicPr>
            <a:picLocks noChangeAspect="1" noChangeArrowheads="1"/>
          </p:cNvPicPr>
          <p:nvPr/>
        </p:nvPicPr>
        <p:blipFill>
          <a:blip r:embed="rId2" cstate="print"/>
          <a:srcRect/>
          <a:stretch>
            <a:fillRect/>
          </a:stretch>
        </p:blipFill>
        <p:spPr bwMode="auto">
          <a:xfrm>
            <a:off x="2590800" y="607723"/>
            <a:ext cx="3810000" cy="5640677"/>
          </a:xfrm>
          <a:prstGeom prst="rect">
            <a:avLst/>
          </a:prstGeom>
          <a:noFill/>
          <a:ln w="9525">
            <a:noFill/>
            <a:miter lim="800000"/>
            <a:headEnd/>
            <a:tailEnd/>
          </a:ln>
        </p:spPr>
      </p:pic>
      <p:sp>
        <p:nvSpPr>
          <p:cNvPr id="6" name="TextBox 1"/>
          <p:cNvSpPr txBox="1">
            <a:spLocks noChangeArrowheads="1"/>
          </p:cNvSpPr>
          <p:nvPr/>
        </p:nvSpPr>
        <p:spPr bwMode="auto">
          <a:xfrm>
            <a:off x="152400" y="76200"/>
            <a:ext cx="8839200" cy="646331"/>
          </a:xfrm>
          <a:prstGeom prst="rect">
            <a:avLst/>
          </a:prstGeom>
          <a:noFill/>
          <a:ln w="9525">
            <a:noFill/>
            <a:miter lim="800000"/>
            <a:headEnd/>
            <a:tailEnd/>
          </a:ln>
        </p:spPr>
        <p:txBody>
          <a:bodyPr>
            <a:spAutoFit/>
          </a:bodyPr>
          <a:lstStyle/>
          <a:p>
            <a:pPr algn="ctr"/>
            <a:r>
              <a:rPr lang="es-ES_tradnl" sz="3600" b="1" baseline="0" dirty="0" smtClean="0"/>
              <a:t>5. Colecciones Ebooks</a:t>
            </a:r>
            <a:endParaRPr lang="es-ES_tradnl" sz="3600" b="1" baseline="0" dirty="0"/>
          </a:p>
        </p:txBody>
      </p:sp>
      <p:sp>
        <p:nvSpPr>
          <p:cNvPr id="7" name="TextBox 6"/>
          <p:cNvSpPr txBox="1"/>
          <p:nvPr/>
        </p:nvSpPr>
        <p:spPr>
          <a:xfrm>
            <a:off x="6477000" y="3607475"/>
            <a:ext cx="2438400" cy="2062103"/>
          </a:xfrm>
          <a:prstGeom prst="rect">
            <a:avLst/>
          </a:prstGeom>
          <a:noFill/>
        </p:spPr>
        <p:txBody>
          <a:bodyPr wrap="square" rtlCol="0">
            <a:spAutoFit/>
          </a:bodyPr>
          <a:lstStyle/>
          <a:p>
            <a:r>
              <a:rPr lang="es-ES_tradnl" sz="1600" b="1" baseline="0" dirty="0"/>
              <a:t>Autores</a:t>
            </a:r>
            <a:r>
              <a:rPr lang="es-ES_tradnl" sz="1600" b="1" baseline="0" dirty="0" smtClean="0"/>
              <a:t> de Elsevier:</a:t>
            </a:r>
          </a:p>
          <a:p>
            <a:r>
              <a:rPr lang="es-ES_tradnl" baseline="0" dirty="0" smtClean="0">
                <a:solidFill>
                  <a:schemeClr val="tx2">
                    <a:lumMod val="60000"/>
                    <a:lumOff val="40000"/>
                  </a:schemeClr>
                </a:solidFill>
              </a:rPr>
              <a:t>Albert Einstein </a:t>
            </a:r>
            <a:r>
              <a:rPr lang="es-ES_tradnl" baseline="0" dirty="0" smtClean="0"/>
              <a:t>-</a:t>
            </a:r>
            <a:r>
              <a:rPr lang="es-ES_tradnl" baseline="0" dirty="0" err="1" smtClean="0"/>
              <a:t>Fisica</a:t>
            </a:r>
            <a:endParaRPr lang="es-ES_tradnl" baseline="0" dirty="0" smtClean="0"/>
          </a:p>
          <a:p>
            <a:r>
              <a:rPr lang="es-ES_tradnl" baseline="0" dirty="0">
                <a:solidFill>
                  <a:schemeClr val="tx2">
                    <a:lumMod val="60000"/>
                    <a:lumOff val="40000"/>
                  </a:schemeClr>
                </a:solidFill>
              </a:rPr>
              <a:t>George F. </a:t>
            </a:r>
            <a:r>
              <a:rPr lang="es-ES_tradnl" baseline="0" dirty="0" err="1">
                <a:solidFill>
                  <a:schemeClr val="tx2">
                    <a:lumMod val="60000"/>
                    <a:lumOff val="40000"/>
                  </a:schemeClr>
                </a:solidFill>
              </a:rPr>
              <a:t>Smoot</a:t>
            </a:r>
            <a:r>
              <a:rPr lang="es-ES_tradnl" baseline="0" dirty="0">
                <a:solidFill>
                  <a:schemeClr val="tx2">
                    <a:lumMod val="60000"/>
                    <a:lumOff val="40000"/>
                  </a:schemeClr>
                </a:solidFill>
              </a:rPr>
              <a:t> </a:t>
            </a:r>
            <a:r>
              <a:rPr lang="es-ES_tradnl" baseline="0" dirty="0" smtClean="0"/>
              <a:t>- </a:t>
            </a:r>
            <a:r>
              <a:rPr lang="es-ES_tradnl" baseline="0" dirty="0" err="1" smtClean="0"/>
              <a:t>Fisica</a:t>
            </a:r>
            <a:endParaRPr lang="es-ES_tradnl" baseline="0" dirty="0" smtClean="0"/>
          </a:p>
          <a:p>
            <a:r>
              <a:rPr lang="es-ES_tradnl" baseline="0" dirty="0">
                <a:solidFill>
                  <a:schemeClr val="tx2">
                    <a:lumMod val="60000"/>
                    <a:lumOff val="40000"/>
                  </a:schemeClr>
                </a:solidFill>
              </a:rPr>
              <a:t>John </a:t>
            </a:r>
            <a:r>
              <a:rPr lang="es-ES_tradnl" baseline="0" dirty="0" err="1">
                <a:solidFill>
                  <a:schemeClr val="tx2">
                    <a:lumMod val="60000"/>
                    <a:lumOff val="40000"/>
                  </a:schemeClr>
                </a:solidFill>
              </a:rPr>
              <a:t>C.Mather</a:t>
            </a:r>
            <a:r>
              <a:rPr lang="es-ES_tradnl" baseline="0" dirty="0">
                <a:solidFill>
                  <a:schemeClr val="tx2">
                    <a:lumMod val="60000"/>
                    <a:lumOff val="40000"/>
                  </a:schemeClr>
                </a:solidFill>
              </a:rPr>
              <a:t> </a:t>
            </a:r>
            <a:r>
              <a:rPr lang="es-ES_tradnl" baseline="0" dirty="0" smtClean="0"/>
              <a:t>- </a:t>
            </a:r>
            <a:r>
              <a:rPr lang="es-ES_tradnl" baseline="0" dirty="0" err="1" smtClean="0"/>
              <a:t>Fisica</a:t>
            </a:r>
            <a:endParaRPr lang="es-ES_tradnl" baseline="0" dirty="0" smtClean="0"/>
          </a:p>
          <a:p>
            <a:r>
              <a:rPr lang="es-ES_tradnl" baseline="0" dirty="0">
                <a:solidFill>
                  <a:schemeClr val="tx2">
                    <a:lumMod val="60000"/>
                    <a:lumOff val="40000"/>
                  </a:schemeClr>
                </a:solidFill>
              </a:rPr>
              <a:t>Roger D. </a:t>
            </a:r>
            <a:r>
              <a:rPr lang="es-ES_tradnl" baseline="0" dirty="0" err="1">
                <a:solidFill>
                  <a:schemeClr val="tx2">
                    <a:lumMod val="60000"/>
                    <a:lumOff val="40000"/>
                  </a:schemeClr>
                </a:solidFill>
              </a:rPr>
              <a:t>Kornberg</a:t>
            </a:r>
            <a:r>
              <a:rPr lang="es-ES_tradnl" baseline="0" dirty="0">
                <a:solidFill>
                  <a:schemeClr val="tx2">
                    <a:lumMod val="60000"/>
                    <a:lumOff val="40000"/>
                  </a:schemeClr>
                </a:solidFill>
              </a:rPr>
              <a:t> </a:t>
            </a:r>
            <a:r>
              <a:rPr lang="es-ES_tradnl" baseline="0" dirty="0" smtClean="0"/>
              <a:t>- Quimica</a:t>
            </a:r>
          </a:p>
          <a:p>
            <a:r>
              <a:rPr lang="es-ES_tradnl" baseline="0" dirty="0">
                <a:solidFill>
                  <a:schemeClr val="tx2">
                    <a:lumMod val="60000"/>
                    <a:lumOff val="40000"/>
                  </a:schemeClr>
                </a:solidFill>
              </a:rPr>
              <a:t>Craig C Mello </a:t>
            </a:r>
            <a:r>
              <a:rPr lang="es-ES_tradnl" baseline="0" dirty="0" smtClean="0"/>
              <a:t>- Medicina</a:t>
            </a:r>
          </a:p>
          <a:p>
            <a:r>
              <a:rPr lang="es-ES_tradnl" baseline="0" dirty="0">
                <a:solidFill>
                  <a:schemeClr val="tx2">
                    <a:lumMod val="60000"/>
                    <a:lumOff val="40000"/>
                  </a:schemeClr>
                </a:solidFill>
              </a:rPr>
              <a:t>Alexander Fleming  </a:t>
            </a:r>
            <a:r>
              <a:rPr lang="es-ES_tradnl" baseline="0" dirty="0" smtClean="0"/>
              <a:t>- Medicina</a:t>
            </a:r>
          </a:p>
          <a:p>
            <a:r>
              <a:rPr lang="es-ES_tradnl" baseline="0" dirty="0">
                <a:solidFill>
                  <a:schemeClr val="tx2">
                    <a:lumMod val="60000"/>
                    <a:lumOff val="40000"/>
                  </a:schemeClr>
                </a:solidFill>
              </a:rPr>
              <a:t>Niels </a:t>
            </a:r>
            <a:r>
              <a:rPr lang="es-ES_tradnl" baseline="0" dirty="0" err="1">
                <a:solidFill>
                  <a:schemeClr val="tx2">
                    <a:lumMod val="60000"/>
                    <a:lumOff val="40000"/>
                  </a:schemeClr>
                </a:solidFill>
              </a:rPr>
              <a:t>Bohr</a:t>
            </a:r>
            <a:r>
              <a:rPr lang="es-ES_tradnl" baseline="0" dirty="0">
                <a:solidFill>
                  <a:schemeClr val="tx2">
                    <a:lumMod val="60000"/>
                    <a:lumOff val="40000"/>
                  </a:schemeClr>
                </a:solidFill>
              </a:rPr>
              <a:t> </a:t>
            </a:r>
            <a:r>
              <a:rPr lang="es-ES_tradnl" baseline="0" dirty="0" smtClean="0"/>
              <a:t>- </a:t>
            </a:r>
            <a:r>
              <a:rPr lang="es-ES_tradnl" baseline="0" dirty="0" err="1" smtClean="0"/>
              <a:t>Fisica</a:t>
            </a:r>
            <a:endParaRPr lang="es-ES_tradnl" baseline="0" dirty="0" smtClean="0"/>
          </a:p>
          <a:p>
            <a:r>
              <a:rPr lang="es-ES_tradnl" baseline="0" dirty="0">
                <a:solidFill>
                  <a:schemeClr val="tx2">
                    <a:lumMod val="60000"/>
                    <a:lumOff val="40000"/>
                  </a:schemeClr>
                </a:solidFill>
              </a:rPr>
              <a:t>Louis Pasteur </a:t>
            </a:r>
            <a:r>
              <a:rPr lang="es-ES_tradnl" baseline="0" dirty="0" smtClean="0"/>
              <a:t>- Quimica </a:t>
            </a:r>
            <a:endParaRPr lang="es-ES_tradnl" dirty="0"/>
          </a:p>
        </p:txBody>
      </p:sp>
      <p:pic>
        <p:nvPicPr>
          <p:cNvPr id="153605" name="Picture 5" descr="http://t2.gstatic.com/images?q=tbn:ANd9GcRfDAhCZoWY34jC0kT8B5Esgd0Ndon0TzK6C-kIFd9FORnlKKr219gws5k">
            <a:hlinkClick r:id="rId3"/>
          </p:cNvPr>
          <p:cNvPicPr>
            <a:picLocks noChangeAspect="1" noChangeArrowheads="1"/>
          </p:cNvPicPr>
          <p:nvPr/>
        </p:nvPicPr>
        <p:blipFill>
          <a:blip r:embed="rId4" cstate="print"/>
          <a:srcRect/>
          <a:stretch>
            <a:fillRect/>
          </a:stretch>
        </p:blipFill>
        <p:spPr bwMode="auto">
          <a:xfrm>
            <a:off x="6858000" y="1905000"/>
            <a:ext cx="1066800" cy="146842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3"/>
          <p:cNvPicPr>
            <a:picLocks noChangeAspect="1" noChangeArrowheads="1"/>
          </p:cNvPicPr>
          <p:nvPr/>
        </p:nvPicPr>
        <p:blipFill>
          <a:blip r:embed="rId2" cstate="print"/>
          <a:srcRect/>
          <a:stretch>
            <a:fillRect/>
          </a:stretch>
        </p:blipFill>
        <p:spPr bwMode="auto">
          <a:xfrm>
            <a:off x="2590800" y="607723"/>
            <a:ext cx="3810000" cy="5640677"/>
          </a:xfrm>
          <a:prstGeom prst="rect">
            <a:avLst/>
          </a:prstGeom>
          <a:noFill/>
          <a:ln w="9525">
            <a:noFill/>
            <a:miter lim="800000"/>
            <a:headEnd/>
            <a:tailEnd/>
          </a:ln>
        </p:spPr>
      </p:pic>
      <p:sp>
        <p:nvSpPr>
          <p:cNvPr id="6" name="TextBox 1"/>
          <p:cNvSpPr txBox="1">
            <a:spLocks noChangeArrowheads="1"/>
          </p:cNvSpPr>
          <p:nvPr/>
        </p:nvSpPr>
        <p:spPr bwMode="auto">
          <a:xfrm>
            <a:off x="152400" y="76200"/>
            <a:ext cx="8839200" cy="646331"/>
          </a:xfrm>
          <a:prstGeom prst="rect">
            <a:avLst/>
          </a:prstGeom>
          <a:noFill/>
          <a:ln w="9525">
            <a:noFill/>
            <a:miter lim="800000"/>
            <a:headEnd/>
            <a:tailEnd/>
          </a:ln>
        </p:spPr>
        <p:txBody>
          <a:bodyPr>
            <a:spAutoFit/>
          </a:bodyPr>
          <a:lstStyle/>
          <a:p>
            <a:pPr algn="ctr"/>
            <a:r>
              <a:rPr lang="es-ES_tradnl" sz="3600" b="1" baseline="0" dirty="0" smtClean="0"/>
              <a:t>Colecciones Ebooks</a:t>
            </a:r>
            <a:endParaRPr lang="es-ES_tradnl" sz="3600" b="1" baseline="0" dirty="0"/>
          </a:p>
        </p:txBody>
      </p:sp>
      <p:pic>
        <p:nvPicPr>
          <p:cNvPr id="174082" name="Picture 2"/>
          <p:cNvPicPr>
            <a:picLocks noChangeAspect="1" noChangeArrowheads="1"/>
          </p:cNvPicPr>
          <p:nvPr/>
        </p:nvPicPr>
        <p:blipFill>
          <a:blip r:embed="rId3" cstate="print"/>
          <a:srcRect/>
          <a:stretch>
            <a:fillRect/>
          </a:stretch>
        </p:blipFill>
        <p:spPr bwMode="auto">
          <a:xfrm>
            <a:off x="152399" y="1600200"/>
            <a:ext cx="2531225" cy="2743200"/>
          </a:xfrm>
          <a:prstGeom prst="rect">
            <a:avLst/>
          </a:prstGeom>
          <a:noFill/>
          <a:ln w="9525">
            <a:noFill/>
            <a:miter lim="800000"/>
            <a:headEnd/>
            <a:tailEnd/>
          </a:ln>
        </p:spPr>
      </p:pic>
      <p:pic>
        <p:nvPicPr>
          <p:cNvPr id="174083" name="Picture 3"/>
          <p:cNvPicPr>
            <a:picLocks noChangeAspect="1" noChangeArrowheads="1"/>
          </p:cNvPicPr>
          <p:nvPr/>
        </p:nvPicPr>
        <p:blipFill>
          <a:blip r:embed="rId4" cstate="print"/>
          <a:srcRect/>
          <a:stretch>
            <a:fillRect/>
          </a:stretch>
        </p:blipFill>
        <p:spPr bwMode="auto">
          <a:xfrm>
            <a:off x="6477000" y="1600200"/>
            <a:ext cx="2514600" cy="3778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3"/>
          <p:cNvPicPr>
            <a:picLocks noChangeAspect="1" noChangeArrowheads="1"/>
          </p:cNvPicPr>
          <p:nvPr/>
        </p:nvPicPr>
        <p:blipFill>
          <a:blip r:embed="rId2" cstate="print"/>
          <a:srcRect/>
          <a:stretch>
            <a:fillRect/>
          </a:stretch>
        </p:blipFill>
        <p:spPr bwMode="auto">
          <a:xfrm>
            <a:off x="2590800" y="607723"/>
            <a:ext cx="3810000" cy="5640677"/>
          </a:xfrm>
          <a:prstGeom prst="rect">
            <a:avLst/>
          </a:prstGeom>
          <a:noFill/>
          <a:ln w="9525">
            <a:noFill/>
            <a:miter lim="800000"/>
            <a:headEnd/>
            <a:tailEnd/>
          </a:ln>
        </p:spPr>
      </p:pic>
      <p:sp>
        <p:nvSpPr>
          <p:cNvPr id="6" name="TextBox 1"/>
          <p:cNvSpPr txBox="1">
            <a:spLocks noChangeArrowheads="1"/>
          </p:cNvSpPr>
          <p:nvPr/>
        </p:nvSpPr>
        <p:spPr bwMode="auto">
          <a:xfrm>
            <a:off x="152400" y="76200"/>
            <a:ext cx="8839200" cy="646331"/>
          </a:xfrm>
          <a:prstGeom prst="rect">
            <a:avLst/>
          </a:prstGeom>
          <a:noFill/>
          <a:ln w="9525">
            <a:noFill/>
            <a:miter lim="800000"/>
            <a:headEnd/>
            <a:tailEnd/>
          </a:ln>
        </p:spPr>
        <p:txBody>
          <a:bodyPr>
            <a:spAutoFit/>
          </a:bodyPr>
          <a:lstStyle/>
          <a:p>
            <a:pPr algn="ctr"/>
            <a:r>
              <a:rPr lang="es-ES_tradnl" sz="3600" b="1" baseline="0" dirty="0" smtClean="0"/>
              <a:t>Colecciones Ebooks</a:t>
            </a:r>
            <a:endParaRPr lang="es-ES_tradnl" sz="3600" b="1" baseline="0" dirty="0"/>
          </a:p>
        </p:txBody>
      </p:sp>
      <p:pic>
        <p:nvPicPr>
          <p:cNvPr id="174082" name="Picture 2"/>
          <p:cNvPicPr>
            <a:picLocks noChangeAspect="1" noChangeArrowheads="1"/>
          </p:cNvPicPr>
          <p:nvPr/>
        </p:nvPicPr>
        <p:blipFill>
          <a:blip r:embed="rId3" cstate="print"/>
          <a:srcRect/>
          <a:stretch>
            <a:fillRect/>
          </a:stretch>
        </p:blipFill>
        <p:spPr bwMode="auto">
          <a:xfrm>
            <a:off x="152399" y="1600200"/>
            <a:ext cx="2531225" cy="2743200"/>
          </a:xfrm>
          <a:prstGeom prst="rect">
            <a:avLst/>
          </a:prstGeom>
          <a:noFill/>
          <a:ln w="9525">
            <a:noFill/>
            <a:miter lim="800000"/>
            <a:headEnd/>
            <a:tailEnd/>
          </a:ln>
        </p:spPr>
      </p:pic>
      <p:pic>
        <p:nvPicPr>
          <p:cNvPr id="174083" name="Picture 3"/>
          <p:cNvPicPr>
            <a:picLocks noChangeAspect="1" noChangeArrowheads="1"/>
          </p:cNvPicPr>
          <p:nvPr/>
        </p:nvPicPr>
        <p:blipFill>
          <a:blip r:embed="rId4" cstate="print"/>
          <a:srcRect/>
          <a:stretch>
            <a:fillRect/>
          </a:stretch>
        </p:blipFill>
        <p:spPr bwMode="auto">
          <a:xfrm>
            <a:off x="6477000" y="1600200"/>
            <a:ext cx="2514600" cy="3778218"/>
          </a:xfrm>
          <a:prstGeom prst="rect">
            <a:avLst/>
          </a:prstGeom>
          <a:noFill/>
          <a:ln w="9525">
            <a:noFill/>
            <a:miter lim="800000"/>
            <a:headEnd/>
            <a:tailEnd/>
          </a:ln>
        </p:spPr>
      </p:pic>
      <p:sp>
        <p:nvSpPr>
          <p:cNvPr id="7" name="TextBox 6"/>
          <p:cNvSpPr txBox="1"/>
          <p:nvPr/>
        </p:nvSpPr>
        <p:spPr>
          <a:xfrm>
            <a:off x="152400" y="4191000"/>
            <a:ext cx="2666999" cy="1672253"/>
          </a:xfrm>
          <a:prstGeom prst="rect">
            <a:avLst/>
          </a:prstGeom>
          <a:noFill/>
        </p:spPr>
        <p:txBody>
          <a:bodyPr wrap="square" rtlCol="0">
            <a:spAutoFit/>
          </a:bodyPr>
          <a:lstStyle/>
          <a:p>
            <a:pPr>
              <a:buClr>
                <a:srgbClr val="2F735D"/>
              </a:buClr>
              <a:buSzPct val="95000"/>
            </a:pPr>
            <a:r>
              <a:rPr lang="es-ES_tradnl" sz="2000" b="1" dirty="0" smtClean="0">
                <a:solidFill>
                  <a:srgbClr val="FF0000"/>
                </a:solidFill>
              </a:rPr>
              <a:t>                   NUEVAS</a:t>
            </a:r>
          </a:p>
          <a:p>
            <a:pPr>
              <a:buClr>
                <a:srgbClr val="2F735D"/>
              </a:buClr>
              <a:buSzPct val="95000"/>
            </a:pPr>
            <a:endParaRPr lang="es-ES_tradnl" sz="2000" dirty="0" smtClean="0"/>
          </a:p>
          <a:p>
            <a:pPr>
              <a:buClr>
                <a:srgbClr val="2F735D"/>
              </a:buClr>
              <a:buSzPct val="95000"/>
              <a:buBlip>
                <a:blip r:embed="rId5"/>
              </a:buBlip>
            </a:pPr>
            <a:r>
              <a:rPr lang="es-ES_tradnl" sz="2000" dirty="0" err="1" smtClean="0"/>
              <a:t>Clinical</a:t>
            </a:r>
            <a:r>
              <a:rPr lang="es-ES_tradnl" sz="2000" dirty="0" smtClean="0"/>
              <a:t> Medicine</a:t>
            </a:r>
          </a:p>
          <a:p>
            <a:pPr>
              <a:buClr>
                <a:srgbClr val="2F735D"/>
              </a:buClr>
              <a:buSzPct val="95000"/>
              <a:buBlip>
                <a:blip r:embed="rId5"/>
              </a:buBlip>
            </a:pPr>
            <a:r>
              <a:rPr lang="es-ES_tradnl" sz="2000" dirty="0" err="1" smtClean="0"/>
              <a:t>Health</a:t>
            </a:r>
            <a:r>
              <a:rPr lang="es-ES_tradnl" sz="2000" dirty="0" smtClean="0"/>
              <a:t> </a:t>
            </a:r>
            <a:r>
              <a:rPr lang="es-ES_tradnl" sz="2000" dirty="0" err="1" smtClean="0"/>
              <a:t>Professions</a:t>
            </a:r>
            <a:endParaRPr lang="es-ES_tradnl" sz="2000" dirty="0" smtClean="0"/>
          </a:p>
          <a:p>
            <a:pPr>
              <a:buClr>
                <a:srgbClr val="2F735D"/>
              </a:buClr>
              <a:buSzPct val="95000"/>
              <a:buBlip>
                <a:blip r:embed="rId5"/>
              </a:buBlip>
            </a:pPr>
            <a:r>
              <a:rPr lang="es-ES_tradnl" sz="2000" dirty="0" err="1" smtClean="0"/>
              <a:t>Veterinary</a:t>
            </a:r>
            <a:r>
              <a:rPr lang="es-ES_tradnl" sz="2000" dirty="0" smtClean="0"/>
              <a:t> Medicine</a:t>
            </a:r>
          </a:p>
          <a:p>
            <a:pPr>
              <a:buClr>
                <a:srgbClr val="2F735D"/>
              </a:buClr>
              <a:buSzPct val="95000"/>
              <a:buBlip>
                <a:blip r:embed="rId5"/>
              </a:buBlip>
            </a:pPr>
            <a:r>
              <a:rPr lang="es-ES_tradnl" sz="2000" dirty="0" err="1" smtClean="0"/>
              <a:t>Biomedical</a:t>
            </a:r>
            <a:r>
              <a:rPr lang="es-ES_tradnl" sz="2000" dirty="0" smtClean="0"/>
              <a:t> Science and Medicine</a:t>
            </a:r>
          </a:p>
          <a:p>
            <a:pPr>
              <a:buClr>
                <a:srgbClr val="2F735D"/>
              </a:buClr>
              <a:buSzPct val="95000"/>
              <a:buBlip>
                <a:blip r:embed="rId5"/>
              </a:buBlip>
            </a:pPr>
            <a:r>
              <a:rPr lang="es-ES_tradnl" sz="2000" dirty="0" err="1" smtClean="0"/>
              <a:t>Forensics</a:t>
            </a:r>
            <a:endParaRPr lang="es-ES_tradnl" sz="2000" dirty="0" smtClean="0"/>
          </a:p>
          <a:p>
            <a:endParaRPr lang="es-ES_tradnl"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3"/>
          <p:cNvPicPr>
            <a:picLocks noChangeAspect="1" noChangeArrowheads="1"/>
          </p:cNvPicPr>
          <p:nvPr/>
        </p:nvPicPr>
        <p:blipFill>
          <a:blip r:embed="rId2" cstate="print"/>
          <a:srcRect/>
          <a:stretch>
            <a:fillRect/>
          </a:stretch>
        </p:blipFill>
        <p:spPr bwMode="auto">
          <a:xfrm>
            <a:off x="2590800" y="607723"/>
            <a:ext cx="3810000" cy="5640677"/>
          </a:xfrm>
          <a:prstGeom prst="rect">
            <a:avLst/>
          </a:prstGeom>
          <a:noFill/>
          <a:ln w="9525">
            <a:noFill/>
            <a:miter lim="800000"/>
            <a:headEnd/>
            <a:tailEnd/>
          </a:ln>
        </p:spPr>
      </p:pic>
      <p:sp>
        <p:nvSpPr>
          <p:cNvPr id="6" name="TextBox 1"/>
          <p:cNvSpPr txBox="1">
            <a:spLocks noChangeArrowheads="1"/>
          </p:cNvSpPr>
          <p:nvPr/>
        </p:nvSpPr>
        <p:spPr bwMode="auto">
          <a:xfrm>
            <a:off x="152400" y="76200"/>
            <a:ext cx="8839200" cy="646331"/>
          </a:xfrm>
          <a:prstGeom prst="rect">
            <a:avLst/>
          </a:prstGeom>
          <a:noFill/>
          <a:ln w="9525">
            <a:noFill/>
            <a:miter lim="800000"/>
            <a:headEnd/>
            <a:tailEnd/>
          </a:ln>
        </p:spPr>
        <p:txBody>
          <a:bodyPr>
            <a:spAutoFit/>
          </a:bodyPr>
          <a:lstStyle/>
          <a:p>
            <a:pPr algn="ctr"/>
            <a:r>
              <a:rPr lang="es-ES_tradnl" sz="3600" b="1" baseline="0" dirty="0" smtClean="0"/>
              <a:t>Colecciones Ebooks 2012</a:t>
            </a:r>
            <a:endParaRPr lang="es-ES_tradnl" sz="3600" b="1" baseline="0" dirty="0"/>
          </a:p>
        </p:txBody>
      </p:sp>
      <p:pic>
        <p:nvPicPr>
          <p:cNvPr id="173058" name="Picture 2" descr="http://t2.gstatic.com/images?q=tbn:ANd9GcRhCnM4yUwPhHNkNhrCUBPIviymiZ79WhByySfykh4-vwoTF6O5O2Hx37W4">
            <a:hlinkClick r:id="rId3"/>
          </p:cNvPr>
          <p:cNvPicPr>
            <a:picLocks noChangeAspect="1" noChangeArrowheads="1"/>
          </p:cNvPicPr>
          <p:nvPr/>
        </p:nvPicPr>
        <p:blipFill>
          <a:blip r:embed="rId4" cstate="print"/>
          <a:srcRect/>
          <a:stretch>
            <a:fillRect/>
          </a:stretch>
        </p:blipFill>
        <p:spPr bwMode="auto">
          <a:xfrm>
            <a:off x="152400" y="609600"/>
            <a:ext cx="1076568" cy="1447800"/>
          </a:xfrm>
          <a:prstGeom prst="rect">
            <a:avLst/>
          </a:prstGeom>
          <a:noFill/>
        </p:spPr>
      </p:pic>
      <p:pic>
        <p:nvPicPr>
          <p:cNvPr id="173060" name="Picture 4" descr="Ver imagen en tamaño completo">
            <a:hlinkClick r:id="rId5"/>
          </p:cNvPr>
          <p:cNvPicPr>
            <a:picLocks noChangeAspect="1" noChangeArrowheads="1"/>
          </p:cNvPicPr>
          <p:nvPr/>
        </p:nvPicPr>
        <p:blipFill>
          <a:blip r:embed="rId6" cstate="print"/>
          <a:srcRect/>
          <a:stretch>
            <a:fillRect/>
          </a:stretch>
        </p:blipFill>
        <p:spPr bwMode="auto">
          <a:xfrm>
            <a:off x="152400" y="2546719"/>
            <a:ext cx="1066800" cy="1339481"/>
          </a:xfrm>
          <a:prstGeom prst="rect">
            <a:avLst/>
          </a:prstGeom>
          <a:noFill/>
        </p:spPr>
      </p:pic>
      <p:pic>
        <p:nvPicPr>
          <p:cNvPr id="173062" name="Picture 6" descr="Product Details">
            <a:hlinkClick r:id="rId7"/>
          </p:cNvPr>
          <p:cNvPicPr>
            <a:picLocks noChangeAspect="1" noChangeArrowheads="1"/>
          </p:cNvPicPr>
          <p:nvPr/>
        </p:nvPicPr>
        <p:blipFill>
          <a:blip r:embed="rId8" cstate="print"/>
          <a:srcRect/>
          <a:stretch>
            <a:fillRect/>
          </a:stretch>
        </p:blipFill>
        <p:spPr bwMode="auto">
          <a:xfrm>
            <a:off x="-1" y="4343401"/>
            <a:ext cx="1387929" cy="1295399"/>
          </a:xfrm>
          <a:prstGeom prst="rect">
            <a:avLst/>
          </a:prstGeom>
          <a:noFill/>
        </p:spPr>
      </p:pic>
      <p:pic>
        <p:nvPicPr>
          <p:cNvPr id="173064" name="Picture 8" descr="Product Details">
            <a:hlinkClick r:id="rId9"/>
          </p:cNvPr>
          <p:cNvPicPr>
            <a:picLocks noChangeAspect="1" noChangeArrowheads="1"/>
          </p:cNvPicPr>
          <p:nvPr/>
        </p:nvPicPr>
        <p:blipFill>
          <a:blip r:embed="rId10" cstate="print"/>
          <a:srcRect/>
          <a:stretch>
            <a:fillRect/>
          </a:stretch>
        </p:blipFill>
        <p:spPr bwMode="auto">
          <a:xfrm>
            <a:off x="1295400" y="1447800"/>
            <a:ext cx="1447800" cy="1447800"/>
          </a:xfrm>
          <a:prstGeom prst="rect">
            <a:avLst/>
          </a:prstGeom>
          <a:noFill/>
        </p:spPr>
      </p:pic>
      <p:pic>
        <p:nvPicPr>
          <p:cNvPr id="173066" name="Picture 10" descr="Product Details">
            <a:hlinkClick r:id="rId11"/>
          </p:cNvPr>
          <p:cNvPicPr>
            <a:picLocks noChangeAspect="1" noChangeArrowheads="1"/>
          </p:cNvPicPr>
          <p:nvPr/>
        </p:nvPicPr>
        <p:blipFill>
          <a:blip r:embed="rId12" cstate="print"/>
          <a:srcRect/>
          <a:stretch>
            <a:fillRect/>
          </a:stretch>
        </p:blipFill>
        <p:spPr bwMode="auto">
          <a:xfrm>
            <a:off x="1371600" y="3657600"/>
            <a:ext cx="1295400" cy="1295400"/>
          </a:xfrm>
          <a:prstGeom prst="rect">
            <a:avLst/>
          </a:prstGeom>
          <a:noFill/>
        </p:spPr>
      </p:pic>
      <p:pic>
        <p:nvPicPr>
          <p:cNvPr id="173068" name="Picture 12" descr="Product Details">
            <a:hlinkClick r:id="rId13"/>
          </p:cNvPr>
          <p:cNvPicPr>
            <a:picLocks noChangeAspect="1" noChangeArrowheads="1"/>
          </p:cNvPicPr>
          <p:nvPr/>
        </p:nvPicPr>
        <p:blipFill>
          <a:blip r:embed="rId14" cstate="print"/>
          <a:srcRect/>
          <a:stretch>
            <a:fillRect/>
          </a:stretch>
        </p:blipFill>
        <p:spPr bwMode="auto">
          <a:xfrm>
            <a:off x="5715000" y="762000"/>
            <a:ext cx="1295400" cy="1295400"/>
          </a:xfrm>
          <a:prstGeom prst="rect">
            <a:avLst/>
          </a:prstGeom>
          <a:noFill/>
        </p:spPr>
      </p:pic>
      <p:pic>
        <p:nvPicPr>
          <p:cNvPr id="173070" name="Picture 14" descr="Product Details">
            <a:hlinkClick r:id="rId15"/>
          </p:cNvPr>
          <p:cNvPicPr>
            <a:picLocks noChangeAspect="1" noChangeArrowheads="1"/>
          </p:cNvPicPr>
          <p:nvPr/>
        </p:nvPicPr>
        <p:blipFill>
          <a:blip r:embed="rId16" cstate="print"/>
          <a:srcRect/>
          <a:stretch>
            <a:fillRect/>
          </a:stretch>
        </p:blipFill>
        <p:spPr bwMode="auto">
          <a:xfrm>
            <a:off x="5715000" y="2667000"/>
            <a:ext cx="1219200" cy="1219200"/>
          </a:xfrm>
          <a:prstGeom prst="rect">
            <a:avLst/>
          </a:prstGeom>
          <a:noFill/>
        </p:spPr>
      </p:pic>
      <p:pic>
        <p:nvPicPr>
          <p:cNvPr id="173072" name="Picture 16" descr="Product Details">
            <a:hlinkClick r:id="rId17"/>
          </p:cNvPr>
          <p:cNvPicPr>
            <a:picLocks noChangeAspect="1" noChangeArrowheads="1"/>
          </p:cNvPicPr>
          <p:nvPr/>
        </p:nvPicPr>
        <p:blipFill>
          <a:blip r:embed="rId18" cstate="print"/>
          <a:srcRect/>
          <a:stretch>
            <a:fillRect/>
          </a:stretch>
        </p:blipFill>
        <p:spPr bwMode="auto">
          <a:xfrm>
            <a:off x="6974345" y="1676400"/>
            <a:ext cx="1331455" cy="1400175"/>
          </a:xfrm>
          <a:prstGeom prst="rect">
            <a:avLst/>
          </a:prstGeom>
          <a:noFill/>
        </p:spPr>
      </p:pic>
      <p:pic>
        <p:nvPicPr>
          <p:cNvPr id="173074" name="Picture 18" descr="Product Details">
            <a:hlinkClick r:id="rId19"/>
          </p:cNvPr>
          <p:cNvPicPr>
            <a:picLocks noChangeAspect="1" noChangeArrowheads="1"/>
          </p:cNvPicPr>
          <p:nvPr/>
        </p:nvPicPr>
        <p:blipFill>
          <a:blip r:embed="rId20" cstate="print"/>
          <a:srcRect l="20000" t="10000" r="25000"/>
          <a:stretch>
            <a:fillRect/>
          </a:stretch>
        </p:blipFill>
        <p:spPr bwMode="auto">
          <a:xfrm>
            <a:off x="7145867" y="3657600"/>
            <a:ext cx="931333" cy="1524000"/>
          </a:xfrm>
          <a:prstGeom prst="rect">
            <a:avLst/>
          </a:prstGeom>
          <a:noFill/>
        </p:spPr>
      </p:pic>
      <p:pic>
        <p:nvPicPr>
          <p:cNvPr id="13" name="Picture 9" descr="C:\Documents and Settings\herbstt\Desktop\marc21.jpg"/>
          <p:cNvPicPr>
            <a:picLocks noChangeAspect="1" noChangeArrowheads="1"/>
          </p:cNvPicPr>
          <p:nvPr/>
        </p:nvPicPr>
        <p:blipFill>
          <a:blip r:embed="rId21" cstate="print"/>
          <a:srcRect/>
          <a:stretch>
            <a:fillRect/>
          </a:stretch>
        </p:blipFill>
        <p:spPr bwMode="auto">
          <a:xfrm>
            <a:off x="7924800" y="5613400"/>
            <a:ext cx="1219200" cy="124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543800" cy="1570038"/>
          </a:xfrm>
          <a:prstGeom prst="rect">
            <a:avLst/>
          </a:prstGeom>
        </p:spPr>
        <p:txBody>
          <a:bodyPr>
            <a:spAutoFit/>
          </a:bodyPr>
          <a:lstStyle/>
          <a:p>
            <a:pPr algn="ctr">
              <a:defRPr/>
            </a:pPr>
            <a:endParaRPr lang="es-ES_tradnl" sz="2400" b="1" spc="300" baseline="0" dirty="0">
              <a:latin typeface="+mn-lt"/>
            </a:endParaRPr>
          </a:p>
          <a:p>
            <a:pPr>
              <a:defRPr/>
            </a:pPr>
            <a:r>
              <a:rPr lang="es-ES_tradnl" sz="2400" b="1" baseline="0" dirty="0">
                <a:latin typeface="+mn-lt"/>
              </a:rPr>
              <a:t>Únete a nuestra Comunidad—</a:t>
            </a:r>
          </a:p>
          <a:p>
            <a:pPr>
              <a:defRPr/>
            </a:pPr>
            <a:r>
              <a:rPr lang="es-ES_tradnl" sz="2400" b="1" baseline="0" dirty="0">
                <a:latin typeface="+mn-lt"/>
              </a:rPr>
              <a:t>Mas de 35,000 Bibliotecarios &amp; Investigadores colaborando a diario!</a:t>
            </a:r>
          </a:p>
        </p:txBody>
      </p:sp>
      <p:pic>
        <p:nvPicPr>
          <p:cNvPr id="77827" name="Picture 60" descr="fb"/>
          <p:cNvPicPr>
            <a:picLocks noChangeAspect="1" noChangeArrowheads="1"/>
          </p:cNvPicPr>
          <p:nvPr/>
        </p:nvPicPr>
        <p:blipFill>
          <a:blip r:embed="rId3" cstate="print"/>
          <a:srcRect/>
          <a:stretch>
            <a:fillRect/>
          </a:stretch>
        </p:blipFill>
        <p:spPr bwMode="auto">
          <a:xfrm>
            <a:off x="357188" y="1973263"/>
            <a:ext cx="1852612" cy="693737"/>
          </a:xfrm>
          <a:prstGeom prst="rect">
            <a:avLst/>
          </a:prstGeom>
          <a:noFill/>
          <a:ln w="9525">
            <a:noFill/>
            <a:miter lim="800000"/>
            <a:headEnd/>
            <a:tailEnd/>
          </a:ln>
        </p:spPr>
      </p:pic>
      <p:pic>
        <p:nvPicPr>
          <p:cNvPr id="77828" name="Picture 61" descr="twitter"/>
          <p:cNvPicPr>
            <a:picLocks noChangeAspect="1" noChangeArrowheads="1"/>
          </p:cNvPicPr>
          <p:nvPr/>
        </p:nvPicPr>
        <p:blipFill>
          <a:blip r:embed="rId4" cstate="print"/>
          <a:srcRect/>
          <a:stretch>
            <a:fillRect/>
          </a:stretch>
        </p:blipFill>
        <p:spPr bwMode="auto">
          <a:xfrm>
            <a:off x="304800" y="3192463"/>
            <a:ext cx="1600200" cy="846137"/>
          </a:xfrm>
          <a:prstGeom prst="rect">
            <a:avLst/>
          </a:prstGeom>
          <a:noFill/>
          <a:ln w="9525">
            <a:noFill/>
            <a:miter lim="800000"/>
            <a:headEnd/>
            <a:tailEnd/>
          </a:ln>
        </p:spPr>
      </p:pic>
      <p:pic>
        <p:nvPicPr>
          <p:cNvPr id="77829" name="Picture 62" descr="youtube1"/>
          <p:cNvPicPr>
            <a:picLocks noChangeAspect="1" noChangeArrowheads="1"/>
          </p:cNvPicPr>
          <p:nvPr/>
        </p:nvPicPr>
        <p:blipFill>
          <a:blip r:embed="rId5" cstate="print"/>
          <a:srcRect/>
          <a:stretch>
            <a:fillRect/>
          </a:stretch>
        </p:blipFill>
        <p:spPr bwMode="auto">
          <a:xfrm>
            <a:off x="344488" y="4637088"/>
            <a:ext cx="1179512" cy="696912"/>
          </a:xfrm>
          <a:prstGeom prst="rect">
            <a:avLst/>
          </a:prstGeom>
          <a:noFill/>
          <a:ln w="9525">
            <a:noFill/>
            <a:miter lim="800000"/>
            <a:headEnd/>
            <a:tailEnd/>
          </a:ln>
        </p:spPr>
      </p:pic>
      <p:sp>
        <p:nvSpPr>
          <p:cNvPr id="77830" name="TextBox 18"/>
          <p:cNvSpPr txBox="1">
            <a:spLocks noChangeArrowheads="1"/>
          </p:cNvSpPr>
          <p:nvPr/>
        </p:nvSpPr>
        <p:spPr bwMode="auto">
          <a:xfrm>
            <a:off x="228600" y="4038600"/>
            <a:ext cx="4800600" cy="641350"/>
          </a:xfrm>
          <a:prstGeom prst="rect">
            <a:avLst/>
          </a:prstGeom>
          <a:noFill/>
          <a:ln w="9525">
            <a:noFill/>
            <a:miter lim="800000"/>
            <a:headEnd/>
            <a:tailEnd/>
          </a:ln>
        </p:spPr>
        <p:txBody>
          <a:bodyPr>
            <a:spAutoFit/>
          </a:bodyPr>
          <a:lstStyle/>
          <a:p>
            <a:r>
              <a:rPr lang="en-US" sz="1800" baseline="0">
                <a:latin typeface="Arial" pitchFamily="34" charset="0"/>
                <a:hlinkClick r:id="rId6"/>
              </a:rPr>
              <a:t>www.twitter.com/elsevierscience</a:t>
            </a:r>
            <a:endParaRPr lang="en-US" sz="1800" baseline="0">
              <a:latin typeface="Arial" pitchFamily="34" charset="0"/>
            </a:endParaRPr>
          </a:p>
          <a:p>
            <a:endParaRPr lang="en-US" sz="1800" baseline="0">
              <a:latin typeface="Arial" pitchFamily="34" charset="0"/>
            </a:endParaRPr>
          </a:p>
        </p:txBody>
      </p:sp>
      <p:sp>
        <p:nvSpPr>
          <p:cNvPr id="77831" name="Rectangle 19"/>
          <p:cNvSpPr>
            <a:spLocks noChangeArrowheads="1"/>
          </p:cNvSpPr>
          <p:nvPr/>
        </p:nvSpPr>
        <p:spPr bwMode="auto">
          <a:xfrm>
            <a:off x="228600" y="5353050"/>
            <a:ext cx="3810000" cy="1200150"/>
          </a:xfrm>
          <a:prstGeom prst="rect">
            <a:avLst/>
          </a:prstGeom>
          <a:noFill/>
          <a:ln w="9525">
            <a:noFill/>
            <a:miter lim="800000"/>
            <a:headEnd/>
            <a:tailEnd/>
          </a:ln>
        </p:spPr>
        <p:txBody>
          <a:bodyPr>
            <a:spAutoFit/>
          </a:bodyPr>
          <a:lstStyle/>
          <a:p>
            <a:r>
              <a:rPr lang="en-US" sz="1800" baseline="0">
                <a:latin typeface="Arial" pitchFamily="34" charset="0"/>
                <a:hlinkClick r:id="rId7"/>
              </a:rPr>
              <a:t>www.youtube.com/elsevierbooks</a:t>
            </a:r>
            <a:endParaRPr lang="en-US" sz="1800" baseline="0">
              <a:latin typeface="Arial" pitchFamily="34" charset="0"/>
            </a:endParaRPr>
          </a:p>
          <a:p>
            <a:r>
              <a:rPr lang="en-US" sz="1800" baseline="0">
                <a:latin typeface="Arial" pitchFamily="34" charset="0"/>
              </a:rPr>
              <a:t/>
            </a:r>
            <a:br>
              <a:rPr lang="en-US" sz="1800" baseline="0">
                <a:latin typeface="Arial" pitchFamily="34" charset="0"/>
              </a:rPr>
            </a:br>
            <a:r>
              <a:rPr lang="en-US" sz="1800" baseline="0">
                <a:latin typeface="Arial" pitchFamily="34" charset="0"/>
              </a:rPr>
              <a:t/>
            </a:r>
            <a:br>
              <a:rPr lang="en-US" sz="1800" baseline="0">
                <a:latin typeface="Arial" pitchFamily="34" charset="0"/>
              </a:rPr>
            </a:br>
            <a:endParaRPr lang="en-US" sz="1800" baseline="0">
              <a:latin typeface="Arial" pitchFamily="34" charset="0"/>
            </a:endParaRPr>
          </a:p>
        </p:txBody>
      </p:sp>
      <p:sp>
        <p:nvSpPr>
          <p:cNvPr id="77832" name="Rectangle 20"/>
          <p:cNvSpPr>
            <a:spLocks noChangeArrowheads="1"/>
          </p:cNvSpPr>
          <p:nvPr/>
        </p:nvSpPr>
        <p:spPr bwMode="auto">
          <a:xfrm>
            <a:off x="228600" y="2681288"/>
            <a:ext cx="4343400" cy="366712"/>
          </a:xfrm>
          <a:prstGeom prst="rect">
            <a:avLst/>
          </a:prstGeom>
          <a:noFill/>
          <a:ln w="9525">
            <a:noFill/>
            <a:miter lim="800000"/>
            <a:headEnd/>
            <a:tailEnd/>
          </a:ln>
        </p:spPr>
        <p:txBody>
          <a:bodyPr wrap="none">
            <a:spAutoFit/>
          </a:bodyPr>
          <a:lstStyle/>
          <a:p>
            <a:r>
              <a:rPr lang="en-US" sz="1800" baseline="0">
                <a:latin typeface="Arial" pitchFamily="34" charset="0"/>
                <a:hlinkClick r:id="rId8"/>
              </a:rPr>
              <a:t>www.facebook.com/elsevierlibrarians</a:t>
            </a:r>
            <a:endParaRPr lang="en-US" sz="1800" baseline="0">
              <a:latin typeface="Arial" pitchFamily="34" charset="0"/>
            </a:endParaRPr>
          </a:p>
        </p:txBody>
      </p:sp>
      <p:pic>
        <p:nvPicPr>
          <p:cNvPr id="77833" name="Picture 14" descr="globe_Europe"/>
          <p:cNvPicPr>
            <a:picLocks noChangeAspect="1" noChangeArrowheads="1"/>
          </p:cNvPicPr>
          <p:nvPr/>
        </p:nvPicPr>
        <p:blipFill>
          <a:blip r:embed="rId9" cstate="print"/>
          <a:srcRect/>
          <a:stretch>
            <a:fillRect/>
          </a:stretch>
        </p:blipFill>
        <p:spPr bwMode="auto">
          <a:xfrm>
            <a:off x="4572000" y="1295400"/>
            <a:ext cx="3208338" cy="3200400"/>
          </a:xfrm>
          <a:prstGeom prst="rect">
            <a:avLst/>
          </a:prstGeom>
          <a:noFill/>
          <a:ln w="9525">
            <a:noFill/>
            <a:miter lim="800000"/>
            <a:headEnd/>
            <a:tailEnd/>
          </a:ln>
        </p:spPr>
      </p:pic>
      <p:sp>
        <p:nvSpPr>
          <p:cNvPr id="11" name="Rectangle 1"/>
          <p:cNvSpPr>
            <a:spLocks noChangeArrowheads="1"/>
          </p:cNvSpPr>
          <p:nvPr/>
        </p:nvSpPr>
        <p:spPr bwMode="auto">
          <a:xfrm>
            <a:off x="3962400" y="4248150"/>
            <a:ext cx="4343400" cy="2000250"/>
          </a:xfrm>
          <a:prstGeom prst="rect">
            <a:avLst/>
          </a:prstGeom>
          <a:noFill/>
          <a:ln w="9525">
            <a:noFill/>
            <a:miter lim="800000"/>
            <a:headEnd/>
            <a:tailEnd/>
          </a:ln>
          <a:effectLst>
            <a:prstShdw prst="shdw17" dist="17961" dir="2700000">
              <a:schemeClr val="bg2"/>
            </a:prstShdw>
          </a:effectLst>
        </p:spPr>
        <p:txBody>
          <a:bodyPr tIns="0" bIns="0" anchor="ctr">
            <a:spAutoFit/>
          </a:bodyPr>
          <a:lstStyle/>
          <a:p>
            <a:pPr algn="ctr" eaLnBrk="0" hangingPunct="0">
              <a:defRPr/>
            </a:pPr>
            <a:endParaRPr lang="en-US" sz="1800" b="1" baseline="0" dirty="0">
              <a:solidFill>
                <a:schemeClr val="bg1"/>
              </a:solidFill>
              <a:latin typeface="+mn-lt"/>
            </a:endParaRPr>
          </a:p>
          <a:p>
            <a:pPr algn="ctr" eaLnBrk="0" hangingPunct="0">
              <a:defRPr/>
            </a:pPr>
            <a:r>
              <a:rPr lang="es-ES_tradnl" sz="2000" b="1" baseline="0" dirty="0">
                <a:latin typeface="+mn-lt"/>
                <a:ea typeface="Times New Roman" pitchFamily="18" charset="0"/>
                <a:cs typeface="Arial" pitchFamily="34" charset="0"/>
              </a:rPr>
              <a:t>81% de los Investigadores </a:t>
            </a:r>
            <a:r>
              <a:rPr lang="es-ES_tradnl" sz="2000" b="1" baseline="0" dirty="0" err="1">
                <a:latin typeface="+mn-lt"/>
                <a:ea typeface="Times New Roman" pitchFamily="18" charset="0"/>
                <a:cs typeface="Arial" pitchFamily="34" charset="0"/>
              </a:rPr>
              <a:t>estan</a:t>
            </a:r>
            <a:r>
              <a:rPr lang="es-ES_tradnl" sz="2000" b="1" baseline="0" dirty="0">
                <a:latin typeface="+mn-lt"/>
                <a:ea typeface="Times New Roman" pitchFamily="18" charset="0"/>
                <a:cs typeface="Arial" pitchFamily="34" charset="0"/>
              </a:rPr>
              <a:t> de acuerdo: </a:t>
            </a:r>
          </a:p>
          <a:p>
            <a:pPr algn="ctr" eaLnBrk="0" hangingPunct="0">
              <a:defRPr/>
            </a:pPr>
            <a:r>
              <a:rPr lang="es-ES_tradnl" sz="1800" baseline="0" dirty="0">
                <a:latin typeface="+mn-lt"/>
                <a:ea typeface="Times New Roman" pitchFamily="18" charset="0"/>
                <a:cs typeface="Arial" pitchFamily="34" charset="0"/>
              </a:rPr>
              <a:t>“En los próximos años, se utilizaran redes de conocimiento, como fuentes fidedignas para filtrar &amp; ver información..”</a:t>
            </a:r>
          </a:p>
          <a:p>
            <a:pPr algn="ctr" eaLnBrk="0" hangingPunct="0">
              <a:defRPr/>
            </a:pPr>
            <a:endParaRPr lang="en-US" sz="1800" b="1" baseline="0" dirty="0">
              <a:solidFill>
                <a:schemeClr val="bg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47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cs typeface="Arial" pitchFamily="34" charset="0"/>
            </a:endParaRPr>
          </a:p>
        </p:txBody>
      </p:sp>
      <p:pic>
        <p:nvPicPr>
          <p:cNvPr id="25603" name="Picture 5" descr="Picture1.jpg"/>
          <p:cNvPicPr>
            <a:picLocks noChangeAspect="1"/>
          </p:cNvPicPr>
          <p:nvPr/>
        </p:nvPicPr>
        <p:blipFill>
          <a:blip r:embed="rId3" cstate="print">
            <a:duotone>
              <a:prstClr val="black"/>
              <a:schemeClr val="accent3">
                <a:tint val="45000"/>
                <a:satMod val="400000"/>
              </a:schemeClr>
            </a:duotone>
          </a:blip>
          <a:srcRect/>
          <a:stretch>
            <a:fillRect/>
          </a:stretch>
        </p:blipFill>
        <p:spPr bwMode="auto">
          <a:xfrm>
            <a:off x="0" y="1676400"/>
            <a:ext cx="4368800" cy="3276600"/>
          </a:xfrm>
          <a:prstGeom prst="rect">
            <a:avLst/>
          </a:prstGeom>
          <a:noFill/>
          <a:ln w="9525">
            <a:noFill/>
            <a:miter lim="800000"/>
            <a:headEnd/>
            <a:tailEnd/>
          </a:ln>
        </p:spPr>
      </p:pic>
      <p:sp>
        <p:nvSpPr>
          <p:cNvPr id="10" name="Rectangle 9"/>
          <p:cNvSpPr/>
          <p:nvPr/>
        </p:nvSpPr>
        <p:spPr>
          <a:xfrm>
            <a:off x="0" y="152400"/>
            <a:ext cx="6705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lgn="ctr">
              <a:defRPr/>
            </a:pPr>
            <a:r>
              <a:rPr lang="es-ES" sz="3200" b="1" dirty="0" smtClean="0">
                <a:solidFill>
                  <a:schemeClr val="tx1"/>
                </a:solidFill>
                <a:cs typeface="Arial" pitchFamily="34" charset="0"/>
              </a:rPr>
              <a:t>1.2 El </a:t>
            </a:r>
            <a:r>
              <a:rPr lang="es-ES" sz="3200" b="1" dirty="0">
                <a:solidFill>
                  <a:schemeClr val="tx1"/>
                </a:solidFill>
                <a:cs typeface="Arial" pitchFamily="34" charset="0"/>
              </a:rPr>
              <a:t>valor de los libros en formato electrónico respecto al formato impreso: ventajas para los investigadores</a:t>
            </a:r>
            <a:endParaRPr lang="en-US" sz="3200" b="1" dirty="0">
              <a:solidFill>
                <a:schemeClr val="tx1"/>
              </a:solidFill>
              <a:cs typeface="Arial" pitchFamily="34" charset="0"/>
            </a:endParaRPr>
          </a:p>
        </p:txBody>
      </p:sp>
      <p:sp>
        <p:nvSpPr>
          <p:cNvPr id="29701" name="Rectangle 6"/>
          <p:cNvSpPr>
            <a:spLocks noChangeArrowheads="1"/>
          </p:cNvSpPr>
          <p:nvPr/>
        </p:nvSpPr>
        <p:spPr bwMode="auto">
          <a:xfrm>
            <a:off x="4114800" y="1600200"/>
            <a:ext cx="5029200" cy="3375025"/>
          </a:xfrm>
          <a:prstGeom prst="rect">
            <a:avLst/>
          </a:prstGeom>
          <a:noFill/>
          <a:ln w="9525">
            <a:noFill/>
            <a:miter lim="800000"/>
            <a:headEnd/>
            <a:tailEnd/>
          </a:ln>
        </p:spPr>
        <p:txBody>
          <a:bodyPr>
            <a:spAutoFit/>
          </a:bodyPr>
          <a:lstStyle/>
          <a:p>
            <a:pPr marL="463550" lvl="1" indent="-6350"/>
            <a:r>
              <a:rPr lang="es-ES_tradnl" sz="3200">
                <a:solidFill>
                  <a:srgbClr val="000000"/>
                </a:solidFill>
              </a:rPr>
              <a:t>El</a:t>
            </a:r>
            <a:r>
              <a:rPr lang="es-ES_tradnl" sz="3200"/>
              <a:t> </a:t>
            </a:r>
            <a:r>
              <a:rPr lang="es-ES_tradnl" sz="3200">
                <a:solidFill>
                  <a:srgbClr val="000000"/>
                </a:solidFill>
              </a:rPr>
              <a:t>valor</a:t>
            </a:r>
            <a:r>
              <a:rPr lang="es-ES_tradnl" sz="3200"/>
              <a:t> </a:t>
            </a:r>
            <a:r>
              <a:rPr lang="es-ES_tradnl" sz="3200">
                <a:solidFill>
                  <a:srgbClr val="000000"/>
                </a:solidFill>
              </a:rPr>
              <a:t>de</a:t>
            </a:r>
            <a:r>
              <a:rPr lang="es-ES_tradnl" sz="3200"/>
              <a:t> </a:t>
            </a:r>
            <a:r>
              <a:rPr lang="es-ES_tradnl" sz="3200">
                <a:solidFill>
                  <a:srgbClr val="000000"/>
                </a:solidFill>
              </a:rPr>
              <a:t>los</a:t>
            </a:r>
            <a:r>
              <a:rPr lang="es-ES_tradnl" sz="3200"/>
              <a:t> </a:t>
            </a:r>
            <a:r>
              <a:rPr lang="es-ES_tradnl" sz="3200">
                <a:solidFill>
                  <a:srgbClr val="000000"/>
                </a:solidFill>
              </a:rPr>
              <a:t>libros en formato electrónico</a:t>
            </a:r>
            <a:r>
              <a:rPr lang="es-ES_tradnl" sz="3200"/>
              <a:t> </a:t>
            </a:r>
            <a:r>
              <a:rPr lang="es-ES_tradnl" sz="3200">
                <a:solidFill>
                  <a:srgbClr val="000000"/>
                </a:solidFill>
              </a:rPr>
              <a:t>para la</a:t>
            </a:r>
            <a:r>
              <a:rPr lang="es-ES_tradnl" sz="3200"/>
              <a:t> </a:t>
            </a:r>
            <a:r>
              <a:rPr lang="es-ES_tradnl" sz="3200">
                <a:solidFill>
                  <a:srgbClr val="000000"/>
                </a:solidFill>
              </a:rPr>
              <a:t>productividad</a:t>
            </a:r>
            <a:r>
              <a:rPr lang="es-ES_tradnl" sz="3200"/>
              <a:t> </a:t>
            </a:r>
            <a:r>
              <a:rPr lang="es-ES_tradnl" sz="3200">
                <a:solidFill>
                  <a:srgbClr val="000000"/>
                </a:solidFill>
              </a:rPr>
              <a:t>del</a:t>
            </a:r>
            <a:r>
              <a:rPr lang="es-ES_tradnl" sz="3200"/>
              <a:t> </a:t>
            </a:r>
            <a:r>
              <a:rPr lang="es-ES_tradnl" sz="3200">
                <a:solidFill>
                  <a:srgbClr val="000000"/>
                </a:solidFill>
              </a:rPr>
              <a:t>flujo</a:t>
            </a:r>
            <a:r>
              <a:rPr lang="es-ES_tradnl" sz="3200"/>
              <a:t> </a:t>
            </a:r>
            <a:r>
              <a:rPr lang="es-ES_tradnl" sz="3200">
                <a:solidFill>
                  <a:srgbClr val="000000"/>
                </a:solidFill>
              </a:rPr>
              <a:t>de</a:t>
            </a:r>
            <a:r>
              <a:rPr lang="es-ES_tradnl" sz="3200"/>
              <a:t> </a:t>
            </a:r>
            <a:r>
              <a:rPr lang="es-ES_tradnl" sz="3200">
                <a:solidFill>
                  <a:srgbClr val="000000"/>
                </a:solidFill>
              </a:rPr>
              <a:t>trabajo</a:t>
            </a:r>
          </a:p>
          <a:p>
            <a:pPr marL="463550" lvl="1" indent="-6350"/>
            <a:r>
              <a:rPr lang="es-ES_tradnl" sz="3200">
                <a:solidFill>
                  <a:srgbClr val="000000"/>
                </a:solidFill>
              </a:rPr>
              <a:t>de</a:t>
            </a:r>
            <a:r>
              <a:rPr lang="es-ES_tradnl" sz="3200"/>
              <a:t> </a:t>
            </a:r>
            <a:r>
              <a:rPr lang="es-ES_tradnl" sz="3200">
                <a:solidFill>
                  <a:srgbClr val="000000"/>
                </a:solidFill>
              </a:rPr>
              <a:t>la</a:t>
            </a:r>
            <a:r>
              <a:rPr lang="es-ES_tradnl" sz="3200"/>
              <a:t> </a:t>
            </a:r>
            <a:r>
              <a:rPr lang="es-ES_tradnl" sz="3200">
                <a:solidFill>
                  <a:srgbClr val="000000"/>
                </a:solidFill>
              </a:rPr>
              <a:t>investigación:</a:t>
            </a:r>
          </a:p>
          <a:p>
            <a:pPr marL="463550" lvl="1" indent="-6350">
              <a:buFont typeface="Wingdings" pitchFamily="2" charset="2"/>
              <a:buChar char="ü"/>
            </a:pPr>
            <a:endParaRPr lang="es-ES_tradnl" sz="3200">
              <a:solidFill>
                <a:srgbClr val="000000"/>
              </a:solidFill>
            </a:endParaRPr>
          </a:p>
          <a:p>
            <a:pPr marL="1428750" lvl="2" indent="-514350">
              <a:buFont typeface="Wingdings" pitchFamily="2" charset="2"/>
              <a:buChar char="ü"/>
            </a:pPr>
            <a:r>
              <a:rPr lang="es-ES_tradnl" sz="3200">
                <a:solidFill>
                  <a:srgbClr val="000000"/>
                </a:solidFill>
              </a:rPr>
              <a:t>Accesibilidad</a:t>
            </a:r>
          </a:p>
          <a:p>
            <a:pPr marL="1428750" lvl="2" indent="-514350">
              <a:buFont typeface="Wingdings" pitchFamily="2" charset="2"/>
              <a:buChar char="ü"/>
            </a:pPr>
            <a:r>
              <a:rPr lang="es-ES_tradnl" sz="3200">
                <a:solidFill>
                  <a:srgbClr val="000000"/>
                </a:solidFill>
              </a:rPr>
              <a:t>Flexibilidad</a:t>
            </a:r>
          </a:p>
          <a:p>
            <a:pPr marL="1428750" lvl="2" indent="-514350">
              <a:buFont typeface="Wingdings" pitchFamily="2" charset="2"/>
              <a:buChar char="ü"/>
            </a:pPr>
            <a:r>
              <a:rPr lang="es-ES_tradnl" sz="3200">
                <a:solidFill>
                  <a:srgbClr val="000000"/>
                </a:solidFill>
              </a:rPr>
              <a:t>Capacidad</a:t>
            </a:r>
            <a:r>
              <a:rPr lang="es-ES_tradnl" sz="3200"/>
              <a:t> </a:t>
            </a:r>
            <a:r>
              <a:rPr lang="es-ES_tradnl" sz="3200">
                <a:solidFill>
                  <a:srgbClr val="000000"/>
                </a:solidFill>
              </a:rPr>
              <a:t>de</a:t>
            </a:r>
            <a:r>
              <a:rPr lang="es-ES_tradnl" sz="3200"/>
              <a:t> </a:t>
            </a:r>
            <a:r>
              <a:rPr lang="es-ES_tradnl" sz="3200">
                <a:solidFill>
                  <a:srgbClr val="000000"/>
                </a:solidFill>
              </a:rPr>
              <a:t>búsqueda</a:t>
            </a:r>
          </a:p>
          <a:p>
            <a:pPr marL="1428750" lvl="2" indent="-514350">
              <a:buFont typeface="Wingdings" pitchFamily="2" charset="2"/>
              <a:buChar char="ü"/>
            </a:pPr>
            <a:r>
              <a:rPr lang="es-ES_tradnl" sz="3200">
                <a:solidFill>
                  <a:srgbClr val="000000"/>
                </a:solidFill>
              </a:rPr>
              <a:t>Comodidad</a:t>
            </a:r>
          </a:p>
          <a:p>
            <a:pPr marL="1428750" lvl="2" indent="-514350">
              <a:buFont typeface="Wingdings" pitchFamily="2" charset="2"/>
              <a:buChar char="ü"/>
            </a:pPr>
            <a:r>
              <a:rPr lang="es-ES_tradnl" sz="3200">
                <a:solidFill>
                  <a:srgbClr val="000000"/>
                </a:solidFill>
              </a:rPr>
              <a:t>Fiabilidad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thefactofmyignorance.com/wp-content/uploads/2009/10/CalvinandHobbesCivilityFinal.jpg"/>
          <p:cNvPicPr>
            <a:picLocks noChangeAspect="1" noChangeArrowheads="1"/>
          </p:cNvPicPr>
          <p:nvPr/>
        </p:nvPicPr>
        <p:blipFill>
          <a:blip r:embed="rId2" cstate="print"/>
          <a:srcRect/>
          <a:stretch>
            <a:fillRect/>
          </a:stretch>
        </p:blipFill>
        <p:spPr bwMode="auto">
          <a:xfrm>
            <a:off x="685800" y="76200"/>
            <a:ext cx="6477000" cy="6477000"/>
          </a:xfrm>
          <a:prstGeom prst="rect">
            <a:avLst/>
          </a:prstGeom>
          <a:noFill/>
        </p:spPr>
      </p:pic>
      <p:sp>
        <p:nvSpPr>
          <p:cNvPr id="3" name="Rectangle 2"/>
          <p:cNvSpPr/>
          <p:nvPr/>
        </p:nvSpPr>
        <p:spPr>
          <a:xfrm>
            <a:off x="152400" y="6630809"/>
            <a:ext cx="8991600" cy="379591"/>
          </a:xfrm>
          <a:prstGeom prst="rect">
            <a:avLst/>
          </a:prstGeom>
        </p:spPr>
        <p:txBody>
          <a:bodyPr wrap="square">
            <a:spAutoFit/>
          </a:bodyPr>
          <a:lstStyle/>
          <a:p>
            <a:r>
              <a:rPr lang="es-ES_tradnl" dirty="0" smtClean="0">
                <a:hlinkClick r:id="rId3"/>
              </a:rPr>
              <a:t>http://thefactofmyignorance.com/wp-content/uploads/2009/10/CalvinandHobbesCivilityFinal.jpg</a:t>
            </a:r>
            <a:endParaRPr lang="es-ES_tradnl" dirty="0" smtClean="0"/>
          </a:p>
          <a:p>
            <a:endParaRPr lang="es-ES_tradnl"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an0001.jpg"/>
          <p:cNvPicPr>
            <a:picLocks noChangeAspect="1"/>
          </p:cNvPicPr>
          <p:nvPr/>
        </p:nvPicPr>
        <p:blipFill>
          <a:blip r:embed="rId2" cstate="print"/>
          <a:srcRect t="5333" r="3571"/>
          <a:stretch>
            <a:fillRect/>
          </a:stretch>
        </p:blipFill>
        <p:spPr bwMode="auto">
          <a:xfrm>
            <a:off x="2438400" y="1752600"/>
            <a:ext cx="4114800" cy="2705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2"/>
          <p:cNvSpPr>
            <a:spLocks noChangeArrowheads="1"/>
          </p:cNvSpPr>
          <p:nvPr>
            <p:custDataLst>
              <p:tags r:id="rId2"/>
            </p:custDataLst>
          </p:nvPr>
        </p:nvSpPr>
        <p:spPr bwMode="auto">
          <a:xfrm>
            <a:off x="0" y="1473200"/>
            <a:ext cx="9144000" cy="431800"/>
          </a:xfrm>
          <a:prstGeom prst="rect">
            <a:avLst/>
          </a:prstGeom>
          <a:noFill/>
          <a:ln w="9525" algn="ctr">
            <a:noFill/>
            <a:miter lim="800000"/>
            <a:headEnd/>
            <a:tailEnd/>
          </a:ln>
        </p:spPr>
        <p:txBody>
          <a:bodyPr anchor="ctr"/>
          <a:lstStyle/>
          <a:p>
            <a:r>
              <a:rPr lang="en-GB" altLang="zh-CN" sz="2800">
                <a:solidFill>
                  <a:srgbClr val="000000"/>
                </a:solidFill>
                <a:cs typeface="宋体"/>
              </a:rPr>
              <a:t>A cualquier hora…					En cualquier</a:t>
            </a:r>
            <a:r>
              <a:rPr lang="en-GB" altLang="zh-CN" sz="2800">
                <a:cs typeface="宋体"/>
              </a:rPr>
              <a:t> </a:t>
            </a:r>
            <a:r>
              <a:rPr lang="en-GB" altLang="zh-CN" sz="2800">
                <a:solidFill>
                  <a:srgbClr val="000000"/>
                </a:solidFill>
                <a:cs typeface="宋体"/>
              </a:rPr>
              <a:t>lugar</a:t>
            </a:r>
            <a:r>
              <a:rPr lang="en-GB" altLang="zh-CN" sz="2800" b="1">
                <a:solidFill>
                  <a:srgbClr val="000000"/>
                </a:solidFill>
                <a:cs typeface="宋体"/>
              </a:rPr>
              <a:t>...</a:t>
            </a:r>
            <a:endParaRPr lang="en-US" altLang="zh-CN" sz="2800" b="1">
              <a:solidFill>
                <a:srgbClr val="000000"/>
              </a:solidFill>
              <a:cs typeface="宋体"/>
            </a:endParaRPr>
          </a:p>
          <a:p>
            <a:pPr algn="ctr"/>
            <a:endParaRPr lang="en-US" altLang="zh-CN" sz="2800">
              <a:solidFill>
                <a:srgbClr val="000000"/>
              </a:solidFill>
              <a:cs typeface="宋体"/>
            </a:endParaRPr>
          </a:p>
        </p:txBody>
      </p:sp>
      <p:sp>
        <p:nvSpPr>
          <p:cNvPr id="2053" name="Text Box 155"/>
          <p:cNvSpPr txBox="1">
            <a:spLocks noChangeArrowheads="1"/>
          </p:cNvSpPr>
          <p:nvPr>
            <p:custDataLst>
              <p:tags r:id="rId3"/>
            </p:custDataLst>
          </p:nvPr>
        </p:nvSpPr>
        <p:spPr bwMode="auto">
          <a:xfrm>
            <a:off x="152400" y="5419725"/>
            <a:ext cx="5715000" cy="238125"/>
          </a:xfrm>
          <a:prstGeom prst="rect">
            <a:avLst/>
          </a:prstGeom>
          <a:solidFill>
            <a:schemeClr val="bg1"/>
          </a:solidFill>
          <a:ln w="9525">
            <a:noFill/>
            <a:miter lim="800000"/>
            <a:headEnd/>
            <a:tailEnd/>
          </a:ln>
        </p:spPr>
        <p:txBody>
          <a:bodyPr lIns="90000" tIns="46800" rIns="90000" bIns="46800" anchor="b">
            <a:spAutoFit/>
          </a:bodyPr>
          <a:lstStyle/>
          <a:p>
            <a:r>
              <a:rPr lang="es-ES" altLang="zh-CN">
                <a:solidFill>
                  <a:srgbClr val="000000"/>
                </a:solidFill>
                <a:cs typeface="宋体"/>
              </a:rPr>
              <a:t>Fuente:</a:t>
            </a:r>
            <a:r>
              <a:rPr lang="es-ES" altLang="zh-CN">
                <a:cs typeface="宋体"/>
              </a:rPr>
              <a:t> </a:t>
            </a:r>
            <a:r>
              <a:rPr lang="es-ES" altLang="zh-CN">
                <a:solidFill>
                  <a:srgbClr val="000000"/>
                </a:solidFill>
                <a:cs typeface="宋体"/>
              </a:rPr>
              <a:t>Estudio</a:t>
            </a:r>
            <a:r>
              <a:rPr lang="es-ES" altLang="zh-CN">
                <a:cs typeface="宋体"/>
              </a:rPr>
              <a:t> </a:t>
            </a:r>
            <a:r>
              <a:rPr lang="es-ES" altLang="zh-CN">
                <a:solidFill>
                  <a:srgbClr val="000000"/>
                </a:solidFill>
                <a:cs typeface="宋体"/>
              </a:rPr>
              <a:t>sobre</a:t>
            </a:r>
            <a:r>
              <a:rPr lang="es-ES" altLang="zh-CN">
                <a:cs typeface="宋体"/>
              </a:rPr>
              <a:t> </a:t>
            </a:r>
            <a:r>
              <a:rPr lang="es-ES" altLang="zh-CN">
                <a:solidFill>
                  <a:srgbClr val="000000"/>
                </a:solidFill>
                <a:cs typeface="宋体"/>
              </a:rPr>
              <a:t>libros</a:t>
            </a:r>
            <a:r>
              <a:rPr lang="es-ES" altLang="zh-CN">
                <a:cs typeface="宋体"/>
              </a:rPr>
              <a:t> </a:t>
            </a:r>
            <a:r>
              <a:rPr lang="es-ES" altLang="zh-CN">
                <a:solidFill>
                  <a:srgbClr val="000000"/>
                </a:solidFill>
                <a:cs typeface="宋体"/>
              </a:rPr>
              <a:t>en</a:t>
            </a:r>
            <a:r>
              <a:rPr lang="es-ES" altLang="zh-CN">
                <a:cs typeface="宋体"/>
              </a:rPr>
              <a:t> </a:t>
            </a:r>
            <a:r>
              <a:rPr lang="es-ES" altLang="zh-CN">
                <a:solidFill>
                  <a:srgbClr val="000000"/>
                </a:solidFill>
                <a:cs typeface="宋体"/>
              </a:rPr>
              <a:t>formato</a:t>
            </a:r>
            <a:r>
              <a:rPr lang="es-ES" altLang="zh-CN">
                <a:cs typeface="宋体"/>
              </a:rPr>
              <a:t> </a:t>
            </a:r>
            <a:r>
              <a:rPr lang="es-ES" altLang="zh-CN">
                <a:solidFill>
                  <a:srgbClr val="000000"/>
                </a:solidFill>
                <a:cs typeface="宋体"/>
              </a:rPr>
              <a:t>electrónico</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la</a:t>
            </a:r>
            <a:r>
              <a:rPr lang="es-ES" altLang="zh-CN">
                <a:cs typeface="宋体"/>
              </a:rPr>
              <a:t> </a:t>
            </a:r>
            <a:r>
              <a:rPr lang="es-ES" altLang="zh-CN">
                <a:solidFill>
                  <a:srgbClr val="000000"/>
                </a:solidFill>
                <a:cs typeface="宋体"/>
              </a:rPr>
              <a:t>Universidad</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Tennessee,</a:t>
            </a:r>
            <a:r>
              <a:rPr lang="es-ES" altLang="zh-CN">
                <a:cs typeface="宋体"/>
              </a:rPr>
              <a:t> </a:t>
            </a:r>
            <a:r>
              <a:rPr lang="es-ES" altLang="zh-CN">
                <a:solidFill>
                  <a:srgbClr val="000000"/>
                </a:solidFill>
                <a:cs typeface="宋体"/>
              </a:rPr>
              <a:t>noviembre</a:t>
            </a:r>
            <a:r>
              <a:rPr lang="es-ES" altLang="zh-CN">
                <a:cs typeface="宋体"/>
              </a:rPr>
              <a:t> </a:t>
            </a:r>
            <a:r>
              <a:rPr lang="es-ES" altLang="zh-CN">
                <a:solidFill>
                  <a:srgbClr val="000000"/>
                </a:solidFill>
                <a:cs typeface="宋体"/>
              </a:rPr>
              <a:t>de</a:t>
            </a:r>
            <a:r>
              <a:rPr lang="es-ES" altLang="zh-CN">
                <a:cs typeface="宋体"/>
              </a:rPr>
              <a:t> </a:t>
            </a:r>
            <a:r>
              <a:rPr lang="es-ES" altLang="zh-CN">
                <a:solidFill>
                  <a:srgbClr val="000000"/>
                </a:solidFill>
                <a:cs typeface="宋体"/>
              </a:rPr>
              <a:t>2007</a:t>
            </a:r>
            <a:endParaRPr lang="en-US" altLang="zh-CN">
              <a:solidFill>
                <a:srgbClr val="000000"/>
              </a:solidFill>
              <a:cs typeface="宋体"/>
            </a:endParaRPr>
          </a:p>
        </p:txBody>
      </p:sp>
      <p:sp>
        <p:nvSpPr>
          <p:cNvPr id="21" name="TextBox 20"/>
          <p:cNvSpPr txBox="1"/>
          <p:nvPr/>
        </p:nvSpPr>
        <p:spPr>
          <a:xfrm>
            <a:off x="0" y="228600"/>
            <a:ext cx="4191000" cy="420688"/>
          </a:xfrm>
          <a:prstGeom prst="rect">
            <a:avLst/>
          </a:prstGeom>
          <a:noFill/>
        </p:spPr>
        <p:txBody>
          <a:bodyPr>
            <a:spAutoFit/>
          </a:bodyPr>
          <a:lstStyle/>
          <a:p>
            <a:pPr algn="ctr">
              <a:defRPr/>
            </a:pPr>
            <a:r>
              <a:rPr lang="en-US" sz="3200" b="1" spc="300" dirty="0" err="1">
                <a:latin typeface="Calibri"/>
              </a:rPr>
              <a:t>Accesibilidad</a:t>
            </a:r>
            <a:r>
              <a:rPr lang="en-US" sz="3200" b="1" spc="300" dirty="0">
                <a:latin typeface="Calibri"/>
              </a:rPr>
              <a:t>..</a:t>
            </a:r>
          </a:p>
        </p:txBody>
      </p:sp>
      <p:graphicFrame>
        <p:nvGraphicFramePr>
          <p:cNvPr id="2050" name="Chart 20"/>
          <p:cNvGraphicFramePr>
            <a:graphicFrameLocks/>
          </p:cNvGraphicFramePr>
          <p:nvPr/>
        </p:nvGraphicFramePr>
        <p:xfrm>
          <a:off x="5132388" y="1981200"/>
          <a:ext cx="4011612" cy="3200400"/>
        </p:xfrm>
        <a:graphic>
          <a:graphicData uri="http://schemas.openxmlformats.org/presentationml/2006/ole">
            <p:oleObj spid="_x0000_s2050" name="Chart" r:id="rId6" imgW="4762500" imgH="3419475" progId="Excel.Sheet.8">
              <p:embed/>
            </p:oleObj>
          </a:graphicData>
        </a:graphic>
      </p:graphicFrame>
      <p:sp>
        <p:nvSpPr>
          <p:cNvPr id="13" name="Rectangle 12"/>
          <p:cNvSpPr/>
          <p:nvPr/>
        </p:nvSpPr>
        <p:spPr>
          <a:xfrm>
            <a:off x="6629400" y="2362200"/>
            <a:ext cx="990600" cy="576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Arial" pitchFamily="34" charset="0"/>
            </a:endParaRPr>
          </a:p>
        </p:txBody>
      </p:sp>
      <p:sp>
        <p:nvSpPr>
          <p:cNvPr id="2056" name="TextBox 11"/>
          <p:cNvSpPr txBox="1">
            <a:spLocks noChangeArrowheads="1"/>
          </p:cNvSpPr>
          <p:nvPr/>
        </p:nvSpPr>
        <p:spPr bwMode="auto">
          <a:xfrm>
            <a:off x="6629400" y="2362200"/>
            <a:ext cx="990600" cy="584200"/>
          </a:xfrm>
          <a:prstGeom prst="rect">
            <a:avLst/>
          </a:prstGeom>
          <a:noFill/>
          <a:ln w="9525">
            <a:noFill/>
            <a:miter lim="800000"/>
            <a:headEnd/>
            <a:tailEnd/>
          </a:ln>
        </p:spPr>
        <p:txBody>
          <a:bodyPr>
            <a:spAutoFit/>
          </a:bodyPr>
          <a:lstStyle/>
          <a:p>
            <a:pPr algn="ctr"/>
            <a:r>
              <a:rPr lang="en-US" altLang="zh-CN" sz="1600" b="1">
                <a:solidFill>
                  <a:srgbClr val="FFFFFF"/>
                </a:solidFill>
                <a:latin typeface="Arial Narrow" pitchFamily="34" charset="0"/>
                <a:cs typeface="宋体"/>
              </a:rPr>
              <a:t>Fuera del campus</a:t>
            </a:r>
            <a:endParaRPr lang="zh-CN" altLang="en-US" sz="1600" b="1">
              <a:solidFill>
                <a:srgbClr val="FFFFFF"/>
              </a:solidFill>
              <a:latin typeface="Arial Narrow" pitchFamily="34" charset="0"/>
              <a:cs typeface="宋体"/>
            </a:endParaRPr>
          </a:p>
        </p:txBody>
      </p:sp>
      <p:sp>
        <p:nvSpPr>
          <p:cNvPr id="15" name="Rectangle 14"/>
          <p:cNvSpPr/>
          <p:nvPr/>
        </p:nvSpPr>
        <p:spPr>
          <a:xfrm>
            <a:off x="5548313" y="3448050"/>
            <a:ext cx="547687"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Arial" pitchFamily="34" charset="0"/>
            </a:endParaRPr>
          </a:p>
        </p:txBody>
      </p:sp>
      <p:sp>
        <p:nvSpPr>
          <p:cNvPr id="2058" name="TextBox 13"/>
          <p:cNvSpPr txBox="1">
            <a:spLocks noChangeArrowheads="1"/>
          </p:cNvSpPr>
          <p:nvPr/>
        </p:nvSpPr>
        <p:spPr bwMode="auto">
          <a:xfrm>
            <a:off x="5410200" y="3443288"/>
            <a:ext cx="838200" cy="584200"/>
          </a:xfrm>
          <a:prstGeom prst="rect">
            <a:avLst/>
          </a:prstGeom>
          <a:noFill/>
          <a:ln w="9525">
            <a:noFill/>
            <a:miter lim="800000"/>
            <a:headEnd/>
            <a:tailEnd/>
          </a:ln>
        </p:spPr>
        <p:txBody>
          <a:bodyPr>
            <a:spAutoFit/>
          </a:bodyPr>
          <a:lstStyle/>
          <a:p>
            <a:pPr algn="ctr"/>
            <a:r>
              <a:rPr lang="en-US" altLang="zh-CN" sz="1600" b="1">
                <a:solidFill>
                  <a:srgbClr val="FFFFFF"/>
                </a:solidFill>
                <a:latin typeface="Arial Narrow" pitchFamily="34" charset="0"/>
                <a:cs typeface="宋体"/>
              </a:rPr>
              <a:t>Otros (in situ)</a:t>
            </a:r>
            <a:endParaRPr lang="zh-CN" altLang="en-US" sz="1600" b="1">
              <a:solidFill>
                <a:srgbClr val="FFFFFF"/>
              </a:solidFill>
              <a:latin typeface="Arial Narrow" pitchFamily="34" charset="0"/>
              <a:cs typeface="宋体"/>
            </a:endParaRPr>
          </a:p>
        </p:txBody>
      </p:sp>
      <p:sp>
        <p:nvSpPr>
          <p:cNvPr id="19" name="Rectangle 18"/>
          <p:cNvSpPr/>
          <p:nvPr/>
        </p:nvSpPr>
        <p:spPr>
          <a:xfrm>
            <a:off x="5791200" y="4495800"/>
            <a:ext cx="871538"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Arial" pitchFamily="34" charset="0"/>
            </a:endParaRPr>
          </a:p>
        </p:txBody>
      </p:sp>
      <p:sp>
        <p:nvSpPr>
          <p:cNvPr id="20" name="Rectangle 19"/>
          <p:cNvSpPr/>
          <p:nvPr/>
        </p:nvSpPr>
        <p:spPr>
          <a:xfrm>
            <a:off x="6248400" y="4713288"/>
            <a:ext cx="1066800" cy="620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Arial" pitchFamily="34" charset="0"/>
            </a:endParaRPr>
          </a:p>
        </p:txBody>
      </p:sp>
      <p:sp>
        <p:nvSpPr>
          <p:cNvPr id="2061" name="TextBox 16"/>
          <p:cNvSpPr txBox="1">
            <a:spLocks noChangeArrowheads="1"/>
          </p:cNvSpPr>
          <p:nvPr/>
        </p:nvSpPr>
        <p:spPr bwMode="auto">
          <a:xfrm>
            <a:off x="6213475" y="4746625"/>
            <a:ext cx="1143000" cy="584200"/>
          </a:xfrm>
          <a:prstGeom prst="rect">
            <a:avLst/>
          </a:prstGeom>
          <a:noFill/>
          <a:ln w="9525">
            <a:noFill/>
            <a:miter lim="800000"/>
            <a:headEnd/>
            <a:tailEnd/>
          </a:ln>
        </p:spPr>
        <p:txBody>
          <a:bodyPr>
            <a:spAutoFit/>
          </a:bodyPr>
          <a:lstStyle/>
          <a:p>
            <a:pPr algn="ctr"/>
            <a:r>
              <a:rPr lang="en-US" altLang="zh-CN" sz="1600" b="1">
                <a:solidFill>
                  <a:srgbClr val="FFFFFF"/>
                </a:solidFill>
                <a:latin typeface="Arial Narrow" pitchFamily="34" charset="0"/>
                <a:cs typeface="宋体"/>
              </a:rPr>
              <a:t>Conexión inalámbrica</a:t>
            </a:r>
            <a:endParaRPr lang="zh-CN" altLang="en-US" sz="1600" b="1">
              <a:solidFill>
                <a:srgbClr val="FFFFFF"/>
              </a:solidFill>
              <a:latin typeface="Arial Narrow" pitchFamily="34" charset="0"/>
              <a:cs typeface="宋体"/>
            </a:endParaRPr>
          </a:p>
        </p:txBody>
      </p:sp>
      <p:sp>
        <p:nvSpPr>
          <p:cNvPr id="2062" name="TextBox 15"/>
          <p:cNvSpPr txBox="1">
            <a:spLocks noChangeArrowheads="1"/>
          </p:cNvSpPr>
          <p:nvPr/>
        </p:nvSpPr>
        <p:spPr bwMode="auto">
          <a:xfrm>
            <a:off x="5791200" y="4495800"/>
            <a:ext cx="900113" cy="338138"/>
          </a:xfrm>
          <a:prstGeom prst="rect">
            <a:avLst/>
          </a:prstGeom>
          <a:noFill/>
          <a:ln w="9525">
            <a:noFill/>
            <a:miter lim="800000"/>
            <a:headEnd/>
            <a:tailEnd/>
          </a:ln>
        </p:spPr>
        <p:txBody>
          <a:bodyPr>
            <a:spAutoFit/>
          </a:bodyPr>
          <a:lstStyle/>
          <a:p>
            <a:pPr algn="ctr"/>
            <a:r>
              <a:rPr lang="en-US" altLang="zh-CN" sz="1600" b="1">
                <a:solidFill>
                  <a:srgbClr val="FFFFFF"/>
                </a:solidFill>
                <a:latin typeface="Arial Narrow" pitchFamily="34" charset="0"/>
                <a:cs typeface="宋体"/>
              </a:rPr>
              <a:t>En casa</a:t>
            </a:r>
            <a:endParaRPr lang="zh-CN" altLang="en-US" sz="1600" b="1">
              <a:solidFill>
                <a:srgbClr val="FFFFFF"/>
              </a:solidFill>
              <a:latin typeface="Arial Narrow" pitchFamily="34" charset="0"/>
              <a:cs typeface="宋体"/>
            </a:endParaRPr>
          </a:p>
        </p:txBody>
      </p:sp>
      <p:sp>
        <p:nvSpPr>
          <p:cNvPr id="22" name="Rectangle 21"/>
          <p:cNvSpPr/>
          <p:nvPr/>
        </p:nvSpPr>
        <p:spPr>
          <a:xfrm>
            <a:off x="7786688" y="3941763"/>
            <a:ext cx="976312" cy="311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Arial" pitchFamily="34" charset="0"/>
            </a:endParaRPr>
          </a:p>
        </p:txBody>
      </p:sp>
      <p:sp>
        <p:nvSpPr>
          <p:cNvPr id="2064" name="TextBox 17"/>
          <p:cNvSpPr txBox="1">
            <a:spLocks noChangeArrowheads="1"/>
          </p:cNvSpPr>
          <p:nvPr/>
        </p:nvSpPr>
        <p:spPr bwMode="auto">
          <a:xfrm>
            <a:off x="7696200" y="3935413"/>
            <a:ext cx="1143000" cy="338137"/>
          </a:xfrm>
          <a:prstGeom prst="rect">
            <a:avLst/>
          </a:prstGeom>
          <a:noFill/>
          <a:ln w="9525">
            <a:noFill/>
            <a:miter lim="800000"/>
            <a:headEnd/>
            <a:tailEnd/>
          </a:ln>
        </p:spPr>
        <p:txBody>
          <a:bodyPr>
            <a:spAutoFit/>
          </a:bodyPr>
          <a:lstStyle/>
          <a:p>
            <a:pPr algn="ctr"/>
            <a:r>
              <a:rPr lang="en-US" altLang="zh-CN" sz="1600" b="1">
                <a:solidFill>
                  <a:srgbClr val="FFFFFF"/>
                </a:solidFill>
                <a:latin typeface="Arial Narrow" pitchFamily="34" charset="0"/>
                <a:cs typeface="宋体"/>
              </a:rPr>
              <a:t>Bibliotecas</a:t>
            </a:r>
            <a:endParaRPr lang="zh-CN" altLang="en-US" sz="1600" b="1">
              <a:solidFill>
                <a:srgbClr val="FFFFFF"/>
              </a:solidFill>
              <a:latin typeface="Arial Narrow" pitchFamily="34" charset="0"/>
              <a:cs typeface="宋体"/>
            </a:endParaRPr>
          </a:p>
        </p:txBody>
      </p:sp>
      <p:graphicFrame>
        <p:nvGraphicFramePr>
          <p:cNvPr id="2051" name="Chart 21"/>
          <p:cNvGraphicFramePr>
            <a:graphicFrameLocks/>
          </p:cNvGraphicFramePr>
          <p:nvPr/>
        </p:nvGraphicFramePr>
        <p:xfrm>
          <a:off x="66675" y="1884363"/>
          <a:ext cx="5038725" cy="3468687"/>
        </p:xfrm>
        <a:graphic>
          <a:graphicData uri="http://schemas.openxmlformats.org/presentationml/2006/ole">
            <p:oleObj spid="_x0000_s2051" name="Worksheet" r:id="rId7" imgW="5343525" imgH="2914650"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Picture1.jpg"/>
          <p:cNvPicPr>
            <a:picLocks noChangeAspect="1"/>
          </p:cNvPicPr>
          <p:nvPr/>
        </p:nvPicPr>
        <p:blipFill>
          <a:blip r:embed="rId3" cstate="print"/>
          <a:srcRect/>
          <a:stretch>
            <a:fillRect/>
          </a:stretch>
        </p:blipFill>
        <p:spPr bwMode="auto">
          <a:xfrm>
            <a:off x="609600" y="838200"/>
            <a:ext cx="6677025" cy="4019550"/>
          </a:xfrm>
          <a:prstGeom prst="rect">
            <a:avLst/>
          </a:prstGeom>
          <a:noFill/>
          <a:ln w="9525">
            <a:noFill/>
            <a:miter lim="800000"/>
            <a:headEnd/>
            <a:tailEnd/>
          </a:ln>
        </p:spPr>
      </p:pic>
      <p:sp>
        <p:nvSpPr>
          <p:cNvPr id="6" name="Rectangle 5"/>
          <p:cNvSpPr/>
          <p:nvPr/>
        </p:nvSpPr>
        <p:spPr>
          <a:xfrm>
            <a:off x="0" y="0"/>
            <a:ext cx="3733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300" dirty="0" err="1">
                <a:solidFill>
                  <a:schemeClr val="tx1"/>
                </a:solidFill>
              </a:rPr>
              <a:t>Flexibilidad</a:t>
            </a:r>
            <a:r>
              <a:rPr lang="en-US" sz="3200" b="1" spc="300" dirty="0">
                <a:solidFill>
                  <a:schemeClr val="tx1"/>
                </a:solidFill>
              </a:rPr>
              <a:t>..</a:t>
            </a:r>
          </a:p>
        </p:txBody>
      </p:sp>
      <p:sp>
        <p:nvSpPr>
          <p:cNvPr id="30724" name="Rectangle 6"/>
          <p:cNvSpPr>
            <a:spLocks noChangeArrowheads="1"/>
          </p:cNvSpPr>
          <p:nvPr/>
        </p:nvSpPr>
        <p:spPr bwMode="auto">
          <a:xfrm>
            <a:off x="990600" y="4922838"/>
            <a:ext cx="7239000" cy="1528762"/>
          </a:xfrm>
          <a:prstGeom prst="rect">
            <a:avLst/>
          </a:prstGeom>
          <a:noFill/>
          <a:ln w="9525">
            <a:noFill/>
            <a:miter lim="800000"/>
            <a:headEnd/>
            <a:tailEnd/>
          </a:ln>
        </p:spPr>
        <p:txBody>
          <a:bodyPr>
            <a:spAutoFit/>
          </a:bodyPr>
          <a:lstStyle/>
          <a:p>
            <a:pPr marL="182563" indent="-182563">
              <a:buFont typeface="Wingdings" pitchFamily="2" charset="2"/>
              <a:buChar char="§"/>
            </a:pPr>
            <a:r>
              <a:rPr lang="es-ES_tradnl" altLang="zh-CN" sz="2800">
                <a:solidFill>
                  <a:srgbClr val="000000"/>
                </a:solidFill>
                <a:cs typeface="宋体"/>
              </a:rPr>
              <a:t>Enlaces</a:t>
            </a:r>
            <a:r>
              <a:rPr lang="es-ES_tradnl" altLang="zh-CN" sz="2800">
                <a:cs typeface="宋体"/>
              </a:rPr>
              <a:t> </a:t>
            </a:r>
            <a:r>
              <a:rPr lang="es-ES_tradnl" altLang="zh-CN" sz="2800">
                <a:solidFill>
                  <a:srgbClr val="000000"/>
                </a:solidFill>
                <a:cs typeface="宋体"/>
              </a:rPr>
              <a:t>directos</a:t>
            </a:r>
            <a:r>
              <a:rPr lang="es-ES_tradnl" altLang="zh-CN" sz="2800">
                <a:cs typeface="宋体"/>
              </a:rPr>
              <a:t> </a:t>
            </a:r>
            <a:r>
              <a:rPr lang="es-ES_tradnl" altLang="zh-CN" sz="2800">
                <a:solidFill>
                  <a:srgbClr val="000000"/>
                </a:solidFill>
                <a:cs typeface="宋体"/>
              </a:rPr>
              <a:t>al</a:t>
            </a:r>
            <a:r>
              <a:rPr lang="es-ES_tradnl" altLang="zh-CN" sz="2800">
                <a:cs typeface="宋体"/>
              </a:rPr>
              <a:t> </a:t>
            </a:r>
            <a:r>
              <a:rPr lang="es-ES_tradnl" altLang="zh-CN" sz="2800">
                <a:solidFill>
                  <a:srgbClr val="000000"/>
                </a:solidFill>
                <a:cs typeface="宋体"/>
              </a:rPr>
              <a:t>texto</a:t>
            </a:r>
            <a:r>
              <a:rPr lang="es-ES_tradnl" altLang="zh-CN" sz="2800">
                <a:cs typeface="宋体"/>
              </a:rPr>
              <a:t> </a:t>
            </a:r>
            <a:r>
              <a:rPr lang="es-ES_tradnl" altLang="zh-CN" sz="2800">
                <a:solidFill>
                  <a:srgbClr val="000000"/>
                </a:solidFill>
                <a:cs typeface="宋体"/>
              </a:rPr>
              <a:t>completo</a:t>
            </a:r>
            <a:r>
              <a:rPr lang="es-ES_tradnl" altLang="zh-CN" sz="2800">
                <a:cs typeface="宋体"/>
              </a:rPr>
              <a:t> </a:t>
            </a:r>
            <a:r>
              <a:rPr lang="es-ES_tradnl" altLang="zh-CN" sz="2800">
                <a:solidFill>
                  <a:srgbClr val="000000"/>
                </a:solidFill>
                <a:cs typeface="宋体"/>
              </a:rPr>
              <a:t>de</a:t>
            </a:r>
            <a:r>
              <a:rPr lang="es-ES_tradnl" altLang="zh-CN" sz="2800">
                <a:cs typeface="宋体"/>
              </a:rPr>
              <a:t> </a:t>
            </a:r>
            <a:r>
              <a:rPr lang="es-ES_tradnl" altLang="zh-CN" sz="2800">
                <a:solidFill>
                  <a:srgbClr val="000000"/>
                </a:solidFill>
                <a:cs typeface="宋体"/>
              </a:rPr>
              <a:t>documentos</a:t>
            </a:r>
            <a:r>
              <a:rPr lang="es-ES_tradnl" altLang="zh-CN" sz="2800">
                <a:cs typeface="宋体"/>
              </a:rPr>
              <a:t> </a:t>
            </a:r>
            <a:r>
              <a:rPr lang="es-ES_tradnl" altLang="zh-CN" sz="2800">
                <a:solidFill>
                  <a:srgbClr val="000000"/>
                </a:solidFill>
                <a:cs typeface="宋体"/>
              </a:rPr>
              <a:t>en</a:t>
            </a:r>
            <a:r>
              <a:rPr lang="es-ES_tradnl" altLang="zh-CN" sz="2800">
                <a:cs typeface="宋体"/>
              </a:rPr>
              <a:t> </a:t>
            </a:r>
            <a:r>
              <a:rPr lang="es-ES_tradnl" altLang="zh-CN" sz="2800">
                <a:solidFill>
                  <a:srgbClr val="000000"/>
                </a:solidFill>
                <a:cs typeface="宋体"/>
              </a:rPr>
              <a:t>formato</a:t>
            </a:r>
            <a:r>
              <a:rPr lang="es-ES_tradnl" altLang="zh-CN" sz="2800">
                <a:cs typeface="宋体"/>
              </a:rPr>
              <a:t> </a:t>
            </a:r>
            <a:r>
              <a:rPr lang="es-ES_tradnl" altLang="zh-CN" sz="2800">
                <a:solidFill>
                  <a:srgbClr val="000000"/>
                </a:solidFill>
                <a:cs typeface="宋体"/>
              </a:rPr>
              <a:t>.pdf</a:t>
            </a:r>
            <a:r>
              <a:rPr lang="es-ES_tradnl" altLang="zh-CN" sz="2800">
                <a:cs typeface="宋体"/>
              </a:rPr>
              <a:t> </a:t>
            </a:r>
            <a:r>
              <a:rPr lang="es-ES_tradnl" altLang="zh-CN" sz="2800">
                <a:solidFill>
                  <a:srgbClr val="000000"/>
                </a:solidFill>
                <a:cs typeface="宋体"/>
              </a:rPr>
              <a:t>o</a:t>
            </a:r>
            <a:r>
              <a:rPr lang="es-ES_tradnl" altLang="zh-CN" sz="2800">
                <a:cs typeface="宋体"/>
              </a:rPr>
              <a:t> </a:t>
            </a:r>
            <a:r>
              <a:rPr lang="es-ES_tradnl" altLang="zh-CN" sz="2800">
                <a:solidFill>
                  <a:srgbClr val="000000"/>
                </a:solidFill>
                <a:cs typeface="宋体"/>
              </a:rPr>
              <a:t>HTML.</a:t>
            </a:r>
          </a:p>
          <a:p>
            <a:pPr marL="182563" indent="-182563">
              <a:buFont typeface="Wingdings" pitchFamily="2" charset="2"/>
              <a:buChar char="§"/>
            </a:pPr>
            <a:r>
              <a:rPr lang="es-ES_tradnl" altLang="zh-CN" sz="2800">
                <a:solidFill>
                  <a:srgbClr val="000000"/>
                </a:solidFill>
                <a:cs typeface="宋体"/>
              </a:rPr>
              <a:t>Varios</a:t>
            </a:r>
            <a:r>
              <a:rPr lang="es-ES_tradnl" altLang="zh-CN" sz="2800">
                <a:cs typeface="宋体"/>
              </a:rPr>
              <a:t> </a:t>
            </a:r>
            <a:r>
              <a:rPr lang="es-ES_tradnl" altLang="zh-CN" sz="2800">
                <a:solidFill>
                  <a:srgbClr val="000000"/>
                </a:solidFill>
                <a:cs typeface="宋体"/>
              </a:rPr>
              <a:t>usuarios</a:t>
            </a:r>
            <a:r>
              <a:rPr lang="es-ES_tradnl" altLang="zh-CN" sz="2800">
                <a:cs typeface="宋体"/>
              </a:rPr>
              <a:t> </a:t>
            </a:r>
            <a:r>
              <a:rPr lang="es-ES_tradnl" altLang="zh-CN" sz="2800">
                <a:solidFill>
                  <a:srgbClr val="000000"/>
                </a:solidFill>
                <a:cs typeface="宋体"/>
              </a:rPr>
              <a:t>simultáneos.</a:t>
            </a:r>
          </a:p>
          <a:p>
            <a:pPr marL="182563" indent="-182563">
              <a:buFont typeface="Wingdings" pitchFamily="2" charset="2"/>
              <a:buChar char="§"/>
            </a:pPr>
            <a:r>
              <a:rPr lang="es-ES_tradnl" altLang="zh-CN" sz="2800">
                <a:solidFill>
                  <a:srgbClr val="000000"/>
                </a:solidFill>
                <a:cs typeface="宋体"/>
              </a:rPr>
              <a:t>Descarga</a:t>
            </a:r>
            <a:r>
              <a:rPr lang="es-ES_tradnl" altLang="zh-CN" sz="2800">
                <a:cs typeface="宋体"/>
              </a:rPr>
              <a:t> </a:t>
            </a:r>
            <a:r>
              <a:rPr lang="es-ES_tradnl" altLang="zh-CN" sz="2800">
                <a:solidFill>
                  <a:srgbClr val="000000"/>
                </a:solidFill>
                <a:cs typeface="宋体"/>
              </a:rPr>
              <a:t>e</a:t>
            </a:r>
            <a:r>
              <a:rPr lang="es-ES_tradnl" altLang="zh-CN" sz="2800">
                <a:cs typeface="宋体"/>
              </a:rPr>
              <a:t> </a:t>
            </a:r>
            <a:r>
              <a:rPr lang="es-ES_tradnl" altLang="zh-CN" sz="2800">
                <a:solidFill>
                  <a:srgbClr val="000000"/>
                </a:solidFill>
                <a:cs typeface="宋体"/>
              </a:rPr>
              <a:t>impresión</a:t>
            </a:r>
            <a:r>
              <a:rPr lang="es-ES_tradnl" altLang="zh-CN" sz="2800">
                <a:cs typeface="宋体"/>
              </a:rPr>
              <a:t>.</a:t>
            </a:r>
          </a:p>
          <a:p>
            <a:pPr marL="182563" indent="-182563">
              <a:buFont typeface="Wingdings" pitchFamily="2" charset="2"/>
              <a:buChar char="§"/>
            </a:pPr>
            <a:r>
              <a:rPr lang="es-ES_tradnl" altLang="zh-CN" sz="2800">
                <a:solidFill>
                  <a:srgbClr val="000000"/>
                </a:solidFill>
                <a:cs typeface="宋体"/>
              </a:rPr>
              <a:t>Sin</a:t>
            </a:r>
            <a:r>
              <a:rPr lang="es-ES_tradnl" altLang="zh-CN" sz="2800">
                <a:cs typeface="宋体"/>
              </a:rPr>
              <a:t> </a:t>
            </a:r>
            <a:r>
              <a:rPr lang="es-ES_tradnl" altLang="zh-CN" sz="2800">
                <a:solidFill>
                  <a:srgbClr val="000000"/>
                </a:solidFill>
                <a:cs typeface="宋体"/>
              </a:rPr>
              <a:t>restricciones</a:t>
            </a:r>
            <a:r>
              <a:rPr lang="es-ES_tradnl" altLang="zh-CN" sz="2800">
                <a:cs typeface="宋体"/>
              </a:rPr>
              <a:t> </a:t>
            </a:r>
            <a:r>
              <a:rPr lang="es-ES_tradnl" altLang="zh-CN" sz="2800">
                <a:solidFill>
                  <a:srgbClr val="000000"/>
                </a:solidFill>
                <a:cs typeface="宋体"/>
              </a:rPr>
              <a:t>de</a:t>
            </a:r>
            <a:r>
              <a:rPr lang="es-ES_tradnl" altLang="zh-CN" sz="2800">
                <a:cs typeface="宋体"/>
              </a:rPr>
              <a:t> </a:t>
            </a:r>
            <a:r>
              <a:rPr lang="es-ES_tradnl" altLang="zh-CN" sz="2800">
                <a:solidFill>
                  <a:srgbClr val="000000"/>
                </a:solidFill>
                <a:cs typeface="宋体"/>
              </a:rPr>
              <a:t>administración</a:t>
            </a:r>
            <a:r>
              <a:rPr lang="es-ES_tradnl" altLang="zh-CN" sz="2800">
                <a:cs typeface="宋体"/>
              </a:rPr>
              <a:t> </a:t>
            </a:r>
            <a:r>
              <a:rPr lang="es-ES_tradnl" altLang="zh-CN" sz="2800">
                <a:solidFill>
                  <a:srgbClr val="000000"/>
                </a:solidFill>
                <a:cs typeface="宋体"/>
              </a:rPr>
              <a:t>de</a:t>
            </a:r>
            <a:r>
              <a:rPr lang="es-ES_tradnl" altLang="zh-CN" sz="2800">
                <a:cs typeface="宋体"/>
              </a:rPr>
              <a:t> </a:t>
            </a:r>
            <a:r>
              <a:rPr lang="es-ES_tradnl" altLang="zh-CN" sz="2800">
                <a:solidFill>
                  <a:srgbClr val="000000"/>
                </a:solidFill>
                <a:cs typeface="宋体"/>
              </a:rPr>
              <a:t>derechos</a:t>
            </a:r>
            <a:r>
              <a:rPr lang="es-ES_tradnl" altLang="zh-CN" sz="2800">
                <a:cs typeface="宋体"/>
              </a:rPr>
              <a:t> </a:t>
            </a:r>
            <a:r>
              <a:rPr lang="es-ES_tradnl" altLang="zh-CN" sz="2800">
                <a:solidFill>
                  <a:srgbClr val="000000"/>
                </a:solidFill>
                <a:cs typeface="宋体"/>
              </a:rPr>
              <a:t>digitales</a:t>
            </a:r>
            <a:r>
              <a:rPr lang="es-ES_tradnl" altLang="zh-CN" sz="2800">
                <a:cs typeface="宋体"/>
              </a:rPr>
              <a:t> </a:t>
            </a:r>
            <a:r>
              <a:rPr lang="es-ES_tradnl" altLang="zh-CN" sz="2800">
                <a:solidFill>
                  <a:srgbClr val="000000"/>
                </a:solidFill>
                <a:cs typeface="宋体"/>
              </a:rPr>
              <a:t>(DRM</a:t>
            </a:r>
            <a:r>
              <a:rPr lang="es-ES_tradnl" altLang="zh-CN" sz="2000">
                <a:solidFill>
                  <a:srgbClr val="000000"/>
                </a:solidFill>
                <a:cs typeface="宋体"/>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46200"/>
            <a:ext cx="8839200" cy="1016000"/>
          </a:xfrm>
          <a:prstGeom prst="rect">
            <a:avLst/>
          </a:prstGeom>
        </p:spPr>
        <p:txBody>
          <a:bodyPr>
            <a:spAutoFit/>
          </a:bodyPr>
          <a:lstStyle/>
          <a:p>
            <a:pPr>
              <a:defRPr/>
            </a:pPr>
            <a:r>
              <a:rPr lang="es-ES" sz="2000" spc="300" dirty="0">
                <a:solidFill>
                  <a:srgbClr val="000000"/>
                </a:solidFill>
                <a:latin typeface="Calibri"/>
              </a:rPr>
              <a:t>Los</a:t>
            </a:r>
            <a:r>
              <a:rPr lang="es-ES" sz="2000" spc="300" dirty="0">
                <a:latin typeface="Calibri"/>
              </a:rPr>
              <a:t> </a:t>
            </a:r>
            <a:r>
              <a:rPr lang="es-ES" sz="2000" spc="300" dirty="0">
                <a:solidFill>
                  <a:srgbClr val="000000"/>
                </a:solidFill>
                <a:latin typeface="Calibri"/>
              </a:rPr>
              <a:t>investigadores</a:t>
            </a:r>
            <a:r>
              <a:rPr lang="es-ES" sz="2000" spc="300" dirty="0">
                <a:latin typeface="Calibri"/>
              </a:rPr>
              <a:t> </a:t>
            </a:r>
            <a:r>
              <a:rPr lang="es-ES" sz="2000" spc="300" dirty="0">
                <a:solidFill>
                  <a:srgbClr val="000000"/>
                </a:solidFill>
                <a:latin typeface="Calibri"/>
              </a:rPr>
              <a:t>encuentran</a:t>
            </a:r>
            <a:r>
              <a:rPr lang="es-ES" sz="2000" spc="300" dirty="0">
                <a:latin typeface="Calibri"/>
              </a:rPr>
              <a:t> </a:t>
            </a:r>
            <a:r>
              <a:rPr lang="es-ES" sz="2000" spc="300" dirty="0">
                <a:solidFill>
                  <a:srgbClr val="000000"/>
                </a:solidFill>
                <a:latin typeface="Calibri"/>
              </a:rPr>
              <a:t>y</a:t>
            </a:r>
            <a:r>
              <a:rPr lang="es-ES" sz="2000" spc="300" dirty="0">
                <a:latin typeface="Calibri"/>
              </a:rPr>
              <a:t> </a:t>
            </a:r>
            <a:r>
              <a:rPr lang="es-ES" sz="2000" spc="300" dirty="0">
                <a:solidFill>
                  <a:srgbClr val="000000"/>
                </a:solidFill>
                <a:latin typeface="Calibri"/>
              </a:rPr>
              <a:t>eligen</a:t>
            </a:r>
            <a:r>
              <a:rPr lang="es-ES" sz="2000" spc="300" dirty="0">
                <a:latin typeface="Calibri"/>
              </a:rPr>
              <a:t> </a:t>
            </a:r>
            <a:r>
              <a:rPr lang="es-ES" sz="2000" spc="300" dirty="0">
                <a:solidFill>
                  <a:srgbClr val="000000"/>
                </a:solidFill>
                <a:latin typeface="Calibri"/>
              </a:rPr>
              <a:t>más</a:t>
            </a:r>
            <a:r>
              <a:rPr lang="es-ES" sz="2000" spc="300" dirty="0">
                <a:latin typeface="Calibri"/>
              </a:rPr>
              <a:t> </a:t>
            </a:r>
            <a:r>
              <a:rPr lang="es-ES" sz="2000" spc="300" dirty="0">
                <a:solidFill>
                  <a:srgbClr val="000000"/>
                </a:solidFill>
                <a:latin typeface="Calibri"/>
              </a:rPr>
              <a:t>información</a:t>
            </a:r>
            <a:r>
              <a:rPr lang="es-ES" sz="2000" spc="300" dirty="0">
                <a:latin typeface="Calibri"/>
              </a:rPr>
              <a:t> </a:t>
            </a:r>
            <a:r>
              <a:rPr lang="es-ES" sz="2000" spc="300" dirty="0">
                <a:solidFill>
                  <a:srgbClr val="000000"/>
                </a:solidFill>
                <a:latin typeface="Calibri"/>
              </a:rPr>
              <a:t>de</a:t>
            </a:r>
            <a:r>
              <a:rPr lang="es-ES" sz="2000" spc="300" dirty="0">
                <a:latin typeface="Calibri"/>
              </a:rPr>
              <a:t> </a:t>
            </a:r>
            <a:r>
              <a:rPr lang="es-ES" sz="2000" spc="300" dirty="0">
                <a:solidFill>
                  <a:srgbClr val="000000"/>
                </a:solidFill>
                <a:latin typeface="Calibri"/>
              </a:rPr>
              <a:t>la</a:t>
            </a:r>
            <a:r>
              <a:rPr lang="es-ES" sz="2000" spc="300" dirty="0">
                <a:latin typeface="Calibri"/>
              </a:rPr>
              <a:t> </a:t>
            </a:r>
            <a:r>
              <a:rPr lang="es-ES" sz="2000" spc="300" dirty="0">
                <a:solidFill>
                  <a:srgbClr val="000000"/>
                </a:solidFill>
                <a:latin typeface="Calibri"/>
              </a:rPr>
              <a:t>que</a:t>
            </a:r>
            <a:r>
              <a:rPr lang="es-ES" sz="2000" spc="300" dirty="0">
                <a:latin typeface="Calibri"/>
              </a:rPr>
              <a:t> </a:t>
            </a:r>
            <a:r>
              <a:rPr lang="es-ES" sz="2000" spc="300" dirty="0">
                <a:solidFill>
                  <a:srgbClr val="000000"/>
                </a:solidFill>
                <a:latin typeface="Calibri"/>
              </a:rPr>
              <a:t>necesitan,</a:t>
            </a:r>
            <a:r>
              <a:rPr lang="es-ES" sz="2000" spc="300" dirty="0">
                <a:latin typeface="Calibri"/>
              </a:rPr>
              <a:t> </a:t>
            </a:r>
            <a:r>
              <a:rPr lang="es-ES" sz="2000" spc="300" dirty="0">
                <a:solidFill>
                  <a:srgbClr val="000000"/>
                </a:solidFill>
                <a:latin typeface="Calibri"/>
              </a:rPr>
              <a:t>con</a:t>
            </a:r>
            <a:r>
              <a:rPr lang="es-ES" sz="2000" spc="300" dirty="0">
                <a:latin typeface="Calibri"/>
              </a:rPr>
              <a:t> </a:t>
            </a:r>
            <a:r>
              <a:rPr lang="es-ES" sz="2000" spc="300" dirty="0">
                <a:solidFill>
                  <a:srgbClr val="000000"/>
                </a:solidFill>
                <a:latin typeface="Calibri"/>
              </a:rPr>
              <a:t>mayor</a:t>
            </a:r>
            <a:r>
              <a:rPr lang="es-ES" sz="2000" spc="300" dirty="0">
                <a:latin typeface="Calibri"/>
              </a:rPr>
              <a:t> </a:t>
            </a:r>
            <a:r>
              <a:rPr lang="es-ES" sz="2000" spc="300" dirty="0">
                <a:solidFill>
                  <a:srgbClr val="000000"/>
                </a:solidFill>
                <a:latin typeface="Calibri"/>
              </a:rPr>
              <a:t>rapidez</a:t>
            </a:r>
            <a:r>
              <a:rPr lang="es-ES" sz="2000" spc="300" dirty="0">
                <a:latin typeface="Calibri"/>
              </a:rPr>
              <a:t> </a:t>
            </a:r>
            <a:r>
              <a:rPr lang="es-ES" sz="2000" spc="300" dirty="0">
                <a:solidFill>
                  <a:srgbClr val="000000"/>
                </a:solidFill>
                <a:latin typeface="Calibri"/>
              </a:rPr>
              <a:t>que</a:t>
            </a:r>
            <a:r>
              <a:rPr lang="es-ES" sz="2000" spc="300" dirty="0">
                <a:latin typeface="Calibri"/>
              </a:rPr>
              <a:t> </a:t>
            </a:r>
            <a:r>
              <a:rPr lang="es-ES" sz="2000" spc="300" dirty="0">
                <a:solidFill>
                  <a:srgbClr val="000000"/>
                </a:solidFill>
                <a:latin typeface="Calibri"/>
              </a:rPr>
              <a:t>si</a:t>
            </a:r>
            <a:r>
              <a:rPr lang="es-ES" sz="2000" spc="300" dirty="0">
                <a:latin typeface="Calibri"/>
              </a:rPr>
              <a:t> </a:t>
            </a:r>
            <a:r>
              <a:rPr lang="es-ES" sz="2000" spc="300" dirty="0">
                <a:solidFill>
                  <a:srgbClr val="000000"/>
                </a:solidFill>
                <a:latin typeface="Calibri"/>
              </a:rPr>
              <a:t>buscasen</a:t>
            </a:r>
            <a:r>
              <a:rPr lang="es-ES" sz="2000" spc="300" dirty="0">
                <a:latin typeface="Calibri"/>
              </a:rPr>
              <a:t> </a:t>
            </a:r>
            <a:r>
              <a:rPr lang="es-ES" sz="2000" spc="300" dirty="0">
                <a:solidFill>
                  <a:srgbClr val="000000"/>
                </a:solidFill>
                <a:latin typeface="Calibri"/>
              </a:rPr>
              <a:t>en</a:t>
            </a:r>
            <a:r>
              <a:rPr lang="es-ES" sz="2000" spc="300" dirty="0">
                <a:latin typeface="Calibri"/>
              </a:rPr>
              <a:t> </a:t>
            </a:r>
            <a:r>
              <a:rPr lang="es-ES" sz="2000" spc="300" dirty="0">
                <a:solidFill>
                  <a:srgbClr val="000000"/>
                </a:solidFill>
                <a:latin typeface="Calibri"/>
              </a:rPr>
              <a:t>los</a:t>
            </a:r>
            <a:r>
              <a:rPr lang="es-ES" sz="2000" spc="300" dirty="0">
                <a:latin typeface="Calibri"/>
              </a:rPr>
              <a:t> </a:t>
            </a:r>
            <a:r>
              <a:rPr lang="es-ES" sz="2000" spc="300" dirty="0">
                <a:solidFill>
                  <a:srgbClr val="000000"/>
                </a:solidFill>
                <a:latin typeface="Calibri"/>
              </a:rPr>
              <a:t>estantes</a:t>
            </a:r>
            <a:r>
              <a:rPr lang="es-ES" sz="2000" spc="300" dirty="0">
                <a:latin typeface="Calibri"/>
              </a:rPr>
              <a:t> </a:t>
            </a:r>
            <a:r>
              <a:rPr lang="es-ES" sz="2000" spc="300" dirty="0">
                <a:solidFill>
                  <a:srgbClr val="000000"/>
                </a:solidFill>
                <a:latin typeface="Calibri"/>
              </a:rPr>
              <a:t>de</a:t>
            </a:r>
            <a:r>
              <a:rPr lang="es-ES" sz="2000" spc="300" dirty="0">
                <a:latin typeface="Calibri"/>
              </a:rPr>
              <a:t> </a:t>
            </a:r>
            <a:r>
              <a:rPr lang="es-ES" sz="2000" spc="300" dirty="0">
                <a:solidFill>
                  <a:srgbClr val="000000"/>
                </a:solidFill>
                <a:latin typeface="Calibri"/>
              </a:rPr>
              <a:t>una</a:t>
            </a:r>
            <a:r>
              <a:rPr lang="es-ES" sz="2000" spc="300" dirty="0">
                <a:latin typeface="Calibri"/>
              </a:rPr>
              <a:t> </a:t>
            </a:r>
            <a:r>
              <a:rPr lang="es-ES" sz="2000" spc="300" dirty="0">
                <a:solidFill>
                  <a:srgbClr val="000000"/>
                </a:solidFill>
                <a:latin typeface="Calibri"/>
              </a:rPr>
              <a:t>biblioteca.</a:t>
            </a:r>
            <a:r>
              <a:rPr lang="en-GB" sz="2000" spc="300" dirty="0"/>
              <a:t> </a:t>
            </a:r>
          </a:p>
        </p:txBody>
      </p:sp>
      <p:sp>
        <p:nvSpPr>
          <p:cNvPr id="9" name="Rectangle 8"/>
          <p:cNvSpPr/>
          <p:nvPr/>
        </p:nvSpPr>
        <p:spPr>
          <a:xfrm>
            <a:off x="0" y="0"/>
            <a:ext cx="4267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300" dirty="0" err="1">
                <a:solidFill>
                  <a:schemeClr val="tx1"/>
                </a:solidFill>
              </a:rPr>
              <a:t>Capacidad</a:t>
            </a:r>
            <a:r>
              <a:rPr lang="en-US" sz="3200" b="1" spc="300" dirty="0">
                <a:solidFill>
                  <a:schemeClr val="tx1"/>
                </a:solidFill>
              </a:rPr>
              <a:t> de </a:t>
            </a:r>
            <a:r>
              <a:rPr lang="en-US" sz="3200" b="1" spc="300" dirty="0" err="1">
                <a:solidFill>
                  <a:schemeClr val="tx1"/>
                </a:solidFill>
              </a:rPr>
              <a:t>búsqueda</a:t>
            </a:r>
            <a:r>
              <a:rPr lang="en-US" sz="3200" b="1" spc="300" dirty="0">
                <a:solidFill>
                  <a:schemeClr val="tx1"/>
                </a:solidFill>
              </a:rPr>
              <a:t>..</a:t>
            </a:r>
          </a:p>
        </p:txBody>
      </p:sp>
      <p:pic>
        <p:nvPicPr>
          <p:cNvPr id="31748" name="Picture 5" descr="Picture2.jpg"/>
          <p:cNvPicPr>
            <a:picLocks noChangeAspect="1"/>
          </p:cNvPicPr>
          <p:nvPr/>
        </p:nvPicPr>
        <p:blipFill>
          <a:blip r:embed="rId3" cstate="print"/>
          <a:srcRect/>
          <a:stretch>
            <a:fillRect/>
          </a:stretch>
        </p:blipFill>
        <p:spPr bwMode="auto">
          <a:xfrm>
            <a:off x="1600200" y="1981200"/>
            <a:ext cx="581025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hpKYvj18UmYUjuWZtUJz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iNUaH7nE.fbspku2wkP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EiVWrg.CkGgEMB2FdJ4p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3CmL.IOrkud7V6TwxHGw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F.yXsx_A06.uVVeY8le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8Y5v9U0CUyLzAZL7lLW.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F.yXsx_A06.uVVeY8le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PR2P1k9nEm1IIEy5tJa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NDv5E3ZhUGjYLulnFd9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EiVWrg.CkGgEMB2FdJ4p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OXmdgNgFUar58jm5.u_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3CmL.IOrkud7V6TwxHGw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ku4ToLCgUqZvPuz16aqRA"/>
</p:tagLst>
</file>

<file path=ppt/theme/theme1.xml><?xml version="1.0" encoding="utf-8"?>
<a:theme xmlns:a="http://schemas.openxmlformats.org/drawingml/2006/main" name="sciverse interi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Foundry</Template>
  <TotalTime>17902</TotalTime>
  <Words>5922</Words>
  <Application>Microsoft Office PowerPoint</Application>
  <PresentationFormat>On-screen Show (4:3)</PresentationFormat>
  <Paragraphs>700</Paragraphs>
  <Slides>61</Slides>
  <Notes>43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61</vt:i4>
      </vt:variant>
    </vt:vector>
  </HeadingPairs>
  <TitlesOfParts>
    <vt:vector size="65" baseType="lpstr">
      <vt:lpstr>sciverse interior</vt:lpstr>
      <vt:lpstr>Chart</vt:lpstr>
      <vt:lpstr>Microsoft Office Excel 97-2003 Worksheet</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Mayor uso de los libros en formato electrónico</vt:lpstr>
      <vt:lpstr>Mayor uso de los libros en formato electrónico: Préstamos.</vt:lpstr>
      <vt:lpstr>Slide 19</vt:lpstr>
      <vt:lpstr>Slide 20</vt:lpstr>
      <vt:lpstr>Slide 21</vt:lpstr>
      <vt:lpstr>¿Ha perdido alguna vez un libro impreso de la biblioteca?</vt:lpstr>
      <vt:lpstr>Slide 23</vt:lpstr>
      <vt:lpstr>Slide 24</vt:lpstr>
      <vt:lpstr>Uso Diario Medio:  Uso 24 horas (Usuarios de ScienceDirect)</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Aplicación de eReader y Kindle para ScienceDirect</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Reed Elsevier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herbstt</dc:creator>
  <cp:lastModifiedBy>Reed Elsevier</cp:lastModifiedBy>
  <cp:revision>287</cp:revision>
  <dcterms:created xsi:type="dcterms:W3CDTF">2010-06-10T14:28:57Z</dcterms:created>
  <dcterms:modified xsi:type="dcterms:W3CDTF">2012-02-01T21:12:57Z</dcterms:modified>
</cp:coreProperties>
</file>