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98CE-8D78-45B7-922C-70F4DD2B5E07}" type="datetimeFigureOut">
              <a:rPr lang="es-ES" smtClean="0"/>
              <a:t>18/01/2022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168A-6BD1-43B5-AE39-D7FF0D0D0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6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A664E-90AC-4A79-9377-07C4972494A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5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76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E98677C-2BD6-4D6A-B522-A3DBC48C46B7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476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s-ES" sz="1600">
                <a:latin typeface="Arial" charset="0"/>
              </a:rPr>
              <a:t>El título de esta diapositiva se modificará según el tipo de sesión que realicemos. Igualmente añadiremos el nombre de nuestra Biblioteca en el primer punto. </a:t>
            </a:r>
            <a:endParaRPr lang="en-US" altLang="es-E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s-ES" sz="1600">
                <a:latin typeface="Arial" charset="0"/>
              </a:rPr>
              <a:t>Los contenidos de la misma tratan de aclarar a los estudiantes los objetivos que perseguimos.</a:t>
            </a:r>
          </a:p>
        </p:txBody>
      </p:sp>
    </p:spTree>
    <p:extLst>
      <p:ext uri="{BB962C8B-B14F-4D97-AF65-F5344CB8AC3E}">
        <p14:creationId xmlns:p14="http://schemas.microsoft.com/office/powerpoint/2010/main" val="145384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15F46-50E5-4C29-8B49-C7FA3495980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5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15F46-50E5-4C29-8B49-C7FA3495980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2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8870" y="9428585"/>
            <a:ext cx="29440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5" tIns="46797" rIns="89995" bIns="46797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/>
            </a:pPr>
            <a:fld id="{544C3E16-AB7E-4BCB-98C6-A662CCC5CF13}" type="slidenum">
              <a:rPr kumimoji="0" lang="en-GB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Lucida Sans Unicode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3613" algn="l"/>
                  <a:tab pos="8229600" algn="l"/>
                  <a:tab pos="9142413" algn="l"/>
                  <a:tab pos="10058400" algn="l"/>
                </a:tabLst>
                <a:defRPr/>
              </a:pPr>
              <a:t>13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Lucida Sans Unicode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5" tIns="46797" rIns="89995" bIns="46797" numCol="1" anchor="t" anchorCtr="0" compatLnSpc="1">
            <a:prstTxWarp prst="textNoShape">
              <a:avLst/>
            </a:prstTxWarp>
          </a:bodyPr>
          <a:lstStyle/>
          <a:p>
            <a:endParaRPr lang="es-ES" alt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1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15F46-50E5-4C29-8B49-C7FA3495980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5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76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4BB4858-DDD6-49E8-8FAE-E7FFD3283200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476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s-ES" sz="1600">
                <a:latin typeface="Arial" charset="0"/>
              </a:rPr>
              <a:t>El título de esta diapositiva se modificará según el tipo de sesión que realicemos. Igualmente añadiremos el nombre de nuestra Biblioteca en el primer punto. </a:t>
            </a:r>
            <a:endParaRPr lang="en-US" altLang="es-E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s-ES" sz="1600">
                <a:latin typeface="Arial" charset="0"/>
              </a:rPr>
              <a:t>Los contenidos de la misma tratan de aclarar a los estudiantes los objetivos que perseguimos.</a:t>
            </a:r>
          </a:p>
        </p:txBody>
      </p:sp>
    </p:spTree>
    <p:extLst>
      <p:ext uri="{BB962C8B-B14F-4D97-AF65-F5344CB8AC3E}">
        <p14:creationId xmlns:p14="http://schemas.microsoft.com/office/powerpoint/2010/main" val="21317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6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30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1FBE-76D5-4C9B-810B-7D86D65980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99723" y="6356349"/>
            <a:ext cx="4896544" cy="276999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Biblioteca de Arquitectura. Universidad de Sevilla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2665-6F93-4D59-BF5D-FD3E444CB9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F274-6B12-44D1-AA24-8C3960C9890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27040" y="6377941"/>
            <a:ext cx="5201920" cy="276999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Biblioteca de Arquitectura. Universidad de Sevilla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2665-6F93-4D59-BF5D-FD3E444CB9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" y="1"/>
            <a:ext cx="12191999" cy="1024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0236" y="2234642"/>
            <a:ext cx="92115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170" y="1879473"/>
            <a:ext cx="115104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bus.us.es/mendeley" TargetMode="External"/><Relationship Id="rId2" Type="http://schemas.openxmlformats.org/officeDocument/2006/relationships/hyperlink" Target="https://guiasbus.us.es/evitaplagioTFG/TFM/honestidadacademi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-nGR3dgPXExCiBuifCmApHo0WpTMQgM1" TargetMode="External"/><Relationship Id="rId5" Type="http://schemas.openxmlformats.org/officeDocument/2006/relationships/hyperlink" Target="http://guiasbus.us.es/citarredessociales" TargetMode="External"/><Relationship Id="rId4" Type="http://schemas.openxmlformats.org/officeDocument/2006/relationships/hyperlink" Target="http://guiasbus.us.es/bibliografiaycita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gcarreno@us.es" TargetMode="External"/><Relationship Id="rId2" Type="http://schemas.openxmlformats.org/officeDocument/2006/relationships/hyperlink" Target="mailto:dmillan@us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mendele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/CRAIUllo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mendel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ndeley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136" y="2891790"/>
            <a:ext cx="5063490" cy="101053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349375" marR="5080" indent="-1337310">
              <a:lnSpc>
                <a:spcPts val="3760"/>
              </a:lnSpc>
              <a:spcBef>
                <a:spcPts val="280"/>
              </a:spcBef>
            </a:pPr>
            <a:r>
              <a:rPr sz="3200" dirty="0">
                <a:solidFill>
                  <a:srgbClr val="8EB4E2"/>
                </a:solidFill>
              </a:rPr>
              <a:t>TRABAJ</a:t>
            </a:r>
            <a:r>
              <a:rPr sz="3200" spc="-45" dirty="0">
                <a:solidFill>
                  <a:srgbClr val="8EB4E2"/>
                </a:solidFill>
              </a:rPr>
              <a:t> </a:t>
            </a:r>
            <a:r>
              <a:rPr sz="3200" dirty="0">
                <a:solidFill>
                  <a:srgbClr val="8EB4E2"/>
                </a:solidFill>
              </a:rPr>
              <a:t>FIN</a:t>
            </a:r>
            <a:r>
              <a:rPr sz="3200" spc="-20" dirty="0">
                <a:solidFill>
                  <a:srgbClr val="8EB4E2"/>
                </a:solidFill>
              </a:rPr>
              <a:t> </a:t>
            </a:r>
            <a:r>
              <a:rPr sz="3200" dirty="0">
                <a:solidFill>
                  <a:srgbClr val="8EB4E2"/>
                </a:solidFill>
              </a:rPr>
              <a:t>DE</a:t>
            </a:r>
            <a:r>
              <a:rPr sz="3200" spc="-30" dirty="0">
                <a:solidFill>
                  <a:srgbClr val="8EB4E2"/>
                </a:solidFill>
              </a:rPr>
              <a:t> </a:t>
            </a:r>
            <a:r>
              <a:rPr sz="3200" dirty="0">
                <a:solidFill>
                  <a:srgbClr val="8EB4E2"/>
                </a:solidFill>
              </a:rPr>
              <a:t>GRADO </a:t>
            </a:r>
            <a:r>
              <a:rPr sz="3200" spc="-869" dirty="0">
                <a:solidFill>
                  <a:srgbClr val="8EB4E2"/>
                </a:solidFill>
              </a:rPr>
              <a:t> </a:t>
            </a:r>
            <a:r>
              <a:rPr sz="3200" dirty="0">
                <a:solidFill>
                  <a:srgbClr val="8EB4E2"/>
                </a:solidFill>
              </a:rPr>
              <a:t>(TFG</a:t>
            </a:r>
            <a:r>
              <a:rPr sz="3200" dirty="0">
                <a:solidFill>
                  <a:srgbClr val="8EB4E2"/>
                </a:solidFill>
                <a:latin typeface="Calibri"/>
                <a:cs typeface="Calibri"/>
              </a:rPr>
              <a:t>)</a:t>
            </a:r>
            <a:r>
              <a:rPr sz="3200" spc="-25" dirty="0">
                <a:solidFill>
                  <a:srgbClr val="8EB4E2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EB4E2"/>
                </a:solidFill>
              </a:rPr>
              <a:t>ETSA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4262" y="5824220"/>
            <a:ext cx="1390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 err="1">
                <a:solidFill>
                  <a:prstClr val="black"/>
                </a:solidFill>
                <a:latin typeface="Calibri"/>
                <a:cs typeface="Calibri"/>
              </a:rPr>
              <a:t>Curso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202</a:t>
            </a:r>
            <a:r>
              <a:rPr lang="es-ES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/2</a:t>
            </a:r>
            <a:r>
              <a:rPr lang="es-ES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68576" y="2276475"/>
            <a:ext cx="6577013" cy="225425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 sz="2400" b="1">
                <a:solidFill>
                  <a:schemeClr val="bg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ES" altLang="es-ES" sz="3200" dirty="0">
                <a:solidFill>
                  <a:srgbClr val="1F497D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PROYECTO FIN DE GRADO (PFG</a:t>
            </a:r>
            <a:r>
              <a:rPr lang="es-ES" altLang="es-ES" sz="3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) </a:t>
            </a:r>
            <a:r>
              <a:rPr lang="es-ES" altLang="es-ES" sz="3200" dirty="0">
                <a:solidFill>
                  <a:srgbClr val="1F497D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ETSIE</a:t>
            </a:r>
          </a:p>
        </p:txBody>
      </p:sp>
    </p:spTree>
    <p:extLst>
      <p:ext uri="{BB962C8B-B14F-4D97-AF65-F5344CB8AC3E}">
        <p14:creationId xmlns:p14="http://schemas.microsoft.com/office/powerpoint/2010/main" val="25422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1919537" y="1124745"/>
            <a:ext cx="613521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y guardar referencias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28434" y="2147657"/>
            <a:ext cx="871296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s-ES" sz="1600" b="1" dirty="0">
              <a:solidFill>
                <a:srgbClr val="4F81BD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sz="1600" b="1" dirty="0">
                <a:solidFill>
                  <a:srgbClr val="4F81B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Automáticamente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aplicación </a:t>
            </a: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</a:t>
            </a:r>
            <a:r>
              <a:rPr lang="es-ES" sz="1600" b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importer</a:t>
            </a:r>
            <a:r>
              <a:rPr lang="es-ES" sz="1600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Desde “Tools” </a:t>
            </a:r>
            <a:r>
              <a:rPr lang="es-ES" sz="1600" b="1" i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”</a:t>
            </a:r>
            <a:r>
              <a:rPr lang="es-ES" sz="1600" i="1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Install</a:t>
            </a:r>
            <a:r>
              <a:rPr lang="es-ES" sz="1600" i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web </a:t>
            </a:r>
            <a:r>
              <a:rPr lang="es-ES" sz="1600" i="1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importer</a:t>
            </a:r>
            <a:r>
              <a:rPr lang="es-ES" sz="1600" i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”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s-ES" sz="1600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Páginas web, Google académico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Formato </a:t>
            </a:r>
            <a:r>
              <a:rPr lang="es-E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Ris</a:t>
            </a:r>
            <a:endParaRPr lang="es-ES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Fama, </a:t>
            </a:r>
            <a:r>
              <a:rPr lang="es-E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Dialnet</a:t>
            </a:r>
            <a:r>
              <a:rPr lang="es-E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s-E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Avery</a:t>
            </a:r>
            <a:r>
              <a:rPr lang="es-E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s-E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Scopus</a:t>
            </a:r>
            <a:r>
              <a:rPr lang="es-E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s-E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Periodicals</a:t>
            </a:r>
            <a:r>
              <a:rPr lang="es-E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Archive Online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Formato </a:t>
            </a:r>
            <a:r>
              <a:rPr lang="es-ES" sz="1600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BibTeX</a:t>
            </a:r>
            <a:r>
              <a:rPr lang="es-ES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1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Wos</a:t>
            </a:r>
            <a:endParaRPr lang="es-ES" sz="1600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Manualmente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desde “File” “añadir entrada manualmente”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1600" dirty="0" err="1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Docomomo</a:t>
            </a:r>
            <a:r>
              <a:rPr lang="es-ES" sz="16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, AENOR, RIBA, Guía Digital</a:t>
            </a:r>
            <a:endParaRPr lang="es-ES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es-ES" sz="2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15068" y="4814215"/>
            <a:ext cx="4490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 olvidar cliquear en </a:t>
            </a:r>
            <a:r>
              <a:rPr lang="es-ES" sz="1600" b="1" i="1" u="sng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“</a:t>
            </a:r>
            <a:r>
              <a:rPr lang="es-ES" sz="1600" b="1" i="1" u="sng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Sync</a:t>
            </a:r>
            <a:r>
              <a:rPr lang="es-ES" sz="1600" b="1" i="1" u="sng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”  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(recomendable)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1600" b="1" i="1" u="sng" dirty="0">
              <a:solidFill>
                <a:srgbClr val="4F81BD">
                  <a:lumMod val="60000"/>
                  <a:lumOff val="40000"/>
                </a:srgb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s-ES" sz="1600" b="1" i="1" u="sng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es-ES" sz="1600" b="1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sincroniza 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información de </a:t>
            </a:r>
            <a:r>
              <a:rPr lang="es-ES" sz="1600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Mendeley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Web con </a:t>
            </a:r>
            <a:r>
              <a:rPr lang="es-ES" sz="1600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Mendeley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Reference Manager)</a:t>
            </a:r>
          </a:p>
        </p:txBody>
      </p:sp>
    </p:spTree>
    <p:extLst>
      <p:ext uri="{BB962C8B-B14F-4D97-AF65-F5344CB8AC3E}">
        <p14:creationId xmlns:p14="http://schemas.microsoft.com/office/powerpoint/2010/main" val="12798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839200" y="3556570"/>
            <a:ext cx="1762760" cy="21755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 marR="253365" indent="138430" algn="just">
              <a:spcBef>
                <a:spcPts val="105"/>
              </a:spcBef>
            </a:pPr>
            <a:r>
              <a:rPr sz="2000" b="1" spc="-5" dirty="0">
                <a:solidFill>
                  <a:prstClr val="black"/>
                </a:solidFill>
                <a:latin typeface="Arial Narrow"/>
                <a:cs typeface="Arial Narrow"/>
              </a:rPr>
              <a:t>Ordena </a:t>
            </a:r>
            <a:r>
              <a:rPr sz="2000" b="1" dirty="0">
                <a:solidFill>
                  <a:prstClr val="black"/>
                </a:solidFill>
                <a:latin typeface="Arial Narrow"/>
                <a:cs typeface="Arial Narrow"/>
              </a:rPr>
              <a:t>tus  referencias  Biblio</a:t>
            </a:r>
            <a:r>
              <a:rPr sz="2000" b="1" spc="-10" dirty="0">
                <a:solidFill>
                  <a:prstClr val="black"/>
                </a:solidFill>
                <a:latin typeface="Arial Narrow"/>
                <a:cs typeface="Arial Narrow"/>
              </a:rPr>
              <a:t>g</a:t>
            </a:r>
            <a:r>
              <a:rPr sz="2000" b="1" dirty="0">
                <a:solidFill>
                  <a:prstClr val="black"/>
                </a:solidFill>
                <a:latin typeface="Arial Narrow"/>
                <a:cs typeface="Arial Narrow"/>
              </a:rPr>
              <a:t>ráficas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 err="1">
                <a:solidFill>
                  <a:prstClr val="black"/>
                </a:solidFill>
                <a:latin typeface="Arial Narrow"/>
                <a:cs typeface="Arial Narrow"/>
              </a:rPr>
              <a:t>Crea</a:t>
            </a:r>
            <a:r>
              <a:rPr sz="2000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carpetas</a:t>
            </a:r>
            <a:endParaRPr lang="es-ES" sz="2000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065">
              <a:spcBef>
                <a:spcPts val="5"/>
              </a:spcBef>
              <a:tabLst>
                <a:tab pos="299720" algn="l"/>
              </a:tabLst>
            </a:pP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(</a:t>
            </a:r>
            <a:r>
              <a:rPr lang="es-ES" sz="2000" b="1" spc="-5" dirty="0" err="1">
                <a:solidFill>
                  <a:srgbClr val="FF0000"/>
                </a:solidFill>
                <a:latin typeface="Arial Narrow"/>
                <a:cs typeface="Arial Narrow"/>
              </a:rPr>
              <a:t>Collections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14680" lvl="1" indent="-287020">
              <a:buFont typeface="Wingdings"/>
              <a:buChar char=""/>
              <a:tabLst>
                <a:tab pos="614680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subcarpetas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43113"/>
            <a:ext cx="6978396" cy="4143375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752600" y="3886200"/>
            <a:ext cx="609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2362201" y="1066801"/>
            <a:ext cx="20955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Mendeley </a:t>
            </a:r>
          </a:p>
        </p:txBody>
      </p:sp>
    </p:spTree>
    <p:extLst>
      <p:ext uri="{BB962C8B-B14F-4D97-AF65-F5344CB8AC3E}">
        <p14:creationId xmlns:p14="http://schemas.microsoft.com/office/powerpoint/2010/main" val="361636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81200" y="1066801"/>
            <a:ext cx="5915001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Páginas web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60096" y="256490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Buscamos en una pagina web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Ejemplo “plataforma arquitectura”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Seleccionamos artículos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Clic en extensión 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web </a:t>
            </a:r>
            <a:r>
              <a:rPr lang="es-E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importer</a:t>
            </a:r>
            <a:endParaRPr lang="es-E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Seleccionamos la carpeta de </a:t>
            </a:r>
            <a:r>
              <a:rPr lang="es-ES" dirty="0" err="1">
                <a:solidFill>
                  <a:prstClr val="black"/>
                </a:solidFill>
                <a:latin typeface="Arial Narrow" panose="020B0606020202030204" pitchFamily="34" charset="0"/>
              </a:rPr>
              <a:t>Mendeley</a:t>
            </a: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Añadir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12" y="2133600"/>
            <a:ext cx="4419600" cy="41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7756525" y="3922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s-ES" altLang="es-ES" sz="1800">
              <a:solidFill>
                <a:prstClr val="black"/>
              </a:solidFill>
              <a:latin typeface="The Sans Bold-"/>
              <a:cs typeface="Lucida Sans Unicode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919536" y="1068628"/>
            <a:ext cx="4968552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FAMA 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7373893" y="1905467"/>
            <a:ext cx="30990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Búsqueda “Rascacielos Madrid” </a:t>
            </a:r>
          </a:p>
          <a:p>
            <a:pPr eaLnBrk="1" hangingPunct="1">
              <a:spcBef>
                <a:spcPct val="0"/>
              </a:spcBef>
              <a:buNone/>
            </a:pPr>
            <a:endParaRPr lang="es-ES" altLang="es-ES" sz="140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Exportar un sola referencia: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Elegimos referencia clic en los tres puntos y exportar </a:t>
            </a:r>
            <a:r>
              <a:rPr lang="es-ES" altLang="es-ES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RIS - Abrir en </a:t>
            </a:r>
            <a:r>
              <a:rPr lang="es-ES" altLang="es-ES" sz="1400" b="1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Mendeley</a:t>
            </a:r>
            <a:r>
              <a:rPr lang="es-ES" altLang="es-ES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Exportar varias referencias a la vez: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Marcamos con la chincheta las referencias que nos interesen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Y en la chincheta de arriba (ir a mis favoritos)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Los seleccionamos todos</a:t>
            </a: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Desplegamos los tres puntos de arriba y exportar a </a:t>
            </a:r>
            <a:r>
              <a:rPr lang="es-ES" altLang="es-ES" sz="1400" b="1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Ris</a:t>
            </a:r>
            <a:r>
              <a:rPr lang="es-ES" altLang="es-ES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s-ES" altLang="es-E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2" t="9595" r="41406" b="5385"/>
          <a:stretch/>
        </p:blipFill>
        <p:spPr>
          <a:xfrm>
            <a:off x="1663938" y="2305869"/>
            <a:ext cx="5368167" cy="36004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422776" y="3429000"/>
            <a:ext cx="43204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039186" y="3429000"/>
            <a:ext cx="1185514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8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91868" y="1988820"/>
            <a:ext cx="5184648" cy="3486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2144" y="2204865"/>
            <a:ext cx="2748788" cy="43787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Hacemos la búsqueda</a:t>
            </a:r>
          </a:p>
          <a:p>
            <a:pPr marL="12700">
              <a:spcBef>
                <a:spcPts val="105"/>
              </a:spcBef>
            </a:pPr>
            <a:endParaRPr lang="es-ES" sz="2000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55600" indent="-342900">
              <a:spcBef>
                <a:spcPts val="10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Seleccionar</a:t>
            </a:r>
            <a:r>
              <a:rPr sz="200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documentos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ts val="4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sz="2000" b="1" dirty="0">
                <a:solidFill>
                  <a:prstClr val="black"/>
                </a:solidFill>
                <a:latin typeface="Arial Narrow"/>
                <a:cs typeface="Arial Narrow"/>
              </a:rPr>
              <a:t>Clic</a:t>
            </a:r>
            <a:r>
              <a:rPr sz="2000" b="1"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 Narrow"/>
                <a:cs typeface="Arial Narrow"/>
              </a:rPr>
              <a:t>Selección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ts val="4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sz="2000" b="1" i="1" u="heavy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Clic</a:t>
            </a:r>
            <a:r>
              <a:rPr sz="2000" b="1" i="1" u="heavy" spc="-120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i="1" u="heavy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Ris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ts val="4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92759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Abrir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Mendeley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  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lang="es-ES"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ference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 Manager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ts val="4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sz="2000" i="1" dirty="0">
                <a:solidFill>
                  <a:prstClr val="black"/>
                </a:solidFill>
                <a:latin typeface="Arial Narrow"/>
                <a:cs typeface="Arial Narrow"/>
              </a:rPr>
              <a:t>Add new</a:t>
            </a:r>
          </a:p>
          <a:p>
            <a:pPr marL="355600" indent="-342900">
              <a:spcBef>
                <a:spcPts val="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sz="2000" i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355600" indent="-342900">
              <a:spcBef>
                <a:spcPts val="5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sz="2000" i="1" dirty="0">
                <a:solidFill>
                  <a:prstClr val="black"/>
                </a:solidFill>
                <a:latin typeface="Arial Narrow"/>
                <a:cs typeface="Arial Narrow"/>
              </a:rPr>
              <a:t>Import </a:t>
            </a:r>
            <a:r>
              <a:rPr lang="es-ES" sz="2000" i="1" dirty="0" err="1">
                <a:solidFill>
                  <a:prstClr val="black"/>
                </a:solidFill>
                <a:latin typeface="Arial Narrow"/>
                <a:cs typeface="Arial Narrow"/>
              </a:rPr>
              <a:t>library</a:t>
            </a:r>
            <a:r>
              <a:rPr lang="es-ES" sz="2000" i="1" dirty="0">
                <a:solidFill>
                  <a:prstClr val="black"/>
                </a:solidFill>
                <a:latin typeface="Arial Narrow"/>
                <a:cs typeface="Arial Narrow"/>
              </a:rPr>
              <a:t> (RIS)</a:t>
            </a:r>
            <a:endParaRPr sz="2000" i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52600" y="1072171"/>
            <a:ext cx="5063480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</a:t>
            </a: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Dialnet</a:t>
            </a: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90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91544" y="2492897"/>
            <a:ext cx="4611624" cy="3255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0224" y="2060849"/>
            <a:ext cx="3752215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4" indent="-342900">
              <a:spcBef>
                <a:spcPts val="105"/>
              </a:spcBef>
              <a:buSzPct val="95000"/>
              <a:buFont typeface="Wingdings" panose="05000000000000000000" pitchFamily="2" charset="2"/>
              <a:buChar char="ü"/>
              <a:tabLst>
                <a:tab pos="502284" algn="l"/>
              </a:tabLst>
            </a:pPr>
            <a:endParaRPr lang="es-ES" sz="2000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99084">
              <a:spcBef>
                <a:spcPts val="105"/>
              </a:spcBef>
              <a:buSzPct val="95000"/>
              <a:tabLst>
                <a:tab pos="502284" algn="l"/>
              </a:tabLst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Hacemos la búsqueda</a:t>
            </a:r>
          </a:p>
          <a:p>
            <a:pPr marL="641984" indent="-342900">
              <a:spcBef>
                <a:spcPts val="105"/>
              </a:spcBef>
              <a:buSzPct val="95000"/>
              <a:buFont typeface="Wingdings" panose="05000000000000000000" pitchFamily="2" charset="2"/>
              <a:buChar char="ü"/>
              <a:tabLst>
                <a:tab pos="502284" algn="l"/>
              </a:tabLst>
            </a:pPr>
            <a:endParaRPr lang="es-ES" altLang="es-ES" sz="2000" dirty="0">
              <a:solidFill>
                <a:prstClr val="black"/>
              </a:solidFill>
              <a:latin typeface="Calibri"/>
            </a:endParaRPr>
          </a:p>
          <a:p>
            <a:pPr marL="641984" indent="-342900">
              <a:spcBef>
                <a:spcPts val="105"/>
              </a:spcBef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Seleccionar</a:t>
            </a:r>
            <a:r>
              <a:rPr sz="2000" spc="1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documentos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41350" indent="-342900">
              <a:spcBef>
                <a:spcPts val="5"/>
              </a:spcBef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Clic sobre tres puntos (todas las opciones)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41350" indent="-342900"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sz="2000" b="1" i="1" u="heavy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Ris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41350" indent="-342900"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Continuar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41984" indent="-342900"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sz="2000" dirty="0" err="1">
                <a:solidFill>
                  <a:prstClr val="black"/>
                </a:solidFill>
                <a:latin typeface="Arial Narrow"/>
                <a:cs typeface="Arial Narrow"/>
              </a:rPr>
              <a:t>Abrir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Mendeley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15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lang="es-ES"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ference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 Manager</a:t>
            </a:r>
          </a:p>
          <a:p>
            <a:pPr marL="641984" indent="-342900"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lang="es-ES" sz="2000" i="1" spc="-5" dirty="0">
                <a:solidFill>
                  <a:prstClr val="black"/>
                </a:solidFill>
                <a:latin typeface="Arial Narrow"/>
                <a:cs typeface="Arial Narrow"/>
              </a:rPr>
              <a:t>Add new</a:t>
            </a:r>
          </a:p>
          <a:p>
            <a:pPr marL="641984" indent="-342900">
              <a:buClr>
                <a:prstClr val="black"/>
              </a:buClr>
              <a:buSzPct val="95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lang="es-ES" sz="2000" i="1" spc="-5" dirty="0">
                <a:solidFill>
                  <a:prstClr val="black"/>
                </a:solidFill>
                <a:latin typeface="Arial Narrow"/>
                <a:cs typeface="Arial Narrow"/>
              </a:rPr>
              <a:t>Import </a:t>
            </a:r>
            <a:r>
              <a:rPr lang="es-ES" sz="2000" i="1" spc="-5" dirty="0" err="1">
                <a:solidFill>
                  <a:prstClr val="black"/>
                </a:solidFill>
                <a:latin typeface="Arial Narrow"/>
                <a:cs typeface="Arial Narrow"/>
              </a:rPr>
              <a:t>library</a:t>
            </a:r>
            <a:r>
              <a:rPr lang="es-ES" sz="2000" i="1" spc="-5" dirty="0">
                <a:solidFill>
                  <a:prstClr val="black"/>
                </a:solidFill>
                <a:latin typeface="Arial Narrow"/>
                <a:cs typeface="Arial Narrow"/>
              </a:rPr>
              <a:t> (RIS)</a:t>
            </a:r>
          </a:p>
          <a:p>
            <a:pPr marL="641984" indent="-342900">
              <a:buSzPct val="95000"/>
              <a:buFont typeface="Wingdings" panose="05000000000000000000" pitchFamily="2" charset="2"/>
              <a:buChar char="ü"/>
              <a:tabLst>
                <a:tab pos="502284" algn="l"/>
              </a:tabLst>
            </a:pP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2600" y="1072171"/>
            <a:ext cx="5351512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</a:t>
            </a: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Avery</a:t>
            </a: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1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742383" y="1066801"/>
            <a:ext cx="4582217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</a:t>
            </a: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endParaRPr lang="es-ES" altLang="es-ES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532" name="2 CuadroTexto"/>
          <p:cNvSpPr txBox="1">
            <a:spLocks noChangeArrowheads="1"/>
          </p:cNvSpPr>
          <p:nvPr/>
        </p:nvSpPr>
        <p:spPr bwMode="auto">
          <a:xfrm>
            <a:off x="6888088" y="2276872"/>
            <a:ext cx="367240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Hacemos la búsqueda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Marcamos los documentos que nos interesen</a:t>
            </a: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2000" dirty="0">
              <a:solidFill>
                <a:prstClr val="black"/>
              </a:solidFill>
              <a:latin typeface="Calibri"/>
            </a:endParaRP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Export </a:t>
            </a: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2000" dirty="0">
              <a:solidFill>
                <a:prstClr val="black"/>
              </a:solidFill>
              <a:latin typeface="Calibri"/>
            </a:endParaRP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altLang="es-ES" sz="2000" dirty="0">
                <a:solidFill>
                  <a:prstClr val="black"/>
                </a:solidFill>
                <a:latin typeface="Calibri"/>
              </a:rPr>
              <a:t>Formato RIS</a:t>
            </a:r>
          </a:p>
          <a:p>
            <a:pPr marL="457200" indent="-457200" eaLnBrk="1" hangingPunct="1">
              <a:spcBef>
                <a:spcPct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altLang="es-ES" sz="2000" dirty="0">
              <a:solidFill>
                <a:prstClr val="black"/>
              </a:solidFill>
              <a:latin typeface="Calibri"/>
            </a:endParaRPr>
          </a:p>
          <a:p>
            <a:pPr indent="-457200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lang="es-ES" sz="2000" i="1" spc="-5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Add new</a:t>
            </a:r>
          </a:p>
          <a:p>
            <a:pPr indent="-457200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endParaRPr lang="es-ES" sz="2000" i="1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indent="-457200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>
                <a:tab pos="502284" algn="l"/>
              </a:tabLst>
            </a:pPr>
            <a:r>
              <a:rPr lang="es-ES" sz="2000" i="1" spc="-5" dirty="0">
                <a:solidFill>
                  <a:prstClr val="black"/>
                </a:solidFill>
                <a:latin typeface="Arial Narrow"/>
                <a:cs typeface="Arial Narrow"/>
              </a:rPr>
              <a:t>Import </a:t>
            </a:r>
            <a:r>
              <a:rPr lang="es-ES" sz="2000" i="1" spc="-5" dirty="0" err="1">
                <a:solidFill>
                  <a:prstClr val="black"/>
                </a:solidFill>
                <a:latin typeface="Arial Narrow"/>
                <a:cs typeface="Arial Narrow"/>
              </a:rPr>
              <a:t>library</a:t>
            </a:r>
            <a:r>
              <a:rPr lang="es-ES" sz="2000" i="1" spc="-5" dirty="0">
                <a:solidFill>
                  <a:prstClr val="black"/>
                </a:solidFill>
                <a:latin typeface="Arial Narrow"/>
                <a:cs typeface="Arial Narrow"/>
              </a:rPr>
              <a:t> (RIS)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alt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1337" r="8360" b="3721"/>
          <a:stretch/>
        </p:blipFill>
        <p:spPr bwMode="auto">
          <a:xfrm>
            <a:off x="1730661" y="2420888"/>
            <a:ext cx="4917057" cy="27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4079776" y="2852936"/>
            <a:ext cx="2376264" cy="21602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19536" y="2564904"/>
            <a:ext cx="4968240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7600" y="1579465"/>
            <a:ext cx="2929890" cy="5776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Hacemos la</a:t>
            </a:r>
            <a:r>
              <a:rPr spc="-3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búsqueda</a:t>
            </a:r>
            <a:endParaRPr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Marcamos los</a:t>
            </a:r>
            <a:r>
              <a:rPr spc="-5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registros</a:t>
            </a:r>
          </a:p>
          <a:p>
            <a:pPr marL="584835" indent="-285750">
              <a:buFont typeface="Wingdings" panose="05000000000000000000" pitchFamily="2" charset="2"/>
              <a:buChar char="Ø"/>
            </a:pPr>
            <a:endParaRPr lang="es-ES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s-ES" i="1" spc="-5" dirty="0">
                <a:solidFill>
                  <a:prstClr val="black"/>
                </a:solidFill>
                <a:latin typeface="Arial Narrow"/>
                <a:cs typeface="Arial Narrow"/>
              </a:rPr>
              <a:t>Export</a:t>
            </a:r>
            <a:endParaRPr i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45"/>
              </a:spcBef>
              <a:buFont typeface="Wingdings" panose="05000000000000000000" pitchFamily="2" charset="2"/>
              <a:buChar char="Ø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dirty="0" err="1">
                <a:solidFill>
                  <a:prstClr val="black"/>
                </a:solidFill>
                <a:latin typeface="Arial Narrow"/>
                <a:cs typeface="Arial Narrow"/>
              </a:rPr>
              <a:t>En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 formato de</a:t>
            </a:r>
            <a:r>
              <a:rPr spc="-13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Archivo</a:t>
            </a:r>
          </a:p>
          <a:p>
            <a:pPr marL="299085"/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elegir</a:t>
            </a:r>
            <a:r>
              <a:rPr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b="1" i="1" u="heavy" spc="-25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BibTeX</a:t>
            </a:r>
            <a:endParaRPr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40"/>
              </a:spcBef>
              <a:buFont typeface="Wingdings" panose="05000000000000000000" pitchFamily="2" charset="2"/>
              <a:buChar char="Ø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Enviar</a:t>
            </a:r>
            <a:endParaRPr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40"/>
              </a:spcBef>
              <a:buFont typeface="Wingdings" panose="05000000000000000000" pitchFamily="2" charset="2"/>
              <a:buChar char="Ø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spc="-5" dirty="0" err="1">
                <a:solidFill>
                  <a:prstClr val="black"/>
                </a:solidFill>
                <a:latin typeface="Arial Narrow"/>
                <a:cs typeface="Arial Narrow"/>
              </a:rPr>
              <a:t>Abrir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pc="-5" dirty="0" err="1">
                <a:solidFill>
                  <a:prstClr val="black"/>
                </a:solidFill>
                <a:latin typeface="Arial Narrow"/>
                <a:cs typeface="Arial Narrow"/>
              </a:rPr>
              <a:t>Mendeley</a:t>
            </a:r>
            <a:r>
              <a:rPr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pc="-35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lang="es-ES" spc="-5" dirty="0" err="1">
                <a:solidFill>
                  <a:prstClr val="black"/>
                </a:solidFill>
                <a:latin typeface="Arial Narrow"/>
                <a:cs typeface="Arial Narrow"/>
              </a:rPr>
              <a:t>ference</a:t>
            </a:r>
            <a:r>
              <a:rPr lang="es-ES" spc="-5" dirty="0">
                <a:solidFill>
                  <a:prstClr val="black"/>
                </a:solidFill>
                <a:latin typeface="Arial Narrow"/>
                <a:cs typeface="Arial Narrow"/>
              </a:rPr>
              <a:t> Manager</a:t>
            </a: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endParaRPr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40"/>
              </a:spcBef>
              <a:buFont typeface="Wingdings" panose="05000000000000000000" pitchFamily="2" charset="2"/>
              <a:buChar char="Ø"/>
            </a:pPr>
            <a:r>
              <a:rPr lang="es-ES" i="1" spc="-5" dirty="0">
                <a:solidFill>
                  <a:prstClr val="black"/>
                </a:solidFill>
                <a:latin typeface="Arial Narrow"/>
                <a:cs typeface="Arial Narrow"/>
              </a:rPr>
              <a:t>Add new</a:t>
            </a:r>
          </a:p>
          <a:p>
            <a:pPr marL="285750" indent="-285750">
              <a:spcBef>
                <a:spcPts val="40"/>
              </a:spcBef>
              <a:buFont typeface="Wingdings" panose="05000000000000000000" pitchFamily="2" charset="2"/>
              <a:buChar char="Ø"/>
            </a:pPr>
            <a:endParaRPr lang="es-ES" i="1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0" indent="-285750">
              <a:spcBef>
                <a:spcPts val="40"/>
              </a:spcBef>
              <a:buFont typeface="Wingdings" panose="05000000000000000000" pitchFamily="2" charset="2"/>
              <a:buChar char="Ø"/>
            </a:pPr>
            <a:r>
              <a:rPr lang="es-ES" i="1" spc="-5" dirty="0">
                <a:solidFill>
                  <a:prstClr val="black"/>
                </a:solidFill>
                <a:latin typeface="Arial Narrow"/>
                <a:cs typeface="Arial Narrow"/>
              </a:rPr>
              <a:t>Import </a:t>
            </a:r>
            <a:r>
              <a:rPr lang="es-ES" i="1" spc="-5" dirty="0" err="1">
                <a:solidFill>
                  <a:prstClr val="black"/>
                </a:solidFill>
                <a:latin typeface="Arial Narrow"/>
                <a:cs typeface="Arial Narrow"/>
              </a:rPr>
              <a:t>library</a:t>
            </a:r>
            <a:r>
              <a:rPr lang="es-ES" i="1" spc="-5" dirty="0">
                <a:solidFill>
                  <a:prstClr val="black"/>
                </a:solidFill>
                <a:latin typeface="Arial Narrow"/>
                <a:cs typeface="Arial Narrow"/>
              </a:rPr>
              <a:t> (</a:t>
            </a:r>
            <a:r>
              <a:rPr lang="es-ES" i="1" spc="-5" dirty="0" err="1">
                <a:solidFill>
                  <a:prstClr val="black"/>
                </a:solidFill>
                <a:latin typeface="Arial Narrow"/>
                <a:cs typeface="Arial Narrow"/>
              </a:rPr>
              <a:t>BibTex</a:t>
            </a:r>
            <a:r>
              <a:rPr lang="es-ES" i="1" spc="-5" dirty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</a:p>
          <a:p>
            <a:pPr>
              <a:spcBef>
                <a:spcPts val="40"/>
              </a:spcBef>
              <a:buFont typeface="Wingdings"/>
              <a:buChar char=""/>
            </a:pPr>
            <a:endParaRPr lang="es-ES" sz="2400" i="1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  <a:buFont typeface="Wingdings"/>
              <a:buChar char=""/>
            </a:pPr>
            <a:endParaRPr lang="es-ES" sz="2400" i="1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  <a:buFont typeface="Wingdings"/>
              <a:buChar char="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4151784" y="3356992"/>
            <a:ext cx="2880632" cy="216024"/>
          </a:xfrm>
          <a:custGeom>
            <a:avLst/>
            <a:gdLst/>
            <a:ahLst/>
            <a:cxnLst/>
            <a:rect l="l" t="t" r="r" b="b"/>
            <a:pathLst>
              <a:path w="2451100" h="316229">
                <a:moveTo>
                  <a:pt x="175644" y="57662"/>
                </a:moveTo>
                <a:lnTo>
                  <a:pt x="170568" y="115320"/>
                </a:lnTo>
                <a:lnTo>
                  <a:pt x="2445766" y="316102"/>
                </a:lnTo>
                <a:lnTo>
                  <a:pt x="2450846" y="258445"/>
                </a:lnTo>
                <a:lnTo>
                  <a:pt x="175644" y="57662"/>
                </a:lnTo>
                <a:close/>
              </a:path>
              <a:path w="2451100" h="316229">
                <a:moveTo>
                  <a:pt x="180720" y="0"/>
                </a:moveTo>
                <a:lnTo>
                  <a:pt x="0" y="71247"/>
                </a:lnTo>
                <a:lnTo>
                  <a:pt x="165481" y="173100"/>
                </a:lnTo>
                <a:lnTo>
                  <a:pt x="170568" y="115320"/>
                </a:lnTo>
                <a:lnTo>
                  <a:pt x="141731" y="112775"/>
                </a:lnTo>
                <a:lnTo>
                  <a:pt x="146812" y="55118"/>
                </a:lnTo>
                <a:lnTo>
                  <a:pt x="175868" y="55118"/>
                </a:lnTo>
                <a:lnTo>
                  <a:pt x="180720" y="0"/>
                </a:lnTo>
                <a:close/>
              </a:path>
              <a:path w="2451100" h="316229">
                <a:moveTo>
                  <a:pt x="146812" y="55118"/>
                </a:moveTo>
                <a:lnTo>
                  <a:pt x="141731" y="112775"/>
                </a:lnTo>
                <a:lnTo>
                  <a:pt x="170568" y="115320"/>
                </a:lnTo>
                <a:lnTo>
                  <a:pt x="175644" y="57662"/>
                </a:lnTo>
                <a:lnTo>
                  <a:pt x="146812" y="55118"/>
                </a:lnTo>
                <a:close/>
              </a:path>
              <a:path w="2451100" h="316229">
                <a:moveTo>
                  <a:pt x="175868" y="55118"/>
                </a:moveTo>
                <a:lnTo>
                  <a:pt x="146812" y="55118"/>
                </a:lnTo>
                <a:lnTo>
                  <a:pt x="175644" y="57662"/>
                </a:lnTo>
                <a:lnTo>
                  <a:pt x="175868" y="55118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42383" y="1066801"/>
            <a:ext cx="4582217" cy="486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 </a:t>
            </a: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endParaRPr lang="es-ES" altLang="es-ES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8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r="40062" b="4471"/>
          <a:stretch>
            <a:fillRect/>
          </a:stretch>
        </p:blipFill>
        <p:spPr bwMode="auto">
          <a:xfrm>
            <a:off x="4223793" y="1719538"/>
            <a:ext cx="4781487" cy="3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1 Rectángulo"/>
          <p:cNvSpPr>
            <a:spLocks noChangeArrowheads="1"/>
          </p:cNvSpPr>
          <p:nvPr/>
        </p:nvSpPr>
        <p:spPr bwMode="auto">
          <a:xfrm>
            <a:off x="4702175" y="5918200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800">
                <a:solidFill>
                  <a:prstClr val="black"/>
                </a:solidFill>
                <a:latin typeface="Arial" charset="0"/>
                <a:hlinkClick r:id="rId3"/>
              </a:rPr>
              <a:t>Google Académico</a:t>
            </a:r>
            <a:endParaRPr lang="es-ES" altLang="es-E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6B74A48-D23C-4315-8CF0-90E7FD778B51}"/>
              </a:ext>
            </a:extLst>
          </p:cNvPr>
          <p:cNvSpPr/>
          <p:nvPr/>
        </p:nvSpPr>
        <p:spPr>
          <a:xfrm>
            <a:off x="2252728" y="1145786"/>
            <a:ext cx="6719279" cy="387350"/>
          </a:xfrm>
          <a:custGeom>
            <a:avLst/>
            <a:gdLst/>
            <a:ahLst/>
            <a:cxnLst/>
            <a:rect l="l" t="t" r="r" b="b"/>
            <a:pathLst>
              <a:path w="8784590" h="387350">
                <a:moveTo>
                  <a:pt x="0" y="387096"/>
                </a:moveTo>
                <a:lnTo>
                  <a:pt x="8784336" y="387096"/>
                </a:lnTo>
                <a:lnTo>
                  <a:pt x="8784336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CEB7B4E-45B5-4295-AA41-697602766BE3}"/>
              </a:ext>
            </a:extLst>
          </p:cNvPr>
          <p:cNvSpPr txBox="1">
            <a:spLocks/>
          </p:cNvSpPr>
          <p:nvPr/>
        </p:nvSpPr>
        <p:spPr>
          <a:xfrm>
            <a:off x="2698612" y="1050973"/>
            <a:ext cx="67687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3200" b="1" kern="0" spc="5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Exportar desde</a:t>
            </a:r>
            <a:r>
              <a:rPr lang="es-ES" sz="3200" b="1" kern="0" spc="-16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Google Académico</a:t>
            </a:r>
            <a:endParaRPr lang="es-ES" sz="3200" b="1" kern="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C62BEF0C-798A-46CC-9B52-62706979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05" y="2514600"/>
            <a:ext cx="2368461" cy="257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8" rIns="82295" bIns="41148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altLang="es-ES" sz="162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altLang="es-ES" sz="162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2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Cliqueamos </a:t>
            </a:r>
            <a:r>
              <a:rPr lang="es-ES" altLang="es-ES" sz="1620" i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</a:t>
            </a:r>
            <a:r>
              <a:rPr lang="es-ES" altLang="es-ES" sz="1620" i="1" dirty="0" err="1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Importer</a:t>
            </a:r>
            <a:r>
              <a:rPr lang="es-ES" altLang="es-ES" sz="1620" i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s-ES" altLang="es-ES" sz="162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Seleccionamos artículos a exportar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altLang="es-ES" sz="1620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altLang="es-ES" sz="162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Cuando abrimos </a:t>
            </a:r>
            <a:r>
              <a:rPr lang="es-ES" altLang="es-ES" sz="1620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Mendeley</a:t>
            </a:r>
            <a:r>
              <a:rPr lang="es-ES" altLang="es-ES" sz="162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Reference Manager, ya están cargados</a:t>
            </a:r>
            <a:r>
              <a:rPr lang="es-ES" altLang="es-ES" sz="162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2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las referencias</a:t>
            </a:r>
          </a:p>
          <a:p>
            <a:pPr marL="411476" indent="-411476">
              <a:buFont typeface="+mj-lt"/>
              <a:buAutoNum type="arabicPeriod"/>
            </a:pPr>
            <a:endParaRPr lang="es-ES" altLang="es-ES" sz="162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1" y="2997885"/>
            <a:ext cx="2170729" cy="36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24800" y="2209801"/>
            <a:ext cx="2573020" cy="4029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AÑADE</a:t>
            </a:r>
            <a:r>
              <a:rPr sz="20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REFERENCIAS</a:t>
            </a:r>
            <a:endParaRPr sz="20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/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MANUALMENTE</a:t>
            </a:r>
            <a:endParaRPr sz="20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Desde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Mendeley</a:t>
            </a:r>
            <a:r>
              <a:rPr sz="200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45" dirty="0" err="1">
                <a:solidFill>
                  <a:prstClr val="black"/>
                </a:solidFill>
                <a:latin typeface="Arial Narrow"/>
                <a:cs typeface="Arial Narrow"/>
              </a:rPr>
              <a:t>Refe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r>
              <a:rPr lang="es-ES"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ence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Manage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r: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7020">
              <a:buFont typeface="Wingdings"/>
              <a:buChar char=""/>
              <a:tabLst>
                <a:tab pos="299720" algn="l"/>
              </a:tabLst>
            </a:pPr>
            <a:r>
              <a:rPr lang="es-ES" sz="2000" dirty="0">
                <a:solidFill>
                  <a:prstClr val="black"/>
                </a:solidFill>
                <a:latin typeface="Arial Narrow"/>
                <a:cs typeface="Arial Narrow"/>
              </a:rPr>
              <a:t>Add n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lang="es-ES" sz="2000" dirty="0">
                <a:solidFill>
                  <a:prstClr val="black"/>
                </a:solidFill>
                <a:latin typeface="Arial Narrow"/>
                <a:cs typeface="Arial Narrow"/>
              </a:rPr>
              <a:t>w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99085" indent="-287020"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i="1" u="heavy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Add Entry</a:t>
            </a:r>
            <a:r>
              <a:rPr sz="2000" b="1" i="1" u="heavy" spc="-35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i="1" u="heavy" spc="-5" dirty="0">
                <a:solidFill>
                  <a:srgbClr val="94B3D6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Manually</a:t>
            </a:r>
            <a:endParaRPr lang="es-ES" sz="2000" b="1" i="1" u="heavy" spc="-5" dirty="0">
              <a:solidFill>
                <a:srgbClr val="94B3D6"/>
              </a:solidFill>
              <a:uFill>
                <a:solidFill>
                  <a:srgbClr val="94B3D6"/>
                </a:solidFill>
              </a:uFill>
              <a:latin typeface="Arial Narrow"/>
              <a:cs typeface="Arial Narrow"/>
            </a:endParaRPr>
          </a:p>
          <a:p>
            <a:pPr marL="299085" indent="-287020"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lang="es-ES" sz="2000" u="heavy" spc="-5" dirty="0">
                <a:solidFill>
                  <a:prstClr val="black"/>
                </a:solidFill>
                <a:uFill>
                  <a:solidFill>
                    <a:srgbClr val="94B3D6"/>
                  </a:solidFill>
                </a:uFill>
                <a:latin typeface="Arial Narrow"/>
                <a:cs typeface="Arial Narrow"/>
              </a:rPr>
              <a:t>Seleccionar tipo de documento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99085" indent="-287020">
              <a:buFont typeface="Wingdings"/>
              <a:buChar char=""/>
              <a:tabLst>
                <a:tab pos="299720" algn="l"/>
              </a:tabLst>
            </a:pP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Introducir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DOI</a:t>
            </a:r>
          </a:p>
          <a:p>
            <a:pPr marL="299085" indent="-287020">
              <a:buFont typeface="Wingdings"/>
              <a:buChar char=""/>
              <a:tabLst>
                <a:tab pos="299720" algn="l"/>
              </a:tabLst>
            </a:pP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Si el documento no tiene DOI,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la</a:t>
            </a:r>
            <a:r>
              <a:rPr sz="200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45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eferencia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608417"/>
            <a:ext cx="5688583" cy="3487583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981200" y="3200400"/>
            <a:ext cx="914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63552" y="1092200"/>
            <a:ext cx="4337248" cy="393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E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Referencias manuales</a:t>
            </a:r>
            <a:endParaRPr lang="es-ES" altLang="es-E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743200"/>
            <a:ext cx="2530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2133600" y="1371600"/>
            <a:ext cx="2520280" cy="529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3683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0965">
              <a:spcBef>
                <a:spcPts val="290"/>
              </a:spcBef>
            </a:pPr>
            <a:r>
              <a:rPr lang="es-ES" sz="3200" b="1" spc="-5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Mendeley</a:t>
            </a:r>
            <a:endParaRPr lang="es-ES" sz="3200" b="1" spc="-5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0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665285" y="4614937"/>
            <a:ext cx="99822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70170" indent="-342900"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400" spc="-5" dirty="0" err="1">
                <a:latin typeface="Arial Narrow" panose="020B0606020202030204" pitchFamily="34" charset="0"/>
              </a:rPr>
              <a:t>Selecciona</a:t>
            </a:r>
            <a:r>
              <a:rPr sz="2400" spc="-5" dirty="0">
                <a:latin typeface="Arial Narrow" panose="020B0606020202030204" pitchFamily="34" charset="0"/>
              </a:rPr>
              <a:t> </a:t>
            </a:r>
            <a:r>
              <a:rPr lang="es-ES" sz="2400" spc="-5" dirty="0">
                <a:latin typeface="Arial Narrow" panose="020B0606020202030204" pitchFamily="34" charset="0"/>
              </a:rPr>
              <a:t>el documento</a:t>
            </a:r>
            <a:endParaRPr sz="2400" dirty="0">
              <a:latin typeface="Arial Narrow" panose="020B0606020202030204" pitchFamily="34" charset="0"/>
              <a:cs typeface="Arial Narrow"/>
            </a:endParaRPr>
          </a:p>
          <a:p>
            <a:pPr marL="5157470" indent="-342900">
              <a:spcBef>
                <a:spcPts val="45"/>
              </a:spcBef>
              <a:buFont typeface="Wingdings" panose="05000000000000000000" pitchFamily="2" charset="2"/>
              <a:buChar char="Ø"/>
            </a:pPr>
            <a:endParaRPr sz="2400" dirty="0">
              <a:latin typeface="Arial Narrow" panose="020B0606020202030204" pitchFamily="34" charset="0"/>
              <a:cs typeface="Times New Roman"/>
            </a:endParaRPr>
          </a:p>
          <a:p>
            <a:pPr marL="5170170" marR="84455" indent="-342900">
              <a:buFont typeface="Wingdings" panose="05000000000000000000" pitchFamily="2" charset="2"/>
              <a:buChar char="Ø"/>
            </a:pPr>
            <a:r>
              <a:rPr sz="2400" spc="-5" dirty="0" err="1">
                <a:latin typeface="Arial Narrow" panose="020B0606020202030204" pitchFamily="34" charset="0"/>
              </a:rPr>
              <a:t>Botón</a:t>
            </a:r>
            <a:r>
              <a:rPr sz="2400" spc="-5" dirty="0">
                <a:latin typeface="Arial Narrow" panose="020B0606020202030204" pitchFamily="34" charset="0"/>
              </a:rPr>
              <a:t> </a:t>
            </a:r>
            <a:r>
              <a:rPr lang="es-ES" sz="2400" spc="-5" dirty="0" err="1">
                <a:latin typeface="Arial Narrow" panose="020B0606020202030204" pitchFamily="34" charset="0"/>
              </a:rPr>
              <a:t>izquierd</a:t>
            </a:r>
            <a:r>
              <a:rPr sz="2400" spc="-5" dirty="0">
                <a:latin typeface="Arial Narrow" panose="020B0606020202030204" pitchFamily="34" charset="0"/>
              </a:rPr>
              <a:t>o</a:t>
            </a:r>
            <a:r>
              <a:rPr lang="es-ES" sz="2400" spc="-5" dirty="0">
                <a:latin typeface="Arial Narrow" panose="020B0606020202030204" pitchFamily="34" charset="0"/>
              </a:rPr>
              <a:t>:</a:t>
            </a:r>
            <a:r>
              <a:rPr sz="2400" spc="-110" dirty="0">
                <a:latin typeface="Arial Narrow" panose="020B0606020202030204" pitchFamily="34" charset="0"/>
              </a:rPr>
              <a:t> </a:t>
            </a:r>
            <a:r>
              <a:rPr sz="2400" i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Formatted  Citation</a:t>
            </a:r>
          </a:p>
          <a:p>
            <a:pPr marL="5157470" indent="-342900">
              <a:spcBef>
                <a:spcPts val="40"/>
              </a:spcBef>
              <a:buFont typeface="Wingdings" panose="05000000000000000000" pitchFamily="2" charset="2"/>
              <a:buChar char="Ø"/>
            </a:pPr>
            <a:endParaRPr sz="2400" dirty="0">
              <a:latin typeface="Arial Narrow" panose="020B0606020202030204" pitchFamily="34" charset="0"/>
              <a:cs typeface="Times New Roman"/>
            </a:endParaRPr>
          </a:p>
          <a:p>
            <a:pPr marL="5170170" indent="-3429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sz="2400" dirty="0" err="1">
                <a:latin typeface="Arial Narrow" panose="020B0606020202030204" pitchFamily="34" charset="0"/>
              </a:rPr>
              <a:t>Abrir</a:t>
            </a:r>
            <a:r>
              <a:rPr sz="2400" dirty="0">
                <a:latin typeface="Arial Narrow" panose="020B0606020202030204" pitchFamily="34" charset="0"/>
              </a:rPr>
              <a:t> un </a:t>
            </a:r>
            <a:r>
              <a:rPr sz="2400" spc="-10" dirty="0">
                <a:latin typeface="Arial Narrow" panose="020B0606020202030204" pitchFamily="34" charset="0"/>
              </a:rPr>
              <a:t>Word </a:t>
            </a:r>
            <a:r>
              <a:rPr sz="2400" dirty="0">
                <a:latin typeface="Arial Narrow" panose="020B0606020202030204" pitchFamily="34" charset="0"/>
              </a:rPr>
              <a:t>y</a:t>
            </a:r>
            <a:r>
              <a:rPr sz="2400" spc="-120" dirty="0">
                <a:latin typeface="Arial Narrow" panose="020B0606020202030204" pitchFamily="34" charset="0"/>
              </a:rPr>
              <a:t> </a:t>
            </a:r>
            <a:r>
              <a:rPr sz="2400" spc="-5" dirty="0">
                <a:latin typeface="Arial Narrow" panose="020B0606020202030204" pitchFamily="34" charset="0"/>
              </a:rPr>
              <a:t>pegar</a:t>
            </a:r>
          </a:p>
          <a:p>
            <a:pPr marL="4814570"/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27" y="1905001"/>
            <a:ext cx="8327004" cy="2505241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133600" y="2715788"/>
            <a:ext cx="1828800" cy="4846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63552" y="1092201"/>
            <a:ext cx="4337248" cy="393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E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Crear una bibliografía</a:t>
            </a:r>
            <a:endParaRPr lang="es-ES" altLang="es-E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09037" y="3097530"/>
            <a:ext cx="861060" cy="276225"/>
          </a:xfrm>
          <a:custGeom>
            <a:avLst/>
            <a:gdLst/>
            <a:ahLst/>
            <a:cxnLst/>
            <a:rect l="l" t="t" r="r" b="b"/>
            <a:pathLst>
              <a:path w="861060" h="276225">
                <a:moveTo>
                  <a:pt x="0" y="137922"/>
                </a:moveTo>
                <a:lnTo>
                  <a:pt x="21949" y="94317"/>
                </a:lnTo>
                <a:lnTo>
                  <a:pt x="83068" y="56455"/>
                </a:lnTo>
                <a:lnTo>
                  <a:pt x="126101" y="40386"/>
                </a:lnTo>
                <a:lnTo>
                  <a:pt x="176267" y="26602"/>
                </a:lnTo>
                <a:lnTo>
                  <a:pt x="232679" y="15389"/>
                </a:lnTo>
                <a:lnTo>
                  <a:pt x="294451" y="7028"/>
                </a:lnTo>
                <a:lnTo>
                  <a:pt x="360697" y="1804"/>
                </a:lnTo>
                <a:lnTo>
                  <a:pt x="430530" y="0"/>
                </a:lnTo>
                <a:lnTo>
                  <a:pt x="500356" y="1804"/>
                </a:lnTo>
                <a:lnTo>
                  <a:pt x="566598" y="7028"/>
                </a:lnTo>
                <a:lnTo>
                  <a:pt x="628369" y="15389"/>
                </a:lnTo>
                <a:lnTo>
                  <a:pt x="684781" y="26602"/>
                </a:lnTo>
                <a:lnTo>
                  <a:pt x="734948" y="40386"/>
                </a:lnTo>
                <a:lnTo>
                  <a:pt x="777983" y="56455"/>
                </a:lnTo>
                <a:lnTo>
                  <a:pt x="812999" y="74526"/>
                </a:lnTo>
                <a:lnTo>
                  <a:pt x="855424" y="115543"/>
                </a:lnTo>
                <a:lnTo>
                  <a:pt x="861060" y="137922"/>
                </a:lnTo>
                <a:lnTo>
                  <a:pt x="855424" y="160300"/>
                </a:lnTo>
                <a:lnTo>
                  <a:pt x="812999" y="201317"/>
                </a:lnTo>
                <a:lnTo>
                  <a:pt x="777983" y="219388"/>
                </a:lnTo>
                <a:lnTo>
                  <a:pt x="734949" y="235458"/>
                </a:lnTo>
                <a:lnTo>
                  <a:pt x="684781" y="249241"/>
                </a:lnTo>
                <a:lnTo>
                  <a:pt x="628369" y="260454"/>
                </a:lnTo>
                <a:lnTo>
                  <a:pt x="566598" y="268815"/>
                </a:lnTo>
                <a:lnTo>
                  <a:pt x="500356" y="274039"/>
                </a:lnTo>
                <a:lnTo>
                  <a:pt x="430530" y="275844"/>
                </a:lnTo>
                <a:lnTo>
                  <a:pt x="360697" y="274039"/>
                </a:lnTo>
                <a:lnTo>
                  <a:pt x="294451" y="268815"/>
                </a:lnTo>
                <a:lnTo>
                  <a:pt x="232679" y="260454"/>
                </a:lnTo>
                <a:lnTo>
                  <a:pt x="176267" y="249241"/>
                </a:lnTo>
                <a:lnTo>
                  <a:pt x="126101" y="235457"/>
                </a:lnTo>
                <a:lnTo>
                  <a:pt x="83068" y="219388"/>
                </a:lnTo>
                <a:lnTo>
                  <a:pt x="48056" y="201317"/>
                </a:lnTo>
                <a:lnTo>
                  <a:pt x="5635" y="160300"/>
                </a:lnTo>
                <a:lnTo>
                  <a:pt x="0" y="13792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5114" y="2789683"/>
            <a:ext cx="862965" cy="277495"/>
          </a:xfrm>
          <a:custGeom>
            <a:avLst/>
            <a:gdLst/>
            <a:ahLst/>
            <a:cxnLst/>
            <a:rect l="l" t="t" r="r" b="b"/>
            <a:pathLst>
              <a:path w="862965" h="277494">
                <a:moveTo>
                  <a:pt x="0" y="138683"/>
                </a:moveTo>
                <a:lnTo>
                  <a:pt x="21987" y="94853"/>
                </a:lnTo>
                <a:lnTo>
                  <a:pt x="83212" y="56784"/>
                </a:lnTo>
                <a:lnTo>
                  <a:pt x="126320" y="40624"/>
                </a:lnTo>
                <a:lnTo>
                  <a:pt x="176574" y="26761"/>
                </a:lnTo>
                <a:lnTo>
                  <a:pt x="233086" y="15481"/>
                </a:lnTo>
                <a:lnTo>
                  <a:pt x="294968" y="7071"/>
                </a:lnTo>
                <a:lnTo>
                  <a:pt x="361332" y="1815"/>
                </a:lnTo>
                <a:lnTo>
                  <a:pt x="431292" y="0"/>
                </a:lnTo>
                <a:lnTo>
                  <a:pt x="501251" y="1815"/>
                </a:lnTo>
                <a:lnTo>
                  <a:pt x="567615" y="7071"/>
                </a:lnTo>
                <a:lnTo>
                  <a:pt x="629497" y="15481"/>
                </a:lnTo>
                <a:lnTo>
                  <a:pt x="686009" y="26761"/>
                </a:lnTo>
                <a:lnTo>
                  <a:pt x="736263" y="40624"/>
                </a:lnTo>
                <a:lnTo>
                  <a:pt x="779371" y="56784"/>
                </a:lnTo>
                <a:lnTo>
                  <a:pt x="814444" y="74956"/>
                </a:lnTo>
                <a:lnTo>
                  <a:pt x="856939" y="116191"/>
                </a:lnTo>
                <a:lnTo>
                  <a:pt x="862583" y="138683"/>
                </a:lnTo>
                <a:lnTo>
                  <a:pt x="856939" y="161176"/>
                </a:lnTo>
                <a:lnTo>
                  <a:pt x="814444" y="202411"/>
                </a:lnTo>
                <a:lnTo>
                  <a:pt x="779371" y="220583"/>
                </a:lnTo>
                <a:lnTo>
                  <a:pt x="736263" y="236743"/>
                </a:lnTo>
                <a:lnTo>
                  <a:pt x="686009" y="250606"/>
                </a:lnTo>
                <a:lnTo>
                  <a:pt x="629497" y="261886"/>
                </a:lnTo>
                <a:lnTo>
                  <a:pt x="567615" y="270296"/>
                </a:lnTo>
                <a:lnTo>
                  <a:pt x="501251" y="275552"/>
                </a:lnTo>
                <a:lnTo>
                  <a:pt x="431292" y="277367"/>
                </a:lnTo>
                <a:lnTo>
                  <a:pt x="361332" y="275552"/>
                </a:lnTo>
                <a:lnTo>
                  <a:pt x="294968" y="270296"/>
                </a:lnTo>
                <a:lnTo>
                  <a:pt x="233086" y="261886"/>
                </a:lnTo>
                <a:lnTo>
                  <a:pt x="176574" y="250606"/>
                </a:lnTo>
                <a:lnTo>
                  <a:pt x="126320" y="236743"/>
                </a:lnTo>
                <a:lnTo>
                  <a:pt x="83212" y="220583"/>
                </a:lnTo>
                <a:lnTo>
                  <a:pt x="48139" y="202411"/>
                </a:lnTo>
                <a:lnTo>
                  <a:pt x="5644" y="161176"/>
                </a:lnTo>
                <a:lnTo>
                  <a:pt x="0" y="13868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1436" y="2110256"/>
            <a:ext cx="8887257" cy="23602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Para citar hay que tener instalado previamente un plugin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en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word</a:t>
            </a: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855335">
              <a:spcBef>
                <a:spcPts val="1470"/>
              </a:spcBef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Desde 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Mendeley</a:t>
            </a:r>
            <a:r>
              <a:rPr sz="2000" spc="-5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s-ES" sz="2000" spc="-50" dirty="0">
                <a:solidFill>
                  <a:prstClr val="black"/>
                </a:solidFill>
                <a:latin typeface="Arial Narrow"/>
                <a:cs typeface="Arial Narrow"/>
              </a:rPr>
              <a:t>Reference Manager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:</a:t>
            </a:r>
            <a:endParaRPr lang="es-ES" sz="2000" spc="-5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197600" indent="-342900">
              <a:buFont typeface="Wingdings" panose="05000000000000000000" pitchFamily="2" charset="2"/>
              <a:buChar char="ü"/>
              <a:tabLst>
                <a:tab pos="6142355" algn="l"/>
              </a:tabLst>
            </a:pPr>
            <a:r>
              <a:rPr sz="2000" spc="-40" dirty="0">
                <a:solidFill>
                  <a:prstClr val="black"/>
                </a:solidFill>
                <a:latin typeface="Arial Narrow"/>
                <a:cs typeface="Arial Narrow"/>
              </a:rPr>
              <a:t>Tools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6197600" indent="-342900">
              <a:buFont typeface="Wingdings" panose="05000000000000000000" pitchFamily="2" charset="2"/>
              <a:buChar char="ü"/>
              <a:tabLst>
                <a:tab pos="6142355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Install </a:t>
            </a:r>
            <a:r>
              <a:rPr sz="2000" b="1" i="1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M</a:t>
            </a:r>
            <a:r>
              <a:rPr lang="es-ES" sz="2000" b="1" i="1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e</a:t>
            </a:r>
            <a:r>
              <a:rPr sz="2000" b="1" i="1" spc="-5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n</a:t>
            </a:r>
            <a:r>
              <a:rPr lang="es-ES" sz="2000" b="1" i="1" spc="-5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deley</a:t>
            </a:r>
            <a:r>
              <a:rPr lang="es-ES" sz="2000" b="1" i="1" spc="-5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 Cite</a:t>
            </a:r>
          </a:p>
          <a:p>
            <a:pPr marL="6197600" indent="-342900">
              <a:buFont typeface="Wingdings" panose="05000000000000000000" pitchFamily="2" charset="2"/>
              <a:buChar char="ü"/>
              <a:tabLst>
                <a:tab pos="6142355" algn="l"/>
              </a:tabLst>
            </a:pPr>
            <a:r>
              <a:rPr lang="es-ES" sz="2000" spc="-5" dirty="0">
                <a:solidFill>
                  <a:prstClr val="black"/>
                </a:solidFill>
                <a:latin typeface="Arial Narrow"/>
                <a:cs typeface="Arial Narrow"/>
              </a:rPr>
              <a:t>Recomendable Word Office 365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543302"/>
            <a:ext cx="4781550" cy="1047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67" y="3642520"/>
            <a:ext cx="4248150" cy="17087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4" y="5160571"/>
            <a:ext cx="4472937" cy="1573792"/>
          </a:xfrm>
          <a:prstGeom prst="rect">
            <a:avLst/>
          </a:prstGeom>
        </p:spPr>
      </p:pic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18078" y="1034823"/>
            <a:ext cx="3177922" cy="393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E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Insertar citas</a:t>
            </a:r>
            <a:endParaRPr lang="es-ES" altLang="es-E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0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7401" y="1839233"/>
            <a:ext cx="75672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En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nuestro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Word,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nos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posicionamos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con el cursor en dónde queramos insertar  la cita.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En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pestaña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referencias </a:t>
            </a:r>
            <a:r>
              <a:rPr sz="2000" spc="-10" dirty="0" err="1">
                <a:solidFill>
                  <a:prstClr val="black"/>
                </a:solidFill>
                <a:latin typeface="Arial Narrow"/>
                <a:cs typeface="Arial Narrow"/>
              </a:rPr>
              <a:t>clic</a:t>
            </a:r>
            <a:r>
              <a:rPr sz="2000" u="heavy" spc="-10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i="1" u="heavy" spc="-5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“</a:t>
            </a:r>
            <a:r>
              <a:rPr lang="es-ES" sz="2000" b="1" i="1" u="heavy" spc="-5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M</a:t>
            </a:r>
            <a:r>
              <a:rPr sz="2000" b="1" i="1" u="heavy" spc="-5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e</a:t>
            </a:r>
            <a:r>
              <a:rPr lang="es-ES" sz="2000" b="1" i="1" u="heavy" spc="-5" dirty="0" err="1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ndeley</a:t>
            </a:r>
            <a:r>
              <a:rPr sz="2000" b="1" i="1" u="heavy" spc="-5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i="1" u="heavy" dirty="0" err="1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Cit</a:t>
            </a:r>
            <a:r>
              <a:rPr lang="es-ES" sz="2000" b="1" i="1" u="heavy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e</a:t>
            </a:r>
            <a:r>
              <a:rPr sz="2000" b="1" i="1" u="heavy" dirty="0">
                <a:solidFill>
                  <a:srgbClr val="B7DEE8"/>
                </a:solidFill>
                <a:uFill>
                  <a:solidFill>
                    <a:srgbClr val="B7DEE8"/>
                  </a:solidFill>
                </a:uFill>
                <a:latin typeface="Arial Narrow"/>
                <a:cs typeface="Arial Narrow"/>
              </a:rPr>
              <a:t>”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0" y="5813213"/>
            <a:ext cx="820891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Elegimos la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cita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99085" indent="-287020"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Si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queremos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elegir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dos</a:t>
            </a:r>
            <a:r>
              <a:rPr sz="2000" spc="-2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10" dirty="0" err="1">
                <a:solidFill>
                  <a:prstClr val="black"/>
                </a:solidFill>
                <a:latin typeface="Arial Narrow"/>
                <a:cs typeface="Arial Narrow"/>
              </a:rPr>
              <a:t>citas,</a:t>
            </a:r>
            <a:r>
              <a:rPr sz="2000" spc="-5" dirty="0" err="1">
                <a:solidFill>
                  <a:prstClr val="black"/>
                </a:solidFill>
                <a:latin typeface="Arial Narrow"/>
                <a:cs typeface="Arial Narrow"/>
              </a:rPr>
              <a:t>marcamos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 las dos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citas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99085" indent="-287020">
              <a:buClr>
                <a:prstClr val="black"/>
              </a:buClr>
              <a:buFont typeface="Wingdings"/>
              <a:buChar char=""/>
              <a:tabLst>
                <a:tab pos="299720" algn="l"/>
              </a:tabLst>
            </a:pPr>
            <a:r>
              <a:rPr lang="es-ES" sz="2000" b="1" i="1" spc="-5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I</a:t>
            </a:r>
            <a:r>
              <a:rPr sz="2000" b="1" i="1" spc="-5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n</a:t>
            </a:r>
            <a:r>
              <a:rPr lang="es-ES" sz="2000" b="1" i="1" spc="-5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sert</a:t>
            </a:r>
            <a:r>
              <a:rPr lang="es-ES" sz="2000" b="1" i="1" spc="-5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 </a:t>
            </a:r>
            <a:r>
              <a:rPr sz="2000" b="1" i="1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Ci</a:t>
            </a:r>
            <a:r>
              <a:rPr lang="es-ES" sz="2000" b="1" i="1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tation</a:t>
            </a:r>
            <a:endParaRPr sz="2000" b="1" i="1" dirty="0">
              <a:solidFill>
                <a:srgbClr val="4F81BD">
                  <a:lumMod val="60000"/>
                  <a:lumOff val="40000"/>
                </a:srgbClr>
              </a:solidFill>
              <a:latin typeface="Arial Narrow"/>
              <a:cs typeface="Arial Narrow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02145"/>
            <a:ext cx="6029782" cy="3162682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7248128" y="5542818"/>
            <a:ext cx="990600" cy="2440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43672" y="1034823"/>
            <a:ext cx="2952328" cy="393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E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Insertar citas</a:t>
            </a:r>
            <a:endParaRPr lang="es-ES" altLang="es-E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1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752600" y="1066801"/>
            <a:ext cx="5867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dirty="0">
                <a:solidFill>
                  <a:prstClr val="black"/>
                </a:solidFill>
                <a:latin typeface="Lucida Sans" pitchFamily="34" charset="0"/>
              </a:rPr>
              <a:t> </a:t>
            </a: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Insertar  bibliografía de las citas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19536" y="2076634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Una vez insertadas las citas en el texto, debemos generar la 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bibliografía</a:t>
            </a:r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Desde </a:t>
            </a:r>
            <a:r>
              <a:rPr lang="es-ES" dirty="0" err="1">
                <a:solidFill>
                  <a:prstClr val="black"/>
                </a:solidFill>
                <a:latin typeface="Arial Narrow" panose="020B0606020202030204" pitchFamily="34" charset="0"/>
              </a:rPr>
              <a:t>Mendeley</a:t>
            </a: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 Cite</a:t>
            </a:r>
          </a:p>
          <a:p>
            <a:pPr marL="342900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Pestaña More</a:t>
            </a:r>
          </a:p>
          <a:p>
            <a:pPr marL="342900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b="1" i="1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Insert</a:t>
            </a:r>
            <a:r>
              <a:rPr lang="es-ES" b="1" i="1" dirty="0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s-ES" b="1" i="1" dirty="0" err="1">
                <a:solidFill>
                  <a:srgbClr val="4F81B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Bibliography</a:t>
            </a:r>
            <a:endParaRPr lang="es-ES" b="1" i="1" dirty="0">
              <a:solidFill>
                <a:srgbClr val="4F81B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Arial Narrow" panose="020B0606020202030204" pitchFamily="34" charset="0"/>
              </a:rPr>
              <a:t>Se creará la bibliografía de las citas que hayamos insertado previamente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8112224" y="4581128"/>
            <a:ext cx="5760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835932"/>
            <a:ext cx="7620000" cy="275835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9192344" y="4310644"/>
            <a:ext cx="9906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495600" y="980729"/>
            <a:ext cx="255001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PDF’s</a:t>
            </a:r>
            <a:endParaRPr lang="es-ES" altLang="es-ES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636912"/>
            <a:ext cx="76328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660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7649" y="2780928"/>
            <a:ext cx="4214495" cy="277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lang="es-ES"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2"/>
              </a:rPr>
              <a:t>Guía evita el plagio</a:t>
            </a:r>
            <a:endParaRPr lang="es-ES" sz="2000" b="1" u="heavy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Narrow" panose="020B0606020202030204" pitchFamily="34" charset="0"/>
              <a:cs typeface="Arial Narrow"/>
              <a:hlinkClick r:id="rId3"/>
            </a:endParaRPr>
          </a:p>
          <a:p>
            <a:pPr>
              <a:spcBef>
                <a:spcPts val="40"/>
              </a:spcBef>
              <a:buFont typeface="Wingdings"/>
              <a:buChar char=""/>
            </a:pPr>
            <a:endParaRPr sz="2050" dirty="0">
              <a:solidFill>
                <a:prstClr val="black"/>
              </a:solidFill>
              <a:latin typeface="Arial Narrow" panose="020B0606020202030204" pitchFamily="34" charset="0"/>
              <a:cs typeface="Times New Roman"/>
            </a:endParaRPr>
          </a:p>
          <a:p>
            <a:pPr marL="299085" indent="-287020"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4"/>
              </a:rPr>
              <a:t>Bibliografías y 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4"/>
              </a:rPr>
              <a:t>citas.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4"/>
              </a:rPr>
              <a:t>Cómo</a:t>
            </a:r>
            <a:r>
              <a:rPr sz="2000" b="1" u="heavy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4"/>
              </a:rPr>
              <a:t> 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4"/>
              </a:rPr>
              <a:t>elaborarlas</a:t>
            </a:r>
            <a:endParaRPr sz="20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  <a:p>
            <a:pPr>
              <a:spcBef>
                <a:spcPts val="45"/>
              </a:spcBef>
              <a:buFont typeface="Wingdings"/>
              <a:buChar char=""/>
            </a:pPr>
            <a:endParaRPr sz="2050" dirty="0">
              <a:solidFill>
                <a:prstClr val="black"/>
              </a:solidFill>
              <a:latin typeface="Arial Narrow" panose="020B0606020202030204" pitchFamily="34" charset="0"/>
              <a:cs typeface="Times New Roman"/>
            </a:endParaRPr>
          </a:p>
          <a:p>
            <a:pPr marL="299085" indent="-287020"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Bibliografías y 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citas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de </a:t>
            </a:r>
            <a:r>
              <a:rPr sz="2000" b="1" u="heavy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redes</a:t>
            </a:r>
            <a:r>
              <a:rPr sz="2000" b="1" u="heavy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 </a:t>
            </a:r>
            <a:r>
              <a:rPr sz="2000" b="1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5"/>
              </a:rPr>
              <a:t>sociales</a:t>
            </a:r>
            <a:endParaRPr lang="es-ES" sz="2000" b="1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Narrow" panose="020B0606020202030204" pitchFamily="34" charset="0"/>
              <a:cs typeface="Arial Narrow"/>
            </a:endParaRPr>
          </a:p>
          <a:p>
            <a:pPr marL="299085" indent="-287020"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endParaRPr lang="es-ES" sz="2000" b="1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Narrow" panose="020B0606020202030204" pitchFamily="34" charset="0"/>
              <a:cs typeface="Times New Roman"/>
            </a:endParaRPr>
          </a:p>
          <a:p>
            <a:pPr marL="299085" indent="-287020"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lang="es-ES"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3"/>
              </a:rPr>
              <a:t>Guía </a:t>
            </a:r>
            <a:r>
              <a:rPr lang="es-ES" sz="2000" b="1" u="heavy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3"/>
              </a:rPr>
              <a:t>Mende</a:t>
            </a:r>
            <a:r>
              <a:rPr lang="es-ES" sz="2000" b="1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3"/>
              </a:rPr>
              <a:t>ley</a:t>
            </a:r>
            <a:endParaRPr sz="2300" dirty="0">
              <a:solidFill>
                <a:prstClr val="black"/>
              </a:solidFill>
              <a:latin typeface="Arial Narrow" panose="020B0606020202030204" pitchFamily="34" charset="0"/>
              <a:cs typeface="Times New Roman"/>
            </a:endParaRPr>
          </a:p>
          <a:p>
            <a:pPr>
              <a:spcBef>
                <a:spcPts val="30"/>
              </a:spcBef>
              <a:buFont typeface="Wingdings"/>
              <a:buChar char=""/>
            </a:pPr>
            <a:endParaRPr sz="1850" dirty="0">
              <a:solidFill>
                <a:prstClr val="black"/>
              </a:solidFill>
              <a:latin typeface="Arial Narrow" panose="020B0606020202030204" pitchFamily="34" charset="0"/>
              <a:cs typeface="Times New Roman"/>
            </a:endParaRPr>
          </a:p>
          <a:p>
            <a:pPr marL="299085" indent="-287020"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6"/>
              </a:rPr>
              <a:t>Videos </a:t>
            </a:r>
            <a:r>
              <a:rPr sz="20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rial Narrow"/>
                <a:hlinkClick r:id="rId6"/>
              </a:rPr>
              <a:t>Youtube</a:t>
            </a:r>
            <a:r>
              <a:rPr sz="2000" b="1" spc="-15" dirty="0">
                <a:solidFill>
                  <a:srgbClr val="0000FF"/>
                </a:solidFill>
                <a:latin typeface="Arial Narrow" panose="020B0606020202030204" pitchFamily="34" charset="0"/>
                <a:cs typeface="Arial Narrow"/>
                <a:hlinkClick r:id="rId6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CRAI </a:t>
            </a:r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ANTONIO</a:t>
            </a:r>
            <a:r>
              <a:rPr sz="2000" b="1" spc="-195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ULLOA</a:t>
            </a:r>
            <a:endParaRPr sz="20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919536" y="980729"/>
            <a:ext cx="374441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2400" dirty="0">
                <a:solidFill>
                  <a:prstClr val="black"/>
                </a:solidFill>
                <a:latin typeface="Lucida Sans" pitchFamily="34" charset="0"/>
              </a:rPr>
              <a:t> </a:t>
            </a:r>
            <a:r>
              <a:rPr lang="es-ES" altLang="es-E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Más información</a:t>
            </a:r>
          </a:p>
        </p:txBody>
      </p:sp>
    </p:spTree>
    <p:extLst>
      <p:ext uri="{BB962C8B-B14F-4D97-AF65-F5344CB8AC3E}">
        <p14:creationId xmlns:p14="http://schemas.microsoft.com/office/powerpoint/2010/main" val="6350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8515" y="1721611"/>
            <a:ext cx="2552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70" dirty="0"/>
              <a:t>!</a:t>
            </a:r>
            <a:r>
              <a:rPr spc="-165" dirty="0"/>
              <a:t>!</a:t>
            </a:r>
            <a:r>
              <a:rPr spc="-340" dirty="0"/>
              <a:t>P</a:t>
            </a:r>
            <a:r>
              <a:rPr spc="-210" dirty="0"/>
              <a:t>r</a:t>
            </a:r>
            <a:r>
              <a:rPr spc="-310" dirty="0"/>
              <a:t>egún</a:t>
            </a:r>
            <a:r>
              <a:rPr spc="-185" dirty="0"/>
              <a:t>t</a:t>
            </a:r>
            <a:r>
              <a:rPr spc="-290" dirty="0"/>
              <a:t>a</a:t>
            </a:r>
            <a:r>
              <a:rPr spc="-325" dirty="0"/>
              <a:t>n</a:t>
            </a:r>
            <a:r>
              <a:rPr spc="-310" dirty="0"/>
              <a:t>o</a:t>
            </a:r>
            <a:r>
              <a:rPr spc="-300" dirty="0"/>
              <a:t>s</a:t>
            </a:r>
            <a:r>
              <a:rPr spc="-170" dirty="0"/>
              <a:t>!!</a:t>
            </a:r>
            <a:r>
              <a:rPr spc="-275" dirty="0"/>
              <a:t> </a:t>
            </a:r>
            <a:r>
              <a:rPr b="0" spc="-5" dirty="0">
                <a:latin typeface="Wingdings"/>
                <a:cs typeface="Wingdings"/>
              </a:rPr>
              <a:t></a:t>
            </a:r>
            <a:endParaRPr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7307" y="2578100"/>
            <a:ext cx="3602354" cy="1818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70" dirty="0">
                <a:latin typeface="Arial"/>
                <a:cs typeface="Arial"/>
              </a:rPr>
              <a:t>¡</a:t>
            </a:r>
            <a:r>
              <a:rPr sz="2800" b="1" spc="-165" dirty="0">
                <a:latin typeface="Arial"/>
                <a:cs typeface="Arial"/>
              </a:rPr>
              <a:t>¡</a:t>
            </a:r>
            <a:r>
              <a:rPr sz="2800" b="1" spc="-340" dirty="0">
                <a:latin typeface="Arial"/>
                <a:cs typeface="Arial"/>
              </a:rPr>
              <a:t>E</a:t>
            </a:r>
            <a:r>
              <a:rPr sz="2800" b="1" spc="-295" dirty="0">
                <a:latin typeface="Arial"/>
                <a:cs typeface="Arial"/>
              </a:rPr>
              <a:t>s</a:t>
            </a:r>
            <a:r>
              <a:rPr sz="2800" b="1" spc="-300" dirty="0">
                <a:latin typeface="Arial"/>
                <a:cs typeface="Arial"/>
              </a:rPr>
              <a:t>tamos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spc="-270" dirty="0">
                <a:latin typeface="Arial"/>
                <a:cs typeface="Arial"/>
              </a:rPr>
              <a:t>para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270" dirty="0">
                <a:latin typeface="Arial"/>
                <a:cs typeface="Arial"/>
              </a:rPr>
              <a:t>ayudarte</a:t>
            </a:r>
            <a:r>
              <a:rPr sz="2800" b="1" spc="-185" dirty="0">
                <a:latin typeface="Arial"/>
                <a:cs typeface="Arial"/>
              </a:rPr>
              <a:t>!</a:t>
            </a:r>
            <a:r>
              <a:rPr sz="2800" b="1" spc="-170" dirty="0"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  <a:p>
            <a:pPr marL="987425" marR="325755">
              <a:lnSpc>
                <a:spcPct val="174200"/>
              </a:lnSpc>
              <a:spcBef>
                <a:spcPts val="695"/>
              </a:spcBef>
            </a:pPr>
            <a:r>
              <a:rPr sz="2400" b="1" u="heavy" spc="-5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fcanas@us.es </a:t>
            </a: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mg</a:t>
            </a:r>
            <a:r>
              <a:rPr sz="24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ar</a:t>
            </a:r>
            <a:r>
              <a:rPr sz="24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eno</a:t>
            </a:r>
            <a:r>
              <a:rPr sz="24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</a:t>
            </a:r>
            <a:r>
              <a:rPr sz="2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us.es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2684" y="6264064"/>
            <a:ext cx="840893" cy="3494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1927" y="6453936"/>
            <a:ext cx="30219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78787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78787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li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878787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78787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r>
              <a:rPr sz="1200" spc="-4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q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78787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878787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tu</a:t>
            </a:r>
            <a:r>
              <a:rPr sz="1200" spc="-35" dirty="0">
                <a:solidFill>
                  <a:srgbClr val="878787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a.</a:t>
            </a:r>
            <a:r>
              <a:rPr sz="1200" spc="-4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Uni</a:t>
            </a:r>
            <a:r>
              <a:rPr sz="1200" spc="-15" dirty="0">
                <a:solidFill>
                  <a:srgbClr val="878787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e</a:t>
            </a:r>
            <a:r>
              <a:rPr sz="1200" spc="-35" dirty="0">
                <a:solidFill>
                  <a:srgbClr val="878787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78787"/>
                </a:solidFill>
                <a:latin typeface="Calibri"/>
                <a:cs typeface="Calibri"/>
              </a:rPr>
              <a:t>si</a:t>
            </a: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d</a:t>
            </a:r>
            <a:r>
              <a:rPr sz="1200" spc="-15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d</a:t>
            </a:r>
            <a:r>
              <a:rPr sz="1200" spc="-5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78787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e</a:t>
            </a:r>
            <a:r>
              <a:rPr sz="1200" spc="-114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78787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evil</a:t>
            </a:r>
            <a:r>
              <a:rPr sz="1200" spc="-15" dirty="0">
                <a:solidFill>
                  <a:srgbClr val="878787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2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532" y="2276872"/>
            <a:ext cx="5256530" cy="3704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545" y="1052736"/>
            <a:ext cx="4176465" cy="529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100965" algn="ctr">
              <a:spcBef>
                <a:spcPts val="290"/>
              </a:spcBef>
            </a:pPr>
            <a:r>
              <a:rPr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Guía </a:t>
            </a:r>
            <a:r>
              <a:rPr sz="3200" spc="-5" dirty="0">
                <a:latin typeface="Cambria Math" panose="02040503050406030204" pitchFamily="18" charset="0"/>
                <a:ea typeface="Cambria Math" panose="02040503050406030204" pitchFamily="18" charset="0"/>
              </a:rPr>
              <a:t>de</a:t>
            </a:r>
            <a:r>
              <a:rPr sz="3200" spc="-3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3200" spc="-5" dirty="0">
                <a:latin typeface="Cambria Math" panose="02040503050406030204" pitchFamily="18" charset="0"/>
                <a:ea typeface="Cambria Math" panose="02040503050406030204" pitchFamily="18" charset="0"/>
              </a:rPr>
              <a:t>Mendeley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6444" y="2658872"/>
            <a:ext cx="2522220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Toda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la información en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la 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Guía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de la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página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web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Guía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7945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Más información en 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canal </a:t>
            </a:r>
            <a:r>
              <a:rPr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YouTube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del</a:t>
            </a:r>
            <a:r>
              <a:rPr u="heavy" spc="-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CRAI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Antonio de</a:t>
            </a:r>
            <a:r>
              <a:rPr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Ulloa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3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4301" r="3365" b="4439"/>
          <a:stretch>
            <a:fillRect/>
          </a:stretch>
        </p:blipFill>
        <p:spPr bwMode="auto">
          <a:xfrm>
            <a:off x="1906441" y="2780928"/>
            <a:ext cx="5002499" cy="345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2457690" y="4071366"/>
            <a:ext cx="1033463" cy="246063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906441" y="4310464"/>
            <a:ext cx="1196975" cy="398463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932385" y="2303333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Calibri"/>
              </a:rPr>
              <a:t>Página Web: </a:t>
            </a:r>
          </a:p>
          <a:p>
            <a:r>
              <a:rPr lang="es-ES" sz="2000" dirty="0">
                <a:solidFill>
                  <a:prstClr val="black"/>
                </a:solidFill>
                <a:latin typeface="Calibri"/>
                <a:hlinkClick r:id="rId3"/>
              </a:rPr>
              <a:t>Guías - Gestor bibliográfico </a:t>
            </a:r>
            <a:r>
              <a:rPr lang="es-ES" sz="2000" dirty="0" err="1">
                <a:solidFill>
                  <a:prstClr val="black"/>
                </a:solidFill>
                <a:latin typeface="Calibri"/>
                <a:hlinkClick r:id="rId3"/>
              </a:rPr>
              <a:t>Mendeley</a:t>
            </a:r>
            <a:r>
              <a:rPr lang="es-ES" sz="2000" dirty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3863754" y="2515617"/>
            <a:ext cx="2592286" cy="1434453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CuadroTexto"/>
          <p:cNvSpPr txBox="1"/>
          <p:nvPr/>
        </p:nvSpPr>
        <p:spPr>
          <a:xfrm>
            <a:off x="2167180" y="2073042"/>
            <a:ext cx="310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Calibri"/>
              </a:rPr>
              <a:t>Directamente:  </a:t>
            </a:r>
          </a:p>
          <a:p>
            <a:r>
              <a:rPr lang="es-ES" sz="2000" dirty="0">
                <a:solidFill>
                  <a:prstClr val="black"/>
                </a:solidFill>
                <a:latin typeface="Calibri"/>
                <a:hlinkClick r:id="rId4"/>
              </a:rPr>
              <a:t>http://www.mendeley.com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64152" y="3573016"/>
            <a:ext cx="24482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Nos registramos en la versión web </a:t>
            </a:r>
          </a:p>
          <a:p>
            <a:pPr algn="ctr"/>
            <a:r>
              <a:rPr lang="es-ES" sz="2000" dirty="0">
                <a:solidFill>
                  <a:prstClr val="black"/>
                </a:solidFill>
                <a:latin typeface="Calibri"/>
              </a:rPr>
              <a:t>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Descargamos la versión escritorio 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(se puede descargar en todos los dispositivos que queramos utilizar)</a:t>
            </a:r>
          </a:p>
        </p:txBody>
      </p:sp>
      <p:sp>
        <p:nvSpPr>
          <p:cNvPr id="12" name="object 3"/>
          <p:cNvSpPr/>
          <p:nvPr/>
        </p:nvSpPr>
        <p:spPr>
          <a:xfrm>
            <a:off x="2279576" y="1081465"/>
            <a:ext cx="3685504" cy="462280"/>
          </a:xfrm>
          <a:custGeom>
            <a:avLst/>
            <a:gdLst/>
            <a:ahLst/>
            <a:cxnLst/>
            <a:rect l="l" t="t" r="r" b="b"/>
            <a:pathLst>
              <a:path w="9001125" h="462280">
                <a:moveTo>
                  <a:pt x="0" y="461772"/>
                </a:moveTo>
                <a:lnTo>
                  <a:pt x="9000744" y="461772"/>
                </a:lnTo>
                <a:lnTo>
                  <a:pt x="9000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r>
              <a:rPr lang="es-ES" sz="3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Acceso a </a:t>
            </a:r>
            <a:r>
              <a:rPr lang="es-ES" sz="32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Mendeley</a:t>
            </a:r>
            <a:endParaRPr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7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2792" y="1752600"/>
            <a:ext cx="7857490" cy="2921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645" algn="ctr">
              <a:spcBef>
                <a:spcPts val="105"/>
              </a:spcBef>
            </a:pPr>
            <a:r>
              <a:rPr sz="20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¿Qué</a:t>
            </a:r>
            <a:r>
              <a:rPr sz="2000" b="1" u="heavy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es?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 </a:t>
            </a:r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 </a:t>
            </a:r>
            <a:r>
              <a:rPr sz="2200" b="1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gestor de referencias </a:t>
            </a:r>
            <a:r>
              <a:rPr sz="2200" i="1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más </a:t>
            </a:r>
            <a:r>
              <a:rPr sz="2200" spc="-1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utilizado </a:t>
            </a:r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 la Universidad de </a:t>
            </a:r>
            <a:r>
              <a:rPr sz="2200" spc="-1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Sevilla, </a:t>
            </a:r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</a:t>
            </a:r>
            <a:r>
              <a:rPr sz="2200" spc="2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sz="22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combina</a:t>
            </a:r>
            <a:endParaRPr sz="2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2700"/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una </a:t>
            </a:r>
            <a:r>
              <a:rPr sz="22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versión</a:t>
            </a:r>
            <a:r>
              <a:rPr sz="2200" i="1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</a:t>
            </a:r>
            <a:r>
              <a:rPr sz="2200" i="1" u="heavy" spc="-5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escritorio</a:t>
            </a:r>
            <a:r>
              <a:rPr sz="2200" i="1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s-ES" sz="2200" spc="-5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Mendeley</a:t>
            </a:r>
            <a:r>
              <a:rPr lang="es-ES"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Reference Manager</a:t>
            </a:r>
            <a:r>
              <a:rPr sz="2200" spc="-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con una </a:t>
            </a:r>
            <a:r>
              <a:rPr sz="2200" i="1" u="heavy" spc="-5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versión</a:t>
            </a:r>
            <a:r>
              <a:rPr sz="2200" i="1" u="heavy" spc="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sz="22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web</a:t>
            </a:r>
            <a:endParaRPr sz="2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35915" algn="ctr"/>
            <a:r>
              <a:rPr sz="20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Arial Narrow"/>
              </a:rPr>
              <a:t>¿Para qué podemos</a:t>
            </a:r>
            <a:r>
              <a:rPr sz="2000" b="1" u="heavy" spc="-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Arial Narrow"/>
              </a:rPr>
              <a:t> </a:t>
            </a:r>
            <a:r>
              <a:rPr sz="2000" b="1" u="heavy" spc="-5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Arial Narrow"/>
              </a:rPr>
              <a:t>utilizarlo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Arial Narrow"/>
              </a:rPr>
              <a:t>?</a:t>
            </a:r>
            <a:endParaRPr lang="es-ES" sz="2000" b="1" u="heavy" spc="-5" dirty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cs typeface="Arial Narrow"/>
            </a:endParaRPr>
          </a:p>
          <a:p>
            <a:pPr marL="335915" algn="ctr"/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5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2792" y="1063873"/>
            <a:ext cx="3168352" cy="462280"/>
          </a:xfrm>
          <a:custGeom>
            <a:avLst/>
            <a:gdLst/>
            <a:ahLst/>
            <a:cxnLst/>
            <a:rect l="l" t="t" r="r" b="b"/>
            <a:pathLst>
              <a:path w="9001125" h="462280">
                <a:moveTo>
                  <a:pt x="0" y="461772"/>
                </a:moveTo>
                <a:lnTo>
                  <a:pt x="9000744" y="461772"/>
                </a:lnTo>
                <a:lnTo>
                  <a:pt x="9000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8796" y="1020887"/>
            <a:ext cx="626469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Mendeley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96A3A6AF-0C00-47C2-956C-8669933189EF}"/>
              </a:ext>
            </a:extLst>
          </p:cNvPr>
          <p:cNvSpPr txBox="1"/>
          <p:nvPr/>
        </p:nvSpPr>
        <p:spPr>
          <a:xfrm>
            <a:off x="2179072" y="4191000"/>
            <a:ext cx="7891902" cy="2123658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 un </a:t>
            </a:r>
            <a:r>
              <a:rPr lang="es-ES" sz="2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gestor bibliográfico </a:t>
            </a:r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permite crear automáticamente</a:t>
            </a:r>
          </a:p>
          <a:p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citas y bibliografía con un estilo bibliográfico normalizado y organiza la</a:t>
            </a:r>
          </a:p>
          <a:p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información bibliográfica. Evitando así el plagio.</a:t>
            </a:r>
          </a:p>
          <a:p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es-ES" sz="2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Gestor documental </a:t>
            </a:r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permite almacenar documentos a texto completo</a:t>
            </a:r>
          </a:p>
          <a:p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Actúa como </a:t>
            </a:r>
            <a:r>
              <a:rPr lang="es-ES" sz="2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red social</a:t>
            </a:r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creando un espacio de colaboración para grupos</a:t>
            </a:r>
          </a:p>
          <a:p>
            <a:r>
              <a:rPr lang="es-ES" sz="2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2684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A0C3C62-E5DF-4F67-B960-5E4BC2DC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95" y="2214574"/>
            <a:ext cx="4440373" cy="40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4 Rectángulo">
            <a:extLst>
              <a:ext uri="{FF2B5EF4-FFF2-40B4-BE49-F238E27FC236}">
                <a16:creationId xmlns:a16="http://schemas.microsoft.com/office/drawing/2014/main" id="{70E8F762-2BE1-4E15-BE98-A9E4981AD845}"/>
              </a:ext>
            </a:extLst>
          </p:cNvPr>
          <p:cNvSpPr/>
          <p:nvPr/>
        </p:nvSpPr>
        <p:spPr>
          <a:xfrm>
            <a:off x="7766284" y="5073747"/>
            <a:ext cx="508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rgbClr val="3366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Versión local y versión web </a:t>
            </a:r>
          </a:p>
          <a:p>
            <a:r>
              <a:rPr lang="es-ES" altLang="es-ES" b="1" dirty="0">
                <a:solidFill>
                  <a:srgbClr val="3366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que se sincronizan</a:t>
            </a:r>
          </a:p>
          <a:p>
            <a:r>
              <a:rPr lang="es-ES" altLang="es-ES" b="1" dirty="0">
                <a:solidFill>
                  <a:srgbClr val="3366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automáticamente</a:t>
            </a:r>
          </a:p>
        </p:txBody>
      </p:sp>
      <p:sp>
        <p:nvSpPr>
          <p:cNvPr id="8" name="8 Título">
            <a:extLst>
              <a:ext uri="{FF2B5EF4-FFF2-40B4-BE49-F238E27FC236}">
                <a16:creationId xmlns:a16="http://schemas.microsoft.com/office/drawing/2014/main" id="{6153D4C6-D85E-498B-8FEF-DB20CEDF6F80}"/>
              </a:ext>
            </a:extLst>
          </p:cNvPr>
          <p:cNvSpPr txBox="1">
            <a:spLocks/>
          </p:cNvSpPr>
          <p:nvPr/>
        </p:nvSpPr>
        <p:spPr>
          <a:xfrm>
            <a:off x="7911812" y="2492896"/>
            <a:ext cx="27338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 Math"/>
                <a:ea typeface="+mj-ea"/>
                <a:cs typeface="Cambria Math"/>
              </a:defRPr>
            </a:lvl1pPr>
          </a:lstStyle>
          <a:p>
            <a:r>
              <a:rPr lang="es-ES" kern="0" dirty="0" err="1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Mendeley</a:t>
            </a:r>
            <a:r>
              <a:rPr lang="es-ES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Reference</a:t>
            </a:r>
          </a:p>
          <a:p>
            <a:r>
              <a:rPr lang="es-ES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Manager</a:t>
            </a:r>
          </a:p>
        </p:txBody>
      </p:sp>
      <p:sp>
        <p:nvSpPr>
          <p:cNvPr id="9" name="8 Título">
            <a:extLst>
              <a:ext uri="{FF2B5EF4-FFF2-40B4-BE49-F238E27FC236}">
                <a16:creationId xmlns:a16="http://schemas.microsoft.com/office/drawing/2014/main" id="{2DA603FE-34B9-4315-A8CE-50E56A8F6C85}"/>
              </a:ext>
            </a:extLst>
          </p:cNvPr>
          <p:cNvSpPr txBox="1">
            <a:spLocks/>
          </p:cNvSpPr>
          <p:nvPr/>
        </p:nvSpPr>
        <p:spPr bwMode="auto">
          <a:xfrm>
            <a:off x="1631505" y="5517233"/>
            <a:ext cx="2733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ES" sz="2400" b="1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Mendeley.com</a:t>
            </a:r>
          </a:p>
          <a:p>
            <a:endParaRPr lang="es-ES" sz="24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6CF26CC-569A-470A-9B47-B72E6792D0D8}"/>
              </a:ext>
            </a:extLst>
          </p:cNvPr>
          <p:cNvSpPr/>
          <p:nvPr/>
        </p:nvSpPr>
        <p:spPr>
          <a:xfrm>
            <a:off x="2927649" y="1083496"/>
            <a:ext cx="3168353" cy="403959"/>
          </a:xfrm>
          <a:custGeom>
            <a:avLst/>
            <a:gdLst/>
            <a:ahLst/>
            <a:cxnLst/>
            <a:rect l="l" t="t" r="r" b="b"/>
            <a:pathLst>
              <a:path w="9001125" h="462280">
                <a:moveTo>
                  <a:pt x="0" y="461772"/>
                </a:moveTo>
                <a:lnTo>
                  <a:pt x="9000744" y="461772"/>
                </a:lnTo>
                <a:lnTo>
                  <a:pt x="9000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D2F42CB-EB69-4C98-A103-40ABA3EB7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982188"/>
            <a:ext cx="32171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Mend</a:t>
            </a:r>
            <a:r>
              <a:rPr lang="es-E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eley</a:t>
            </a:r>
            <a:endParaRPr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6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14600" y="5460425"/>
            <a:ext cx="6498588" cy="843177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062" marR="5079" indent="635" algn="ctr">
              <a:spcBef>
                <a:spcPts val="95"/>
              </a:spcBef>
            </a:pPr>
            <a:r>
              <a:rPr spc="-95" dirty="0">
                <a:solidFill>
                  <a:prstClr val="black"/>
                </a:solidFill>
                <a:latin typeface="Calibri"/>
                <a:cs typeface="Trebuchet MS"/>
              </a:rPr>
              <a:t>Una </a:t>
            </a:r>
            <a:r>
              <a:rPr spc="-195" dirty="0" err="1">
                <a:solidFill>
                  <a:prstClr val="black"/>
                </a:solidFill>
                <a:latin typeface="Calibri"/>
                <a:cs typeface="Trebuchet MS"/>
              </a:rPr>
              <a:t>vez</a:t>
            </a:r>
            <a:r>
              <a:rPr spc="-195" dirty="0">
                <a:solidFill>
                  <a:prstClr val="black"/>
                </a:solidFill>
                <a:latin typeface="Calibri"/>
                <a:cs typeface="Trebuchet MS"/>
              </a:rPr>
              <a:t> </a:t>
            </a:r>
            <a:r>
              <a:rPr lang="es-ES" spc="-195" dirty="0">
                <a:solidFill>
                  <a:prstClr val="black"/>
                </a:solidFill>
                <a:latin typeface="Calibri"/>
                <a:cs typeface="Trebuchet MS"/>
              </a:rPr>
              <a:t> </a:t>
            </a:r>
            <a:r>
              <a:rPr spc="-140" dirty="0" err="1">
                <a:solidFill>
                  <a:prstClr val="black"/>
                </a:solidFill>
                <a:latin typeface="Calibri"/>
                <a:cs typeface="Trebuchet MS"/>
              </a:rPr>
              <a:t>realizada</a:t>
            </a:r>
            <a:r>
              <a:rPr spc="-140" dirty="0">
                <a:solidFill>
                  <a:prstClr val="black"/>
                </a:solidFill>
                <a:latin typeface="Calibri"/>
                <a:cs typeface="Trebuchet MS"/>
              </a:rPr>
              <a:t> el </a:t>
            </a:r>
            <a:r>
              <a:rPr b="1" spc="-105" dirty="0">
                <a:solidFill>
                  <a:prstClr val="black"/>
                </a:solidFill>
                <a:latin typeface="Calibri"/>
                <a:cs typeface="Trebuchet MS"/>
              </a:rPr>
              <a:t>alta </a:t>
            </a:r>
            <a:r>
              <a:rPr spc="-145" dirty="0">
                <a:solidFill>
                  <a:prstClr val="black"/>
                </a:solidFill>
                <a:latin typeface="Calibri"/>
                <a:cs typeface="Trebuchet MS"/>
              </a:rPr>
              <a:t>en </a:t>
            </a:r>
            <a:r>
              <a:rPr spc="-90" dirty="0" err="1">
                <a:solidFill>
                  <a:prstClr val="black"/>
                </a:solidFill>
                <a:latin typeface="Calibri"/>
                <a:cs typeface="Trebuchet MS"/>
              </a:rPr>
              <a:t>Mendeley</a:t>
            </a:r>
            <a:r>
              <a:rPr spc="-90" dirty="0">
                <a:solidFill>
                  <a:prstClr val="black"/>
                </a:solidFill>
                <a:latin typeface="Calibri"/>
                <a:cs typeface="Trebuchet MS"/>
              </a:rPr>
              <a:t> </a:t>
            </a:r>
            <a:r>
              <a:rPr lang="es-ES" spc="-90" dirty="0">
                <a:solidFill>
                  <a:prstClr val="black"/>
                </a:solidFill>
                <a:latin typeface="Calibri"/>
                <a:cs typeface="Trebuchet MS"/>
              </a:rPr>
              <a:t>.</a:t>
            </a:r>
            <a:r>
              <a:rPr spc="-155" dirty="0">
                <a:solidFill>
                  <a:prstClr val="black"/>
                </a:solidFill>
                <a:latin typeface="Calibri"/>
                <a:cs typeface="Trebuchet MS"/>
              </a:rPr>
              <a:t>com  </a:t>
            </a:r>
            <a:r>
              <a:rPr lang="es-ES" spc="-155" dirty="0">
                <a:solidFill>
                  <a:prstClr val="black"/>
                </a:solidFill>
                <a:latin typeface="Calibri"/>
                <a:cs typeface="Trebuchet MS"/>
              </a:rPr>
              <a:t>, preferiblemente con el </a:t>
            </a:r>
            <a:r>
              <a:rPr lang="es-ES" b="1" spc="-155" dirty="0">
                <a:solidFill>
                  <a:prstClr val="black"/>
                </a:solidFill>
                <a:latin typeface="Calibri"/>
                <a:cs typeface="Trebuchet MS"/>
              </a:rPr>
              <a:t>UVUS</a:t>
            </a:r>
            <a:r>
              <a:rPr lang="es-ES" spc="-155" dirty="0">
                <a:solidFill>
                  <a:prstClr val="black"/>
                </a:solidFill>
                <a:latin typeface="Calibri"/>
                <a:cs typeface="Trebuchet MS"/>
              </a:rPr>
              <a:t>, </a:t>
            </a:r>
            <a:r>
              <a:rPr lang="es-ES" spc="-120" dirty="0">
                <a:solidFill>
                  <a:prstClr val="black"/>
                </a:solidFill>
                <a:latin typeface="Calibri"/>
                <a:cs typeface="Trebuchet MS"/>
              </a:rPr>
              <a:t>e</a:t>
            </a:r>
            <a:r>
              <a:rPr spc="-120" dirty="0" err="1">
                <a:solidFill>
                  <a:prstClr val="black"/>
                </a:solidFill>
                <a:latin typeface="Calibri"/>
                <a:cs typeface="Trebuchet MS"/>
              </a:rPr>
              <a:t>ntramos</a:t>
            </a:r>
            <a:r>
              <a:rPr spc="-120" dirty="0">
                <a:solidFill>
                  <a:prstClr val="black"/>
                </a:solidFill>
                <a:latin typeface="Calibri"/>
                <a:cs typeface="Trebuchet MS"/>
              </a:rPr>
              <a:t> </a:t>
            </a:r>
            <a:r>
              <a:rPr spc="-145" dirty="0">
                <a:solidFill>
                  <a:prstClr val="black"/>
                </a:solidFill>
                <a:latin typeface="Calibri"/>
                <a:cs typeface="Trebuchet MS"/>
              </a:rPr>
              <a:t>en </a:t>
            </a:r>
            <a:r>
              <a:rPr spc="-140" dirty="0">
                <a:solidFill>
                  <a:prstClr val="black"/>
                </a:solidFill>
                <a:latin typeface="Calibri"/>
                <a:cs typeface="Trebuchet MS"/>
              </a:rPr>
              <a:t>el </a:t>
            </a:r>
            <a:r>
              <a:rPr spc="-110" dirty="0">
                <a:solidFill>
                  <a:prstClr val="black"/>
                </a:solidFill>
                <a:latin typeface="Calibri"/>
                <a:cs typeface="Trebuchet MS"/>
              </a:rPr>
              <a:t>gestor </a:t>
            </a:r>
            <a:r>
              <a:rPr spc="-135" dirty="0">
                <a:solidFill>
                  <a:prstClr val="black"/>
                </a:solidFill>
                <a:latin typeface="Calibri"/>
                <a:cs typeface="Trebuchet MS"/>
              </a:rPr>
              <a:t>y </a:t>
            </a:r>
            <a:r>
              <a:rPr spc="-110" dirty="0" err="1">
                <a:solidFill>
                  <a:prstClr val="black"/>
                </a:solidFill>
                <a:latin typeface="Calibri"/>
                <a:cs typeface="Trebuchet MS"/>
              </a:rPr>
              <a:t>descargamos</a:t>
            </a:r>
            <a:r>
              <a:rPr lang="es-ES" b="1" spc="-229" dirty="0">
                <a:solidFill>
                  <a:prstClr val="black"/>
                </a:solidFill>
                <a:latin typeface="Calibri"/>
                <a:cs typeface="Trebuchet MS"/>
              </a:rPr>
              <a:t>  </a:t>
            </a:r>
            <a:r>
              <a:rPr b="1" spc="-90" dirty="0" err="1">
                <a:solidFill>
                  <a:srgbClr val="C00000"/>
                </a:solidFill>
                <a:latin typeface="Calibri"/>
                <a:cs typeface="Trebuchet MS"/>
              </a:rPr>
              <a:t>Mendeley</a:t>
            </a:r>
            <a:r>
              <a:rPr b="1" spc="-90" dirty="0">
                <a:solidFill>
                  <a:srgbClr val="C00000"/>
                </a:solidFill>
                <a:latin typeface="Calibri"/>
                <a:cs typeface="Trebuchet MS"/>
              </a:rPr>
              <a:t> </a:t>
            </a:r>
            <a:r>
              <a:rPr lang="es-ES" b="1" spc="-90" dirty="0">
                <a:solidFill>
                  <a:srgbClr val="C00000"/>
                </a:solidFill>
                <a:latin typeface="Calibri"/>
                <a:cs typeface="Trebuchet MS"/>
              </a:rPr>
              <a:t>Reference Manager</a:t>
            </a:r>
            <a:r>
              <a:rPr b="1" spc="-105" dirty="0">
                <a:solidFill>
                  <a:srgbClr val="C00000"/>
                </a:solidFill>
                <a:latin typeface="Calibri"/>
                <a:cs typeface="Trebuchet MS"/>
              </a:rPr>
              <a:t> </a:t>
            </a:r>
            <a:r>
              <a:rPr spc="-145" dirty="0">
                <a:solidFill>
                  <a:prstClr val="black"/>
                </a:solidFill>
                <a:latin typeface="Calibri"/>
                <a:cs typeface="Trebuchet MS"/>
              </a:rPr>
              <a:t>en </a:t>
            </a:r>
            <a:r>
              <a:rPr spc="-120" dirty="0">
                <a:solidFill>
                  <a:prstClr val="black"/>
                </a:solidFill>
                <a:latin typeface="Calibri"/>
                <a:cs typeface="Trebuchet MS"/>
              </a:rPr>
              <a:t>nuestro</a:t>
            </a:r>
            <a:r>
              <a:rPr spc="-215" dirty="0">
                <a:solidFill>
                  <a:prstClr val="black"/>
                </a:solidFill>
                <a:latin typeface="Calibri"/>
                <a:cs typeface="Trebuchet MS"/>
              </a:rPr>
              <a:t> </a:t>
            </a:r>
            <a:r>
              <a:rPr spc="-100" dirty="0">
                <a:solidFill>
                  <a:prstClr val="black"/>
                </a:solidFill>
                <a:latin typeface="Calibri"/>
                <a:cs typeface="Trebuchet MS"/>
              </a:rPr>
              <a:t>dispositivo</a:t>
            </a:r>
            <a:endParaRPr dirty="0">
              <a:solidFill>
                <a:prstClr val="black"/>
              </a:solidFill>
              <a:latin typeface="Calibri"/>
              <a:cs typeface="Trebuchet M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31975" y="1085122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Acceso a Mendeley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61" y="1945591"/>
            <a:ext cx="7586639" cy="306852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9144000" y="2514600"/>
            <a:ext cx="9144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AutoShape 2" descr="Mendeley - Wikiped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4" descr="Mendeley - Wikipedi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n 13" descr="Mendeley - Wikipe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99" y="5683377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445" y="2743201"/>
            <a:ext cx="1476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89114" y="5215366"/>
            <a:ext cx="4197349" cy="542258"/>
          </a:xfrm>
          <a:prstGeom prst="rect">
            <a:avLst/>
          </a:prstGeom>
          <a:solidFill>
            <a:srgbClr val="585858">
              <a:alpha val="85096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01871">
              <a:lnSpc>
                <a:spcPts val="2045"/>
              </a:lnSpc>
            </a:pPr>
            <a:r>
              <a:rPr b="1" spc="-100" dirty="0">
                <a:solidFill>
                  <a:srgbClr val="FFFFFF"/>
                </a:solidFill>
                <a:latin typeface="Trebuchet MS"/>
                <a:cs typeface="Trebuchet MS"/>
              </a:rPr>
              <a:t>Compatible </a:t>
            </a:r>
            <a:r>
              <a:rPr b="1" spc="-110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b="1" spc="-95" dirty="0">
                <a:solidFill>
                  <a:srgbClr val="FFFFFF"/>
                </a:solidFill>
                <a:latin typeface="Trebuchet MS"/>
                <a:cs typeface="Trebuchet MS"/>
              </a:rPr>
              <a:t>TODOS </a:t>
            </a:r>
            <a:r>
              <a:rPr b="1" spc="-7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90" dirty="0">
                <a:solidFill>
                  <a:srgbClr val="FFFFFF"/>
                </a:solidFill>
                <a:latin typeface="Trebuchet MS"/>
                <a:cs typeface="Trebuchet MS"/>
              </a:rPr>
              <a:t>sistemas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78397" algn="ctr"/>
            <a:r>
              <a:rPr b="1" spc="-95" dirty="0">
                <a:solidFill>
                  <a:srgbClr val="FFFFFF"/>
                </a:solidFill>
                <a:latin typeface="Trebuchet MS"/>
                <a:cs typeface="Trebuchet MS"/>
              </a:rPr>
              <a:t>operativos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46" y="2204865"/>
            <a:ext cx="7355632" cy="2605615"/>
          </a:xfrm>
          <a:prstGeom prst="rect">
            <a:avLst/>
          </a:prstGeom>
        </p:spPr>
      </p:pic>
      <p:sp>
        <p:nvSpPr>
          <p:cNvPr id="8" name="12 CuadroTexto"/>
          <p:cNvSpPr txBox="1"/>
          <p:nvPr/>
        </p:nvSpPr>
        <p:spPr>
          <a:xfrm>
            <a:off x="1682653" y="1124745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Acceso a Mendeley </a:t>
            </a:r>
          </a:p>
        </p:txBody>
      </p:sp>
    </p:spTree>
    <p:extLst>
      <p:ext uri="{BB962C8B-B14F-4D97-AF65-F5344CB8AC3E}">
        <p14:creationId xmlns:p14="http://schemas.microsoft.com/office/powerpoint/2010/main" val="1498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Box 5"/>
          <p:cNvSpPr txBox="1">
            <a:spLocks noChangeArrowheads="1"/>
          </p:cNvSpPr>
          <p:nvPr/>
        </p:nvSpPr>
        <p:spPr bwMode="auto">
          <a:xfrm>
            <a:off x="7300547" y="2183519"/>
            <a:ext cx="3142313" cy="4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6" rIns="91374" bIns="45686">
            <a:spAutoFit/>
          </a:bodyPr>
          <a:lstStyle>
            <a:lvl1pPr defTabSz="10144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defTabSz="10144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defTabSz="10144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144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defTabSz="10144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de-DE" altLang="es-ES" sz="2600" b="1" dirty="0">
                <a:solidFill>
                  <a:srgbClr val="C00000"/>
                </a:solidFill>
                <a:latin typeface="Calibri"/>
              </a:rPr>
              <a:t>Web Importer </a:t>
            </a:r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8563157" y="5587948"/>
            <a:ext cx="1879702" cy="883943"/>
          </a:xfrm>
          <a:prstGeom prst="wedgeRectCallout">
            <a:avLst>
              <a:gd name="adj1" fmla="val -31628"/>
              <a:gd name="adj2" fmla="val 43922"/>
            </a:avLst>
          </a:prstGeom>
          <a:solidFill>
            <a:srgbClr val="59595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4" tIns="45686" rIns="35974" bIns="45686" anchor="ctr"/>
          <a:lstStyle>
            <a:lvl1pPr defTabSz="10144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44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44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44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44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s-ES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</a:t>
            </a:r>
            <a:r>
              <a:rPr lang="en-US" altLang="es-E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Web Importer </a:t>
            </a:r>
            <a:r>
              <a:rPr lang="en-US" altLang="es-ES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altLang="es-E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navegador</a:t>
            </a:r>
            <a:endParaRPr lang="en-US" altLang="es-E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55776" y="5669457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Desde Mendeley.com, o desde </a:t>
            </a:r>
            <a:r>
              <a:rPr lang="es-ES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Mendeley</a:t>
            </a:r>
            <a:r>
              <a:rPr lang="es-E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sz="2000" spc="-5" dirty="0">
                <a:solidFill>
                  <a:prstClr val="black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Reference Manager (Tools),</a:t>
            </a:r>
            <a:endParaRPr lang="es-ES"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r>
              <a:rPr lang="es-E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se añadirá la aplicación como una </a:t>
            </a:r>
            <a:r>
              <a:rPr lang="es-E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extensión</a:t>
            </a:r>
            <a:r>
              <a:rPr lang="es-E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en el navegador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13" y="2690839"/>
            <a:ext cx="5715000" cy="2623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445" y="2430642"/>
            <a:ext cx="1476375" cy="1095375"/>
          </a:xfrm>
          <a:prstGeom prst="rect">
            <a:avLst/>
          </a:prstGeom>
        </p:spPr>
      </p:pic>
      <p:sp>
        <p:nvSpPr>
          <p:cNvPr id="11" name="12 CuadroTexto"/>
          <p:cNvSpPr txBox="1"/>
          <p:nvPr/>
        </p:nvSpPr>
        <p:spPr>
          <a:xfrm>
            <a:off x="1831975" y="1085122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Acceso a Mendeley </a:t>
            </a:r>
          </a:p>
        </p:txBody>
      </p:sp>
    </p:spTree>
    <p:extLst>
      <p:ext uri="{BB962C8B-B14F-4D97-AF65-F5344CB8AC3E}">
        <p14:creationId xmlns:p14="http://schemas.microsoft.com/office/powerpoint/2010/main" val="4083368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Panorámica</PresentationFormat>
  <Paragraphs>219</Paragraphs>
  <Slides>26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MS PGothic</vt:lpstr>
      <vt:lpstr>Arial</vt:lpstr>
      <vt:lpstr>Arial Narrow</vt:lpstr>
      <vt:lpstr>Calibri</vt:lpstr>
      <vt:lpstr>Cambria Math</vt:lpstr>
      <vt:lpstr>Lucida Sans</vt:lpstr>
      <vt:lpstr>Lucida Sans Unicode</vt:lpstr>
      <vt:lpstr>The Sans Bold-</vt:lpstr>
      <vt:lpstr>Times New Roman</vt:lpstr>
      <vt:lpstr>Trebuchet MS</vt:lpstr>
      <vt:lpstr>Wingdings</vt:lpstr>
      <vt:lpstr>Office Theme</vt:lpstr>
      <vt:lpstr>TRABAJ FIN DE GRADO  (TFG) ETSA</vt:lpstr>
      <vt:lpstr>Presentación de PowerPoint</vt:lpstr>
      <vt:lpstr>Guía de Mendeley</vt:lpstr>
      <vt:lpstr>Presentación de PowerPoint</vt:lpstr>
      <vt:lpstr>Mendeley</vt:lpstr>
      <vt:lpstr>Mendeley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 manuales</vt:lpstr>
      <vt:lpstr>Crear una bibliografía</vt:lpstr>
      <vt:lpstr>Insertar citas</vt:lpstr>
      <vt:lpstr>Insertar citas</vt:lpstr>
      <vt:lpstr>Presentación de PowerPoint</vt:lpstr>
      <vt:lpstr>Presentación de PowerPoint</vt:lpstr>
      <vt:lpstr>Presentación de PowerPoint</vt:lpstr>
      <vt:lpstr>!!Pregúntanos!!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 FIN DE GRADO  (TFG) ETSA</dc:title>
  <dc:creator>MERCEDES GARCIA CARREÑO</dc:creator>
  <cp:lastModifiedBy>MERCEDES GARCIA CARREÑO</cp:lastModifiedBy>
  <cp:revision>2</cp:revision>
  <dcterms:created xsi:type="dcterms:W3CDTF">2021-11-11T18:26:40Z</dcterms:created>
  <dcterms:modified xsi:type="dcterms:W3CDTF">2022-01-18T17:11:06Z</dcterms:modified>
</cp:coreProperties>
</file>