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304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5" r:id="rId44"/>
    <p:sldId id="302" r:id="rId45"/>
    <p:sldId id="303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0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CC2F9-3601-4DE3-B91F-866A0F5C046A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386128C-6ED4-44C8-8A90-9236F7A90104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Capítulos de libros</a:t>
          </a:r>
          <a:endParaRPr lang="es-ES" sz="3200" b="1" dirty="0"/>
        </a:p>
      </dgm:t>
    </dgm:pt>
    <dgm:pt modelId="{9F3799E6-8C95-456E-B66E-A3F762774AB0}" type="parTrans" cxnId="{F4CA91DC-1D6B-4DA4-B1CF-DB08DCFE36E3}">
      <dgm:prSet/>
      <dgm:spPr/>
      <dgm:t>
        <a:bodyPr/>
        <a:lstStyle/>
        <a:p>
          <a:endParaRPr lang="es-ES"/>
        </a:p>
      </dgm:t>
    </dgm:pt>
    <dgm:pt modelId="{92D83520-D9B2-4BC0-B223-788067DEA925}" type="sibTrans" cxnId="{F4CA91DC-1D6B-4DA4-B1CF-DB08DCFE36E3}">
      <dgm:prSet/>
      <dgm:spPr/>
      <dgm:t>
        <a:bodyPr/>
        <a:lstStyle/>
        <a:p>
          <a:endParaRPr lang="es-ES"/>
        </a:p>
      </dgm:t>
    </dgm:pt>
    <dgm:pt modelId="{5EF54424-BBE7-4CF6-A145-860FB81E78A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Artículos científicos</a:t>
          </a:r>
          <a:endParaRPr lang="es-ES" sz="3200" b="1" dirty="0"/>
        </a:p>
      </dgm:t>
    </dgm:pt>
    <dgm:pt modelId="{59E55E2C-6990-45B9-B4FE-08678953A5B1}" type="parTrans" cxnId="{26839346-0ACA-419A-B9D5-96CAAFE749A7}">
      <dgm:prSet/>
      <dgm:spPr/>
      <dgm:t>
        <a:bodyPr/>
        <a:lstStyle/>
        <a:p>
          <a:endParaRPr lang="es-ES"/>
        </a:p>
      </dgm:t>
    </dgm:pt>
    <dgm:pt modelId="{FBB37A30-D62C-4B15-B5D7-5D4CAA375951}" type="sibTrans" cxnId="{26839346-0ACA-419A-B9D5-96CAAFE749A7}">
      <dgm:prSet/>
      <dgm:spPr/>
      <dgm:t>
        <a:bodyPr/>
        <a:lstStyle/>
        <a:p>
          <a:endParaRPr lang="es-ES"/>
        </a:p>
      </dgm:t>
    </dgm:pt>
    <dgm:pt modelId="{A322FCF5-A45F-4FB0-BA59-F97ABB37E89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Tesis</a:t>
          </a:r>
          <a:endParaRPr lang="es-ES" sz="3200" b="1" dirty="0"/>
        </a:p>
      </dgm:t>
    </dgm:pt>
    <dgm:pt modelId="{CC7CFEBA-D806-4A3D-A455-FC8162EF35BD}" type="parTrans" cxnId="{93428F4F-38CF-4A01-AADA-8C86801F3494}">
      <dgm:prSet/>
      <dgm:spPr/>
      <dgm:t>
        <a:bodyPr/>
        <a:lstStyle/>
        <a:p>
          <a:endParaRPr lang="es-ES"/>
        </a:p>
      </dgm:t>
    </dgm:pt>
    <dgm:pt modelId="{3E31624F-8F73-4228-88BD-E53A395B76C1}" type="sibTrans" cxnId="{93428F4F-38CF-4A01-AADA-8C86801F3494}">
      <dgm:prSet/>
      <dgm:spPr/>
      <dgm:t>
        <a:bodyPr/>
        <a:lstStyle/>
        <a:p>
          <a:endParaRPr lang="es-ES"/>
        </a:p>
      </dgm:t>
    </dgm:pt>
    <dgm:pt modelId="{2EFFBA30-607B-4007-9AC1-3D68B516154A}">
      <dgm:prSet custT="1"/>
      <dgm:spPr>
        <a:solidFill>
          <a:schemeClr val="bg1">
            <a:lumMod val="75000"/>
          </a:schemeClr>
        </a:solidFill>
      </dgm:spPr>
      <dgm:t>
        <a:bodyPr lIns="0" rIns="0"/>
        <a:lstStyle/>
        <a:p>
          <a:r>
            <a:rPr lang="es-ES" sz="3200" b="1" dirty="0" smtClean="0">
              <a:solidFill>
                <a:schemeClr val="bg1"/>
              </a:solidFill>
            </a:rPr>
            <a:t>Libros</a:t>
          </a:r>
          <a:endParaRPr lang="es-ES" sz="3200" b="1" dirty="0">
            <a:solidFill>
              <a:schemeClr val="bg1"/>
            </a:solidFill>
          </a:endParaRPr>
        </a:p>
      </dgm:t>
    </dgm:pt>
    <dgm:pt modelId="{6F8B5536-401E-4E05-A483-DE2EE2F1DE4D}" type="parTrans" cxnId="{FA2BBF6F-7304-4E9D-A8C4-9CAA754C5152}">
      <dgm:prSet/>
      <dgm:spPr/>
      <dgm:t>
        <a:bodyPr/>
        <a:lstStyle/>
        <a:p>
          <a:endParaRPr lang="es-ES"/>
        </a:p>
      </dgm:t>
    </dgm:pt>
    <dgm:pt modelId="{D7EFFC65-4744-44A1-9912-A34961565FBA}" type="sibTrans" cxnId="{FA2BBF6F-7304-4E9D-A8C4-9CAA754C5152}">
      <dgm:prSet/>
      <dgm:spPr/>
      <dgm:t>
        <a:bodyPr/>
        <a:lstStyle/>
        <a:p>
          <a:endParaRPr lang="es-ES"/>
        </a:p>
      </dgm:t>
    </dgm:pt>
    <dgm:pt modelId="{5C1B3052-BC4A-4D7C-98D5-D6E15CFF2A9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>
              <a:latin typeface="+mn-lt"/>
            </a:rPr>
            <a:t>Congresos</a:t>
          </a:r>
          <a:endParaRPr lang="es-ES" sz="3200" b="1" dirty="0">
            <a:latin typeface="+mn-lt"/>
          </a:endParaRPr>
        </a:p>
      </dgm:t>
    </dgm:pt>
    <dgm:pt modelId="{5A8949B6-354B-4ED9-B73F-3FA86FFAB4C1}" type="parTrans" cxnId="{CD1DEA5A-DA7E-4599-B07B-E180A5D1DD0C}">
      <dgm:prSet/>
      <dgm:spPr/>
      <dgm:t>
        <a:bodyPr/>
        <a:lstStyle/>
        <a:p>
          <a:endParaRPr lang="es-ES"/>
        </a:p>
      </dgm:t>
    </dgm:pt>
    <dgm:pt modelId="{9185CE72-A0DC-4AFC-9720-23C4E1991BD3}" type="sibTrans" cxnId="{CD1DEA5A-DA7E-4599-B07B-E180A5D1DD0C}">
      <dgm:prSet/>
      <dgm:spPr/>
      <dgm:t>
        <a:bodyPr/>
        <a:lstStyle/>
        <a:p>
          <a:endParaRPr lang="es-ES"/>
        </a:p>
      </dgm:t>
    </dgm:pt>
    <dgm:pt modelId="{38AC9371-F124-484B-89F6-E265AF379B7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Páginas web</a:t>
          </a:r>
          <a:endParaRPr lang="es-ES" sz="3200" b="1" dirty="0"/>
        </a:p>
      </dgm:t>
    </dgm:pt>
    <dgm:pt modelId="{45FCC667-6073-45D6-BD0F-F60EA078D082}" type="parTrans" cxnId="{FCF012B9-F968-4F68-92F0-72D9A684557C}">
      <dgm:prSet/>
      <dgm:spPr/>
      <dgm:t>
        <a:bodyPr/>
        <a:lstStyle/>
        <a:p>
          <a:endParaRPr lang="es-ES"/>
        </a:p>
      </dgm:t>
    </dgm:pt>
    <dgm:pt modelId="{BB3D7416-56A7-4A40-9E13-6673AE0C0368}" type="sibTrans" cxnId="{FCF012B9-F968-4F68-92F0-72D9A684557C}">
      <dgm:prSet/>
      <dgm:spPr/>
      <dgm:t>
        <a:bodyPr/>
        <a:lstStyle/>
        <a:p>
          <a:endParaRPr lang="es-ES"/>
        </a:p>
      </dgm:t>
    </dgm:pt>
    <dgm:pt modelId="{41E93105-CB1D-497E-BD1B-7BBC6CFF8D7C}">
      <dgm:prSet custT="1"/>
      <dgm:spPr>
        <a:solidFill>
          <a:schemeClr val="bg1">
            <a:lumMod val="75000"/>
          </a:schemeClr>
        </a:solidFill>
      </dgm:spPr>
      <dgm:t>
        <a:bodyPr lIns="0" rIns="0"/>
        <a:lstStyle/>
        <a:p>
          <a:r>
            <a:rPr lang="es-ES" sz="3200" b="1" dirty="0" smtClean="0">
              <a:solidFill>
                <a:schemeClr val="bg1"/>
              </a:solidFill>
            </a:rPr>
            <a:t>Películas</a:t>
          </a:r>
          <a:endParaRPr lang="es-ES" sz="3200" b="1" dirty="0">
            <a:solidFill>
              <a:schemeClr val="bg1"/>
            </a:solidFill>
          </a:endParaRPr>
        </a:p>
      </dgm:t>
    </dgm:pt>
    <dgm:pt modelId="{285EEFEA-3D00-40C7-8022-9FC709BDA32A}" type="parTrans" cxnId="{9AF64778-5CD0-4C94-8FC6-F43CD0FEC121}">
      <dgm:prSet/>
      <dgm:spPr/>
      <dgm:t>
        <a:bodyPr/>
        <a:lstStyle/>
        <a:p>
          <a:endParaRPr lang="es-ES"/>
        </a:p>
      </dgm:t>
    </dgm:pt>
    <dgm:pt modelId="{02B555E9-898E-44B6-95B1-5E21234D9DFF}" type="sibTrans" cxnId="{9AF64778-5CD0-4C94-8FC6-F43CD0FEC121}">
      <dgm:prSet/>
      <dgm:spPr/>
      <dgm:t>
        <a:bodyPr/>
        <a:lstStyle/>
        <a:p>
          <a:endParaRPr lang="es-ES"/>
        </a:p>
      </dgm:t>
    </dgm:pt>
    <dgm:pt modelId="{AF33D79E-B307-46F2-9BAE-1720CE8521CE}">
      <dgm:prSet custT="1"/>
      <dgm:spPr>
        <a:solidFill>
          <a:schemeClr val="bg1">
            <a:lumMod val="75000"/>
          </a:schemeClr>
        </a:solidFill>
      </dgm:spPr>
      <dgm:t>
        <a:bodyPr lIns="0" rIns="0"/>
        <a:lstStyle/>
        <a:p>
          <a:r>
            <a:rPr lang="es-ES" sz="3200" b="1" dirty="0" smtClean="0">
              <a:solidFill>
                <a:schemeClr val="bg1"/>
              </a:solidFill>
            </a:rPr>
            <a:t>Imágenes</a:t>
          </a:r>
          <a:endParaRPr lang="es-ES" sz="3200" b="1" dirty="0">
            <a:solidFill>
              <a:schemeClr val="bg1"/>
            </a:solidFill>
          </a:endParaRPr>
        </a:p>
      </dgm:t>
    </dgm:pt>
    <dgm:pt modelId="{F7BDBE2C-C754-4155-97C9-F433B29C6658}" type="parTrans" cxnId="{760DF3F5-FF12-4501-B6A2-545E8618BD71}">
      <dgm:prSet/>
      <dgm:spPr/>
      <dgm:t>
        <a:bodyPr/>
        <a:lstStyle/>
        <a:p>
          <a:endParaRPr lang="es-ES"/>
        </a:p>
      </dgm:t>
    </dgm:pt>
    <dgm:pt modelId="{4D8832D6-DE53-43F6-A1A0-097AB8105367}" type="sibTrans" cxnId="{760DF3F5-FF12-4501-B6A2-545E8618BD71}">
      <dgm:prSet/>
      <dgm:spPr/>
      <dgm:t>
        <a:bodyPr/>
        <a:lstStyle/>
        <a:p>
          <a:endParaRPr lang="es-ES"/>
        </a:p>
      </dgm:t>
    </dgm:pt>
    <dgm:pt modelId="{C8BD1E9E-64CA-4A0D-AF31-7BB33721CD9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Artículos de prensa</a:t>
          </a:r>
          <a:endParaRPr lang="es-ES" sz="3200" b="1" dirty="0">
            <a:solidFill>
              <a:schemeClr val="bg1"/>
            </a:solidFill>
          </a:endParaRPr>
        </a:p>
      </dgm:t>
    </dgm:pt>
    <dgm:pt modelId="{06A006BA-9F2E-47B1-8A4A-EDB012294332}" type="parTrans" cxnId="{B85BD2FA-5F78-4E5D-8E34-E194512BC8F2}">
      <dgm:prSet/>
      <dgm:spPr/>
      <dgm:t>
        <a:bodyPr/>
        <a:lstStyle/>
        <a:p>
          <a:endParaRPr lang="es-ES"/>
        </a:p>
      </dgm:t>
    </dgm:pt>
    <dgm:pt modelId="{D603D126-7CD8-4FE8-B746-B93E39A698DB}" type="sibTrans" cxnId="{B85BD2FA-5F78-4E5D-8E34-E194512BC8F2}">
      <dgm:prSet/>
      <dgm:spPr/>
      <dgm:t>
        <a:bodyPr/>
        <a:lstStyle/>
        <a:p>
          <a:endParaRPr lang="es-ES"/>
        </a:p>
      </dgm:t>
    </dgm:pt>
    <dgm:pt modelId="{6CABFF04-598E-4941-9701-4DF38B6CA979}" type="pres">
      <dgm:prSet presAssocID="{1A1CC2F9-3601-4DE3-B91F-866A0F5C04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4D506B-FB75-44D2-9914-549897B7E7DB}" type="pres">
      <dgm:prSet presAssocID="{D386128C-6ED4-44C8-8A90-9236F7A90104}" presName="node" presStyleLbl="node1" presStyleIdx="0" presStyleCnt="9" custScaleX="211161" custScaleY="154765" custLinFactNeighborX="-71514" custLinFactNeighborY="59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86C25-628C-4D82-8D27-023C03095ECB}" type="pres">
      <dgm:prSet presAssocID="{92D83520-D9B2-4BC0-B223-788067DEA925}" presName="sibTrans" presStyleCnt="0"/>
      <dgm:spPr/>
    </dgm:pt>
    <dgm:pt modelId="{417B9350-7B2B-49ED-BD0C-CF3A59EBB2DD}" type="pres">
      <dgm:prSet presAssocID="{5EF54424-BBE7-4CF6-A145-860FB81E78A2}" presName="node" presStyleLbl="node1" presStyleIdx="1" presStyleCnt="9" custScaleX="351210" custScaleY="78268" custLinFactNeighborX="50872" custLinFactNeighborY="-71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9EEC9-12C5-48C8-8E5B-F5991A4CD6B7}" type="pres">
      <dgm:prSet presAssocID="{FBB37A30-D62C-4B15-B5D7-5D4CAA375951}" presName="sibTrans" presStyleCnt="0"/>
      <dgm:spPr/>
    </dgm:pt>
    <dgm:pt modelId="{A77F23D5-E9D2-409F-9C19-94AF0FF82B2C}" type="pres">
      <dgm:prSet presAssocID="{A322FCF5-A45F-4FB0-BA59-F97ABB37E896}" presName="node" presStyleLbl="node1" presStyleIdx="2" presStyleCnt="9" custScaleX="157504" custScaleY="85388" custLinFactNeighborX="-2922" custLinFactNeighborY="305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E250B2-0E33-4059-9542-3F43AFD593A3}" type="pres">
      <dgm:prSet presAssocID="{3E31624F-8F73-4228-88BD-E53A395B76C1}" presName="sibTrans" presStyleCnt="0"/>
      <dgm:spPr/>
    </dgm:pt>
    <dgm:pt modelId="{B1D3E25C-E636-4E4A-875B-E61153F74531}" type="pres">
      <dgm:prSet presAssocID="{2EFFBA30-607B-4007-9AC1-3D68B516154A}" presName="node" presStyleLbl="node1" presStyleIdx="3" presStyleCnt="9" custScaleX="191153" custScaleY="113436" custLinFactNeighborX="6939" custLinFactNeighborY="315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CC712-1D61-498D-B463-864EAC2F5A62}" type="pres">
      <dgm:prSet presAssocID="{D7EFFC65-4744-44A1-9912-A34961565FBA}" presName="sibTrans" presStyleCnt="0"/>
      <dgm:spPr/>
    </dgm:pt>
    <dgm:pt modelId="{9BFEBEC3-9B92-496E-8F0B-BAB30E5B420C}" type="pres">
      <dgm:prSet presAssocID="{5C1B3052-BC4A-4D7C-98D5-D6E15CFF2A90}" presName="node" presStyleLbl="node1" presStyleIdx="4" presStyleCnt="9" custScaleX="201656" custScaleY="98337" custLinFactNeighborX="-1755" custLinFactNeighborY="-81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48D00-DF20-42E5-967C-5B5846CDF3C3}" type="pres">
      <dgm:prSet presAssocID="{9185CE72-A0DC-4AFC-9720-23C4E1991BD3}" presName="sibTrans" presStyleCnt="0"/>
      <dgm:spPr/>
    </dgm:pt>
    <dgm:pt modelId="{6140B60C-801A-4A8C-A0A7-9287198CEE31}" type="pres">
      <dgm:prSet presAssocID="{38AC9371-F124-484B-89F6-E265AF379B76}" presName="node" presStyleLbl="node1" presStyleIdx="5" presStyleCnt="9" custScaleX="203214" custScaleY="149212" custLinFactNeighborX="8733" custLinFactNeighborY="-246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BD5B9-9685-42E0-A2E3-899ECD8D3AE7}" type="pres">
      <dgm:prSet presAssocID="{BB3D7416-56A7-4A40-9E13-6673AE0C0368}" presName="sibTrans" presStyleCnt="0"/>
      <dgm:spPr/>
    </dgm:pt>
    <dgm:pt modelId="{459C353B-C701-495E-9D9B-5D6D7D706180}" type="pres">
      <dgm:prSet presAssocID="{41E93105-CB1D-497E-BD1B-7BBC6CFF8D7C}" presName="node" presStyleLbl="node1" presStyleIdx="6" presStyleCnt="9" custScaleX="169437" custScaleY="114466" custLinFactY="8560" custLinFactNeighborX="-2282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C5422-C96F-459D-83CE-3EFBEEC270C0}" type="pres">
      <dgm:prSet presAssocID="{02B555E9-898E-44B6-95B1-5E21234D9DFF}" presName="sibTrans" presStyleCnt="0"/>
      <dgm:spPr/>
    </dgm:pt>
    <dgm:pt modelId="{3C0153D1-2AEF-406C-AD2C-4FC362F5631C}" type="pres">
      <dgm:prSet presAssocID="{AF33D79E-B307-46F2-9BAE-1720CE8521CE}" presName="node" presStyleLbl="node1" presStyleIdx="7" presStyleCnt="9" custScaleX="185712" custScaleY="132403" custLinFactX="-71328" custLinFactNeighborX="-100000" custLinFactNeighborY="7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63671-624F-4AAC-A77A-3D3A6C84ECBC}" type="pres">
      <dgm:prSet presAssocID="{4D8832D6-DE53-43F6-A1A0-097AB8105367}" presName="sibTrans" presStyleCnt="0"/>
      <dgm:spPr/>
    </dgm:pt>
    <dgm:pt modelId="{3BC266AC-41F9-420F-B3E2-17961127F1B1}" type="pres">
      <dgm:prSet presAssocID="{C8BD1E9E-64CA-4A0D-AF31-7BB33721CD91}" presName="node" presStyleLbl="node1" presStyleIdx="8" presStyleCnt="9" custScaleX="313426" custScaleY="150870" custLinFactNeighborX="-84776" custLinFactNeighborY="-16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42A11C-2371-49B6-9987-47B16B47D71F}" type="presOf" srcId="{AF33D79E-B307-46F2-9BAE-1720CE8521CE}" destId="{3C0153D1-2AEF-406C-AD2C-4FC362F5631C}" srcOrd="0" destOrd="0" presId="urn:microsoft.com/office/officeart/2005/8/layout/default#1"/>
    <dgm:cxn modelId="{FCF012B9-F968-4F68-92F0-72D9A684557C}" srcId="{1A1CC2F9-3601-4DE3-B91F-866A0F5C046A}" destId="{38AC9371-F124-484B-89F6-E265AF379B76}" srcOrd="5" destOrd="0" parTransId="{45FCC667-6073-45D6-BD0F-F60EA078D082}" sibTransId="{BB3D7416-56A7-4A40-9E13-6673AE0C0368}"/>
    <dgm:cxn modelId="{C5604C67-3046-4268-ABFE-45CED1991A46}" type="presOf" srcId="{38AC9371-F124-484B-89F6-E265AF379B76}" destId="{6140B60C-801A-4A8C-A0A7-9287198CEE31}" srcOrd="0" destOrd="0" presId="urn:microsoft.com/office/officeart/2005/8/layout/default#1"/>
    <dgm:cxn modelId="{3ADDEF24-2467-48E3-ABC4-5ED92F0A59A8}" type="presOf" srcId="{C8BD1E9E-64CA-4A0D-AF31-7BB33721CD91}" destId="{3BC266AC-41F9-420F-B3E2-17961127F1B1}" srcOrd="0" destOrd="0" presId="urn:microsoft.com/office/officeart/2005/8/layout/default#1"/>
    <dgm:cxn modelId="{F4CA91DC-1D6B-4DA4-B1CF-DB08DCFE36E3}" srcId="{1A1CC2F9-3601-4DE3-B91F-866A0F5C046A}" destId="{D386128C-6ED4-44C8-8A90-9236F7A90104}" srcOrd="0" destOrd="0" parTransId="{9F3799E6-8C95-456E-B66E-A3F762774AB0}" sibTransId="{92D83520-D9B2-4BC0-B223-788067DEA925}"/>
    <dgm:cxn modelId="{DC1BC019-F625-4AC3-9B65-5F5559EE4221}" type="presOf" srcId="{1A1CC2F9-3601-4DE3-B91F-866A0F5C046A}" destId="{6CABFF04-598E-4941-9701-4DF38B6CA979}" srcOrd="0" destOrd="0" presId="urn:microsoft.com/office/officeart/2005/8/layout/default#1"/>
    <dgm:cxn modelId="{93428F4F-38CF-4A01-AADA-8C86801F3494}" srcId="{1A1CC2F9-3601-4DE3-B91F-866A0F5C046A}" destId="{A322FCF5-A45F-4FB0-BA59-F97ABB37E896}" srcOrd="2" destOrd="0" parTransId="{CC7CFEBA-D806-4A3D-A455-FC8162EF35BD}" sibTransId="{3E31624F-8F73-4228-88BD-E53A395B76C1}"/>
    <dgm:cxn modelId="{760DF3F5-FF12-4501-B6A2-545E8618BD71}" srcId="{1A1CC2F9-3601-4DE3-B91F-866A0F5C046A}" destId="{AF33D79E-B307-46F2-9BAE-1720CE8521CE}" srcOrd="7" destOrd="0" parTransId="{F7BDBE2C-C754-4155-97C9-F433B29C6658}" sibTransId="{4D8832D6-DE53-43F6-A1A0-097AB8105367}"/>
    <dgm:cxn modelId="{A23680F8-7F5F-44F8-B0D6-5FFD0CEBE481}" type="presOf" srcId="{5EF54424-BBE7-4CF6-A145-860FB81E78A2}" destId="{417B9350-7B2B-49ED-BD0C-CF3A59EBB2DD}" srcOrd="0" destOrd="0" presId="urn:microsoft.com/office/officeart/2005/8/layout/default#1"/>
    <dgm:cxn modelId="{B85BD2FA-5F78-4E5D-8E34-E194512BC8F2}" srcId="{1A1CC2F9-3601-4DE3-B91F-866A0F5C046A}" destId="{C8BD1E9E-64CA-4A0D-AF31-7BB33721CD91}" srcOrd="8" destOrd="0" parTransId="{06A006BA-9F2E-47B1-8A4A-EDB012294332}" sibTransId="{D603D126-7CD8-4FE8-B746-B93E39A698DB}"/>
    <dgm:cxn modelId="{43941406-6552-43B5-8446-245BCB5D16A1}" type="presOf" srcId="{2EFFBA30-607B-4007-9AC1-3D68B516154A}" destId="{B1D3E25C-E636-4E4A-875B-E61153F74531}" srcOrd="0" destOrd="0" presId="urn:microsoft.com/office/officeart/2005/8/layout/default#1"/>
    <dgm:cxn modelId="{94448241-86F3-44D8-9218-BC3F37D53DA2}" type="presOf" srcId="{D386128C-6ED4-44C8-8A90-9236F7A90104}" destId="{914D506B-FB75-44D2-9914-549897B7E7DB}" srcOrd="0" destOrd="0" presId="urn:microsoft.com/office/officeart/2005/8/layout/default#1"/>
    <dgm:cxn modelId="{0850CF47-3A58-458B-B30D-968B060393BB}" type="presOf" srcId="{A322FCF5-A45F-4FB0-BA59-F97ABB37E896}" destId="{A77F23D5-E9D2-409F-9C19-94AF0FF82B2C}" srcOrd="0" destOrd="0" presId="urn:microsoft.com/office/officeart/2005/8/layout/default#1"/>
    <dgm:cxn modelId="{CD1DEA5A-DA7E-4599-B07B-E180A5D1DD0C}" srcId="{1A1CC2F9-3601-4DE3-B91F-866A0F5C046A}" destId="{5C1B3052-BC4A-4D7C-98D5-D6E15CFF2A90}" srcOrd="4" destOrd="0" parTransId="{5A8949B6-354B-4ED9-B73F-3FA86FFAB4C1}" sibTransId="{9185CE72-A0DC-4AFC-9720-23C4E1991BD3}"/>
    <dgm:cxn modelId="{FA2BBF6F-7304-4E9D-A8C4-9CAA754C5152}" srcId="{1A1CC2F9-3601-4DE3-B91F-866A0F5C046A}" destId="{2EFFBA30-607B-4007-9AC1-3D68B516154A}" srcOrd="3" destOrd="0" parTransId="{6F8B5536-401E-4E05-A483-DE2EE2F1DE4D}" sibTransId="{D7EFFC65-4744-44A1-9912-A34961565FBA}"/>
    <dgm:cxn modelId="{D27C90DF-571A-4122-9537-5C22AC0F9C69}" type="presOf" srcId="{5C1B3052-BC4A-4D7C-98D5-D6E15CFF2A90}" destId="{9BFEBEC3-9B92-496E-8F0B-BAB30E5B420C}" srcOrd="0" destOrd="0" presId="urn:microsoft.com/office/officeart/2005/8/layout/default#1"/>
    <dgm:cxn modelId="{232958BB-BA7C-4944-8C59-2795B8C92218}" type="presOf" srcId="{41E93105-CB1D-497E-BD1B-7BBC6CFF8D7C}" destId="{459C353B-C701-495E-9D9B-5D6D7D706180}" srcOrd="0" destOrd="0" presId="urn:microsoft.com/office/officeart/2005/8/layout/default#1"/>
    <dgm:cxn modelId="{26839346-0ACA-419A-B9D5-96CAAFE749A7}" srcId="{1A1CC2F9-3601-4DE3-B91F-866A0F5C046A}" destId="{5EF54424-BBE7-4CF6-A145-860FB81E78A2}" srcOrd="1" destOrd="0" parTransId="{59E55E2C-6990-45B9-B4FE-08678953A5B1}" sibTransId="{FBB37A30-D62C-4B15-B5D7-5D4CAA375951}"/>
    <dgm:cxn modelId="{9AF64778-5CD0-4C94-8FC6-F43CD0FEC121}" srcId="{1A1CC2F9-3601-4DE3-B91F-866A0F5C046A}" destId="{41E93105-CB1D-497E-BD1B-7BBC6CFF8D7C}" srcOrd="6" destOrd="0" parTransId="{285EEFEA-3D00-40C7-8022-9FC709BDA32A}" sibTransId="{02B555E9-898E-44B6-95B1-5E21234D9DFF}"/>
    <dgm:cxn modelId="{3E323B21-471E-4903-9899-B38C605039DC}" type="presParOf" srcId="{6CABFF04-598E-4941-9701-4DF38B6CA979}" destId="{914D506B-FB75-44D2-9914-549897B7E7DB}" srcOrd="0" destOrd="0" presId="urn:microsoft.com/office/officeart/2005/8/layout/default#1"/>
    <dgm:cxn modelId="{F7871863-F587-4FF2-B952-5476C9C4C9AC}" type="presParOf" srcId="{6CABFF04-598E-4941-9701-4DF38B6CA979}" destId="{5A986C25-628C-4D82-8D27-023C03095ECB}" srcOrd="1" destOrd="0" presId="urn:microsoft.com/office/officeart/2005/8/layout/default#1"/>
    <dgm:cxn modelId="{58880413-056B-48E8-AB76-037DFA3F767E}" type="presParOf" srcId="{6CABFF04-598E-4941-9701-4DF38B6CA979}" destId="{417B9350-7B2B-49ED-BD0C-CF3A59EBB2DD}" srcOrd="2" destOrd="0" presId="urn:microsoft.com/office/officeart/2005/8/layout/default#1"/>
    <dgm:cxn modelId="{9E0B6CA4-4EBA-445F-A288-76E741AEDC0F}" type="presParOf" srcId="{6CABFF04-598E-4941-9701-4DF38B6CA979}" destId="{3039EEC9-12C5-48C8-8E5B-F5991A4CD6B7}" srcOrd="3" destOrd="0" presId="urn:microsoft.com/office/officeart/2005/8/layout/default#1"/>
    <dgm:cxn modelId="{F8D83705-A732-45BF-B204-29BBBE8FEABC}" type="presParOf" srcId="{6CABFF04-598E-4941-9701-4DF38B6CA979}" destId="{A77F23D5-E9D2-409F-9C19-94AF0FF82B2C}" srcOrd="4" destOrd="0" presId="urn:microsoft.com/office/officeart/2005/8/layout/default#1"/>
    <dgm:cxn modelId="{E9A0212C-B083-477C-B511-E776F1CDEEE6}" type="presParOf" srcId="{6CABFF04-598E-4941-9701-4DF38B6CA979}" destId="{B9E250B2-0E33-4059-9542-3F43AFD593A3}" srcOrd="5" destOrd="0" presId="urn:microsoft.com/office/officeart/2005/8/layout/default#1"/>
    <dgm:cxn modelId="{9195A581-31DB-4BF1-BDB5-F98B6406EFBB}" type="presParOf" srcId="{6CABFF04-598E-4941-9701-4DF38B6CA979}" destId="{B1D3E25C-E636-4E4A-875B-E61153F74531}" srcOrd="6" destOrd="0" presId="urn:microsoft.com/office/officeart/2005/8/layout/default#1"/>
    <dgm:cxn modelId="{0A9B3373-BC2C-4B5D-9C70-079DC98B96FA}" type="presParOf" srcId="{6CABFF04-598E-4941-9701-4DF38B6CA979}" destId="{4ADCC712-1D61-498D-B463-864EAC2F5A62}" srcOrd="7" destOrd="0" presId="urn:microsoft.com/office/officeart/2005/8/layout/default#1"/>
    <dgm:cxn modelId="{7932996E-5667-4D6C-9506-FB0B547E73EF}" type="presParOf" srcId="{6CABFF04-598E-4941-9701-4DF38B6CA979}" destId="{9BFEBEC3-9B92-496E-8F0B-BAB30E5B420C}" srcOrd="8" destOrd="0" presId="urn:microsoft.com/office/officeart/2005/8/layout/default#1"/>
    <dgm:cxn modelId="{6DD21623-CCB2-4039-B672-D565698634A3}" type="presParOf" srcId="{6CABFF04-598E-4941-9701-4DF38B6CA979}" destId="{DEC48D00-DF20-42E5-967C-5B5846CDF3C3}" srcOrd="9" destOrd="0" presId="urn:microsoft.com/office/officeart/2005/8/layout/default#1"/>
    <dgm:cxn modelId="{04A79560-F23E-4360-9DEA-59F070B9F736}" type="presParOf" srcId="{6CABFF04-598E-4941-9701-4DF38B6CA979}" destId="{6140B60C-801A-4A8C-A0A7-9287198CEE31}" srcOrd="10" destOrd="0" presId="urn:microsoft.com/office/officeart/2005/8/layout/default#1"/>
    <dgm:cxn modelId="{B50FD4C6-7B92-4FB2-8369-F28B09D84C2E}" type="presParOf" srcId="{6CABFF04-598E-4941-9701-4DF38B6CA979}" destId="{108BD5B9-9685-42E0-A2E3-899ECD8D3AE7}" srcOrd="11" destOrd="0" presId="urn:microsoft.com/office/officeart/2005/8/layout/default#1"/>
    <dgm:cxn modelId="{56F926CA-4406-482C-84FD-79E9A81CD929}" type="presParOf" srcId="{6CABFF04-598E-4941-9701-4DF38B6CA979}" destId="{459C353B-C701-495E-9D9B-5D6D7D706180}" srcOrd="12" destOrd="0" presId="urn:microsoft.com/office/officeart/2005/8/layout/default#1"/>
    <dgm:cxn modelId="{6A25D31B-7B9C-46F7-ACC9-AE5AE028F315}" type="presParOf" srcId="{6CABFF04-598E-4941-9701-4DF38B6CA979}" destId="{99DC5422-C96F-459D-83CE-3EFBEEC270C0}" srcOrd="13" destOrd="0" presId="urn:microsoft.com/office/officeart/2005/8/layout/default#1"/>
    <dgm:cxn modelId="{DC3A97C1-EE88-49AA-B7BF-BC90F2E0C7C4}" type="presParOf" srcId="{6CABFF04-598E-4941-9701-4DF38B6CA979}" destId="{3C0153D1-2AEF-406C-AD2C-4FC362F5631C}" srcOrd="14" destOrd="0" presId="urn:microsoft.com/office/officeart/2005/8/layout/default#1"/>
    <dgm:cxn modelId="{8F0F7F34-DF94-48C3-AAE5-700897B40492}" type="presParOf" srcId="{6CABFF04-598E-4941-9701-4DF38B6CA979}" destId="{D4463671-624F-4AAC-A77A-3D3A6C84ECBC}" srcOrd="15" destOrd="0" presId="urn:microsoft.com/office/officeart/2005/8/layout/default#1"/>
    <dgm:cxn modelId="{70506D78-4101-48FE-BAF6-3AD735120194}" type="presParOf" srcId="{6CABFF04-598E-4941-9701-4DF38B6CA979}" destId="{3BC266AC-41F9-420F-B3E2-17961127F1B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D506B-FB75-44D2-9914-549897B7E7DB}">
      <dsp:nvSpPr>
        <dsp:cNvPr id="0" name=""/>
        <dsp:cNvSpPr/>
      </dsp:nvSpPr>
      <dsp:spPr>
        <a:xfrm>
          <a:off x="0" y="120663"/>
          <a:ext cx="2348484" cy="1032756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Capítulos de libros</a:t>
          </a:r>
          <a:endParaRPr lang="es-ES" sz="3200" b="1" kern="1200" dirty="0"/>
        </a:p>
      </dsp:txBody>
      <dsp:txXfrm>
        <a:off x="0" y="120663"/>
        <a:ext cx="2348484" cy="1032756"/>
      </dsp:txXfrm>
    </dsp:sp>
    <dsp:sp modelId="{417B9350-7B2B-49ED-BD0C-CF3A59EBB2DD}">
      <dsp:nvSpPr>
        <dsp:cNvPr id="0" name=""/>
        <dsp:cNvSpPr/>
      </dsp:nvSpPr>
      <dsp:spPr>
        <a:xfrm>
          <a:off x="3489497" y="0"/>
          <a:ext cx="3906076" cy="52228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Artículos científicos</a:t>
          </a:r>
          <a:endParaRPr lang="es-ES" sz="3200" b="1" kern="1200" dirty="0"/>
        </a:p>
      </dsp:txBody>
      <dsp:txXfrm>
        <a:off x="3489497" y="0"/>
        <a:ext cx="3906076" cy="522287"/>
      </dsp:txXfrm>
    </dsp:sp>
    <dsp:sp modelId="{A77F23D5-E9D2-409F-9C19-94AF0FF82B2C}">
      <dsp:nvSpPr>
        <dsp:cNvPr id="0" name=""/>
        <dsp:cNvSpPr/>
      </dsp:nvSpPr>
      <dsp:spPr>
        <a:xfrm>
          <a:off x="6908507" y="516072"/>
          <a:ext cx="1751723" cy="56979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Tesis</a:t>
          </a:r>
          <a:endParaRPr lang="es-ES" sz="3200" b="1" kern="1200" dirty="0"/>
        </a:p>
      </dsp:txBody>
      <dsp:txXfrm>
        <a:off x="6908507" y="516072"/>
        <a:ext cx="1751723" cy="569799"/>
      </dsp:txXfrm>
    </dsp:sp>
    <dsp:sp modelId="{B1D3E25C-E636-4E4A-875B-E61153F74531}">
      <dsp:nvSpPr>
        <dsp:cNvPr id="0" name=""/>
        <dsp:cNvSpPr/>
      </dsp:nvSpPr>
      <dsp:spPr>
        <a:xfrm>
          <a:off x="232081" y="1554429"/>
          <a:ext cx="2125959" cy="756965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Libros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232081" y="1554429"/>
        <a:ext cx="2125959" cy="756965"/>
      </dsp:txXfrm>
    </dsp:sp>
    <dsp:sp modelId="{9BFEBEC3-9B92-496E-8F0B-BAB30E5B420C}">
      <dsp:nvSpPr>
        <dsp:cNvPr id="0" name=""/>
        <dsp:cNvSpPr/>
      </dsp:nvSpPr>
      <dsp:spPr>
        <a:xfrm>
          <a:off x="2372566" y="848942"/>
          <a:ext cx="2242771" cy="65620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+mn-lt"/>
            </a:rPr>
            <a:t>Congresos</a:t>
          </a:r>
          <a:endParaRPr lang="es-ES" sz="3200" b="1" kern="1200" dirty="0">
            <a:latin typeface="+mn-lt"/>
          </a:endParaRPr>
        </a:p>
      </dsp:txBody>
      <dsp:txXfrm>
        <a:off x="2372566" y="848942"/>
        <a:ext cx="2242771" cy="656208"/>
      </dsp:txXfrm>
    </dsp:sp>
    <dsp:sp modelId="{6140B60C-801A-4A8C-A0A7-9287198CEE31}">
      <dsp:nvSpPr>
        <dsp:cNvPr id="0" name=""/>
        <dsp:cNvSpPr/>
      </dsp:nvSpPr>
      <dsp:spPr>
        <a:xfrm>
          <a:off x="4843200" y="1060228"/>
          <a:ext cx="2260099" cy="995700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Páginas web</a:t>
          </a:r>
          <a:endParaRPr lang="es-ES" sz="3200" b="1" kern="1200" dirty="0"/>
        </a:p>
      </dsp:txBody>
      <dsp:txXfrm>
        <a:off x="4843200" y="1060228"/>
        <a:ext cx="2260099" cy="995700"/>
      </dsp:txXfrm>
    </dsp:sp>
    <dsp:sp modelId="{459C353B-C701-495E-9D9B-5D6D7D706180}">
      <dsp:nvSpPr>
        <dsp:cNvPr id="0" name=""/>
        <dsp:cNvSpPr/>
      </dsp:nvSpPr>
      <dsp:spPr>
        <a:xfrm>
          <a:off x="7092011" y="2065005"/>
          <a:ext cx="1884439" cy="763838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Películas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7092011" y="2065005"/>
        <a:ext cx="1884439" cy="763838"/>
      </dsp:txXfrm>
    </dsp:sp>
    <dsp:sp modelId="{3C0153D1-2AEF-406C-AD2C-4FC362F5631C}">
      <dsp:nvSpPr>
        <dsp:cNvPr id="0" name=""/>
        <dsp:cNvSpPr/>
      </dsp:nvSpPr>
      <dsp:spPr>
        <a:xfrm>
          <a:off x="0" y="2443775"/>
          <a:ext cx="2065446" cy="883533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Imágenes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0" y="2443775"/>
        <a:ext cx="2065446" cy="883533"/>
      </dsp:txXfrm>
    </dsp:sp>
    <dsp:sp modelId="{3BC266AC-41F9-420F-B3E2-17961127F1B1}">
      <dsp:nvSpPr>
        <dsp:cNvPr id="0" name=""/>
        <dsp:cNvSpPr/>
      </dsp:nvSpPr>
      <dsp:spPr>
        <a:xfrm>
          <a:off x="2980915" y="2222373"/>
          <a:ext cx="3485852" cy="1006764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Artículos de prensa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2980915" y="2222373"/>
        <a:ext cx="3485852" cy="100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44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6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3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96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5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61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4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1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57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22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021C-CC4B-4C48-BA48-5AFA7E48C1A6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B6652-1A34-416F-9298-D9FAEF68B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4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bua-us.primo.exlibrisgroup.com/discovery/search?vid=34CBUA_US:VU1&amp;sortby=rank&amp;lang=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0-site.ebrary.com.fama.us.es/lib/unisev/detail.action?docID=11335772&amp;p00=comunicacion+audiovisua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citarredessociales/" TargetMode="External"/><Relationship Id="rId2" Type="http://schemas.openxmlformats.org/officeDocument/2006/relationships/hyperlink" Target="http://guiasbus.us.es/bibliografiaycit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iasbus.us.es/mendele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x5t4qzlvG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dus.us.es/xmlui/handle/11441/79363" TargetMode="External"/><Relationship Id="rId2" Type="http://schemas.openxmlformats.org/officeDocument/2006/relationships/hyperlink" Target="https://idus.us.es/xmlui/handle/11441/792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us.us.es/xmlui/handle/11441/79345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dus.us.es/xmlui/handle/11441/64482" TargetMode="External"/><Relationship Id="rId2" Type="http://schemas.openxmlformats.org/officeDocument/2006/relationships/hyperlink" Target="https://idus.us.es/xmlui/handle/11441/632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us.us.es/xmlui/handle/11441/6309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op@us.es" TargetMode="External"/><Relationship Id="rId2" Type="http://schemas.openxmlformats.org/officeDocument/2006/relationships/hyperlink" Target="mailto:brito@us.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b.us.es/busca_y_encuentra/ca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b.us.es/comunicaci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3" y="1741308"/>
            <a:ext cx="2143125" cy="21431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62681" y="387177"/>
            <a:ext cx="546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>TRABAJOS FIN DE GRADO</a:t>
            </a:r>
            <a:endParaRPr lang="es-E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53484" y="4423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JOSÉ PEÑALVER GÓMEZ</a:t>
            </a:r>
          </a:p>
          <a:p>
            <a:pPr algn="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LOLA RODRÍGUEZ BRITO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91665" y="5312032"/>
            <a:ext cx="2058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b="1" dirty="0"/>
              <a:t>SEVILLA,  OCTUBRE  2018</a:t>
            </a:r>
            <a:endParaRPr lang="es-ES" sz="1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91" y="6207774"/>
            <a:ext cx="1434899" cy="5725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66" y="1741308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20" y="17413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13253" y="325169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Buscar información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822029"/>
                </a:solidFill>
                <a:sym typeface="Wingdings" panose="05000000000000000000" pitchFamily="2" charset="2"/>
              </a:rPr>
              <a:t>9</a:t>
            </a:r>
            <a:endParaRPr lang="es-ES" sz="2400" b="1" dirty="0">
              <a:solidFill>
                <a:srgbClr val="822029"/>
              </a:solidFill>
            </a:endParaRPr>
          </a:p>
        </p:txBody>
      </p:sp>
      <p:pic>
        <p:nvPicPr>
          <p:cNvPr id="9" name="Imagen 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61" t="16812" r="1344" b="3528"/>
          <a:stretch/>
        </p:blipFill>
        <p:spPr>
          <a:xfrm>
            <a:off x="601360" y="2166550"/>
            <a:ext cx="7191633" cy="32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3200" b="1" dirty="0">
              <a:solidFill>
                <a:srgbClr val="822029"/>
              </a:solidFill>
            </a:endParaRPr>
          </a:p>
        </p:txBody>
      </p:sp>
      <p:pic>
        <p:nvPicPr>
          <p:cNvPr id="12" name="Picture 2" descr="https://encrypted-tbn0.gstatic.com/images?q=tbn:ANd9GcQCroKkzBoIvcmpiR_duj_ZkMQHjznG6N0C_yYzmBUSwKSs2zKd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109" y="1836220"/>
            <a:ext cx="2000250" cy="2286000"/>
          </a:xfrm>
          <a:prstGeom prst="rect">
            <a:avLst/>
          </a:prstGeom>
          <a:noFill/>
        </p:spPr>
      </p:pic>
      <p:sp>
        <p:nvSpPr>
          <p:cNvPr id="13" name="CuadroTexto 12"/>
          <p:cNvSpPr txBox="1"/>
          <p:nvPr/>
        </p:nvSpPr>
        <p:spPr>
          <a:xfrm>
            <a:off x="238898" y="444842"/>
            <a:ext cx="864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822029"/>
                </a:solidFill>
                <a:sym typeface="Wingdings" panose="05000000000000000000" pitchFamily="2" charset="2"/>
              </a:rPr>
              <a:t> 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5665" y="2907957"/>
            <a:ext cx="37523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Cortar y pegar sin citar es plagio. La US cuenta con un programa Antiplagio Turnitin.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8898" y="444842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10</a:t>
            </a:r>
            <a:endParaRPr lang="es-ES" sz="2400" b="1" dirty="0">
              <a:solidFill>
                <a:srgbClr val="822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65770" y="228942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3200" b="1" dirty="0">
              <a:solidFill>
                <a:srgbClr val="822029"/>
              </a:solidFill>
            </a:endParaRPr>
          </a:p>
        </p:txBody>
      </p:sp>
      <p:pic>
        <p:nvPicPr>
          <p:cNvPr id="12" name="Picture 2" descr="https://encrypted-tbn0.gstatic.com/images?q=tbn:ANd9GcQCroKkzBoIvcmpiR_duj_ZkMQHjznG6N0C_yYzmBUSwKSs2zKd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309" y="1836220"/>
            <a:ext cx="2000250" cy="2286000"/>
          </a:xfrm>
          <a:prstGeom prst="rect">
            <a:avLst/>
          </a:prstGeom>
          <a:noFill/>
        </p:spPr>
      </p:pic>
      <p:sp>
        <p:nvSpPr>
          <p:cNvPr id="13" name="CuadroTexto 12"/>
          <p:cNvSpPr txBox="1"/>
          <p:nvPr/>
        </p:nvSpPr>
        <p:spPr>
          <a:xfrm>
            <a:off x="238898" y="444842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11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38401" y="304800"/>
            <a:ext cx="614376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/>
          </a:p>
          <a:p>
            <a:pPr algn="just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PLAGIO ES…</a:t>
            </a:r>
          </a:p>
          <a:p>
            <a:pPr algn="just"/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1. Copiar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una obra y presentarla como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propia.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. Reproducir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un texto en mi trabajo sin hacer referencia a su autor.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. Incluir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frases, párrafos o ideas de otros en nuestros escritos, sin citar su procedencia o autor.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. Copiar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párrafos o frases de sentencias sin señalar su procedencia.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. Parafrasear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un texto o una idea, sin citar su autor.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. Comprar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un trabajo a otro, al que se le llama “negro”, y presentarlo como propio.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. Copiar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cualquier obra multimedia (audio, vídeo, Webs…), música, gráficos, sin citar al autor. </a:t>
            </a:r>
          </a:p>
        </p:txBody>
      </p:sp>
    </p:spTree>
    <p:extLst>
      <p:ext uri="{BB962C8B-B14F-4D97-AF65-F5344CB8AC3E}">
        <p14:creationId xmlns:p14="http://schemas.microsoft.com/office/powerpoint/2010/main" val="34780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8898" y="444842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12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0173" y="1110397"/>
            <a:ext cx="80219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/>
          </a:p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 que citar las fuentes consultadas, toda la bibliografía utilizada en el trabajo y las obras o las ideas ajenas incorporadas al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mismo.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6 Diagrama"/>
          <p:cNvGraphicFramePr/>
          <p:nvPr>
            <p:extLst>
              <p:ext uri="{D42A27DB-BD31-4B8C-83A1-F6EECF244321}">
                <p14:modId xmlns:p14="http://schemas.microsoft.com/office/powerpoint/2010/main" val="2739148349"/>
              </p:ext>
            </p:extLst>
          </p:nvPr>
        </p:nvGraphicFramePr>
        <p:xfrm>
          <a:off x="0" y="3319850"/>
          <a:ext cx="9156738" cy="341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8898" y="444842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13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8497" y="2290119"/>
            <a:ext cx="6009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Hay que citar</a:t>
            </a:r>
          </a:p>
          <a:p>
            <a:r>
              <a:rPr lang="es-ES" sz="2800" b="1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Hechos  o datos muy conocidos </a:t>
            </a:r>
            <a:endParaRPr lang="es-ES" sz="2800" dirty="0"/>
          </a:p>
          <a:p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por ejemplo, la fecha de un hecho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histórico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, la extensión o la población de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un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país, etc.). </a:t>
            </a:r>
          </a:p>
        </p:txBody>
      </p:sp>
    </p:spTree>
    <p:extLst>
      <p:ext uri="{BB962C8B-B14F-4D97-AF65-F5344CB8AC3E}">
        <p14:creationId xmlns:p14="http://schemas.microsoft.com/office/powerpoint/2010/main" val="287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Libros en la Biblioteca FCOM</a:t>
            </a:r>
          </a:p>
          <a:p>
            <a:pPr algn="just">
              <a:defRPr/>
            </a:pP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8898" y="444842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14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566905"/>
            <a:ext cx="8063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la signatura P 001.81 están los libros sobre cómo hacer el TFG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5 Imagen" descr="signa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16202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Estilo de citas</a:t>
            </a:r>
          </a:p>
          <a:p>
            <a:pPr algn="just">
              <a:defRPr/>
            </a:pPr>
            <a:endParaRPr lang="es-ES" sz="2800" b="1" dirty="0">
              <a:solidFill>
                <a:srgbClr val="822029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8679" y="456625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15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566905"/>
            <a:ext cx="8063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358940" y="1558803"/>
            <a:ext cx="80632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            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 Ciencias Sociales estilo de citas </a:t>
            </a:r>
          </a:p>
          <a:p>
            <a:pPr lvl="0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más frecuente es APA</a:t>
            </a:r>
          </a:p>
          <a:p>
            <a:pPr lvl="0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                    El Manual   contiene: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estructura y contenido de un trabajo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       formato y estilo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Escri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escribir con claridad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citas y bibliografía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" y="1662906"/>
            <a:ext cx="2084567" cy="30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1470" y="536545"/>
            <a:ext cx="636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</a:p>
          <a:p>
            <a:pPr algn="just">
              <a:defRPr/>
            </a:pP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8105" y="536545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16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566905"/>
            <a:ext cx="80632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estilo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 nos indica también cómo hacer</a:t>
            </a:r>
          </a:p>
          <a:p>
            <a:pPr lvl="0"/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AutoNum type="arabicPeriod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AutoNum type="arabicPeriod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358940" y="1558803"/>
            <a:ext cx="80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            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0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34198" y="660285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38898" y="444842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17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426859"/>
            <a:ext cx="80632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Una </a:t>
            </a:r>
            <a:r>
              <a:rPr lang="es-ES" sz="2800" b="1" dirty="0">
                <a:solidFill>
                  <a:schemeClr val="bg1">
                    <a:lumMod val="65000"/>
                  </a:schemeClr>
                </a:solidFill>
              </a:rPr>
              <a:t>cita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es la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mención abreviada de una contribución de otro autor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dentro del propio texto. Las citas se añaden entre paréntesis dentro del texto y consta de apellidos del autor, año de publicación y página o párrafo. Separados por ,</a:t>
            </a: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88119" y="4906228"/>
            <a:ext cx="662473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Según (Jiménez Varea, 2016, p. 25) cuando hablamos de Narrativa gráfica nos estamos refiriendo…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44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18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426859"/>
            <a:ext cx="806325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Una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referencia bibliográfica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es la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representación de un documento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a través de la identificación de sus elementos principales:  Autor, Título,  Lugar de edición, Editorial, Año, URL (para documentos electrónicos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20627" y="4487669"/>
            <a:ext cx="7272808" cy="6004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Ejemplo: Jiménez Varea, J. (2016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). 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Narrativa gráfica: narratología de la historia.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Madrid: Fragua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0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7" r="9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4191" y="395416"/>
            <a:ext cx="81968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Según la normativa aprobada en Junta de Facultad con fecha  9 de Julio de 2013, revisada y modificada en Junta de Facultad 17 de Junio 2014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. Y revisada y modificada en Junta de Facultad de 7 de noviembre de 2017. </a:t>
            </a:r>
          </a:p>
          <a:p>
            <a:pPr algn="just"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Artículo 1.  El proyecto Fin de Grado consistirá en la realización por parte del estudiante, bajo la dirección tutelada, de un proyecto, memoria o estudio sobre un tema de trabajo que se le asignará y en el que se desarrollará y aplicará conocimientos, capacidades y competencias adquiridos en la titulación.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sz="2800" b="1" dirty="0">
              <a:solidFill>
                <a:srgbClr val="82202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6416" y="0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822029"/>
                </a:solidFill>
                <a:sym typeface="Wingdings" panose="05000000000000000000" pitchFamily="2" charset="2"/>
              </a:rPr>
              <a:t>1</a:t>
            </a:r>
            <a:endParaRPr lang="es-ES" sz="2400" b="1" dirty="0">
              <a:solidFill>
                <a:srgbClr val="822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19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426859"/>
            <a:ext cx="8063257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textual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Transcripción fiel y palabra por palabra del texto de otro autor, son citas cortas.</a:t>
            </a:r>
          </a:p>
          <a:p>
            <a:pPr marL="457200" indent="-457200" algn="just">
              <a:buFontTx/>
              <a:buChar char="-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hasta 39 palabras va entre comillas (tres o menos de tres líneas).</a:t>
            </a:r>
          </a:p>
          <a:p>
            <a:pPr marL="457200" indent="-457200" algn="just">
              <a:buFontTx/>
              <a:buChar char="-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 añade la cita  incluyendo la página en la que parece el texto citado (autor, año y páginas). En el caso de textos que no tengan página se cita el número del párrafo.</a:t>
            </a:r>
          </a:p>
          <a:p>
            <a:pPr lvl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14285" y="5561490"/>
            <a:ext cx="6768752" cy="934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“La complejidad narrativa es uno de los factores más determinantes en la calidad del relato seriado” (Cobo Durán, 2013, p. 219).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20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426859"/>
            <a:ext cx="806325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textual larga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Transcripción fiel y palabra por palabra del texto de otro autor. </a:t>
            </a:r>
          </a:p>
          <a:p>
            <a:pPr marL="342900" indent="-342900" algn="just">
              <a:buFontTx/>
              <a:buChar char="-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Más de 40 palabras. No se pone entre comillas.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Se transcribe en párrafo aparte. El margen izquierdo y derecho de la cita debe comenzar con un tabulador.   Se añade la cita (autor, año y páginas). </a:t>
            </a:r>
          </a:p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-  En las citas largas la página se pone al final del    fragmento</a:t>
            </a:r>
          </a:p>
          <a:p>
            <a:pPr lvl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21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969659"/>
            <a:ext cx="806325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textual larga ejemplo</a:t>
            </a:r>
          </a:p>
          <a:p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Cuando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hacemos mención en las series de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televisión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los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personajes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que forman parte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de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 misma.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	La inclusión de esta secuencia tiene una clara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intención 	motivadora protagonista, pues 	impulsa a Walter a regresar  al 	negocio de la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fabricación de metanfetamina.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El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primero se produce en “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Mandala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 (2x11)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cuando uno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sus 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	amigos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 traficantes, Combo, 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asesinado a manos de un niño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    once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años,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que provoca que el personaje vuelva a fumar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      	“cristal”,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este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caso junto a su novia, Jane,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   además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consumir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otras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drogas como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heroína.(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Cobo Durán,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2013,  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p.288)</a:t>
            </a:r>
          </a:p>
          <a:p>
            <a:pPr algn="ctr"/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22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7619" y="1426859"/>
            <a:ext cx="80632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Cita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indirecta o </a:t>
            </a:r>
            <a:r>
              <a:rPr lang="es-ES" sz="2800" b="1" i="1" dirty="0">
                <a:solidFill>
                  <a:schemeClr val="bg1">
                    <a:lumMod val="50000"/>
                  </a:schemeClr>
                </a:solidFill>
              </a:rPr>
              <a:t>paráfrasis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: Es  cuando se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interpretan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las palabras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otro autor y se exponen con otras palabras.  No se ponen comillas.</a:t>
            </a:r>
          </a:p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Y no hay que mencionar la página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exacta</a:t>
            </a: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148999" y="4470821"/>
            <a:ext cx="6516046" cy="159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Ejemplo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Si tenemos en cuenta que cuando se habla del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liderazgo de las series de televisión en España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el autor no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puede ser considerado…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(Cobo Durán, 2013)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23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17619" y="1426859"/>
            <a:ext cx="806325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Número de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autores:</a:t>
            </a:r>
            <a:endParaRPr lang="es-ES" sz="3200" dirty="0"/>
          </a:p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2 autores: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Se citan ambos, separándolos por la conjunción y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b="1" i="1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(para obras en inglés) </a:t>
            </a:r>
          </a:p>
          <a:p>
            <a:pPr algn="just"/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- 3-5 autores: 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La primera vez se citan todos, separados por coma, excepto el último, que se separa con y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b="1" i="1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. A partir de la segunda cita, sólo el primero, seguido de et al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sin cursiva y con punto después de el al. </a:t>
            </a: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161872" y="2976283"/>
            <a:ext cx="6317715" cy="709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(Cobo Durán,  y Hernández-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Santaolalla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2013)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348986" y="5751493"/>
            <a:ext cx="6461731" cy="827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Primera vez (Cobo Durán,  Hernández-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Santaolalla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Klosterman, Ríos, I. de los y Littman, 2013) </a:t>
            </a: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Segunda o más veces (Cobo Durán et al., 2013)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5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24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17619" y="1426859"/>
            <a:ext cx="80632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Número de autores </a:t>
            </a:r>
            <a:endParaRPr lang="es-ES" sz="3200" dirty="0"/>
          </a:p>
          <a:p>
            <a:r>
              <a:rPr lang="es-ES" sz="3600" b="1" dirty="0">
                <a:solidFill>
                  <a:schemeClr val="bg1">
                    <a:lumMod val="50000"/>
                  </a:schemeClr>
                </a:solidFill>
              </a:rPr>
              <a:t>6 autores: </a:t>
            </a:r>
          </a:p>
          <a:p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Siempre, desde la primera cita, el primer autor, seguido de et al. (sin cursiva y con punto después de al). 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3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49158" y="4395546"/>
            <a:ext cx="6317715" cy="709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(Cobo Durán, et al., 2013)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29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25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17619" y="1426859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Se trata del conjunto del material utilizado o consultado durante la realización del trabajo.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Se deben incluir los recursos citados en la redacción del trabajo y también aquellos que se han consultado aunque no citado.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Las referencias se incluyen en la parte final en al apartado bibliografía.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Se ordenan alfabéticamente y los nombres de pila no se desarrollan sino que sólo van las iniciales.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Los datos para redactar las referencias son.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Autor, titulo del libro, fecha, si la tiene, si es desconocida se usan las iniciales s.f. nº de edición a partir de la 2ª. Lugar de edición, editorial</a:t>
            </a:r>
          </a:p>
        </p:txBody>
      </p:sp>
    </p:spTree>
    <p:extLst>
      <p:ext uri="{BB962C8B-B14F-4D97-AF65-F5344CB8AC3E}">
        <p14:creationId xmlns:p14="http://schemas.microsoft.com/office/powerpoint/2010/main" val="2542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26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17619" y="1426859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Libro: 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Jiménez Varea, J. (2016).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Narrativa gráfica: narratología de la historia.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Madrid: Fragua.</a:t>
            </a:r>
            <a:endParaRPr lang="es-ES" sz="2400" dirty="0"/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27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17619" y="1426859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Libro cuyo autor es una Entidad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Cuando citamos un trabajo elaborado por un organismo o entidad</a:t>
            </a:r>
            <a:br>
              <a:rPr lang="es-ES" sz="2400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American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Psychological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Association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(2011).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Manual de publicaciones de la American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Psychological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Association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. Guía de entrenamiento para el estudiante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México: El Manual Moderno </a:t>
            </a:r>
            <a:br>
              <a:rPr lang="es-ES" sz="2400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28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17619" y="1426859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Capítulo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libro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Rubio-Hernández, 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M.d.M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(2010). Reinventando a Fausto. Walter White como actualización del mito fáustico. En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Cobo Durán, S. y Hernández-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Santaolalla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V.  (Coord.)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Breaking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Bad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. 530 gramos (de papel) para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seriadictos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 no rehabilitados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(pp.60-72) Madrid: Errata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Naturae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7" r="9333"/>
          <a:stretch/>
        </p:blipFill>
        <p:spPr>
          <a:xfrm>
            <a:off x="65903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4191" y="395416"/>
            <a:ext cx="81968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Artículo 4. Número de autores del Trabajo Fin de Grado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s-ES" sz="2800" dirty="0"/>
          </a:p>
          <a:p>
            <a:pPr algn="just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El Trabajo Fin de Grado tiene que ser realizado de forma individual. Solo se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permitirá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realización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un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único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TFG de manera colegiada (hasta tres miembros) en los casos de trabajos creativos audiovisuales,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periodísticos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publicitarios. En este caso, en el tema de trabajo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deberán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determinarse tareas u objetivos diferenciados que permitan evaluar individualmente a cada uno de los estudiantes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participantes.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</a:t>
            </a:r>
            <a:endParaRPr lang="es-ES" sz="2400" b="1" dirty="0">
              <a:solidFill>
                <a:srgbClr val="822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29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Artículo de revista 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Galván Jerez, E. (2016). La estética japonesa del fallo. El “mono no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aware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” y  los fallos ficcionales en videojuegos. 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LifePlay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. Revista Académica internacional sobre  videojuegos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(5) 42-57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30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Tesis doctoral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Navarrete-Galiano, R. (2016).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El cine republicano: el caso de Rosario Pi.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(Tesis doctoral inédita). Universidad de Sevilla, Sevilla.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31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Tesis doctoral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Navarrete-Galiano, R. (2016).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El cine republicano: el caso de Rosario Pi.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(Tesis doctoral inédita). Universidad de Sevilla, Sevilla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32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Artículo de periódico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Mateo, J.J. y Junquera, N. (2017). El caso del presidente de Murcia deja en evidencia el pacto Rajoy-Rivera.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El País, 22 de febrero, 15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33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Película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Erice, V. (director).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El Sur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(1983).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Chloe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Productions</a:t>
            </a:r>
            <a:endParaRPr lang="es-ES" sz="2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34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Página Web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BIBLIOTECA de la Universidad de Sevilla. Guías de la BUS: Herramientas y guías para encontrar y gestionar la información,  (12 November 2014, 1:48). Recuperado el  12 noviembre 2014, de http://guiasbus.us.es/guias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35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Libro electrónico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Fernández, E.P. (2007).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Big data: eje estratégico d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</a:rPr>
              <a:t>ela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 industria audiovisual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[en línea]. Barcelona: UOC. 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Recuperado de 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http://0-site.ebrary.com.fama.us.es/lib/unisev/detail.action?docID=11335772&amp;p00=comunicacion+audiovisual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36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Revista  electrónica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Phillips, P.C. (1998).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Temporality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Public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Art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Art </a:t>
            </a:r>
            <a:r>
              <a:rPr lang="es-ES" sz="2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Journal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[En línea] (Winter): 331. Recuperado de:  http://0-search.proquest.com.fama.us.es/docview/1290027214/501E02818EFC469FPQ/10?accountid=14744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o Bibliografía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37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7221" y="1837038"/>
            <a:ext cx="72410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Fuentes secundarias 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-Sólo cuando no se tiene acceso a la fuente original.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-Se menciona en el texto la fuente original.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-Se utiliza la expresión </a:t>
            </a:r>
            <a:r>
              <a:rPr lang="es-ES" sz="2400" b="1" i="1" dirty="0">
                <a:solidFill>
                  <a:schemeClr val="bg1">
                    <a:lumMod val="50000"/>
                  </a:schemeClr>
                </a:solidFill>
              </a:rPr>
              <a:t>Citado en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dentro del paréntesis, seguido de los apellidos del autor y la fecha de la fuente secundaria.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-Se incluye sólo la referencia de la fuente secundaria. </a:t>
            </a: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Guías de la BUS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38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7221" y="1837038"/>
            <a:ext cx="72410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Guías de la Biblioteca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Cómo elaborar bibliografías y citas 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Cómo elaborar bibliografías y citas de las redes sociales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hlinkClick r:id="rId4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Cómo utilizar el programa gestor de referencias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Mendeley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7" r="9333"/>
          <a:stretch/>
        </p:blipFill>
        <p:spPr>
          <a:xfrm>
            <a:off x="0" y="19566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03870" y="551934"/>
            <a:ext cx="636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¿Qué información necesito?</a:t>
            </a:r>
          </a:p>
          <a:p>
            <a:pPr algn="just">
              <a:defRPr/>
            </a:pP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</a:t>
            </a:r>
            <a:endParaRPr lang="es-ES" sz="2400" b="1" dirty="0">
              <a:solidFill>
                <a:srgbClr val="822029"/>
              </a:solidFill>
            </a:endParaRPr>
          </a:p>
        </p:txBody>
      </p:sp>
      <p:pic>
        <p:nvPicPr>
          <p:cNvPr id="8" name="4 Imagen" descr="inform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03" y="1052736"/>
            <a:ext cx="27289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6 Imagen" descr="busca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530071"/>
            <a:ext cx="2487311" cy="23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944130" y="4464908"/>
            <a:ext cx="3812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Información de calidad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9385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39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3584" y="1485219"/>
            <a:ext cx="55249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Índice de contenidos (cómo generar un índice automático en Word)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2"/>
              </a:rPr>
              <a:t>http://www.youtube.com/watch?v=kx5t4qzlvGs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2. Resumen (máx. 200 palabras) y Palabras clave 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3. Introducción 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4. Marco y objetivos 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5. Metodología 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6. Desarrollo /Resultados y discusión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7. Conclusiones, implicaciones y limitaciones 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8. Bibliografía </a:t>
            </a:r>
          </a:p>
        </p:txBody>
      </p:sp>
    </p:spTree>
    <p:extLst>
      <p:ext uri="{BB962C8B-B14F-4D97-AF65-F5344CB8AC3E}">
        <p14:creationId xmlns:p14="http://schemas.microsoft.com/office/powerpoint/2010/main" val="17520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40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3583" y="1442434"/>
            <a:ext cx="569237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El título 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Debe ser corto (menos de 10 palabras), específico y claro.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Debe conseguir captar la atención del lector.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Utilizar el subtítulo para especificar el tema concreto.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Se recomienda redactar el título al final del trabajo</a:t>
            </a:r>
            <a:r>
              <a:rPr lang="es-ES" sz="2400" dirty="0"/>
              <a:t>. </a:t>
            </a: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El deporte femenino y la mujer periodista en la prensa especializada : estudio de campo Mundo Deportivo y Estadio Deportivo, Londres 2012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41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3584" y="2149208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Las palabras clave 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Utiliza los términos más específicos posible que definan correctamente el tema de tu trabajo. </a:t>
            </a: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Ejemplo: 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Periodismo, Mujeres,  Deporte, Desigualdad, Juegos Olímpicos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23584" y="667265"/>
            <a:ext cx="579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Publicar  en </a:t>
            </a:r>
            <a:r>
              <a:rPr lang="es-E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IdUS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42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14400" y="2059460"/>
            <a:ext cx="4881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Aviconde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music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</a:rPr>
              <a:t>Angel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Eslava Sánchez dirigido por Alberto Hermida</a:t>
            </a: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Marketing de influencias, la nueva era del consumo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</a:rPr>
              <a:t>Anaís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 Llano García dirigido por Mar Ramírez Alvarado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Belleza femenina: consumo e identidad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/ Claudia Vila Galán dirigido por Maritza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obrados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43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3584" y="21492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</a:rPr>
              <a:t>Modelos de 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Póster</a:t>
            </a:r>
          </a:p>
          <a:p>
            <a:endParaRPr lang="es-E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La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la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land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 como indicador del resurgimiento del cine 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musical</a:t>
            </a:r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hlinkClick r:id="rId3"/>
              </a:rPr>
              <a:t>Narrativa transmedia en las series de ficción españolas: el caso de la que se avecina</a:t>
            </a:r>
          </a:p>
          <a:p>
            <a:pPr marL="457200" indent="-457200">
              <a:buAutoNum type="arabicPeriod"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hlinkClick r:id="rId4"/>
              </a:rPr>
              <a:t>Cuarto B [cortometraje y anexos]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hlinkClick r:id="rId3"/>
            </a:endParaRPr>
          </a:p>
          <a:p>
            <a:pPr marL="457200" indent="-457200">
              <a:buAutoNum type="arabicPeriod"/>
            </a:pP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16908" y="659027"/>
            <a:ext cx="603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19" y="469556"/>
            <a:ext cx="9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822029"/>
                </a:solidFill>
                <a:sym typeface="Wingdings" panose="05000000000000000000" pitchFamily="2" charset="2"/>
              </a:rPr>
              <a:t>44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487608" y="2720200"/>
            <a:ext cx="806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3584" y="214920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Los bibliotecarios podemos facilitaros muchas veces la búsqueda de información y el acceso al documento: en persona o por correo-e</a:t>
            </a:r>
          </a:p>
          <a:p>
            <a:pPr algn="just">
              <a:defRPr/>
            </a:pPr>
            <a:endParaRPr lang="es-ES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cs typeface="Arial" charset="0"/>
                <a:hlinkClick r:id="rId2"/>
              </a:rPr>
              <a:t>brito@us.es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   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hlinkClick r:id="rId3"/>
              </a:rPr>
              <a:t>jop@us.es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endParaRPr lang="es-ES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Buscar información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822029"/>
                </a:solidFill>
                <a:sym typeface="Wingdings" panose="05000000000000000000" pitchFamily="2" charset="2"/>
              </a:rPr>
              <a:t>4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37968" y="1689100"/>
            <a:ext cx="6531232" cy="53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1.  Identifica los conceptos principales del tema.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2. Busca sinónimos o posibles términos relacionados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puedes utilizar para ello para ello diccionarios, tesauros, etc. </a:t>
            </a:r>
          </a:p>
          <a:p>
            <a:pPr algn="just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3. Utiliza las búsquedas avanzadas y los operadores más útiles para tu búsqueda 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(Y,O,NO/AND, OR, NOT). </a:t>
            </a:r>
          </a:p>
          <a:p>
            <a:pPr algn="just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4. Utiliza los filtros y limitadores que ofrecen las bases de datos.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5.  Reformula tu búsqueda tantas veces como haga falta. 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Buscar información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822029"/>
                </a:solidFill>
                <a:sym typeface="Wingdings" panose="05000000000000000000" pitchFamily="2" charset="2"/>
              </a:rPr>
              <a:t>5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37968" y="1779372"/>
            <a:ext cx="58200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Palabras clave: Intente pensar sinónimos o términos alternativos. </a:t>
            </a:r>
          </a:p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Ponga a prueba su tema: utilice 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palabras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o términos clave como estrategia de búsqueda en el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  <a:hlinkClick r:id="rId2"/>
              </a:rPr>
              <a:t>catálogo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de la Biblioteca. </a:t>
            </a:r>
          </a:p>
          <a:p>
            <a:pPr algn="just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Buscar información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822029"/>
                </a:solidFill>
                <a:sym typeface="Wingdings" panose="05000000000000000000" pitchFamily="2" charset="2"/>
              </a:rPr>
              <a:t>6</a:t>
            </a:r>
            <a:endParaRPr lang="es-ES" sz="2400" b="1" dirty="0">
              <a:solidFill>
                <a:srgbClr val="822029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37968" y="1779372"/>
            <a:ext cx="5820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Dónde localizar la información?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1" y="2801756"/>
            <a:ext cx="4310449" cy="32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Buscar información</a:t>
            </a:r>
            <a:endParaRPr lang="es-ES" sz="3200" b="1" dirty="0">
              <a:solidFill>
                <a:srgbClr val="822029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822029"/>
                </a:solidFill>
                <a:sym typeface="Wingdings" panose="05000000000000000000" pitchFamily="2" charset="2"/>
              </a:rPr>
              <a:t>7</a:t>
            </a:r>
            <a:endParaRPr lang="es-ES" sz="2400" b="1" dirty="0">
              <a:solidFill>
                <a:srgbClr val="822029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-1091" t="7771" r="3257" b="5067"/>
          <a:stretch/>
        </p:blipFill>
        <p:spPr bwMode="auto">
          <a:xfrm>
            <a:off x="976366" y="3084150"/>
            <a:ext cx="5196458" cy="2884909"/>
          </a:xfrm>
          <a:prstGeom prst="rect">
            <a:avLst/>
          </a:prstGeom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6366" y="2379358"/>
            <a:ext cx="4898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http://bib.us.es/comunicacion/</a:t>
            </a: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77952" y="2640968"/>
            <a:ext cx="1739172" cy="149442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03870" y="551934"/>
            <a:ext cx="63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    Buscar información</a:t>
            </a:r>
            <a:endParaRPr lang="es-ES" sz="3200" b="1" dirty="0">
              <a:solidFill>
                <a:srgbClr val="822029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8025"/>
            <a:ext cx="3225800" cy="723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12" y="1636125"/>
            <a:ext cx="2286000" cy="647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7" y="2859675"/>
            <a:ext cx="2638425" cy="800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66" y="5566791"/>
            <a:ext cx="2171700" cy="1133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34056"/>
            <a:ext cx="2869841" cy="143492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7952" y="109726"/>
            <a:ext cx="920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822029"/>
                </a:solidFill>
                <a:sym typeface="Wingdings" panose="05000000000000000000" pitchFamily="2" charset="2"/>
              </a:rPr>
              <a:t>8</a:t>
            </a:r>
            <a:endParaRPr lang="es-ES" sz="2400" b="1" dirty="0">
              <a:solidFill>
                <a:srgbClr val="82202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337830"/>
            <a:ext cx="1564790" cy="1984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9" y="4197525"/>
            <a:ext cx="2549453" cy="9891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44" y="2079738"/>
            <a:ext cx="1651488" cy="8912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0" y="5647295"/>
            <a:ext cx="2333625" cy="8191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7" y="3576414"/>
            <a:ext cx="3410079" cy="6752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18" y="4337830"/>
            <a:ext cx="181094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2095</Words>
  <Application>Microsoft Office PowerPoint</Application>
  <PresentationFormat>Presentación en pantalla (4:3)</PresentationFormat>
  <Paragraphs>418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tk</dc:creator>
  <cp:lastModifiedBy>tk</cp:lastModifiedBy>
  <cp:revision>73</cp:revision>
  <dcterms:created xsi:type="dcterms:W3CDTF">2017-11-27T16:17:13Z</dcterms:created>
  <dcterms:modified xsi:type="dcterms:W3CDTF">2018-10-16T09:28:48Z</dcterms:modified>
</cp:coreProperties>
</file>