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2" r:id="rId2"/>
    <p:sldId id="286" r:id="rId3"/>
    <p:sldId id="287" r:id="rId4"/>
    <p:sldId id="288" r:id="rId5"/>
    <p:sldId id="291" r:id="rId6"/>
    <p:sldId id="289" r:id="rId7"/>
    <p:sldId id="290" r:id="rId8"/>
    <p:sldId id="385" r:id="rId9"/>
    <p:sldId id="386" r:id="rId10"/>
    <p:sldId id="387" r:id="rId11"/>
    <p:sldId id="388" r:id="rId12"/>
    <p:sldId id="257" r:id="rId13"/>
    <p:sldId id="283" r:id="rId14"/>
    <p:sldId id="284" r:id="rId15"/>
    <p:sldId id="258" r:id="rId16"/>
    <p:sldId id="259" r:id="rId17"/>
    <p:sldId id="278" r:id="rId18"/>
    <p:sldId id="285" r:id="rId19"/>
    <p:sldId id="262" r:id="rId20"/>
    <p:sldId id="263" r:id="rId21"/>
    <p:sldId id="264" r:id="rId22"/>
    <p:sldId id="265" r:id="rId23"/>
    <p:sldId id="281" r:id="rId24"/>
    <p:sldId id="279" r:id="rId25"/>
    <p:sldId id="266" r:id="rId26"/>
    <p:sldId id="267" r:id="rId27"/>
    <p:sldId id="268" r:id="rId28"/>
    <p:sldId id="270" r:id="rId29"/>
    <p:sldId id="271" r:id="rId30"/>
    <p:sldId id="273" r:id="rId31"/>
    <p:sldId id="274" r:id="rId32"/>
    <p:sldId id="275" r:id="rId33"/>
    <p:sldId id="276" r:id="rId34"/>
    <p:sldId id="277"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38CBB-B562-427F-87CA-E051AE1CDA03}" v="32" dt="2025-10-13T12:54:55.3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7" autoAdjust="0"/>
    <p:restoredTop sz="93528" autoAdjust="0"/>
  </p:normalViewPr>
  <p:slideViewPr>
    <p:cSldViewPr>
      <p:cViewPr varScale="1">
        <p:scale>
          <a:sx n="64" d="100"/>
          <a:sy n="64" d="100"/>
        </p:scale>
        <p:origin x="9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Valenzuela Ruiz" userId="defd84db22200ed8" providerId="LiveId" clId="{7569B9DA-D2D8-4ADA-A517-B1B883D3C4C2}"/>
    <pc:docChg chg="custSel modSld">
      <pc:chgData name="Rafael Valenzuela Ruiz" userId="defd84db22200ed8" providerId="LiveId" clId="{7569B9DA-D2D8-4ADA-A517-B1B883D3C4C2}" dt="2023-10-30T10:01:29.765" v="136"/>
      <pc:docMkLst>
        <pc:docMk/>
      </pc:docMkLst>
      <pc:sldChg chg="addSp delSp modSp mod delAnim">
        <pc:chgData name="Rafael Valenzuela Ruiz" userId="defd84db22200ed8" providerId="LiveId" clId="{7569B9DA-D2D8-4ADA-A517-B1B883D3C4C2}" dt="2023-10-29T15:55:23.625" v="63" actId="1076"/>
        <pc:sldMkLst>
          <pc:docMk/>
          <pc:sldMk cId="0" sldId="257"/>
        </pc:sldMkLst>
      </pc:sldChg>
      <pc:sldChg chg="modSp mod">
        <pc:chgData name="Rafael Valenzuela Ruiz" userId="defd84db22200ed8" providerId="LiveId" clId="{7569B9DA-D2D8-4ADA-A517-B1B883D3C4C2}" dt="2023-10-29T16:37:12.405" v="124" actId="1076"/>
        <pc:sldMkLst>
          <pc:docMk/>
          <pc:sldMk cId="0" sldId="266"/>
        </pc:sldMkLst>
      </pc:sldChg>
      <pc:sldChg chg="addSp delSp modSp mod">
        <pc:chgData name="Rafael Valenzuela Ruiz" userId="defd84db22200ed8" providerId="LiveId" clId="{7569B9DA-D2D8-4ADA-A517-B1B883D3C4C2}" dt="2023-10-29T16:54:00.733" v="133" actId="1076"/>
        <pc:sldMkLst>
          <pc:docMk/>
          <pc:sldMk cId="0" sldId="276"/>
        </pc:sldMkLst>
      </pc:sldChg>
      <pc:sldChg chg="addSp delSp modSp mod">
        <pc:chgData name="Rafael Valenzuela Ruiz" userId="defd84db22200ed8" providerId="LiveId" clId="{7569B9DA-D2D8-4ADA-A517-B1B883D3C4C2}" dt="2023-10-29T16:06:52.545" v="100" actId="14100"/>
        <pc:sldMkLst>
          <pc:docMk/>
          <pc:sldMk cId="0" sldId="278"/>
        </pc:sldMkLst>
      </pc:sldChg>
      <pc:sldChg chg="addSp delSp modSp mod">
        <pc:chgData name="Rafael Valenzuela Ruiz" userId="defd84db22200ed8" providerId="LiveId" clId="{7569B9DA-D2D8-4ADA-A517-B1B883D3C4C2}" dt="2023-10-29T16:27:31.149" v="120" actId="1076"/>
        <pc:sldMkLst>
          <pc:docMk/>
          <pc:sldMk cId="0" sldId="279"/>
        </pc:sldMkLst>
      </pc:sldChg>
      <pc:sldChg chg="addSp delSp modSp mod">
        <pc:chgData name="Rafael Valenzuela Ruiz" userId="defd84db22200ed8" providerId="LiveId" clId="{7569B9DA-D2D8-4ADA-A517-B1B883D3C4C2}" dt="2023-10-29T16:02:05.798" v="92" actId="1076"/>
        <pc:sldMkLst>
          <pc:docMk/>
          <pc:sldMk cId="1607051550" sldId="283"/>
        </pc:sldMkLst>
      </pc:sldChg>
      <pc:sldChg chg="addSp delSp modSp mod delAnim modAnim">
        <pc:chgData name="Rafael Valenzuela Ruiz" userId="defd84db22200ed8" providerId="LiveId" clId="{7569B9DA-D2D8-4ADA-A517-B1B883D3C4C2}" dt="2023-10-30T10:01:29.765" v="136"/>
        <pc:sldMkLst>
          <pc:docMk/>
          <pc:sldMk cId="2944746300" sldId="284"/>
        </pc:sldMkLst>
      </pc:sldChg>
    </pc:docChg>
  </pc:docChgLst>
  <pc:docChgLst>
    <pc:chgData name="Rafael Valenzuela Ruiz" userId="defd84db22200ed8" providerId="LiveId" clId="{F6A89E68-BFBC-449E-9813-300BCB8EAA93}"/>
    <pc:docChg chg="undo custSel addSld modSld">
      <pc:chgData name="Rafael Valenzuela Ruiz" userId="defd84db22200ed8" providerId="LiveId" clId="{F6A89E68-BFBC-449E-9813-300BCB8EAA93}" dt="2025-10-13T12:54:55.399" v="136"/>
      <pc:docMkLst>
        <pc:docMk/>
      </pc:docMkLst>
      <pc:sldChg chg="addSp delSp modSp mod">
        <pc:chgData name="Rafael Valenzuela Ruiz" userId="defd84db22200ed8" providerId="LiveId" clId="{F6A89E68-BFBC-449E-9813-300BCB8EAA93}" dt="2025-10-13T10:27:59.425" v="23" actId="14100"/>
        <pc:sldMkLst>
          <pc:docMk/>
          <pc:sldMk cId="0" sldId="257"/>
        </pc:sldMkLst>
        <pc:picChg chg="add del mod ord">
          <ac:chgData name="Rafael Valenzuela Ruiz" userId="defd84db22200ed8" providerId="LiveId" clId="{F6A89E68-BFBC-449E-9813-300BCB8EAA93}" dt="2025-10-13T10:27:04.597" v="16" actId="478"/>
          <ac:picMkLst>
            <pc:docMk/>
            <pc:sldMk cId="0" sldId="257"/>
            <ac:picMk id="3" creationId="{33EDF8E5-8284-2E5F-E0A5-044E365D4F40}"/>
          </ac:picMkLst>
        </pc:picChg>
        <pc:picChg chg="add del mod">
          <ac:chgData name="Rafael Valenzuela Ruiz" userId="defd84db22200ed8" providerId="LiveId" clId="{F6A89E68-BFBC-449E-9813-300BCB8EAA93}" dt="2025-10-13T10:25:41.103" v="6" actId="478"/>
          <ac:picMkLst>
            <pc:docMk/>
            <pc:sldMk cId="0" sldId="257"/>
            <ac:picMk id="4" creationId="{0822AD3E-136B-B59F-EA15-05B4BDC6EB65}"/>
          </ac:picMkLst>
        </pc:picChg>
        <pc:picChg chg="mod ord">
          <ac:chgData name="Rafael Valenzuela Ruiz" userId="defd84db22200ed8" providerId="LiveId" clId="{F6A89E68-BFBC-449E-9813-300BCB8EAA93}" dt="2025-10-13T10:27:59.425" v="23" actId="14100"/>
          <ac:picMkLst>
            <pc:docMk/>
            <pc:sldMk cId="0" sldId="257"/>
            <ac:picMk id="6" creationId="{293750D0-22FC-798E-34A6-D0B45A441316}"/>
          </ac:picMkLst>
        </pc:picChg>
        <pc:picChg chg="add mod ord">
          <ac:chgData name="Rafael Valenzuela Ruiz" userId="defd84db22200ed8" providerId="LiveId" clId="{F6A89E68-BFBC-449E-9813-300BCB8EAA93}" dt="2025-10-13T10:27:47.864" v="21" actId="1076"/>
          <ac:picMkLst>
            <pc:docMk/>
            <pc:sldMk cId="0" sldId="257"/>
            <ac:picMk id="8" creationId="{DE16B091-7D42-F360-4CEE-445540FA79C6}"/>
          </ac:picMkLst>
        </pc:picChg>
      </pc:sldChg>
      <pc:sldChg chg="modSp mod">
        <pc:chgData name="Rafael Valenzuela Ruiz" userId="defd84db22200ed8" providerId="LiveId" clId="{F6A89E68-BFBC-449E-9813-300BCB8EAA93}" dt="2025-10-13T11:22:09.415" v="50" actId="3626"/>
        <pc:sldMkLst>
          <pc:docMk/>
          <pc:sldMk cId="0" sldId="265"/>
        </pc:sldMkLst>
        <pc:spChg chg="mod">
          <ac:chgData name="Rafael Valenzuela Ruiz" userId="defd84db22200ed8" providerId="LiveId" clId="{F6A89E68-BFBC-449E-9813-300BCB8EAA93}" dt="2025-10-13T11:22:09.415" v="50" actId="3626"/>
          <ac:spMkLst>
            <pc:docMk/>
            <pc:sldMk cId="0" sldId="265"/>
            <ac:spMk id="62475" creationId="{00000000-0000-0000-0000-000000000000}"/>
          </ac:spMkLst>
        </pc:spChg>
      </pc:sldChg>
      <pc:sldChg chg="modSp mod">
        <pc:chgData name="Rafael Valenzuela Ruiz" userId="defd84db22200ed8" providerId="LiveId" clId="{F6A89E68-BFBC-449E-9813-300BCB8EAA93}" dt="2025-10-13T12:02:37.512" v="52"/>
        <pc:sldMkLst>
          <pc:docMk/>
          <pc:sldMk cId="0" sldId="266"/>
        </pc:sldMkLst>
        <pc:picChg chg="mod">
          <ac:chgData name="Rafael Valenzuela Ruiz" userId="defd84db22200ed8" providerId="LiveId" clId="{F6A89E68-BFBC-449E-9813-300BCB8EAA93}" dt="2025-10-13T12:02:37.512" v="52"/>
          <ac:picMkLst>
            <pc:docMk/>
            <pc:sldMk cId="0" sldId="266"/>
            <ac:picMk id="62478" creationId="{00000000-0000-0000-0000-000000000000}"/>
          </ac:picMkLst>
        </pc:picChg>
      </pc:sldChg>
      <pc:sldChg chg="addSp delSp modSp mod delAnim">
        <pc:chgData name="Rafael Valenzuela Ruiz" userId="defd84db22200ed8" providerId="LiveId" clId="{F6A89E68-BFBC-449E-9813-300BCB8EAA93}" dt="2025-10-13T12:12:08.380" v="62" actId="1076"/>
        <pc:sldMkLst>
          <pc:docMk/>
          <pc:sldMk cId="0" sldId="273"/>
        </pc:sldMkLst>
        <pc:spChg chg="del">
          <ac:chgData name="Rafael Valenzuela Ruiz" userId="defd84db22200ed8" providerId="LiveId" clId="{F6A89E68-BFBC-449E-9813-300BCB8EAA93}" dt="2025-10-13T12:12:03.612" v="61" actId="478"/>
          <ac:spMkLst>
            <pc:docMk/>
            <pc:sldMk cId="0" sldId="273"/>
            <ac:spMk id="12" creationId="{00000000-0000-0000-0000-000000000000}"/>
          </ac:spMkLst>
        </pc:spChg>
        <pc:picChg chg="del">
          <ac:chgData name="Rafael Valenzuela Ruiz" userId="defd84db22200ed8" providerId="LiveId" clId="{F6A89E68-BFBC-449E-9813-300BCB8EAA93}" dt="2025-10-13T12:10:38.337" v="54" actId="478"/>
          <ac:picMkLst>
            <pc:docMk/>
            <pc:sldMk cId="0" sldId="273"/>
            <ac:picMk id="2" creationId="{00000000-0000-0000-0000-000000000000}"/>
          </ac:picMkLst>
        </pc:picChg>
        <pc:picChg chg="add mod ord">
          <ac:chgData name="Rafael Valenzuela Ruiz" userId="defd84db22200ed8" providerId="LiveId" clId="{F6A89E68-BFBC-449E-9813-300BCB8EAA93}" dt="2025-10-13T12:11:41.744" v="59"/>
          <ac:picMkLst>
            <pc:docMk/>
            <pc:sldMk cId="0" sldId="273"/>
            <ac:picMk id="4" creationId="{D820ABA2-1A11-C007-64F6-30420D83DB2F}"/>
          </ac:picMkLst>
        </pc:picChg>
        <pc:picChg chg="mod">
          <ac:chgData name="Rafael Valenzuela Ruiz" userId="defd84db22200ed8" providerId="LiveId" clId="{F6A89E68-BFBC-449E-9813-300BCB8EAA93}" dt="2025-10-13T12:12:08.380" v="62" actId="1076"/>
          <ac:picMkLst>
            <pc:docMk/>
            <pc:sldMk cId="0" sldId="273"/>
            <ac:picMk id="157699" creationId="{00000000-0000-0000-0000-000000000000}"/>
          </ac:picMkLst>
        </pc:picChg>
      </pc:sldChg>
      <pc:sldChg chg="modSp mod">
        <pc:chgData name="Rafael Valenzuela Ruiz" userId="defd84db22200ed8" providerId="LiveId" clId="{F6A89E68-BFBC-449E-9813-300BCB8EAA93}" dt="2025-10-13T12:22:41.050" v="64"/>
        <pc:sldMkLst>
          <pc:docMk/>
          <pc:sldMk cId="0" sldId="275"/>
        </pc:sldMkLst>
        <pc:picChg chg="mod">
          <ac:chgData name="Rafael Valenzuela Ruiz" userId="defd84db22200ed8" providerId="LiveId" clId="{F6A89E68-BFBC-449E-9813-300BCB8EAA93}" dt="2025-10-13T12:22:41.050" v="64"/>
          <ac:picMkLst>
            <pc:docMk/>
            <pc:sldMk cId="0" sldId="275"/>
            <ac:picMk id="2" creationId="{00000000-0000-0000-0000-000000000000}"/>
          </ac:picMkLst>
        </pc:picChg>
      </pc:sldChg>
      <pc:sldChg chg="modSp mod">
        <pc:chgData name="Rafael Valenzuela Ruiz" userId="defd84db22200ed8" providerId="LiveId" clId="{F6A89E68-BFBC-449E-9813-300BCB8EAA93}" dt="2025-10-13T10:09:03.264" v="2" actId="20577"/>
        <pc:sldMkLst>
          <pc:docMk/>
          <pc:sldMk cId="0" sldId="282"/>
        </pc:sldMkLst>
        <pc:spChg chg="mod">
          <ac:chgData name="Rafael Valenzuela Ruiz" userId="defd84db22200ed8" providerId="LiveId" clId="{F6A89E68-BFBC-449E-9813-300BCB8EAA93}" dt="2025-10-13T10:09:03.264" v="2" actId="20577"/>
          <ac:spMkLst>
            <pc:docMk/>
            <pc:sldMk cId="0" sldId="282"/>
            <ac:spMk id="3075" creationId="{00000000-0000-0000-0000-000000000000}"/>
          </ac:spMkLst>
        </pc:spChg>
      </pc:sldChg>
      <pc:sldChg chg="addSp delSp modSp mod">
        <pc:chgData name="Rafael Valenzuela Ruiz" userId="defd84db22200ed8" providerId="LiveId" clId="{F6A89E68-BFBC-449E-9813-300BCB8EAA93}" dt="2025-10-13T10:37:27.409" v="33" actId="1076"/>
        <pc:sldMkLst>
          <pc:docMk/>
          <pc:sldMk cId="2944746300" sldId="284"/>
        </pc:sldMkLst>
        <pc:picChg chg="del">
          <ac:chgData name="Rafael Valenzuela Ruiz" userId="defd84db22200ed8" providerId="LiveId" clId="{F6A89E68-BFBC-449E-9813-300BCB8EAA93}" dt="2025-10-13T10:35:44.357" v="24" actId="478"/>
          <ac:picMkLst>
            <pc:docMk/>
            <pc:sldMk cId="2944746300" sldId="284"/>
            <ac:picMk id="3" creationId="{9A30B541-67E3-492D-D9B6-9BEBBBA8AB81}"/>
          </ac:picMkLst>
        </pc:picChg>
        <pc:picChg chg="add mod ord">
          <ac:chgData name="Rafael Valenzuela Ruiz" userId="defd84db22200ed8" providerId="LiveId" clId="{F6A89E68-BFBC-449E-9813-300BCB8EAA93}" dt="2025-10-13T10:37:27.409" v="33" actId="1076"/>
          <ac:picMkLst>
            <pc:docMk/>
            <pc:sldMk cId="2944746300" sldId="284"/>
            <ac:picMk id="4" creationId="{AB0E8118-B083-A6CE-B0DD-F02373889E1D}"/>
          </ac:picMkLst>
        </pc:picChg>
      </pc:sldChg>
      <pc:sldChg chg="delSp modSp mod">
        <pc:chgData name="Rafael Valenzuela Ruiz" userId="defd84db22200ed8" providerId="LiveId" clId="{F6A89E68-BFBC-449E-9813-300BCB8EAA93}" dt="2025-10-13T11:01:03.183" v="49" actId="1076"/>
        <pc:sldMkLst>
          <pc:docMk/>
          <pc:sldMk cId="4079739346" sldId="285"/>
        </pc:sldMkLst>
        <pc:picChg chg="mod">
          <ac:chgData name="Rafael Valenzuela Ruiz" userId="defd84db22200ed8" providerId="LiveId" clId="{F6A89E68-BFBC-449E-9813-300BCB8EAA93}" dt="2025-10-13T10:42:06.191" v="42" actId="1076"/>
          <ac:picMkLst>
            <pc:docMk/>
            <pc:sldMk cId="4079739346" sldId="285"/>
            <ac:picMk id="17" creationId="{B418C6B2-FB66-40DD-B375-A0E36BF76AD5}"/>
          </ac:picMkLst>
        </pc:picChg>
        <pc:picChg chg="mod">
          <ac:chgData name="Rafael Valenzuela Ruiz" userId="defd84db22200ed8" providerId="LiveId" clId="{F6A89E68-BFBC-449E-9813-300BCB8EAA93}" dt="2025-10-13T10:42:03.429" v="41" actId="1076"/>
          <ac:picMkLst>
            <pc:docMk/>
            <pc:sldMk cId="4079739346" sldId="285"/>
            <ac:picMk id="18" creationId="{43F92761-A42F-4435-8DF8-E69F3C59FDB8}"/>
          </ac:picMkLst>
        </pc:picChg>
        <pc:picChg chg="mod">
          <ac:chgData name="Rafael Valenzuela Ruiz" userId="defd84db22200ed8" providerId="LiveId" clId="{F6A89E68-BFBC-449E-9813-300BCB8EAA93}" dt="2025-10-13T10:42:00.400" v="40" actId="1076"/>
          <ac:picMkLst>
            <pc:docMk/>
            <pc:sldMk cId="4079739346" sldId="285"/>
            <ac:picMk id="19" creationId="{8208CB33-8C49-40A1-94B7-74011DA5F0AC}"/>
          </ac:picMkLst>
        </pc:picChg>
        <pc:picChg chg="mod">
          <ac:chgData name="Rafael Valenzuela Ruiz" userId="defd84db22200ed8" providerId="LiveId" clId="{F6A89E68-BFBC-449E-9813-300BCB8EAA93}" dt="2025-10-13T10:41:56.290" v="39" actId="1076"/>
          <ac:picMkLst>
            <pc:docMk/>
            <pc:sldMk cId="4079739346" sldId="285"/>
            <ac:picMk id="20" creationId="{EFADCBD0-95F6-4446-B923-7ACC2C281CCE}"/>
          </ac:picMkLst>
        </pc:picChg>
        <pc:picChg chg="del">
          <ac:chgData name="Rafael Valenzuela Ruiz" userId="defd84db22200ed8" providerId="LiveId" clId="{F6A89E68-BFBC-449E-9813-300BCB8EAA93}" dt="2025-10-13T10:41:35.966" v="34" actId="478"/>
          <ac:picMkLst>
            <pc:docMk/>
            <pc:sldMk cId="4079739346" sldId="285"/>
            <ac:picMk id="21" creationId="{CB723756-17DA-4B46-96D3-1C09B2C1C287}"/>
          </ac:picMkLst>
        </pc:picChg>
        <pc:picChg chg="mod">
          <ac:chgData name="Rafael Valenzuela Ruiz" userId="defd84db22200ed8" providerId="LiveId" clId="{F6A89E68-BFBC-449E-9813-300BCB8EAA93}" dt="2025-10-13T11:01:03.183" v="49" actId="1076"/>
          <ac:picMkLst>
            <pc:docMk/>
            <pc:sldMk cId="4079739346" sldId="285"/>
            <ac:picMk id="22" creationId="{02A3CDEF-136E-4A09-873C-302145E80CD2}"/>
          </ac:picMkLst>
        </pc:picChg>
        <pc:picChg chg="del">
          <ac:chgData name="Rafael Valenzuela Ruiz" userId="defd84db22200ed8" providerId="LiveId" clId="{F6A89E68-BFBC-449E-9813-300BCB8EAA93}" dt="2025-10-13T11:00:40.509" v="43" actId="478"/>
          <ac:picMkLst>
            <pc:docMk/>
            <pc:sldMk cId="4079739346" sldId="285"/>
            <ac:picMk id="23" creationId="{0F1243D5-E742-4724-A264-FEADFFFA87C2}"/>
          </ac:picMkLst>
        </pc:picChg>
        <pc:picChg chg="mod">
          <ac:chgData name="Rafael Valenzuela Ruiz" userId="defd84db22200ed8" providerId="LiveId" clId="{F6A89E68-BFBC-449E-9813-300BCB8EAA93}" dt="2025-10-13T11:00:49.216" v="45" actId="1076"/>
          <ac:picMkLst>
            <pc:docMk/>
            <pc:sldMk cId="4079739346" sldId="285"/>
            <ac:picMk id="24" creationId="{3B38EF7E-3B07-4655-A5E4-D99483750F41}"/>
          </ac:picMkLst>
        </pc:picChg>
        <pc:picChg chg="mod">
          <ac:chgData name="Rafael Valenzuela Ruiz" userId="defd84db22200ed8" providerId="LiveId" clId="{F6A89E68-BFBC-449E-9813-300BCB8EAA93}" dt="2025-10-13T11:00:55.272" v="47" actId="1076"/>
          <ac:picMkLst>
            <pc:docMk/>
            <pc:sldMk cId="4079739346" sldId="285"/>
            <ac:picMk id="25" creationId="{7691CA0D-E66A-4ECB-95CF-BB4E74811991}"/>
          </ac:picMkLst>
        </pc:picChg>
        <pc:picChg chg="mod">
          <ac:chgData name="Rafael Valenzuela Ruiz" userId="defd84db22200ed8" providerId="LiveId" clId="{F6A89E68-BFBC-449E-9813-300BCB8EAA93}" dt="2025-10-13T11:00:52.002" v="46" actId="1076"/>
          <ac:picMkLst>
            <pc:docMk/>
            <pc:sldMk cId="4079739346" sldId="285"/>
            <ac:picMk id="26" creationId="{83F61EA3-D6B8-4D91-B11D-38B2391662FA}"/>
          </ac:picMkLst>
        </pc:picChg>
        <pc:picChg chg="mod">
          <ac:chgData name="Rafael Valenzuela Ruiz" userId="defd84db22200ed8" providerId="LiveId" clId="{F6A89E68-BFBC-449E-9813-300BCB8EAA93}" dt="2025-10-13T11:00:58.808" v="48" actId="1076"/>
          <ac:picMkLst>
            <pc:docMk/>
            <pc:sldMk cId="4079739346" sldId="285"/>
            <ac:picMk id="27" creationId="{29E17CA1-3A89-4005-AE54-E23838986991}"/>
          </ac:picMkLst>
        </pc:picChg>
      </pc:sldChg>
      <pc:sldChg chg="addSp modSp add mod">
        <pc:chgData name="Rafael Valenzuela Ruiz" userId="defd84db22200ed8" providerId="LiveId" clId="{F6A89E68-BFBC-449E-9813-300BCB8EAA93}" dt="2025-10-13T12:54:55.399" v="136"/>
        <pc:sldMkLst>
          <pc:docMk/>
          <pc:sldMk cId="0" sldId="385"/>
        </pc:sldMkLst>
        <pc:spChg chg="add mod">
          <ac:chgData name="Rafael Valenzuela Ruiz" userId="defd84db22200ed8" providerId="LiveId" clId="{F6A89E68-BFBC-449E-9813-300BCB8EAA93}" dt="2025-10-13T12:54:02.921" v="128"/>
          <ac:spMkLst>
            <pc:docMk/>
            <pc:sldMk cId="0" sldId="385"/>
            <ac:spMk id="3" creationId="{FC955681-20BB-1280-4F77-24DDFD481658}"/>
          </ac:spMkLst>
        </pc:spChg>
        <pc:spChg chg="add mod">
          <ac:chgData name="Rafael Valenzuela Ruiz" userId="defd84db22200ed8" providerId="LiveId" clId="{F6A89E68-BFBC-449E-9813-300BCB8EAA93}" dt="2025-10-13T12:54:13.319" v="130"/>
          <ac:spMkLst>
            <pc:docMk/>
            <pc:sldMk cId="0" sldId="385"/>
            <ac:spMk id="4" creationId="{18090774-29C7-1B74-1093-1E31E4DD4F22}"/>
          </ac:spMkLst>
        </pc:spChg>
        <pc:picChg chg="add mod ord">
          <ac:chgData name="Rafael Valenzuela Ruiz" userId="defd84db22200ed8" providerId="LiveId" clId="{F6A89E68-BFBC-449E-9813-300BCB8EAA93}" dt="2025-10-13T12:54:20.792" v="131" actId="166"/>
          <ac:picMkLst>
            <pc:docMk/>
            <pc:sldMk cId="0" sldId="385"/>
            <ac:picMk id="2" creationId="{4F4F0D37-188D-3E10-7D9F-767E0DB92D23}"/>
          </ac:picMkLst>
        </pc:picChg>
        <pc:picChg chg="add mod">
          <ac:chgData name="Rafael Valenzuela Ruiz" userId="defd84db22200ed8" providerId="LiveId" clId="{F6A89E68-BFBC-449E-9813-300BCB8EAA93}" dt="2025-10-13T12:54:41.231" v="134"/>
          <ac:picMkLst>
            <pc:docMk/>
            <pc:sldMk cId="0" sldId="385"/>
            <ac:picMk id="5" creationId="{12BEE42F-3031-21D9-201C-1E4360462EA7}"/>
          </ac:picMkLst>
        </pc:picChg>
        <pc:picChg chg="add mod">
          <ac:chgData name="Rafael Valenzuela Ruiz" userId="defd84db22200ed8" providerId="LiveId" clId="{F6A89E68-BFBC-449E-9813-300BCB8EAA93}" dt="2025-10-13T12:54:55.399" v="136"/>
          <ac:picMkLst>
            <pc:docMk/>
            <pc:sldMk cId="0" sldId="385"/>
            <ac:picMk id="6" creationId="{22C84EF5-FA57-8E46-B260-2A173B75B4CB}"/>
          </ac:picMkLst>
        </pc:picChg>
      </pc:sldChg>
      <pc:sldChg chg="addSp modSp add mod">
        <pc:chgData name="Rafael Valenzuela Ruiz" userId="defd84db22200ed8" providerId="LiveId" clId="{F6A89E68-BFBC-449E-9813-300BCB8EAA93}" dt="2025-10-13T12:54:52.371" v="135"/>
        <pc:sldMkLst>
          <pc:docMk/>
          <pc:sldMk cId="0" sldId="386"/>
        </pc:sldMkLst>
        <pc:spChg chg="add mod">
          <ac:chgData name="Rafael Valenzuela Ruiz" userId="defd84db22200ed8" providerId="LiveId" clId="{F6A89E68-BFBC-449E-9813-300BCB8EAA93}" dt="2025-10-13T12:54:00.381" v="127"/>
          <ac:spMkLst>
            <pc:docMk/>
            <pc:sldMk cId="0" sldId="386"/>
            <ac:spMk id="3" creationId="{D82EFF7C-6833-E636-F20D-E8865C2705DE}"/>
          </ac:spMkLst>
        </pc:spChg>
        <pc:spChg chg="add mod">
          <ac:chgData name="Rafael Valenzuela Ruiz" userId="defd84db22200ed8" providerId="LiveId" clId="{F6A89E68-BFBC-449E-9813-300BCB8EAA93}" dt="2025-10-13T12:54:10.388" v="129"/>
          <ac:spMkLst>
            <pc:docMk/>
            <pc:sldMk cId="0" sldId="386"/>
            <ac:spMk id="4" creationId="{E951CDD8-6385-16D9-3B8D-7D9FF2BE4689}"/>
          </ac:spMkLst>
        </pc:spChg>
        <pc:picChg chg="add mod ord">
          <ac:chgData name="Rafael Valenzuela Ruiz" userId="defd84db22200ed8" providerId="LiveId" clId="{F6A89E68-BFBC-449E-9813-300BCB8EAA93}" dt="2025-10-13T12:54:27.791" v="132" actId="166"/>
          <ac:picMkLst>
            <pc:docMk/>
            <pc:sldMk cId="0" sldId="386"/>
            <ac:picMk id="2" creationId="{F709D7C0-830B-3F2F-D173-7D423D2EDA0F}"/>
          </ac:picMkLst>
        </pc:picChg>
        <pc:picChg chg="add mod">
          <ac:chgData name="Rafael Valenzuela Ruiz" userId="defd84db22200ed8" providerId="LiveId" clId="{F6A89E68-BFBC-449E-9813-300BCB8EAA93}" dt="2025-10-13T12:54:38.649" v="133"/>
          <ac:picMkLst>
            <pc:docMk/>
            <pc:sldMk cId="0" sldId="386"/>
            <ac:picMk id="5" creationId="{6B0E95D8-A1FB-6758-F381-5D68B25A45DB}"/>
          </ac:picMkLst>
        </pc:picChg>
        <pc:picChg chg="add mod">
          <ac:chgData name="Rafael Valenzuela Ruiz" userId="defd84db22200ed8" providerId="LiveId" clId="{F6A89E68-BFBC-449E-9813-300BCB8EAA93}" dt="2025-10-13T12:54:52.371" v="135"/>
          <ac:picMkLst>
            <pc:docMk/>
            <pc:sldMk cId="0" sldId="386"/>
            <ac:picMk id="6" creationId="{E079D095-7779-070B-FBE2-959C5214342C}"/>
          </ac:picMkLst>
        </pc:picChg>
      </pc:sldChg>
      <pc:sldChg chg="addSp modSp add mod">
        <pc:chgData name="Rafael Valenzuela Ruiz" userId="defd84db22200ed8" providerId="LiveId" clId="{F6A89E68-BFBC-449E-9813-300BCB8EAA93}" dt="2025-10-13T12:52:26.508" v="124" actId="166"/>
        <pc:sldMkLst>
          <pc:docMk/>
          <pc:sldMk cId="0" sldId="387"/>
        </pc:sldMkLst>
        <pc:spChg chg="add mod">
          <ac:chgData name="Rafael Valenzuela Ruiz" userId="defd84db22200ed8" providerId="LiveId" clId="{F6A89E68-BFBC-449E-9813-300BCB8EAA93}" dt="2025-10-13T12:52:00.312" v="121"/>
          <ac:spMkLst>
            <pc:docMk/>
            <pc:sldMk cId="0" sldId="387"/>
            <ac:spMk id="4" creationId="{F2E80217-8BAA-23AD-E02D-10E450588420}"/>
          </ac:spMkLst>
        </pc:spChg>
        <pc:spChg chg="add mod">
          <ac:chgData name="Rafael Valenzuela Ruiz" userId="defd84db22200ed8" providerId="LiveId" clId="{F6A89E68-BFBC-449E-9813-300BCB8EAA93}" dt="2025-10-13T12:52:17.423" v="123"/>
          <ac:spMkLst>
            <pc:docMk/>
            <pc:sldMk cId="0" sldId="387"/>
            <ac:spMk id="6" creationId="{7235FE9F-B00C-007B-7F8D-808130BA308C}"/>
          </ac:spMkLst>
        </pc:spChg>
        <pc:picChg chg="add mod">
          <ac:chgData name="Rafael Valenzuela Ruiz" userId="defd84db22200ed8" providerId="LiveId" clId="{F6A89E68-BFBC-449E-9813-300BCB8EAA93}" dt="2025-10-13T12:51:42.435" v="119"/>
          <ac:picMkLst>
            <pc:docMk/>
            <pc:sldMk cId="0" sldId="387"/>
            <ac:picMk id="2" creationId="{4A58CFE8-D27D-4DA1-0781-80F2724103F7}"/>
          </ac:picMkLst>
        </pc:picChg>
        <pc:picChg chg="add mod">
          <ac:chgData name="Rafael Valenzuela Ruiz" userId="defd84db22200ed8" providerId="LiveId" clId="{F6A89E68-BFBC-449E-9813-300BCB8EAA93}" dt="2025-10-13T12:51:50.917" v="120"/>
          <ac:picMkLst>
            <pc:docMk/>
            <pc:sldMk cId="0" sldId="387"/>
            <ac:picMk id="3" creationId="{1B1E7E59-8D26-4718-BFAA-3FA954D2805B}"/>
          </ac:picMkLst>
        </pc:picChg>
        <pc:picChg chg="add mod ord">
          <ac:chgData name="Rafael Valenzuela Ruiz" userId="defd84db22200ed8" providerId="LiveId" clId="{F6A89E68-BFBC-449E-9813-300BCB8EAA93}" dt="2025-10-13T12:52:26.508" v="124" actId="166"/>
          <ac:picMkLst>
            <pc:docMk/>
            <pc:sldMk cId="0" sldId="387"/>
            <ac:picMk id="5" creationId="{0B042146-36BB-6376-D5F4-B5F622C3E5E7}"/>
          </ac:picMkLst>
        </pc:picChg>
      </pc:sldChg>
      <pc:sldChg chg="addSp delSp modSp add mod">
        <pc:chgData name="Rafael Valenzuela Ruiz" userId="defd84db22200ed8" providerId="LiveId" clId="{F6A89E68-BFBC-449E-9813-300BCB8EAA93}" dt="2025-10-13T12:51:22.069" v="118" actId="1076"/>
        <pc:sldMkLst>
          <pc:docMk/>
          <pc:sldMk cId="0" sldId="388"/>
        </pc:sldMkLst>
        <pc:spChg chg="add mod">
          <ac:chgData name="Rafael Valenzuela Ruiz" userId="defd84db22200ed8" providerId="LiveId" clId="{F6A89E68-BFBC-449E-9813-300BCB8EAA93}" dt="2025-10-13T12:43:59.400" v="70"/>
          <ac:spMkLst>
            <pc:docMk/>
            <pc:sldMk cId="0" sldId="388"/>
            <ac:spMk id="3" creationId="{2EA9B637-BAE6-BE7D-6411-A94B83B75CC9}"/>
          </ac:spMkLst>
        </pc:spChg>
        <pc:spChg chg="add del">
          <ac:chgData name="Rafael Valenzuela Ruiz" userId="defd84db22200ed8" providerId="LiveId" clId="{F6A89E68-BFBC-449E-9813-300BCB8EAA93}" dt="2025-10-13T12:45:28.830" v="78" actId="22"/>
          <ac:spMkLst>
            <pc:docMk/>
            <pc:sldMk cId="0" sldId="388"/>
            <ac:spMk id="7" creationId="{9C0065FE-809E-59FD-9AE2-83C48DB4A9E5}"/>
          </ac:spMkLst>
        </pc:spChg>
        <pc:spChg chg="add mod">
          <ac:chgData name="Rafael Valenzuela Ruiz" userId="defd84db22200ed8" providerId="LiveId" clId="{F6A89E68-BFBC-449E-9813-300BCB8EAA93}" dt="2025-10-13T12:50:56.890" v="116" actId="1076"/>
          <ac:spMkLst>
            <pc:docMk/>
            <pc:sldMk cId="0" sldId="388"/>
            <ac:spMk id="12" creationId="{2F8F3E68-DB4C-9375-5A76-B5BF95052FB0}"/>
          </ac:spMkLst>
        </pc:spChg>
        <pc:grpChg chg="del">
          <ac:chgData name="Rafael Valenzuela Ruiz" userId="defd84db22200ed8" providerId="LiveId" clId="{F6A89E68-BFBC-449E-9813-300BCB8EAA93}" dt="2025-10-13T12:44:49.826" v="75" actId="478"/>
          <ac:grpSpMkLst>
            <pc:docMk/>
            <pc:sldMk cId="0" sldId="388"/>
            <ac:grpSpMk id="13315" creationId="{DCFFB870-6FB2-A90A-5131-653ACB0813D8}"/>
          </ac:grpSpMkLst>
        </pc:grpChg>
        <pc:picChg chg="add mod ord">
          <ac:chgData name="Rafael Valenzuela Ruiz" userId="defd84db22200ed8" providerId="LiveId" clId="{F6A89E68-BFBC-449E-9813-300BCB8EAA93}" dt="2025-10-13T12:51:17.197" v="117" actId="166"/>
          <ac:picMkLst>
            <pc:docMk/>
            <pc:sldMk cId="0" sldId="388"/>
            <ac:picMk id="2" creationId="{EC301CF3-B7E3-05C6-76BE-8B0508B4309A}"/>
          </ac:picMkLst>
        </pc:picChg>
        <pc:picChg chg="add mod">
          <ac:chgData name="Rafael Valenzuela Ruiz" userId="defd84db22200ed8" providerId="LiveId" clId="{F6A89E68-BFBC-449E-9813-300BCB8EAA93}" dt="2025-10-13T12:44:12.794" v="71"/>
          <ac:picMkLst>
            <pc:docMk/>
            <pc:sldMk cId="0" sldId="388"/>
            <ac:picMk id="4" creationId="{45046A10-C46F-CCE7-B37A-BE037E018652}"/>
          </ac:picMkLst>
        </pc:picChg>
        <pc:picChg chg="add mod">
          <ac:chgData name="Rafael Valenzuela Ruiz" userId="defd84db22200ed8" providerId="LiveId" clId="{F6A89E68-BFBC-449E-9813-300BCB8EAA93}" dt="2025-10-13T12:44:23.696" v="72"/>
          <ac:picMkLst>
            <pc:docMk/>
            <pc:sldMk cId="0" sldId="388"/>
            <ac:picMk id="5" creationId="{A87F9CAF-0D2A-E5B4-95E2-DE9A12658F5B}"/>
          </ac:picMkLst>
        </pc:picChg>
        <pc:picChg chg="add mod">
          <ac:chgData name="Rafael Valenzuela Ruiz" userId="defd84db22200ed8" providerId="LiveId" clId="{F6A89E68-BFBC-449E-9813-300BCB8EAA93}" dt="2025-10-13T12:51:22.069" v="118" actId="1076"/>
          <ac:picMkLst>
            <pc:docMk/>
            <pc:sldMk cId="0" sldId="388"/>
            <ac:picMk id="11" creationId="{165367FC-5239-00ED-EE1A-0521C0E4A24E}"/>
          </ac:picMkLst>
        </pc:picChg>
        <pc:picChg chg="mod">
          <ac:chgData name="Rafael Valenzuela Ruiz" userId="defd84db22200ed8" providerId="LiveId" clId="{F6A89E68-BFBC-449E-9813-300BCB8EAA93}" dt="2025-10-13T12:44:53.894" v="76" actId="1076"/>
          <ac:picMkLst>
            <pc:docMk/>
            <pc:sldMk cId="0" sldId="388"/>
            <ac:picMk id="13314" creationId="{9B5B21DA-FCEC-0D88-3281-C64C6BF8883A}"/>
          </ac:picMkLst>
        </pc:picChg>
      </pc:sldChg>
    </pc:docChg>
  </pc:docChgLst>
  <pc:docChgLst>
    <pc:chgData name="Rafael Valenzuela Ruiz" userId="defd84db22200ed8" providerId="LiveId" clId="{F66E2742-45DF-4E5E-89CA-5B24391C5A5E}"/>
    <pc:docChg chg="undo redo custSel addSld delSld modSld">
      <pc:chgData name="Rafael Valenzuela Ruiz" userId="defd84db22200ed8" providerId="LiveId" clId="{F66E2742-45DF-4E5E-89CA-5B24391C5A5E}" dt="2021-10-19T08:26:41.719" v="825"/>
      <pc:docMkLst>
        <pc:docMk/>
      </pc:docMkLst>
      <pc:sldChg chg="addSp delSp modSp mod">
        <pc:chgData name="Rafael Valenzuela Ruiz" userId="defd84db22200ed8" providerId="LiveId" clId="{F66E2742-45DF-4E5E-89CA-5B24391C5A5E}" dt="2021-10-13T13:08:02.168" v="43" actId="20577"/>
        <pc:sldMkLst>
          <pc:docMk/>
          <pc:sldMk cId="0" sldId="257"/>
        </pc:sldMkLst>
      </pc:sldChg>
      <pc:sldChg chg="addSp delSp modSp mod modAnim">
        <pc:chgData name="Rafael Valenzuela Ruiz" userId="defd84db22200ed8" providerId="LiveId" clId="{F66E2742-45DF-4E5E-89CA-5B24391C5A5E}" dt="2021-10-13T15:12:17.283" v="386"/>
        <pc:sldMkLst>
          <pc:docMk/>
          <pc:sldMk cId="0" sldId="259"/>
        </pc:sldMkLst>
      </pc:sldChg>
      <pc:sldChg chg="modSp">
        <pc:chgData name="Rafael Valenzuela Ruiz" userId="defd84db22200ed8" providerId="LiveId" clId="{F66E2742-45DF-4E5E-89CA-5B24391C5A5E}" dt="2021-10-13T15:21:39.755" v="390" actId="20577"/>
        <pc:sldMkLst>
          <pc:docMk/>
          <pc:sldMk cId="0" sldId="260"/>
        </pc:sldMkLst>
      </pc:sldChg>
      <pc:sldChg chg="addSp delSp modSp del mod addAnim delAnim">
        <pc:chgData name="Rafael Valenzuela Ruiz" userId="defd84db22200ed8" providerId="LiveId" clId="{F66E2742-45DF-4E5E-89CA-5B24391C5A5E}" dt="2021-10-13T16:43:35.197" v="721" actId="2696"/>
        <pc:sldMkLst>
          <pc:docMk/>
          <pc:sldMk cId="0" sldId="261"/>
        </pc:sldMkLst>
      </pc:sldChg>
      <pc:sldChg chg="modSp mod">
        <pc:chgData name="Rafael Valenzuela Ruiz" userId="defd84db22200ed8" providerId="LiveId" clId="{F66E2742-45DF-4E5E-89CA-5B24391C5A5E}" dt="2021-10-13T16:55:38.734" v="723" actId="313"/>
        <pc:sldMkLst>
          <pc:docMk/>
          <pc:sldMk cId="0" sldId="262"/>
        </pc:sldMkLst>
      </pc:sldChg>
      <pc:sldChg chg="addSp delSp modSp mod modNotes modNotesTx">
        <pc:chgData name="Rafael Valenzuela Ruiz" userId="defd84db22200ed8" providerId="LiveId" clId="{F66E2742-45DF-4E5E-89CA-5B24391C5A5E}" dt="2021-10-15T09:50:48.202" v="794" actId="27636"/>
        <pc:sldMkLst>
          <pc:docMk/>
          <pc:sldMk cId="0" sldId="264"/>
        </pc:sldMkLst>
      </pc:sldChg>
      <pc:sldChg chg="addSp delSp modSp mod delAnim modAnim">
        <pc:chgData name="Rafael Valenzuela Ruiz" userId="defd84db22200ed8" providerId="LiveId" clId="{F66E2742-45DF-4E5E-89CA-5B24391C5A5E}" dt="2021-10-15T10:49:36.314" v="801"/>
        <pc:sldMkLst>
          <pc:docMk/>
          <pc:sldMk cId="0" sldId="266"/>
        </pc:sldMkLst>
      </pc:sldChg>
      <pc:sldChg chg="modSp mod">
        <pc:chgData name="Rafael Valenzuela Ruiz" userId="defd84db22200ed8" providerId="LiveId" clId="{F66E2742-45DF-4E5E-89CA-5B24391C5A5E}" dt="2021-10-15T12:38:59.456" v="803"/>
        <pc:sldMkLst>
          <pc:docMk/>
          <pc:sldMk cId="0" sldId="270"/>
        </pc:sldMkLst>
      </pc:sldChg>
      <pc:sldChg chg="addSp delSp modSp mod delAnim">
        <pc:chgData name="Rafael Valenzuela Ruiz" userId="defd84db22200ed8" providerId="LiveId" clId="{F66E2742-45DF-4E5E-89CA-5B24391C5A5E}" dt="2021-10-15T12:48:29.227" v="822" actId="478"/>
        <pc:sldMkLst>
          <pc:docMk/>
          <pc:sldMk cId="0" sldId="271"/>
        </pc:sldMkLst>
      </pc:sldChg>
      <pc:sldChg chg="modSp mod">
        <pc:chgData name="Rafael Valenzuela Ruiz" userId="defd84db22200ed8" providerId="LiveId" clId="{F66E2742-45DF-4E5E-89CA-5B24391C5A5E}" dt="2021-10-19T08:26:41.719" v="825"/>
        <pc:sldMkLst>
          <pc:docMk/>
          <pc:sldMk cId="0" sldId="273"/>
        </pc:sldMkLst>
      </pc:sldChg>
      <pc:sldChg chg="addSp delSp modSp mod">
        <pc:chgData name="Rafael Valenzuela Ruiz" userId="defd84db22200ed8" providerId="LiveId" clId="{F66E2742-45DF-4E5E-89CA-5B24391C5A5E}" dt="2021-10-15T09:50:48.094" v="793"/>
        <pc:sldMkLst>
          <pc:docMk/>
          <pc:sldMk cId="0" sldId="279"/>
        </pc:sldMkLst>
      </pc:sldChg>
      <pc:sldChg chg="modSp mod">
        <pc:chgData name="Rafael Valenzuela Ruiz" userId="defd84db22200ed8" providerId="LiveId" clId="{F66E2742-45DF-4E5E-89CA-5B24391C5A5E}" dt="2021-10-13T13:01:06.178" v="37" actId="20577"/>
        <pc:sldMkLst>
          <pc:docMk/>
          <pc:sldMk cId="0" sldId="282"/>
        </pc:sldMkLst>
      </pc:sldChg>
      <pc:sldChg chg="addSp delSp modSp mod delAnim modAnim">
        <pc:chgData name="Rafael Valenzuela Ruiz" userId="defd84db22200ed8" providerId="LiveId" clId="{F66E2742-45DF-4E5E-89CA-5B24391C5A5E}" dt="2021-10-13T14:16:52.105" v="89" actId="20577"/>
        <pc:sldMkLst>
          <pc:docMk/>
          <pc:sldMk cId="2944746300" sldId="284"/>
        </pc:sldMkLst>
      </pc:sldChg>
      <pc:sldChg chg="addSp delSp modSp new mod modAnim">
        <pc:chgData name="Rafael Valenzuela Ruiz" userId="defd84db22200ed8" providerId="LiveId" clId="{F66E2742-45DF-4E5E-89CA-5B24391C5A5E}" dt="2021-10-13T16:43:16.167" v="720"/>
        <pc:sldMkLst>
          <pc:docMk/>
          <pc:sldMk cId="4079739346" sldId="285"/>
        </pc:sldMkLst>
      </pc:sldChg>
    </pc:docChg>
  </pc:docChgLst>
  <pc:docChgLst>
    <pc:chgData name="Rafael Valenzuela Ruiz" userId="defd84db22200ed8" providerId="LiveId" clId="{E307B94D-2DB5-4CCE-A21C-F511978D819D}"/>
    <pc:docChg chg="custSel delSld modSld sldOrd">
      <pc:chgData name="Rafael Valenzuela Ruiz" userId="defd84db22200ed8" providerId="LiveId" clId="{E307B94D-2DB5-4CCE-A21C-F511978D819D}" dt="2022-10-17T17:58:04.561" v="90" actId="6549"/>
      <pc:docMkLst>
        <pc:docMk/>
      </pc:docMkLst>
      <pc:sldChg chg="modSp mod">
        <pc:chgData name="Rafael Valenzuela Ruiz" userId="defd84db22200ed8" providerId="LiveId" clId="{E307B94D-2DB5-4CCE-A21C-F511978D819D}" dt="2022-10-17T16:31:09.050" v="36" actId="1076"/>
        <pc:sldMkLst>
          <pc:docMk/>
          <pc:sldMk cId="0" sldId="257"/>
        </pc:sldMkLst>
      </pc:sldChg>
      <pc:sldChg chg="del">
        <pc:chgData name="Rafael Valenzuela Ruiz" userId="defd84db22200ed8" providerId="LiveId" clId="{E307B94D-2DB5-4CCE-A21C-F511978D819D}" dt="2022-10-17T17:01:37.567" v="65" actId="2696"/>
        <pc:sldMkLst>
          <pc:docMk/>
          <pc:sldMk cId="0" sldId="260"/>
        </pc:sldMkLst>
      </pc:sldChg>
      <pc:sldChg chg="del">
        <pc:chgData name="Rafael Valenzuela Ruiz" userId="defd84db22200ed8" providerId="LiveId" clId="{E307B94D-2DB5-4CCE-A21C-F511978D819D}" dt="2022-10-17T17:44:27.203" v="87" actId="2696"/>
        <pc:sldMkLst>
          <pc:docMk/>
          <pc:sldMk cId="0" sldId="269"/>
        </pc:sldMkLst>
      </pc:sldChg>
      <pc:sldChg chg="del">
        <pc:chgData name="Rafael Valenzuela Ruiz" userId="defd84db22200ed8" providerId="LiveId" clId="{E307B94D-2DB5-4CCE-A21C-F511978D819D}" dt="2022-10-17T17:45:07.555" v="88" actId="2696"/>
        <pc:sldMkLst>
          <pc:docMk/>
          <pc:sldMk cId="0" sldId="272"/>
        </pc:sldMkLst>
      </pc:sldChg>
      <pc:sldChg chg="modNotesTx">
        <pc:chgData name="Rafael Valenzuela Ruiz" userId="defd84db22200ed8" providerId="LiveId" clId="{E307B94D-2DB5-4CCE-A21C-F511978D819D}" dt="2022-10-17T17:58:04.561" v="90" actId="6549"/>
        <pc:sldMkLst>
          <pc:docMk/>
          <pc:sldMk cId="0" sldId="275"/>
        </pc:sldMkLst>
      </pc:sldChg>
      <pc:sldChg chg="addSp delSp modSp mod">
        <pc:chgData name="Rafael Valenzuela Ruiz" userId="defd84db22200ed8" providerId="LiveId" clId="{E307B94D-2DB5-4CCE-A21C-F511978D819D}" dt="2022-10-17T17:07:17.670" v="78" actId="1076"/>
        <pc:sldMkLst>
          <pc:docMk/>
          <pc:sldMk cId="0" sldId="278"/>
        </pc:sldMkLst>
      </pc:sldChg>
      <pc:sldChg chg="addSp delSp modSp mod">
        <pc:chgData name="Rafael Valenzuela Ruiz" userId="defd84db22200ed8" providerId="LiveId" clId="{E307B94D-2DB5-4CCE-A21C-F511978D819D}" dt="2022-10-17T17:36:29.529" v="86" actId="14100"/>
        <pc:sldMkLst>
          <pc:docMk/>
          <pc:sldMk cId="0" sldId="279"/>
        </pc:sldMkLst>
      </pc:sldChg>
      <pc:sldChg chg="addSp delSp modSp mod">
        <pc:chgData name="Rafael Valenzuela Ruiz" userId="defd84db22200ed8" providerId="LiveId" clId="{E307B94D-2DB5-4CCE-A21C-F511978D819D}" dt="2022-10-17T16:31:32.715" v="38"/>
        <pc:sldMkLst>
          <pc:docMk/>
          <pc:sldMk cId="1607051550" sldId="283"/>
        </pc:sldMkLst>
      </pc:sldChg>
      <pc:sldChg chg="addSp delSp modSp mod delAnim modAnim">
        <pc:chgData name="Rafael Valenzuela Ruiz" userId="defd84db22200ed8" providerId="LiveId" clId="{E307B94D-2DB5-4CCE-A21C-F511978D819D}" dt="2022-10-17T16:54:43.600" v="64" actId="3626"/>
        <pc:sldMkLst>
          <pc:docMk/>
          <pc:sldMk cId="2944746300" sldId="284"/>
        </pc:sldMkLst>
      </pc:sldChg>
      <pc:sldChg chg="addSp delSp modSp mod ord">
        <pc:chgData name="Rafael Valenzuela Ruiz" userId="defd84db22200ed8" providerId="LiveId" clId="{E307B94D-2DB5-4CCE-A21C-F511978D819D}" dt="2022-10-17T16:28:00.318" v="23"/>
        <pc:sldMkLst>
          <pc:docMk/>
          <pc:sldMk cId="3307838271"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4AAB8-BDAB-43B5-B352-5AA60246B993}" type="datetimeFigureOut">
              <a:rPr lang="es-ES" smtClean="0"/>
              <a:pPr/>
              <a:t>13/10/2025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D4B3B-0A70-4C07-8068-60AD04A443C6}" type="slidenum">
              <a:rPr lang="es-ES" smtClean="0"/>
              <a:pPr/>
              <a:t>‹Nº›</a:t>
            </a:fld>
            <a:endParaRPr lang="es-ES"/>
          </a:p>
        </p:txBody>
      </p:sp>
    </p:spTree>
    <p:extLst>
      <p:ext uri="{BB962C8B-B14F-4D97-AF65-F5344CB8AC3E}">
        <p14:creationId xmlns:p14="http://schemas.microsoft.com/office/powerpoint/2010/main" val="328226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m15876/lates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altLang="es-ES">
              <a:latin typeface="Arial" pitchFamily="34" charset="0"/>
            </a:endParaRPr>
          </a:p>
        </p:txBody>
      </p:sp>
      <p:sp>
        <p:nvSpPr>
          <p:cNvPr id="62468" name="3 Marcador de número de diapositiva"/>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0550E-A537-4BEE-95B6-66FB5B46206A}" type="slidenum">
              <a:rPr lang="es-ES" altLang="es-ES" smtClean="0"/>
              <a:pPr eaLnBrk="1" hangingPunct="1">
                <a:defRPr/>
              </a:pPr>
              <a:t>1</a:t>
            </a:fld>
            <a:endParaRPr lang="es-ES" altLang="es-ES"/>
          </a:p>
        </p:txBody>
      </p:sp>
    </p:spTree>
    <p:extLst>
      <p:ext uri="{BB962C8B-B14F-4D97-AF65-F5344CB8AC3E}">
        <p14:creationId xmlns:p14="http://schemas.microsoft.com/office/powerpoint/2010/main" val="791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E5F4539-BB4B-42B4-92AA-D2BA3433CAE8}" type="slidenum">
              <a:rPr lang="es-ES" smtClean="0">
                <a:latin typeface="Arial" pitchFamily="34" charset="0"/>
              </a:rPr>
              <a:pPr>
                <a:defRPr/>
              </a:pPr>
              <a:t>21</a:t>
            </a:fld>
            <a:endParaRPr lang="es-ES">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normAutofit/>
          </a:bodyPr>
          <a:lstStyle/>
          <a:p>
            <a:endParaRPr lang="es-ES" dirty="0">
              <a:latin typeface="Arial" pitchFamily="34" charset="0"/>
            </a:endParaRPr>
          </a:p>
        </p:txBody>
      </p:sp>
    </p:spTree>
    <p:extLst>
      <p:ext uri="{BB962C8B-B14F-4D97-AF65-F5344CB8AC3E}">
        <p14:creationId xmlns:p14="http://schemas.microsoft.com/office/powerpoint/2010/main" val="181330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0FDE690-D533-4335-9955-D17D7CAA9823}" type="slidenum">
              <a:rPr lang="es-ES" smtClean="0">
                <a:latin typeface="Arial" pitchFamily="34" charset="0"/>
              </a:rPr>
              <a:pPr>
                <a:defRPr/>
              </a:pPr>
              <a:t>22</a:t>
            </a:fld>
            <a:endParaRPr lang="es-ES">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95071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23</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A2FBA160-414A-41B4-8BC5-ECCE2A34D998}" type="slidenum">
              <a:rPr lang="es-ES" smtClean="0">
                <a:latin typeface="Arial" pitchFamily="34" charset="0"/>
              </a:rPr>
              <a:pPr>
                <a:defRPr/>
              </a:pPr>
              <a:t>25</a:t>
            </a:fld>
            <a:endParaRPr lang="es-ES">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normAutofit fontScale="40000" lnSpcReduction="20000"/>
          </a:bodyPr>
          <a:lstStyle/>
          <a:p>
            <a:r>
              <a:rPr lang="es-ES" b="1" dirty="0" err="1">
                <a:latin typeface="Arial" pitchFamily="34" charset="0"/>
              </a:rPr>
              <a:t>arXiv</a:t>
            </a:r>
            <a:r>
              <a:rPr lang="es-ES" b="1" dirty="0">
                <a:latin typeface="Arial" pitchFamily="34" charset="0"/>
              </a:rPr>
              <a:t>:</a:t>
            </a:r>
            <a:r>
              <a:rPr lang="es-ES" dirty="0">
                <a:latin typeface="Arial" pitchFamily="34" charset="0"/>
              </a:rPr>
              <a:t> Repositorio en los campos de la física, matemáticas, informática y biología cuantitativa. Creado por la </a:t>
            </a:r>
            <a:r>
              <a:rPr lang="es-ES" dirty="0" err="1">
                <a:latin typeface="Arial" pitchFamily="34" charset="0"/>
              </a:rPr>
              <a:t>Cornell</a:t>
            </a:r>
            <a:r>
              <a:rPr lang="es-ES" dirty="0">
                <a:latin typeface="Arial" pitchFamily="34" charset="0"/>
              </a:rPr>
              <a:t> </a:t>
            </a:r>
            <a:r>
              <a:rPr lang="es-ES" dirty="0" err="1">
                <a:latin typeface="Arial" pitchFamily="34" charset="0"/>
              </a:rPr>
              <a:t>University</a:t>
            </a:r>
            <a:r>
              <a:rPr lang="es-ES" dirty="0">
                <a:latin typeface="Arial" pitchFamily="34" charset="0"/>
              </a:rPr>
              <a:t> y fundado en parte por la </a:t>
            </a:r>
            <a:r>
              <a:rPr lang="es-ES" dirty="0" err="1">
                <a:latin typeface="Arial" pitchFamily="34" charset="0"/>
              </a:rPr>
              <a:t>National</a:t>
            </a:r>
            <a:r>
              <a:rPr lang="es-ES" dirty="0">
                <a:latin typeface="Arial" pitchFamily="34" charset="0"/>
              </a:rPr>
              <a:t> </a:t>
            </a:r>
            <a:r>
              <a:rPr lang="es-ES" dirty="0" err="1">
                <a:latin typeface="Arial" pitchFamily="34" charset="0"/>
              </a:rPr>
              <a:t>Science</a:t>
            </a:r>
            <a:r>
              <a:rPr lang="es-ES" dirty="0">
                <a:latin typeface="Arial" pitchFamily="34" charset="0"/>
              </a:rPr>
              <a:t> </a:t>
            </a:r>
            <a:r>
              <a:rPr lang="es-ES" dirty="0" err="1">
                <a:latin typeface="Arial" pitchFamily="34" charset="0"/>
              </a:rPr>
              <a:t>Foundation</a:t>
            </a:r>
            <a:r>
              <a:rPr lang="es-ES" dirty="0">
                <a:latin typeface="Arial" pitchFamily="34" charset="0"/>
              </a:rPr>
              <a:t> y el Departamento de Física Teórica de la Universidad de Zaragoza. Proporciona acceso abierto a más de 600.000 artículos.</a:t>
            </a:r>
          </a:p>
          <a:p>
            <a:endParaRPr lang="es-ES" dirty="0">
              <a:latin typeface="Arial" pitchFamily="34" charset="0"/>
            </a:endParaRPr>
          </a:p>
          <a:p>
            <a:r>
              <a:rPr lang="es-ES" b="1" dirty="0" err="1">
                <a:latin typeface="Arial" pitchFamily="34" charset="0"/>
              </a:rPr>
              <a:t>Digital.CSIC</a:t>
            </a:r>
            <a:r>
              <a:rPr lang="es-ES" b="1" dirty="0">
                <a:latin typeface="Arial" pitchFamily="34" charset="0"/>
              </a:rPr>
              <a:t>: </a:t>
            </a:r>
            <a:r>
              <a:rPr lang="es-ES" dirty="0">
                <a:latin typeface="Arial" pitchFamily="34" charset="0"/>
              </a:rPr>
              <a:t>Repositorio de documentos digitales del Consejo Superior de Investigaciones Científicas (España). El repositorio está estructurado en Comunidades científicas que se corresponden a los Centros e Institutos del CSIC. Se incluyen artículos de revistas, capítulos de libros, comunicaciones a congresos, documentos de trabajo, patentes, tesis,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etc.</a:t>
            </a:r>
            <a:endParaRPr lang="es-ES" b="1" dirty="0">
              <a:latin typeface="Arial" pitchFamily="34" charset="0"/>
            </a:endParaRPr>
          </a:p>
          <a:p>
            <a:endParaRPr lang="es-ES" dirty="0">
              <a:latin typeface="Arial" pitchFamily="34" charset="0"/>
            </a:endParaRPr>
          </a:p>
          <a:p>
            <a:r>
              <a:rPr lang="es-ES" b="1" dirty="0">
                <a:latin typeface="Arial" pitchFamily="34" charset="0"/>
              </a:rPr>
              <a:t>DOAJ: </a:t>
            </a:r>
            <a:r>
              <a:rPr lang="es-ES" dirty="0">
                <a:latin typeface="Arial" pitchFamily="34" charset="0"/>
              </a:rPr>
              <a:t>Directorio de revistas a texto completo y de acceso abierto en Internet. Contiene cerca de 2.000 títulos de revistas. Multidisciplinar. Búsquedas por título y categorías temáticas.</a:t>
            </a:r>
          </a:p>
          <a:p>
            <a:endParaRPr lang="es-ES" dirty="0">
              <a:latin typeface="Arial" pitchFamily="34" charset="0"/>
            </a:endParaRPr>
          </a:p>
          <a:p>
            <a:r>
              <a:rPr lang="es-ES" b="1" dirty="0" err="1">
                <a:latin typeface="Arial" pitchFamily="34" charset="0"/>
              </a:rPr>
              <a:t>Dspace</a:t>
            </a:r>
            <a:r>
              <a:rPr lang="es-ES" b="1" dirty="0">
                <a:latin typeface="Arial" pitchFamily="34" charset="0"/>
              </a:rPr>
              <a:t>: </a:t>
            </a:r>
            <a:r>
              <a:rPr lang="es-ES" dirty="0">
                <a:latin typeface="Arial" pitchFamily="34" charset="0"/>
              </a:rPr>
              <a:t>Proyecto de repositorio digital para preservar y difundir toda la producción intelectual del MIT (</a:t>
            </a:r>
            <a:r>
              <a:rPr lang="es-ES" dirty="0" err="1">
                <a:latin typeface="Arial" pitchFamily="34" charset="0"/>
              </a:rPr>
              <a:t>Massachussets</a:t>
            </a:r>
            <a:r>
              <a:rPr lang="es-ES" dirty="0">
                <a:latin typeface="Arial" pitchFamily="34" charset="0"/>
              </a:rPr>
              <a:t> </a:t>
            </a:r>
            <a:r>
              <a:rPr lang="es-ES" dirty="0" err="1">
                <a:latin typeface="Arial" pitchFamily="34" charset="0"/>
              </a:rPr>
              <a:t>Institute</a:t>
            </a:r>
            <a:r>
              <a:rPr lang="es-ES" dirty="0">
                <a:latin typeface="Arial" pitchFamily="34" charset="0"/>
              </a:rPr>
              <a:t> of </a:t>
            </a:r>
            <a:r>
              <a:rPr lang="es-ES" dirty="0" err="1">
                <a:latin typeface="Arial" pitchFamily="34" charset="0"/>
              </a:rPr>
              <a:t>Technology</a:t>
            </a:r>
            <a:r>
              <a:rPr lang="es-ES" dirty="0">
                <a:latin typeface="Arial" pitchFamily="34" charset="0"/>
              </a:rPr>
              <a:t>): artículos, informes, comunicaciones, programas, presentaciones de clases, etc. Elaborado por las Bibliotecas del MIT y Hewlett-Packard </a:t>
            </a:r>
            <a:r>
              <a:rPr lang="es-ES" dirty="0" err="1">
                <a:latin typeface="Arial" pitchFamily="34" charset="0"/>
              </a:rPr>
              <a:t>Co.</a:t>
            </a:r>
            <a:endParaRPr lang="es-ES" dirty="0">
              <a:latin typeface="Arial" pitchFamily="34" charset="0"/>
            </a:endParaRPr>
          </a:p>
          <a:p>
            <a:endParaRPr lang="es-ES" b="1" dirty="0">
              <a:latin typeface="Arial" pitchFamily="34" charset="0"/>
            </a:endParaRPr>
          </a:p>
          <a:p>
            <a:r>
              <a:rPr lang="en-US" b="1" dirty="0">
                <a:latin typeface="Arial" pitchFamily="34" charset="0"/>
              </a:rPr>
              <a:t>OATD: Open Access Theses and Dissertations: </a:t>
            </a:r>
            <a:r>
              <a:rPr lang="es-ES" dirty="0">
                <a:latin typeface="Arial" pitchFamily="34" charset="0"/>
              </a:rPr>
              <a:t>Facilita la búsqueda de más de millón y medio de tesis y trabajos fin de grado en acceso abierto procedentes de universidades y repositorios de todo el mundo.</a:t>
            </a:r>
            <a:endParaRPr lang="es-ES" b="1" dirty="0">
              <a:latin typeface="Arial" pitchFamily="34" charset="0"/>
            </a:endParaRPr>
          </a:p>
          <a:p>
            <a:endParaRPr lang="es-ES" dirty="0">
              <a:latin typeface="Arial" pitchFamily="34" charset="0"/>
            </a:endParaRPr>
          </a:p>
          <a:p>
            <a:r>
              <a:rPr lang="es-ES" b="1" dirty="0">
                <a:latin typeface="Arial" pitchFamily="34" charset="0"/>
              </a:rPr>
              <a:t>ASA:</a:t>
            </a:r>
            <a:r>
              <a:rPr lang="es-ES" dirty="0">
                <a:latin typeface="Arial" pitchFamily="34" charset="0"/>
              </a:rPr>
              <a:t> Biblioteca digital que incluye el texto completo de los artículos técnicos publicados por la misma desde 1929. El ámbito temático se extiende a acústica médica, ultrasonido, imágenes acústicas, etc.</a:t>
            </a:r>
            <a:endParaRPr lang="es-ES" b="1" dirty="0">
              <a:latin typeface="Arial" pitchFamily="34" charset="0"/>
            </a:endParaRPr>
          </a:p>
          <a:p>
            <a:endParaRPr lang="es-ES" b="1" dirty="0">
              <a:latin typeface="Arial" pitchFamily="34" charset="0"/>
            </a:endParaRPr>
          </a:p>
          <a:p>
            <a:r>
              <a:rPr lang="es-ES" b="1" dirty="0" err="1">
                <a:latin typeface="Arial" pitchFamily="34" charset="0"/>
              </a:rPr>
              <a:t>Oaister</a:t>
            </a:r>
            <a:r>
              <a:rPr lang="es-ES" dirty="0">
                <a:latin typeface="Arial" pitchFamily="34" charset="0"/>
              </a:rPr>
              <a:t>: </a:t>
            </a:r>
            <a:r>
              <a:rPr lang="es-ES" dirty="0" err="1">
                <a:latin typeface="Arial" pitchFamily="34" charset="0"/>
              </a:rPr>
              <a:t>OAIster</a:t>
            </a:r>
            <a:r>
              <a:rPr lang="es-ES" dirty="0">
                <a:latin typeface="Arial" pitchFamily="34" charset="0"/>
              </a:rPr>
              <a:t> fue un recolector de documentos depositados en acceso abierto, que ahora se consulta desde </a:t>
            </a:r>
            <a:r>
              <a:rPr lang="es-ES" dirty="0" err="1">
                <a:latin typeface="Arial" pitchFamily="34" charset="0"/>
              </a:rPr>
              <a:t>Worldcat</a:t>
            </a:r>
            <a:r>
              <a:rPr lang="es-ES" dirty="0">
                <a:latin typeface="Arial" pitchFamily="34" charset="0"/>
              </a:rPr>
              <a:t>. Recolecta información de más de mil repositorios de todo el mundo, dando acceso a millones de documentos disponibles a texto completo.</a:t>
            </a:r>
          </a:p>
          <a:p>
            <a:endParaRPr lang="es-ES" dirty="0">
              <a:latin typeface="Arial" pitchFamily="34" charset="0"/>
            </a:endParaRPr>
          </a:p>
          <a:p>
            <a:r>
              <a:rPr lang="es-ES" b="1" dirty="0">
                <a:latin typeface="Arial" pitchFamily="34" charset="0"/>
              </a:rPr>
              <a:t>Hispana</a:t>
            </a:r>
            <a:r>
              <a:rPr lang="es-ES" dirty="0">
                <a:latin typeface="Arial" pitchFamily="34" charset="0"/>
              </a:rPr>
              <a:t>: Reúne las colecciones digitales de archivos, bibliotecas y museos conformes a la Iniciativa de Archivos Abiertos que promueve la Unión Europea y cumple en relación a los repositorios digitales españoles funciones análogas a las de </a:t>
            </a:r>
            <a:r>
              <a:rPr lang="es-ES" dirty="0" err="1">
                <a:latin typeface="Arial" pitchFamily="34" charset="0"/>
              </a:rPr>
              <a:t>Europeana</a:t>
            </a:r>
            <a:r>
              <a:rPr lang="es-ES" dirty="0">
                <a:latin typeface="Arial" pitchFamily="34" charset="0"/>
              </a:rPr>
              <a:t> en relación a los repositorios europeos, es decir, constituye un </a:t>
            </a:r>
            <a:r>
              <a:rPr lang="es-ES" dirty="0" err="1">
                <a:latin typeface="Arial" pitchFamily="34" charset="0"/>
              </a:rPr>
              <a:t>agregador</a:t>
            </a:r>
            <a:r>
              <a:rPr lang="es-ES" dirty="0">
                <a:latin typeface="Arial" pitchFamily="34" charset="0"/>
              </a:rPr>
              <a:t> de contenidos de las bases de datos de colecciones digitales.</a:t>
            </a:r>
          </a:p>
          <a:p>
            <a:endParaRPr lang="es-ES" dirty="0">
              <a:latin typeface="Arial" pitchFamily="34" charset="0"/>
            </a:endParaRPr>
          </a:p>
          <a:p>
            <a:r>
              <a:rPr lang="es-ES" b="1" dirty="0">
                <a:latin typeface="Arial" pitchFamily="34" charset="0"/>
              </a:rPr>
              <a:t>RECERCAT: </a:t>
            </a:r>
            <a:r>
              <a:rPr lang="es-ES" dirty="0">
                <a:latin typeface="Arial" pitchFamily="34" charset="0"/>
              </a:rPr>
              <a:t>Repositorio cooperativo de documentos digitales de acceso libre. Incluye la producción científica de las universidades y centros de investigación de Cataluña , así como </a:t>
            </a:r>
            <a:r>
              <a:rPr lang="es-ES" dirty="0" err="1">
                <a:latin typeface="Arial" pitchFamily="34" charset="0"/>
              </a:rPr>
              <a:t>preprints</a:t>
            </a:r>
            <a:r>
              <a:rPr lang="es-ES" dirty="0">
                <a:latin typeface="Arial" pitchFamily="34" charset="0"/>
              </a:rPr>
              <a:t>, comunicaciones a congresos, </a:t>
            </a:r>
            <a:r>
              <a:rPr lang="es-ES" dirty="0" err="1">
                <a:latin typeface="Arial" pitchFamily="34" charset="0"/>
              </a:rPr>
              <a:t>inform</a:t>
            </a:r>
            <a:r>
              <a:rPr lang="es-ES" dirty="0">
                <a:latin typeface="Arial" pitchFamily="34" charset="0"/>
              </a:rPr>
              <a:t> es de investigación,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proyectos fin de carrera, memorias técnicas, etc. El objetivo de este repositorio es hacer más visible la investigación que se lleva a cabo en Cataluña. Todos los documentos incluidos en RECERCAT son de libre acceso y están sujetos a la licencia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de Reconocimiento-</a:t>
            </a:r>
            <a:r>
              <a:rPr lang="es-ES" dirty="0" err="1">
                <a:latin typeface="Arial" pitchFamily="34" charset="0"/>
              </a:rPr>
              <a:t>NoComercial</a:t>
            </a:r>
            <a:r>
              <a:rPr lang="es-ES" dirty="0">
                <a:latin typeface="Arial" pitchFamily="34" charset="0"/>
              </a:rPr>
              <a:t>-</a:t>
            </a:r>
            <a:r>
              <a:rPr lang="es-ES" dirty="0" err="1">
                <a:latin typeface="Arial" pitchFamily="34" charset="0"/>
              </a:rPr>
              <a:t>SinObraDerivada</a:t>
            </a:r>
            <a:r>
              <a:rPr lang="es-ES" dirty="0">
                <a:latin typeface="Arial" pitchFamily="34" charset="0"/>
              </a:rPr>
              <a:t>.</a:t>
            </a:r>
          </a:p>
          <a:p>
            <a:endParaRPr lang="es-ES" dirty="0">
              <a:latin typeface="Arial" pitchFamily="34" charset="0"/>
            </a:endParaRPr>
          </a:p>
          <a:p>
            <a:r>
              <a:rPr lang="es-ES" b="1" dirty="0">
                <a:latin typeface="Arial" pitchFamily="34" charset="0"/>
              </a:rPr>
              <a:t>Recolecta</a:t>
            </a:r>
            <a:r>
              <a:rPr lang="es-ES" dirty="0">
                <a:latin typeface="Arial" pitchFamily="34" charset="0"/>
              </a:rPr>
              <a:t>: Recolector de repositorios académicos y de investigación. Permite la consulta desde una única interfaz a los documentos depositados en repositorios universitarios y de centros de investigación, así como a revistas digitales.</a:t>
            </a:r>
          </a:p>
          <a:p>
            <a:endParaRPr lang="es-ES" dirty="0">
              <a:latin typeface="Arial" pitchFamily="34" charset="0"/>
            </a:endParaRPr>
          </a:p>
          <a:p>
            <a:r>
              <a:rPr lang="es-ES" b="1" dirty="0" err="1">
                <a:latin typeface="Arial" pitchFamily="34" charset="0"/>
              </a:rPr>
              <a:t>OpenAIRE</a:t>
            </a:r>
            <a:r>
              <a:rPr lang="es-ES" b="1" dirty="0">
                <a:latin typeface="Arial" pitchFamily="34" charset="0"/>
              </a:rPr>
              <a:t>:</a:t>
            </a:r>
            <a:r>
              <a:rPr lang="es-ES" dirty="0">
                <a:latin typeface="Arial" pitchFamily="34" charset="0"/>
              </a:rPr>
              <a:t> Proyecto europeo que recolecta publicaciones científicas de numerosos </a:t>
            </a:r>
            <a:r>
              <a:rPr lang="es-ES" dirty="0" err="1">
                <a:latin typeface="Arial" pitchFamily="34" charset="0"/>
              </a:rPr>
              <a:t>repositórios</a:t>
            </a:r>
            <a:r>
              <a:rPr lang="es-ES" dirty="0">
                <a:latin typeface="Arial" pitchFamily="34" charset="0"/>
              </a:rPr>
              <a:t> de 33 países europeos. Integra al antiguo Driver.</a:t>
            </a:r>
            <a:endParaRPr lang="es-ES" b="1" dirty="0">
              <a:latin typeface="Arial" pitchFamily="34" charset="0"/>
            </a:endParaRPr>
          </a:p>
          <a:p>
            <a:endParaRPr lang="es-ES" b="1" dirty="0">
              <a:latin typeface="Arial" pitchFamily="34" charset="0"/>
            </a:endParaRPr>
          </a:p>
          <a:p>
            <a:r>
              <a:rPr lang="es-ES" b="1" dirty="0" err="1">
                <a:latin typeface="Arial" pitchFamily="34" charset="0"/>
              </a:rPr>
              <a:t>OpenDOAR</a:t>
            </a:r>
            <a:r>
              <a:rPr lang="es-ES" b="1" dirty="0">
                <a:latin typeface="Arial" pitchFamily="34" charset="0"/>
              </a:rPr>
              <a:t>: </a:t>
            </a:r>
            <a:r>
              <a:rPr lang="es-ES" dirty="0">
                <a:latin typeface="Arial" pitchFamily="34" charset="0"/>
              </a:rPr>
              <a:t>Lista autorizada de los repositorios existentes. Es un complemento de DOAJ (</a:t>
            </a:r>
            <a:r>
              <a:rPr lang="es-ES" dirty="0" err="1">
                <a:latin typeface="Arial" pitchFamily="34" charset="0"/>
              </a:rPr>
              <a:t>Directory</a:t>
            </a:r>
            <a:r>
              <a:rPr lang="es-ES" dirty="0">
                <a:latin typeface="Arial" pitchFamily="34" charset="0"/>
              </a:rPr>
              <a:t> of Open Access </a:t>
            </a:r>
            <a:r>
              <a:rPr lang="es-ES" dirty="0" err="1">
                <a:latin typeface="Arial" pitchFamily="34" charset="0"/>
              </a:rPr>
              <a:t>Journal</a:t>
            </a:r>
            <a:r>
              <a:rPr lang="es-ES" dirty="0">
                <a:latin typeface="Arial" pitchFamily="34" charset="0"/>
              </a:rPr>
              <a:t>) elaborado por la Universidad de </a:t>
            </a:r>
            <a:r>
              <a:rPr lang="es-ES" dirty="0" err="1">
                <a:latin typeface="Arial" pitchFamily="34" charset="0"/>
              </a:rPr>
              <a:t>Nottingham</a:t>
            </a:r>
            <a:r>
              <a:rPr lang="es-ES" dirty="0">
                <a:latin typeface="Arial" pitchFamily="34" charset="0"/>
              </a:rPr>
              <a:t>. La búsqueda se realiza por países, tipología documental y temas. Además permite que se </a:t>
            </a:r>
            <a:r>
              <a:rPr lang="es-ES" dirty="0" err="1">
                <a:latin typeface="Arial" pitchFamily="34" charset="0"/>
              </a:rPr>
              <a:t>envien</a:t>
            </a:r>
            <a:r>
              <a:rPr lang="es-ES" dirty="0">
                <a:latin typeface="Arial" pitchFamily="34" charset="0"/>
              </a:rPr>
              <a:t> sugerencias para incluir nuevos repositorios.</a:t>
            </a:r>
          </a:p>
          <a:p>
            <a:endParaRPr lang="es-ES" b="1" dirty="0">
              <a:latin typeface="Arial" pitchFamily="34" charset="0"/>
            </a:endParaRPr>
          </a:p>
          <a:p>
            <a:r>
              <a:rPr lang="es-ES" b="1" dirty="0">
                <a:latin typeface="Arial" pitchFamily="34" charset="0"/>
              </a:rPr>
              <a:t>PLOS</a:t>
            </a:r>
            <a:r>
              <a:rPr lang="es-ES" dirty="0">
                <a:latin typeface="Arial" pitchFamily="34" charset="0"/>
              </a:rPr>
              <a:t>: </a:t>
            </a:r>
            <a:r>
              <a:rPr lang="es-ES" b="1" dirty="0" err="1">
                <a:latin typeface="Arial" pitchFamily="34" charset="0"/>
              </a:rPr>
              <a:t>Public</a:t>
            </a:r>
            <a:r>
              <a:rPr lang="es-ES" b="1" dirty="0">
                <a:latin typeface="Arial" pitchFamily="34" charset="0"/>
              </a:rPr>
              <a:t> Library of </a:t>
            </a:r>
            <a:r>
              <a:rPr lang="es-ES" b="1" dirty="0" err="1">
                <a:latin typeface="Arial" pitchFamily="34" charset="0"/>
              </a:rPr>
              <a:t>Science</a:t>
            </a:r>
            <a:r>
              <a:rPr lang="es-ES" dirty="0">
                <a:latin typeface="Arial" pitchFamily="34" charset="0"/>
              </a:rPr>
              <a:t> (</a:t>
            </a:r>
            <a:r>
              <a:rPr lang="es-ES" b="1" dirty="0" err="1">
                <a:latin typeface="Arial" pitchFamily="34" charset="0"/>
              </a:rPr>
              <a:t>PLoS</a:t>
            </a:r>
            <a:r>
              <a:rPr lang="es-ES" dirty="0">
                <a:latin typeface="Arial" pitchFamily="34" charset="0"/>
              </a:rPr>
              <a:t>) o </a:t>
            </a:r>
            <a:r>
              <a:rPr lang="es-ES" i="1" dirty="0">
                <a:latin typeface="Arial" pitchFamily="34" charset="0"/>
              </a:rPr>
              <a:t>Biblioteca Pública de Ciencias</a:t>
            </a:r>
            <a:r>
              <a:rPr lang="es-ES" dirty="0">
                <a:latin typeface="Arial" pitchFamily="34" charset="0"/>
              </a:rPr>
              <a:t> es un proyecto sin ánimo de lucro que tiene como objetivo crear una biblioteca de revistas científicas y otra literatura científica bajo una licencia de contenido abierto. Específicamente usa la de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Aunque tiene diversas secciones dedicadas a ramas de la Medicina, puede ser de interés para quienes investigan en bioingeniería.</a:t>
            </a:r>
          </a:p>
          <a:p>
            <a:endParaRPr lang="es-ES" dirty="0">
              <a:latin typeface="Arial" pitchFamily="34" charset="0"/>
            </a:endParaRPr>
          </a:p>
          <a:p>
            <a:r>
              <a:rPr lang="es-ES" b="1" u="sng" dirty="0">
                <a:latin typeface="Arial" pitchFamily="34" charset="0"/>
              </a:rPr>
              <a:t>REA</a:t>
            </a:r>
          </a:p>
          <a:p>
            <a:endParaRPr lang="es-ES" b="1" u="sng" dirty="0">
              <a:latin typeface="Arial" pitchFamily="34" charset="0"/>
            </a:endParaRPr>
          </a:p>
          <a:p>
            <a:endParaRPr lang="es-ES" b="1" u="sng" dirty="0">
              <a:latin typeface="Arial" pitchFamily="34" charset="0"/>
            </a:endParaRPr>
          </a:p>
          <a:p>
            <a:r>
              <a:rPr lang="es-ES" b="1" dirty="0">
                <a:latin typeface="Arial" pitchFamily="34" charset="0"/>
              </a:rPr>
              <a:t>Open </a:t>
            </a:r>
            <a:r>
              <a:rPr lang="es-ES" b="1" dirty="0" err="1">
                <a:latin typeface="Arial" pitchFamily="34" charset="0"/>
              </a:rPr>
              <a:t>Course</a:t>
            </a:r>
            <a:r>
              <a:rPr lang="es-ES" b="1" dirty="0">
                <a:latin typeface="Arial" pitchFamily="34" charset="0"/>
              </a:rPr>
              <a:t> </a:t>
            </a:r>
            <a:r>
              <a:rPr lang="es-ES" b="1" dirty="0" err="1">
                <a:latin typeface="Arial" pitchFamily="34" charset="0"/>
              </a:rPr>
              <a:t>Ware</a:t>
            </a:r>
            <a:r>
              <a:rPr lang="es-ES" b="1" dirty="0">
                <a:latin typeface="Arial" pitchFamily="34" charset="0"/>
              </a:rPr>
              <a:t> del MIT</a:t>
            </a:r>
            <a:r>
              <a:rPr lang="es-ES" dirty="0">
                <a:latin typeface="Arial" pitchFamily="34" charset="0"/>
              </a:rPr>
              <a:t>: Iniciativa editorial electrónica de diversas fundaciones con el MIT, que persigue dos objetivos básicos: Proporcionar un acceso libre, sencillo y coherente a los materiales de los cursos del MIT para educadores del sector no lucrativo, estudiantes y autodidactas de todo el mundo, y, crear un modelo eficiente basado en estándares que otras universidades puedan emular a la hora de publicar sus propios materiales pedagógicos.</a:t>
            </a:r>
          </a:p>
          <a:p>
            <a:endParaRPr lang="es-ES" b="1" u="sng" dirty="0">
              <a:latin typeface="Arial" pitchFamily="34" charset="0"/>
            </a:endParaRPr>
          </a:p>
          <a:p>
            <a:r>
              <a:rPr lang="es-ES" b="1" dirty="0">
                <a:latin typeface="Arial" pitchFamily="34" charset="0"/>
              </a:rPr>
              <a:t>MDX: </a:t>
            </a:r>
            <a:r>
              <a:rPr lang="es-ES" dirty="0">
                <a:latin typeface="Arial" pitchFamily="34" charset="0"/>
              </a:rPr>
              <a:t>repositorio cooperativo que contiene materiales y recursos digitales resultantes de la actividad docente que se lleva a cabo en las universidades miembros. La finalidad de MDX es aumentar la visibilidad y la difusión de la producción docente de las instituciones participantes, contribuyendo a la innovación educativa, por un lado, y al acceso libre al conocimiento, por otro.</a:t>
            </a:r>
          </a:p>
          <a:p>
            <a:endParaRPr lang="es-ES" dirty="0">
              <a:latin typeface="Arial" pitchFamily="34" charset="0"/>
            </a:endParaRPr>
          </a:p>
          <a:p>
            <a:r>
              <a:rPr lang="es-ES" b="1" dirty="0">
                <a:latin typeface="Arial" pitchFamily="34" charset="0"/>
              </a:rPr>
              <a:t>Merlot II: </a:t>
            </a:r>
            <a:r>
              <a:rPr lang="es-ES" dirty="0">
                <a:latin typeface="Arial" pitchFamily="34" charset="0"/>
              </a:rPr>
              <a:t>Recursos abiertos y gratuitos diseñados primeramente para alumnos de estudios superiores. En concreto, </a:t>
            </a:r>
            <a:r>
              <a:rPr lang="es-ES" b="1" dirty="0">
                <a:latin typeface="Arial" pitchFamily="34" charset="0"/>
              </a:rPr>
              <a:t>MERLOT</a:t>
            </a:r>
            <a:r>
              <a:rPr lang="es-ES" dirty="0">
                <a:latin typeface="Arial" pitchFamily="34" charset="0"/>
              </a:rPr>
              <a:t> es un catálogo creciente de materiales de aprendizaje online, peer </a:t>
            </a:r>
            <a:r>
              <a:rPr lang="es-ES" dirty="0" err="1">
                <a:latin typeface="Arial" pitchFamily="34" charset="0"/>
              </a:rPr>
              <a:t>reviews</a:t>
            </a:r>
            <a:r>
              <a:rPr lang="es-ES" dirty="0">
                <a:latin typeface="Arial" pitchFamily="34" charset="0"/>
              </a:rPr>
              <a:t>, ejercicios, y comentarios de usuarios, organizados por materias en comunidades de disciplinas específicas y creadas para ayudar al equipo docente a ampliar su instrucción, que todos pueden usar gratuitamente. Actualmente contiene más de 14.000 recursos. Fue desarrollado por el California </a:t>
            </a:r>
            <a:r>
              <a:rPr lang="es-ES" dirty="0" err="1">
                <a:latin typeface="Arial" pitchFamily="34" charset="0"/>
              </a:rPr>
              <a:t>State</a:t>
            </a:r>
            <a:r>
              <a:rPr lang="es-ES" dirty="0">
                <a:latin typeface="Arial" pitchFamily="34" charset="0"/>
              </a:rPr>
              <a:t> </a:t>
            </a:r>
            <a:r>
              <a:rPr lang="es-ES" dirty="0" err="1">
                <a:latin typeface="Arial" pitchFamily="34" charset="0"/>
              </a:rPr>
              <a:t>University</a:t>
            </a:r>
            <a:r>
              <a:rPr lang="es-ES" dirty="0">
                <a:latin typeface="Arial" pitchFamily="34" charset="0"/>
              </a:rPr>
              <a:t> Center </a:t>
            </a:r>
            <a:r>
              <a:rPr lang="es-ES" dirty="0" err="1">
                <a:latin typeface="Arial" pitchFamily="34" charset="0"/>
              </a:rPr>
              <a:t>for</a:t>
            </a:r>
            <a:r>
              <a:rPr lang="es-ES" dirty="0">
                <a:latin typeface="Arial" pitchFamily="34" charset="0"/>
              </a:rPr>
              <a:t> </a:t>
            </a:r>
            <a:r>
              <a:rPr lang="es-ES" dirty="0" err="1">
                <a:latin typeface="Arial" pitchFamily="34" charset="0"/>
              </a:rPr>
              <a:t>Distributed</a:t>
            </a:r>
            <a:r>
              <a:rPr lang="es-ES" dirty="0">
                <a:latin typeface="Arial" pitchFamily="34" charset="0"/>
              </a:rPr>
              <a:t> </a:t>
            </a:r>
            <a:r>
              <a:rPr lang="es-ES" dirty="0" err="1">
                <a:latin typeface="Arial" pitchFamily="34" charset="0"/>
              </a:rPr>
              <a:t>Learning</a:t>
            </a:r>
            <a:r>
              <a:rPr lang="es-ES" dirty="0">
                <a:latin typeface="Arial" pitchFamily="34" charset="0"/>
              </a:rPr>
              <a:t>).</a:t>
            </a:r>
          </a:p>
          <a:p>
            <a:endParaRPr lang="es-ES" b="1" dirty="0">
              <a:latin typeface="Arial" pitchFamily="34" charset="0"/>
            </a:endParaRPr>
          </a:p>
          <a:p>
            <a:pPr eaLnBrk="1" hangingPunct="1"/>
            <a:r>
              <a:rPr lang="es-ES" b="1" dirty="0" err="1">
                <a:latin typeface="Arial" pitchFamily="34" charset="0"/>
              </a:rPr>
              <a:t>Openstax</a:t>
            </a:r>
            <a:r>
              <a:rPr lang="es-ES" b="1" baseline="0" dirty="0">
                <a:latin typeface="Arial" pitchFamily="34" charset="0"/>
              </a:rPr>
              <a:t> </a:t>
            </a:r>
            <a:r>
              <a:rPr lang="es-ES" b="1" baseline="0" dirty="0" err="1">
                <a:latin typeface="Arial" pitchFamily="34" charset="0"/>
              </a:rPr>
              <a:t>cnx</a:t>
            </a:r>
            <a:r>
              <a:rPr lang="es-ES" b="1" baseline="0" dirty="0">
                <a:latin typeface="Arial" pitchFamily="34" charset="0"/>
              </a:rPr>
              <a:t>: </a:t>
            </a:r>
            <a:r>
              <a:rPr lang="es-ES" b="0" baseline="0" dirty="0">
                <a:latin typeface="Arial" pitchFamily="34" charset="0"/>
              </a:rPr>
              <a:t>Es el antiguo </a:t>
            </a:r>
            <a:r>
              <a:rPr lang="es-ES" b="1" dirty="0" err="1">
                <a:latin typeface="Arial" pitchFamily="34" charset="0"/>
              </a:rPr>
              <a:t>Connexions</a:t>
            </a:r>
            <a:r>
              <a:rPr lang="es-ES" b="1" dirty="0">
                <a:latin typeface="Arial" pitchFamily="34" charset="0"/>
              </a:rPr>
              <a:t>. </a:t>
            </a:r>
            <a:r>
              <a:rPr lang="es-ES" dirty="0">
                <a:latin typeface="Arial" pitchFamily="34" charset="0"/>
              </a:rPr>
              <a:t>Colección de materiales académicos gratuitos y un poderoso conjunto de herramientas de software para ayudar a los autores a publicar y colaborar, a los profesores a crear y compartir cursos, y a los estudiantes a explorar enlaces entre conceptos, cursos y disciplinas. Los autores están claramente identificados en </a:t>
            </a:r>
            <a:r>
              <a:rPr lang="es-ES" dirty="0" err="1">
                <a:latin typeface="Arial" pitchFamily="34" charset="0"/>
              </a:rPr>
              <a:t>Connexions</a:t>
            </a:r>
            <a:r>
              <a:rPr lang="es-ES" dirty="0">
                <a:latin typeface="Arial" pitchFamily="34" charset="0"/>
              </a:rPr>
              <a:t>. Esta crédito o reconocimiento académico es a menudo un requisito para participar. Además, el nombre de autor da autenticidad al trabajo, lo que ayuda más adelante con el control de calidad. Este proyecto está desarrollado por la Rice </a:t>
            </a:r>
            <a:r>
              <a:rPr lang="es-ES" dirty="0" err="1">
                <a:latin typeface="Arial" pitchFamily="34" charset="0"/>
              </a:rPr>
              <a:t>University</a:t>
            </a:r>
            <a:r>
              <a:rPr lang="es-ES" dirty="0">
                <a:latin typeface="Arial" pitchFamily="34" charset="0"/>
              </a:rPr>
              <a:t> (</a:t>
            </a:r>
            <a:r>
              <a:rPr lang="es-ES" dirty="0" err="1">
                <a:latin typeface="Arial" pitchFamily="34" charset="0"/>
              </a:rPr>
              <a:t>Wikieducator</a:t>
            </a:r>
            <a:r>
              <a:rPr lang="es-ES" dirty="0">
                <a:latin typeface="Arial" pitchFamily="34" charset="0"/>
              </a:rPr>
              <a:t>).</a:t>
            </a:r>
          </a:p>
          <a:p>
            <a:pPr eaLnBrk="1" hangingPunct="1"/>
            <a:endParaRPr lang="es-ES" dirty="0">
              <a:latin typeface="Arial" pitchFamily="34" charset="0"/>
            </a:endParaRPr>
          </a:p>
          <a:p>
            <a:pPr eaLnBrk="1" hangingPunct="1"/>
            <a:r>
              <a:rPr lang="es-ES" dirty="0">
                <a:latin typeface="Arial" pitchFamily="34" charset="0"/>
              </a:rPr>
              <a:t>	Entramos en </a:t>
            </a:r>
            <a:r>
              <a:rPr lang="es-ES" b="1" dirty="0" err="1">
                <a:latin typeface="Arial" pitchFamily="34" charset="0"/>
              </a:rPr>
              <a:t>Science</a:t>
            </a:r>
            <a:r>
              <a:rPr lang="es-ES" b="1" dirty="0">
                <a:latin typeface="Arial" pitchFamily="34" charset="0"/>
              </a:rPr>
              <a:t> and </a:t>
            </a:r>
            <a:r>
              <a:rPr lang="es-ES" b="1" dirty="0" err="1">
                <a:latin typeface="Arial" pitchFamily="34" charset="0"/>
              </a:rPr>
              <a:t>Technology</a:t>
            </a:r>
            <a:r>
              <a:rPr lang="es-ES" b="1" dirty="0">
                <a:latin typeface="Arial" pitchFamily="34" charset="0"/>
              </a:rPr>
              <a:t>. </a:t>
            </a:r>
            <a:r>
              <a:rPr lang="es-ES" dirty="0">
                <a:latin typeface="Arial" pitchFamily="34" charset="0"/>
              </a:rPr>
              <a:t>En el campo de búsqueda escribimos</a:t>
            </a:r>
            <a:r>
              <a:rPr lang="es-ES" b="1" dirty="0">
                <a:latin typeface="Arial" pitchFamily="34" charset="0"/>
              </a:rPr>
              <a:t> </a:t>
            </a:r>
            <a:r>
              <a:rPr lang="es-ES" b="1" dirty="0" err="1">
                <a:latin typeface="Arial" pitchFamily="34" charset="0"/>
              </a:rPr>
              <a:t>Telecommunications</a:t>
            </a:r>
            <a:r>
              <a:rPr lang="es-ES" b="1" dirty="0">
                <a:latin typeface="Arial" pitchFamily="34" charset="0"/>
              </a:rPr>
              <a:t>. </a:t>
            </a:r>
            <a:r>
              <a:rPr lang="es-ES" dirty="0">
                <a:latin typeface="Arial" pitchFamily="34" charset="0"/>
              </a:rPr>
              <a:t>Nos ofrece 136 resultados. Podemos entrar en cualquiera. Si entramos en el primero (</a:t>
            </a:r>
            <a:r>
              <a:rPr lang="es-ES" b="1" dirty="0" err="1">
                <a:latin typeface="Arial" pitchFamily="34" charset="0"/>
              </a:rPr>
              <a:t>What</a:t>
            </a:r>
            <a:r>
              <a:rPr lang="es-ES" b="1" dirty="0">
                <a:latin typeface="Arial" pitchFamily="34" charset="0"/>
              </a:rPr>
              <a:t> </a:t>
            </a:r>
            <a:r>
              <a:rPr lang="es-ES" b="1" dirty="0" err="1">
                <a:latin typeface="Arial" pitchFamily="34" charset="0"/>
              </a:rPr>
              <a:t>is</a:t>
            </a:r>
            <a:r>
              <a:rPr lang="es-ES" b="1" dirty="0">
                <a:latin typeface="Arial" pitchFamily="34" charset="0"/>
              </a:rPr>
              <a:t> </a:t>
            </a:r>
            <a:r>
              <a:rPr lang="es-ES" b="1" dirty="0" err="1">
                <a:latin typeface="Arial" pitchFamily="34" charset="0"/>
              </a:rPr>
              <a:t>Routing</a:t>
            </a:r>
            <a:r>
              <a:rPr lang="es-ES" b="1" dirty="0">
                <a:latin typeface="Arial" pitchFamily="34" charset="0"/>
              </a:rPr>
              <a:t>?</a:t>
            </a:r>
            <a:r>
              <a:rPr lang="es-ES" dirty="0">
                <a:latin typeface="Arial" pitchFamily="34" charset="0"/>
              </a:rPr>
              <a:t>), en los relacionados podemos entrar en </a:t>
            </a:r>
            <a:r>
              <a:rPr lang="es-ES" b="1" dirty="0" err="1">
                <a:latin typeface="Arial" pitchFamily="34" charset="0"/>
                <a:hlinkClick r:id="rId3"/>
              </a:rPr>
              <a:t>The</a:t>
            </a:r>
            <a:r>
              <a:rPr lang="es-ES" b="1" dirty="0">
                <a:latin typeface="Arial" pitchFamily="34" charset="0"/>
                <a:hlinkClick r:id="rId3"/>
              </a:rPr>
              <a:t> </a:t>
            </a:r>
            <a:r>
              <a:rPr lang="es-ES" b="1" dirty="0" err="1">
                <a:latin typeface="Arial" pitchFamily="34" charset="0"/>
                <a:hlinkClick r:id="rId3"/>
              </a:rPr>
              <a:t>network</a:t>
            </a:r>
            <a:r>
              <a:rPr lang="es-ES" b="1" dirty="0">
                <a:latin typeface="Arial" pitchFamily="34" charset="0"/>
                <a:hlinkClick r:id="rId3"/>
              </a:rPr>
              <a:t> wave </a:t>
            </a:r>
            <a:r>
              <a:rPr lang="es-ES" b="1" dirty="0" err="1">
                <a:latin typeface="Arial" pitchFamily="34" charset="0"/>
                <a:hlinkClick r:id="rId3"/>
              </a:rPr>
              <a:t>equation</a:t>
            </a:r>
            <a:r>
              <a:rPr lang="es-ES" dirty="0">
                <a:latin typeface="Arial" pitchFamily="34" charset="0"/>
              </a:rPr>
              <a:t>. </a:t>
            </a:r>
          </a:p>
          <a:p>
            <a:endParaRPr lang="es-ES" b="1" dirty="0">
              <a:latin typeface="Arial" pitchFamily="34" charset="0"/>
            </a:endParaRPr>
          </a:p>
        </p:txBody>
      </p:sp>
    </p:spTree>
    <p:extLst>
      <p:ext uri="{BB962C8B-B14F-4D97-AF65-F5344CB8AC3E}">
        <p14:creationId xmlns:p14="http://schemas.microsoft.com/office/powerpoint/2010/main" val="282980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0979AD30-F98F-4DDB-97A6-5102DE2C26C5}" type="slidenum">
              <a:rPr lang="es-ES" smtClean="0">
                <a:latin typeface="Arial" pitchFamily="34" charset="0"/>
              </a:rPr>
              <a:pPr>
                <a:defRPr/>
              </a:pPr>
              <a:t>26</a:t>
            </a:fld>
            <a:endParaRPr lang="es-ES">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91060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9447E1C-80D5-44DC-B16B-FA8B1BEFE8E8}" type="slidenum">
              <a:rPr lang="es-ES" smtClean="0">
                <a:latin typeface="Arial" pitchFamily="34" charset="0"/>
              </a:rPr>
              <a:pPr>
                <a:defRPr/>
              </a:pPr>
              <a:t>27</a:t>
            </a:fld>
            <a:endParaRPr lang="es-ES">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normAutofit/>
          </a:bodyPr>
          <a:lstStyle/>
          <a:p>
            <a:endParaRPr lang="es-ES" b="1" dirty="0">
              <a:latin typeface="Arial" pitchFamily="34" charset="0"/>
            </a:endParaRPr>
          </a:p>
          <a:p>
            <a:r>
              <a:rPr lang="es-ES" b="1" dirty="0">
                <a:latin typeface="Arial" pitchFamily="34" charset="0"/>
              </a:rPr>
              <a:t>Biblioteca Virtual WWW:</a:t>
            </a:r>
            <a:r>
              <a:rPr lang="es-ES" dirty="0">
                <a:latin typeface="Arial" pitchFamily="34" charset="0"/>
              </a:rPr>
              <a:t> catálogo temático de gran solera (Tim </a:t>
            </a:r>
            <a:r>
              <a:rPr lang="es-ES" dirty="0" err="1">
                <a:latin typeface="Arial" pitchFamily="34" charset="0"/>
              </a:rPr>
              <a:t>Berneers</a:t>
            </a:r>
            <a:r>
              <a:rPr lang="es-ES" dirty="0">
                <a:latin typeface="Arial" pitchFamily="34" charset="0"/>
              </a:rPr>
              <a:t>-Lee)</a:t>
            </a:r>
            <a:endParaRPr lang="es-ES" b="1" dirty="0">
              <a:latin typeface="Arial" pitchFamily="34" charset="0"/>
            </a:endParaRPr>
          </a:p>
        </p:txBody>
      </p:sp>
    </p:spTree>
    <p:extLst>
      <p:ext uri="{BB962C8B-B14F-4D97-AF65-F5344CB8AC3E}">
        <p14:creationId xmlns:p14="http://schemas.microsoft.com/office/powerpoint/2010/main" val="42342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F671251-E4A3-4553-8D8B-6D95F9862353}" type="slidenum">
              <a:rPr lang="es-ES" smtClean="0">
                <a:latin typeface="Arial" pitchFamily="34" charset="0"/>
              </a:rPr>
              <a:pPr>
                <a:defRPr/>
              </a:pPr>
              <a:t>28</a:t>
            </a:fld>
            <a:endParaRPr lang="es-ES">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67908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B779C9C-935E-4E3A-B34B-C4987DCB51EA}" type="slidenum">
              <a:rPr lang="es-ES" smtClean="0">
                <a:latin typeface="Arial" pitchFamily="34" charset="0"/>
              </a:rPr>
              <a:pPr>
                <a:defRPr/>
              </a:pPr>
              <a:t>29</a:t>
            </a:fld>
            <a:endParaRPr lang="es-ES">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60858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4EEEDE9-A7C7-4FB9-8F25-42B966D73D6A}" type="slidenum">
              <a:rPr lang="es-ES" smtClean="0">
                <a:latin typeface="Arial" pitchFamily="34" charset="0"/>
              </a:rPr>
              <a:pPr>
                <a:defRPr/>
              </a:pPr>
              <a:t>30</a:t>
            </a:fld>
            <a:endParaRPr lang="es-ES">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70497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77DEFED2-41A8-46D6-8E1D-77FA299A0CE0}" type="slidenum">
              <a:rPr lang="es-ES" smtClean="0">
                <a:latin typeface="Arial" pitchFamily="34" charset="0"/>
              </a:rPr>
              <a:pPr>
                <a:defRPr/>
              </a:pPr>
              <a:t>31</a:t>
            </a:fld>
            <a:endParaRPr lang="es-ES">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normAutofit fontScale="77500" lnSpcReduction="20000"/>
          </a:bodyPr>
          <a:lstStyle/>
          <a:p>
            <a:r>
              <a:rPr lang="es-ES" dirty="0">
                <a:latin typeface="Arial" pitchFamily="34" charset="0"/>
              </a:rPr>
              <a:t>Nos parece interesante resaltar la necesidad de evaluar también los </a:t>
            </a:r>
            <a:r>
              <a:rPr lang="es-ES" b="1" dirty="0">
                <a:latin typeface="Arial" pitchFamily="34" charset="0"/>
              </a:rPr>
              <a:t>Social media (redes sociales)</a:t>
            </a:r>
            <a:r>
              <a:rPr lang="es-ES" dirty="0">
                <a:latin typeface="Arial" pitchFamily="34" charset="0"/>
              </a:rPr>
              <a:t>. Para ellos destacamos el apartado correspondiente de la </a:t>
            </a:r>
            <a:r>
              <a:rPr lang="es-ES" b="1" dirty="0">
                <a:latin typeface="Arial" pitchFamily="34" charset="0"/>
              </a:rPr>
              <a:t>Johns Hopkins Sheridan </a:t>
            </a:r>
            <a:r>
              <a:rPr lang="es-ES" b="1" dirty="0" err="1">
                <a:latin typeface="Arial" pitchFamily="34" charset="0"/>
              </a:rPr>
              <a:t>Librairies</a:t>
            </a:r>
            <a:r>
              <a:rPr lang="es-ES" dirty="0">
                <a:latin typeface="Arial" pitchFamily="34" charset="0"/>
              </a:rPr>
              <a:t>.</a:t>
            </a:r>
          </a:p>
          <a:p>
            <a:endParaRPr lang="es-ES" dirty="0">
              <a:latin typeface="Arial" pitchFamily="34" charset="0"/>
            </a:endParaRPr>
          </a:p>
          <a:p>
            <a:r>
              <a:rPr lang="es-ES" dirty="0">
                <a:latin typeface="Arial" pitchFamily="34" charset="0"/>
              </a:rPr>
              <a:t>Explicamos las características y riesgos de los social media. Mencionamos los casos: Una hora después de la alerta de tsunami del Pacífico que se emitió el 11 de abril de 2012, Twitter y YouTube </a:t>
            </a:r>
            <a:r>
              <a:rPr lang="es-ES" dirty="0" err="1">
                <a:latin typeface="Arial" pitchFamily="34" charset="0"/>
              </a:rPr>
              <a:t>mostrabanvídeos</a:t>
            </a:r>
            <a:r>
              <a:rPr lang="es-ES" dirty="0">
                <a:latin typeface="Arial" pitchFamily="34" charset="0"/>
              </a:rPr>
              <a:t> que supuestamente enseñaban monstruosas olas que golpeaban la costa de Sumatra y Aceh en Indonesia. Sin embargo, se trataba de versiones del los devastador tsunami de 2004 y episodios dramáticos, reeditado con la fecha 2012. En diciembre de 2011, cuando un oficial de policía fue asesinado en la Universidad Virginia </a:t>
            </a:r>
            <a:r>
              <a:rPr lang="es-ES" dirty="0" err="1">
                <a:latin typeface="Arial" pitchFamily="34" charset="0"/>
              </a:rPr>
              <a:t>Tech</a:t>
            </a:r>
            <a:r>
              <a:rPr lang="es-ES" dirty="0">
                <a:latin typeface="Arial" pitchFamily="34" charset="0"/>
              </a:rPr>
              <a:t> en los EE.UU., una imagen de la masacre de 2007 fue ampliamente difundido como el evento de 2011. En ambos casos, </a:t>
            </a:r>
            <a:r>
              <a:rPr lang="es-ES" dirty="0" err="1">
                <a:latin typeface="Arial" pitchFamily="34" charset="0"/>
              </a:rPr>
              <a:t>Storyful</a:t>
            </a:r>
            <a:r>
              <a:rPr lang="es-ES" dirty="0">
                <a:latin typeface="Arial" pitchFamily="34" charset="0"/>
              </a:rPr>
              <a:t> fue rápidamente capaz de desacreditar un contenido falso ".</a:t>
            </a:r>
          </a:p>
          <a:p>
            <a:endParaRPr lang="es-ES" dirty="0">
              <a:latin typeface="Arial" pitchFamily="34" charset="0"/>
            </a:endParaRPr>
          </a:p>
          <a:p>
            <a:r>
              <a:rPr lang="es-ES" dirty="0">
                <a:latin typeface="Arial" pitchFamily="34" charset="0"/>
              </a:rPr>
              <a:t>En cuanto a los </a:t>
            </a:r>
            <a:r>
              <a:rPr lang="es-ES" b="1" dirty="0">
                <a:latin typeface="Arial" pitchFamily="34" charset="0"/>
              </a:rPr>
              <a:t>criterios del </a:t>
            </a:r>
            <a:r>
              <a:rPr lang="es-ES" b="1" dirty="0" err="1">
                <a:latin typeface="Arial" pitchFamily="34" charset="0"/>
              </a:rPr>
              <a:t>Cheklist</a:t>
            </a:r>
            <a:r>
              <a:rPr lang="es-ES" dirty="0">
                <a:latin typeface="Arial" pitchFamily="34" charset="0"/>
              </a:rPr>
              <a:t>:</a:t>
            </a:r>
          </a:p>
          <a:p>
            <a:pPr>
              <a:buFontTx/>
              <a:buChar char="-"/>
            </a:pPr>
            <a:r>
              <a:rPr lang="es-ES" b="1" dirty="0">
                <a:latin typeface="Arial" pitchFamily="34" charset="0"/>
              </a:rPr>
              <a:t> Ubicación de la fuente: </a:t>
            </a:r>
            <a:r>
              <a:rPr lang="es-ES" dirty="0">
                <a:latin typeface="Arial" pitchFamily="34" charset="0"/>
              </a:rPr>
              <a:t>Desde qué herramienta se publica o </a:t>
            </a:r>
            <a:r>
              <a:rPr lang="es-ES" dirty="0" err="1">
                <a:latin typeface="Arial" pitchFamily="34" charset="0"/>
              </a:rPr>
              <a:t>twitea</a:t>
            </a:r>
            <a:r>
              <a:rPr lang="es-ES" dirty="0">
                <a:latin typeface="Arial" pitchFamily="34" charset="0"/>
              </a:rPr>
              <a:t>.</a:t>
            </a:r>
            <a:endParaRPr lang="es-ES" b="1" dirty="0">
              <a:latin typeface="Arial" pitchFamily="34" charset="0"/>
            </a:endParaRPr>
          </a:p>
          <a:p>
            <a:pPr>
              <a:buFontTx/>
              <a:buChar char="-"/>
            </a:pPr>
            <a:r>
              <a:rPr lang="es-ES" b="1" dirty="0">
                <a:latin typeface="Arial" pitchFamily="34" charset="0"/>
              </a:rPr>
              <a:t> Network: </a:t>
            </a:r>
            <a:r>
              <a:rPr lang="es-ES" dirty="0">
                <a:latin typeface="Arial" pitchFamily="34" charset="0"/>
              </a:rPr>
              <a:t>¿En qué red se está inmerso? ¿conocemos la cuenta?</a:t>
            </a:r>
            <a:endParaRPr lang="es-ES" b="1" dirty="0">
              <a:latin typeface="Arial" pitchFamily="34" charset="0"/>
            </a:endParaRPr>
          </a:p>
          <a:p>
            <a:pPr>
              <a:buFontTx/>
              <a:buChar char="-"/>
            </a:pPr>
            <a:r>
              <a:rPr lang="es-ES" b="1" dirty="0">
                <a:latin typeface="Arial" pitchFamily="34" charset="0"/>
              </a:rPr>
              <a:t> Contenido: </a:t>
            </a:r>
            <a:r>
              <a:rPr lang="es-ES" dirty="0">
                <a:latin typeface="Arial" pitchFamily="34" charset="0"/>
              </a:rPr>
              <a:t>¿Podemos corroborar la información por otras fuentes?</a:t>
            </a:r>
            <a:endParaRPr lang="es-ES" b="1" dirty="0">
              <a:latin typeface="Arial" pitchFamily="34" charset="0"/>
            </a:endParaRPr>
          </a:p>
          <a:p>
            <a:pPr>
              <a:buFontTx/>
              <a:buChar char="-"/>
            </a:pPr>
            <a:r>
              <a:rPr lang="es-ES" b="1" dirty="0">
                <a:latin typeface="Arial" pitchFamily="34" charset="0"/>
              </a:rPr>
              <a:t> Actualización contextual: </a:t>
            </a:r>
            <a:r>
              <a:rPr lang="es-ES" dirty="0">
                <a:latin typeface="Arial" pitchFamily="34" charset="0"/>
              </a:rPr>
              <a:t>¿Se suelen publicar tweets sobre este tema? Si es así, ¿qué dicen los mensajes anteriores o actualizados? ¿Se darán más detalles?</a:t>
            </a:r>
            <a:endParaRPr lang="es-ES" b="1" dirty="0">
              <a:latin typeface="Arial" pitchFamily="34" charset="0"/>
            </a:endParaRPr>
          </a:p>
          <a:p>
            <a:pPr>
              <a:buFontTx/>
              <a:buChar char="-"/>
            </a:pPr>
            <a:r>
              <a:rPr lang="es-ES" b="1" dirty="0">
                <a:latin typeface="Arial" pitchFamily="34" charset="0"/>
              </a:rPr>
              <a:t> Duración de la cuenta:</a:t>
            </a:r>
            <a:r>
              <a:rPr lang="es-ES" dirty="0">
                <a:latin typeface="Arial" pitchFamily="34" charset="0"/>
              </a:rPr>
              <a:t> ¿Cuál es el tiempo de antigüedad de la cuenta en cuestión? Tenga cuidado con las cuentas recién creadas.</a:t>
            </a:r>
            <a:endParaRPr lang="es-ES" b="1" dirty="0">
              <a:latin typeface="Arial" pitchFamily="34" charset="0"/>
            </a:endParaRPr>
          </a:p>
          <a:p>
            <a:pPr>
              <a:buFontTx/>
              <a:buChar char="-"/>
            </a:pPr>
            <a:r>
              <a:rPr lang="es-ES" b="1" dirty="0">
                <a:latin typeface="Arial" pitchFamily="34" charset="0"/>
              </a:rPr>
              <a:t> Fiabilidad: </a:t>
            </a:r>
            <a:r>
              <a:rPr lang="es-ES" dirty="0">
                <a:latin typeface="Arial" pitchFamily="34" charset="0"/>
              </a:rPr>
              <a:t>¿Es fiable la fuente y su información?</a:t>
            </a:r>
          </a:p>
          <a:p>
            <a:pPr>
              <a:buFontTx/>
              <a:buChar char="-"/>
            </a:pPr>
            <a:endParaRPr lang="es-ES" dirty="0">
              <a:latin typeface="Arial" pitchFamily="34" charset="0"/>
            </a:endParaRPr>
          </a:p>
          <a:p>
            <a:r>
              <a:rPr lang="es-ES" dirty="0">
                <a:latin typeface="Arial" pitchFamily="34" charset="0"/>
              </a:rPr>
              <a:t>En cuanto a las </a:t>
            </a:r>
            <a:r>
              <a:rPr lang="es-ES" b="1" dirty="0">
                <a:latin typeface="Arial" pitchFamily="34" charset="0"/>
              </a:rPr>
              <a:t>preguntas de verificación de la fuente</a:t>
            </a:r>
            <a:r>
              <a:rPr lang="es-ES" dirty="0">
                <a:latin typeface="Arial" pitchFamily="34" charset="0"/>
              </a:rPr>
              <a:t>: </a:t>
            </a:r>
          </a:p>
          <a:p>
            <a:pPr>
              <a:buFontTx/>
              <a:buChar char="-"/>
            </a:pPr>
            <a:r>
              <a:rPr lang="es-ES" b="1" dirty="0">
                <a:latin typeface="Arial" pitchFamily="34" charset="0"/>
              </a:rPr>
              <a:t>1ª:</a:t>
            </a:r>
            <a:r>
              <a:rPr lang="es-ES" dirty="0">
                <a:latin typeface="Arial" pitchFamily="34" charset="0"/>
              </a:rPr>
              <a:t> cuidado con las cuentas oportunistas</a:t>
            </a:r>
          </a:p>
          <a:p>
            <a:pPr>
              <a:buFontTx/>
              <a:buChar char="-"/>
            </a:pPr>
            <a:r>
              <a:rPr lang="es-ES" b="1" dirty="0">
                <a:latin typeface="Arial" pitchFamily="34" charset="0"/>
              </a:rPr>
              <a:t>2ª:</a:t>
            </a:r>
            <a:r>
              <a:rPr lang="es-ES" dirty="0">
                <a:latin typeface="Arial" pitchFamily="34" charset="0"/>
              </a:rPr>
              <a:t> los primeros deberían ser los contactos personales o cuentas cuyo perfil encaje con el analizado</a:t>
            </a:r>
          </a:p>
          <a:p>
            <a:pPr>
              <a:buFontTx/>
              <a:buChar char="-"/>
            </a:pPr>
            <a:r>
              <a:rPr lang="es-ES" b="1" dirty="0">
                <a:latin typeface="Arial" pitchFamily="34" charset="0"/>
              </a:rPr>
              <a:t>3ª:</a:t>
            </a:r>
            <a:r>
              <a:rPr lang="es-ES" dirty="0">
                <a:latin typeface="Arial" pitchFamily="34" charset="0"/>
              </a:rPr>
              <a:t> deben ser amigos, colegas</a:t>
            </a:r>
          </a:p>
          <a:p>
            <a:pPr>
              <a:buFontTx/>
              <a:buChar char="-"/>
            </a:pPr>
            <a:r>
              <a:rPr lang="es-ES" b="1" dirty="0">
                <a:latin typeface="Arial" pitchFamily="34" charset="0"/>
              </a:rPr>
              <a:t>4ª: </a:t>
            </a:r>
          </a:p>
          <a:p>
            <a:pPr>
              <a:buFontTx/>
              <a:buChar char="-"/>
            </a:pPr>
            <a:r>
              <a:rPr lang="es-ES" b="1" dirty="0">
                <a:latin typeface="Arial" pitchFamily="34" charset="0"/>
              </a:rPr>
              <a:t>5ª:</a:t>
            </a:r>
            <a:r>
              <a:rPr lang="es-ES" dirty="0">
                <a:latin typeface="Arial" pitchFamily="34" charset="0"/>
              </a:rPr>
              <a:t> Éstos, si los hay, también deben ser verificados en la medida de los posible.</a:t>
            </a:r>
          </a:p>
          <a:p>
            <a:pPr>
              <a:buFontTx/>
              <a:buChar char="-"/>
            </a:pPr>
            <a:r>
              <a:rPr lang="es-ES" b="1" dirty="0">
                <a:latin typeface="Arial" pitchFamily="34" charset="0"/>
              </a:rPr>
              <a:t>6ª: </a:t>
            </a:r>
            <a:r>
              <a:rPr lang="es-ES" dirty="0">
                <a:latin typeface="Arial" pitchFamily="34" charset="0"/>
              </a:rPr>
              <a:t>Existen aplicaciones, que vemos ahora, que permiten hacer referencia cruzada y cruzar la cuenta analizada con otras en otras redes sociales. </a:t>
            </a:r>
            <a:r>
              <a:rPr lang="es-ES" dirty="0" err="1">
                <a:latin typeface="Arial" pitchFamily="34" charset="0"/>
              </a:rPr>
              <a:t>Identify</a:t>
            </a:r>
            <a:r>
              <a:rPr lang="es-ES" dirty="0">
                <a:latin typeface="Arial" pitchFamily="34" charset="0"/>
              </a:rPr>
              <a:t> es un complemento de Firefox. Funciona bien con Twitter pero no demasiado bien con Facebook. Destacar que su fiabilidad no es absoluta.</a:t>
            </a:r>
          </a:p>
          <a:p>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b="1" dirty="0">
              <a:latin typeface="Arial" pitchFamily="34" charset="0"/>
            </a:endParaRPr>
          </a:p>
        </p:txBody>
      </p:sp>
    </p:spTree>
    <p:extLst>
      <p:ext uri="{BB962C8B-B14F-4D97-AF65-F5344CB8AC3E}">
        <p14:creationId xmlns:p14="http://schemas.microsoft.com/office/powerpoint/2010/main" val="22841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C5D4B3B-0A70-4C07-8068-60AD04A443C6}" type="slidenum">
              <a:rPr lang="es-ES" smtClean="0"/>
              <a:pPr/>
              <a:t>6</a:t>
            </a:fld>
            <a:endParaRPr lang="es-ES"/>
          </a:p>
        </p:txBody>
      </p:sp>
    </p:spTree>
    <p:extLst>
      <p:ext uri="{BB962C8B-B14F-4D97-AF65-F5344CB8AC3E}">
        <p14:creationId xmlns:p14="http://schemas.microsoft.com/office/powerpoint/2010/main" val="173685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3570F218-0642-4629-B2FA-102C404C5EED}" type="slidenum">
              <a:rPr lang="es-ES" smtClean="0">
                <a:latin typeface="Arial" pitchFamily="34" charset="0"/>
              </a:rPr>
              <a:pPr>
                <a:defRPr/>
              </a:pPr>
              <a:t>32</a:t>
            </a:fld>
            <a:endParaRPr lang="es-ES">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normAutofit fontScale="70000" lnSpcReduction="20000"/>
          </a:bodyPr>
          <a:lstStyle/>
          <a:p>
            <a:r>
              <a:rPr lang="es-ES" b="1" dirty="0">
                <a:latin typeface="Arial" pitchFamily="34" charset="0"/>
              </a:rPr>
              <a:t>Academia:</a:t>
            </a:r>
            <a:r>
              <a:rPr lang="es-ES" dirty="0">
                <a:latin typeface="Arial" pitchFamily="34" charset="0"/>
              </a:rPr>
              <a:t> Red social académica que pone en contacto investigadores con los mismos intereses, agrupándolos por entidades, departamentos y temas de interés. Proporciona accesos a textos completos (más de 10.000 títulos), listas de correo especializadas y ofertas laborales. El investigador puede crear una página web sobre sus investigaciones (un muro), colgar trabajos, buscar colegas y conocidos por medio de Facebook, </a:t>
            </a:r>
            <a:r>
              <a:rPr lang="es-ES" dirty="0" err="1">
                <a:latin typeface="Arial" pitchFamily="34" charset="0"/>
              </a:rPr>
              <a:t>Linkedin</a:t>
            </a:r>
            <a:r>
              <a:rPr lang="es-ES" dirty="0">
                <a:latin typeface="Arial" pitchFamily="34" charset="0"/>
              </a:rPr>
              <a:t> y Gmail y seguir el trabajo de otros investigadores.</a:t>
            </a:r>
            <a:endParaRPr lang="es-ES" b="1" dirty="0">
              <a:latin typeface="Arial" pitchFamily="34" charset="0"/>
            </a:endParaRPr>
          </a:p>
          <a:p>
            <a:endParaRPr lang="es-ES" b="1" dirty="0">
              <a:latin typeface="Arial" pitchFamily="34" charset="0"/>
            </a:endParaRPr>
          </a:p>
          <a:p>
            <a:r>
              <a:rPr lang="es-ES" b="1" dirty="0" err="1">
                <a:latin typeface="Arial" pitchFamily="34" charset="0"/>
              </a:rPr>
              <a:t>ResearchGate</a:t>
            </a:r>
            <a:r>
              <a:rPr lang="es-ES" b="1" dirty="0">
                <a:latin typeface="Arial" pitchFamily="34" charset="0"/>
              </a:rPr>
              <a:t>:</a:t>
            </a:r>
            <a:r>
              <a:rPr lang="es-ES" dirty="0">
                <a:latin typeface="Arial" pitchFamily="34" charset="0"/>
              </a:rPr>
              <a:t> Plataforma de investigación y colaboración en línea, totalmente gratuita, y está diseñada para la cooperación y el intercambio de conocimientos científicos en  el mundo. Dirigida a estudiantes, profesores e investigadores de cualquier ámbito.</a:t>
            </a:r>
          </a:p>
          <a:p>
            <a:r>
              <a:rPr lang="es-ES" dirty="0">
                <a:latin typeface="Arial" pitchFamily="34" charset="0"/>
              </a:rPr>
              <a:t>Actualmente hay más de un millón de miembros activos en ella, que utilizan la plataforma para comunicar y dejar comentarios, compartir y discutir cuestiones científicas, participar activamente en los congresos y acontecimientos científicos así como encontrar nuevas oportunidades de empleo y programas de postgrado. Asimismo es una herramienta de ayuda a los investigadores para la publicación de sus investigaciones y para potenciar su difusión en todo el mundo. Ofrece la opción de crear perfiles científicos, grupos de discusión, búsqueda de publicaciones y autoarchivo.</a:t>
            </a:r>
          </a:p>
          <a:p>
            <a:endParaRPr lang="es-ES" b="1" dirty="0">
              <a:latin typeface="Arial" pitchFamily="34" charset="0"/>
            </a:endParaRPr>
          </a:p>
          <a:p>
            <a:r>
              <a:rPr lang="es-ES" b="1" dirty="0" err="1">
                <a:latin typeface="Arial" pitchFamily="34" charset="0"/>
              </a:rPr>
              <a:t>Diigo</a:t>
            </a:r>
            <a:r>
              <a:rPr lang="es-ES" b="1" dirty="0">
                <a:latin typeface="Arial" pitchFamily="34" charset="0"/>
              </a:rPr>
              <a:t>: </a:t>
            </a:r>
            <a:r>
              <a:rPr lang="es-ES" dirty="0">
                <a:latin typeface="Arial" pitchFamily="34" charset="0"/>
              </a:rPr>
              <a:t>Partiendo de la filosofía de los servicios de favoritos sociales, esta plataforma va más allá, ya que, además de seleccionar sitios web, permite compartir archivos, documentos notas o selecciones de textos. Integra las redes sociales, con los servicios de favoritos sociales y los servidores para compartir archivos. Incluso, podría incluirse dentro de las plataformas para la investigación.</a:t>
            </a:r>
          </a:p>
          <a:p>
            <a:endParaRPr lang="es-ES" dirty="0">
              <a:latin typeface="Arial" pitchFamily="34" charset="0"/>
            </a:endParaRPr>
          </a:p>
          <a:p>
            <a:r>
              <a:rPr lang="es-ES" b="1" dirty="0" err="1">
                <a:latin typeface="Arial" pitchFamily="34" charset="0"/>
              </a:rPr>
              <a:t>Xing</a:t>
            </a:r>
            <a:r>
              <a:rPr lang="es-ES" dirty="0">
                <a:latin typeface="Arial" pitchFamily="34" charset="0"/>
              </a:rPr>
              <a:t>, la cual aglutina a las antigua </a:t>
            </a:r>
            <a:r>
              <a:rPr lang="es-ES" i="1" dirty="0">
                <a:latin typeface="Arial" pitchFamily="34" charset="0"/>
              </a:rPr>
              <a:t>e-conozco</a:t>
            </a:r>
            <a:r>
              <a:rPr lang="es-ES" dirty="0">
                <a:latin typeface="Arial" pitchFamily="34" charset="0"/>
              </a:rPr>
              <a:t> y </a:t>
            </a:r>
            <a:r>
              <a:rPr lang="es-ES" i="1" dirty="0">
                <a:latin typeface="Arial" pitchFamily="34" charset="0"/>
              </a:rPr>
              <a:t>neurona</a:t>
            </a:r>
            <a:r>
              <a:rPr lang="es-ES" dirty="0">
                <a:latin typeface="Arial" pitchFamily="34" charset="0"/>
              </a:rPr>
              <a:t>. Es una plataforma de </a:t>
            </a:r>
            <a:r>
              <a:rPr lang="es-ES" dirty="0" err="1">
                <a:latin typeface="Arial" pitchFamily="34" charset="0"/>
              </a:rPr>
              <a:t>networking</a:t>
            </a:r>
            <a:r>
              <a:rPr lang="es-ES" dirty="0">
                <a:latin typeface="Arial" pitchFamily="34" charset="0"/>
              </a:rPr>
              <a:t> en Internet, donde se pueden gestionar y establecer contactos profesionales. Es alemana en origen y compite con </a:t>
            </a:r>
            <a:r>
              <a:rPr lang="es-ES" i="1" dirty="0" err="1">
                <a:latin typeface="Arial" pitchFamily="34" charset="0"/>
              </a:rPr>
              <a:t>Linkedin</a:t>
            </a:r>
            <a:r>
              <a:rPr lang="es-ES" i="1" dirty="0">
                <a:latin typeface="Arial" pitchFamily="34" charset="0"/>
              </a:rPr>
              <a:t>, </a:t>
            </a:r>
            <a:r>
              <a:rPr lang="es-ES" dirty="0">
                <a:latin typeface="Arial" pitchFamily="34" charset="0"/>
              </a:rPr>
              <a:t>norteamericana. Para registrarse, los usuarios rellenan su perfil con los datos tanto profesionales como personales, que es opcional. Por un correo de confirmación de los destinatarios se confirman los  contactos. Un boletín semanal informa opcionalmente al usuario sobre eventos, usuarios nuevos y estadísticas personales, por ejemplo, cuántas veces se ha visitado su perfil. Ofrece calendario público de eventos, foros de discusión, mensajería electrónica e instantánea o llamadas </a:t>
            </a:r>
            <a:r>
              <a:rPr lang="es-ES" dirty="0" err="1">
                <a:latin typeface="Arial" pitchFamily="34" charset="0"/>
              </a:rPr>
              <a:t>Voip</a:t>
            </a:r>
            <a:r>
              <a:rPr lang="es-ES" dirty="0">
                <a:latin typeface="Arial" pitchFamily="34" charset="0"/>
              </a:rPr>
              <a:t> (voz a través de Internet)). </a:t>
            </a:r>
          </a:p>
          <a:p>
            <a:endParaRPr lang="es-ES" dirty="0">
              <a:latin typeface="Arial" pitchFamily="34" charset="0"/>
            </a:endParaRPr>
          </a:p>
          <a:p>
            <a:r>
              <a:rPr lang="es-ES" b="1" dirty="0" err="1">
                <a:latin typeface="Arial" pitchFamily="34" charset="0"/>
              </a:rPr>
              <a:t>Methodspace</a:t>
            </a:r>
            <a:r>
              <a:rPr lang="es-ES" b="1" dirty="0">
                <a:latin typeface="Arial" pitchFamily="34" charset="0"/>
              </a:rPr>
              <a:t>: </a:t>
            </a:r>
            <a:r>
              <a:rPr lang="es-ES" dirty="0">
                <a:latin typeface="Arial" pitchFamily="34" charset="0"/>
              </a:rPr>
              <a:t>Red social de la editorial SAGE. Algunos servicios no requieren crearse cuenta. Otros sí. Tiene algún servicio de pregunta/respuesta, calendario de eventos, etc. </a:t>
            </a:r>
          </a:p>
          <a:p>
            <a:endParaRPr lang="es-ES" dirty="0">
              <a:latin typeface="Arial" pitchFamily="34" charset="0"/>
            </a:endParaRPr>
          </a:p>
          <a:p>
            <a:r>
              <a:rPr lang="es-ES" dirty="0">
                <a:latin typeface="Arial" pitchFamily="34" charset="0"/>
                <a:cs typeface="Arial" pitchFamily="34" charset="0"/>
              </a:rPr>
              <a:t>Finalmente destacamos </a:t>
            </a:r>
            <a:r>
              <a:rPr lang="es-ES" b="1" dirty="0" err="1">
                <a:latin typeface="Arial" pitchFamily="34" charset="0"/>
                <a:cs typeface="Arial" pitchFamily="34" charset="0"/>
              </a:rPr>
              <a:t>Ning</a:t>
            </a:r>
            <a:r>
              <a:rPr lang="es-ES" dirty="0">
                <a:latin typeface="Arial" pitchFamily="34" charset="0"/>
                <a:cs typeface="Arial" pitchFamily="34" charset="0"/>
              </a:rPr>
              <a:t>, p</a:t>
            </a:r>
            <a:r>
              <a:rPr lang="es-ES" dirty="0">
                <a:latin typeface="Verdana" pitchFamily="34" charset="0"/>
              </a:rPr>
              <a:t>lataforma online que permite a los usuarios crear redes sociales. En cada una de las redes sociales creadas sus miembros pueden compartir fotos y vídeos, participar en foros, escribir en blogs, etc. El enlace lleva a un tutorial de unos nueve minutos aproximadamente en el que se hace una buena presentación de la herramienta.</a:t>
            </a:r>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dirty="0">
              <a:latin typeface="Arial" pitchFamily="34" charset="0"/>
            </a:endParaRPr>
          </a:p>
        </p:txBody>
      </p:sp>
    </p:spTree>
    <p:extLst>
      <p:ext uri="{BB962C8B-B14F-4D97-AF65-F5344CB8AC3E}">
        <p14:creationId xmlns:p14="http://schemas.microsoft.com/office/powerpoint/2010/main" val="4105431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98C0ECB1-0613-4655-8D75-A2AA2CC366C0}" type="slidenum">
              <a:rPr lang="es-ES" smtClean="0">
                <a:latin typeface="Arial" pitchFamily="34" charset="0"/>
              </a:rPr>
              <a:pPr>
                <a:defRPr/>
              </a:pPr>
              <a:t>33</a:t>
            </a:fld>
            <a:endParaRPr lang="es-ES">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21674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34</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D8D1385-F53B-489C-AA1E-8151B3387B6A}" type="slidenum">
              <a:rPr lang="es-ES" smtClean="0">
                <a:latin typeface="Arial" pitchFamily="34" charset="0"/>
              </a:rPr>
              <a:pPr>
                <a:defRPr/>
              </a:pPr>
              <a:t>12</a:t>
            </a:fld>
            <a:endParaRPr lang="es-E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248447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13</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394329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14</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207286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FEDB18E-E8DC-4B45-BE6C-8353DAF1BB97}" type="slidenum">
              <a:rPr lang="es-ES" smtClean="0">
                <a:latin typeface="Arial" pitchFamily="34" charset="0"/>
              </a:rPr>
              <a:pPr>
                <a:defRPr/>
              </a:pPr>
              <a:t>15</a:t>
            </a:fld>
            <a:endParaRPr lang="es-ES">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1806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36D83C5-FFD5-4F29-98E2-9F037A6ED66D}" type="slidenum">
              <a:rPr lang="es-ES" smtClean="0">
                <a:latin typeface="Arial" pitchFamily="34" charset="0"/>
              </a:rPr>
              <a:pPr>
                <a:defRPr/>
              </a:pPr>
              <a:t>16</a:t>
            </a:fld>
            <a:endParaRPr lang="es-ES">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s-ES" dirty="0">
                <a:latin typeface="Arial" pitchFamily="34" charset="0"/>
              </a:rPr>
              <a:t>En esta diapositiva destacamos el proceso que hay que seguir con la información científica. Está extraído del documento citado en la diapositiva. Estamos indicando en tres pasos cómo hay que proceder con la información científica. Aclaramos que este esquema, que tiene carácter general, nosotros lo aplicaremos básicamente a la búsqueda en Internet.</a:t>
            </a:r>
          </a:p>
          <a:p>
            <a:endParaRPr lang="es-ES" dirty="0">
              <a:latin typeface="Arial" pitchFamily="34" charset="0"/>
            </a:endParaRPr>
          </a:p>
        </p:txBody>
      </p:sp>
    </p:spTree>
    <p:extLst>
      <p:ext uri="{BB962C8B-B14F-4D97-AF65-F5344CB8AC3E}">
        <p14:creationId xmlns:p14="http://schemas.microsoft.com/office/powerpoint/2010/main" val="301197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64302-2E29-4043-A06B-0E67173FA8E5}" type="slidenum">
              <a:rPr lang="es-ES"/>
              <a:pPr>
                <a:defRPr/>
              </a:pPr>
              <a:t>19</a:t>
            </a:fld>
            <a:endParaRPr lang="es-E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361395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7390ABA-A8D0-4350-922C-7964553C767B}" type="slidenum">
              <a:rPr lang="es-ES" smtClean="0">
                <a:latin typeface="Arial" pitchFamily="34" charset="0"/>
              </a:rPr>
              <a:pPr>
                <a:defRPr/>
              </a:pPr>
              <a:t>20</a:t>
            </a:fld>
            <a:endParaRPr lang="es-ES">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normAutofit fontScale="77500" lnSpcReduction="20000"/>
          </a:bodyPr>
          <a:lstStyle/>
          <a:p>
            <a:r>
              <a:rPr lang="es-ES" b="1" u="sng" dirty="0">
                <a:latin typeface="Arial" pitchFamily="34" charset="0"/>
              </a:rPr>
              <a:t>Google Académico</a:t>
            </a:r>
          </a:p>
          <a:p>
            <a:r>
              <a:rPr lang="es-ES" dirty="0">
                <a:latin typeface="Arial" pitchFamily="34" charset="0"/>
              </a:rPr>
              <a:t>Permite buscar bibliografía especializada de una manera sencilla. Desde un solo sitio podrás realizar búsquedas en un gran número disciplinas y fuentes como, por ejemplo, estudios revisados por especialistas, tesis, libros, resúmenes y artículos de fuentes como editoriales académicas, sociedades profesionales, depósitos de impresiones preliminares, universidades y otras organizaciones académicas. Google Académico te ayuda a encontrar el material más relevante dentro del mundo de la investigación académica. </a:t>
            </a:r>
          </a:p>
          <a:p>
            <a:endParaRPr lang="es-ES" b="1" u="sng" dirty="0">
              <a:latin typeface="Arial" pitchFamily="34" charset="0"/>
            </a:endParaRPr>
          </a:p>
          <a:p>
            <a:r>
              <a:rPr lang="es-ES" dirty="0">
                <a:latin typeface="Arial" pitchFamily="34" charset="0"/>
              </a:rPr>
              <a:t>La tecnología de ranking de Google toma en consideración el texto completo de cada artículo, así como el autor, dónde fue publicado y con qué asiduidad ha sido citado en otras fuentes especializadas. Ofrece resultados por relevancia: mayor nº de citas, artículos relacionados, CITAS es la forma de indicar que no tiene texto completo.</a:t>
            </a:r>
          </a:p>
          <a:p>
            <a:endParaRPr lang="es-ES" u="sng" dirty="0">
              <a:latin typeface="Arial" pitchFamily="34" charset="0"/>
            </a:endParaRPr>
          </a:p>
          <a:p>
            <a:r>
              <a:rPr lang="es-ES" b="1" u="sng" dirty="0">
                <a:latin typeface="Arial" pitchFamily="34" charset="0"/>
              </a:rPr>
              <a:t>Google </a:t>
            </a:r>
            <a:r>
              <a:rPr lang="es-ES" b="1" u="sng" dirty="0" err="1">
                <a:latin typeface="Arial" pitchFamily="34" charset="0"/>
              </a:rPr>
              <a:t>Books</a:t>
            </a:r>
            <a:endParaRPr lang="es-ES" b="1" u="sng" dirty="0">
              <a:latin typeface="Arial" pitchFamily="34" charset="0"/>
            </a:endParaRPr>
          </a:p>
          <a:p>
            <a:r>
              <a:rPr lang="es-ES" dirty="0">
                <a:latin typeface="Arial" pitchFamily="34" charset="0"/>
              </a:rPr>
              <a:t>El </a:t>
            </a:r>
            <a:r>
              <a:rPr lang="es-ES" b="1" dirty="0">
                <a:latin typeface="Arial" pitchFamily="34" charset="0"/>
              </a:rPr>
              <a:t>Programa de afiliación </a:t>
            </a:r>
            <a:r>
              <a:rPr lang="es-ES" dirty="0">
                <a:latin typeface="Arial" pitchFamily="34" charset="0"/>
              </a:rPr>
              <a:t>es un programa de marketing de libros online diseñado para ayudar a editores y autores a promocionar sus libros. Estos nos envían sus libros, los escaneamos digitalmente y facilitamos su aparición en nuestros resultados de búsqueda, todo ello de forma gratuita. El usuario tiene la posibilidad de explorar cierta cantidad de páginas de estos libros, por lo general, un 20%.</a:t>
            </a:r>
          </a:p>
          <a:p>
            <a:endParaRPr lang="es-ES" dirty="0">
              <a:latin typeface="Arial" pitchFamily="34" charset="0"/>
            </a:endParaRPr>
          </a:p>
          <a:p>
            <a:r>
              <a:rPr lang="es-ES" b="1" dirty="0">
                <a:latin typeface="Arial" pitchFamily="34" charset="0"/>
              </a:rPr>
              <a:t>Proyecto para bibliotecas. </a:t>
            </a:r>
            <a:r>
              <a:rPr lang="es-ES" dirty="0">
                <a:latin typeface="Arial" pitchFamily="34" charset="0"/>
              </a:rPr>
              <a:t>A través del Proyecto varias bibliotecas incluyen sus colecciones en la Búsqueda de libros de Google. Los libros que se escanean se exhiben como en un catálogo de fichas bibliográficas, donde se incluyen datos básicos sobre la obra y, en ocasiones, algunos fragmentos, es decir, frases en las que aparece el término objeto de la búsqueda en contexto. Cuando estos libros son de dominio público, muestran el texto íntegro, de principio a fin.</a:t>
            </a:r>
          </a:p>
          <a:p>
            <a:endParaRPr lang="es-ES" dirty="0">
              <a:latin typeface="Arial" pitchFamily="34" charset="0"/>
            </a:endParaRPr>
          </a:p>
          <a:p>
            <a:r>
              <a:rPr lang="es-ES" dirty="0">
                <a:latin typeface="Arial" pitchFamily="34" charset="0"/>
              </a:rPr>
              <a:t>También incluyen libros aún no digitalizados. </a:t>
            </a:r>
            <a:r>
              <a:rPr lang="es-ES" dirty="0" err="1">
                <a:latin typeface="Arial" pitchFamily="34" charset="0"/>
              </a:rPr>
              <a:t>Ccmo</a:t>
            </a:r>
            <a:r>
              <a:rPr lang="es-ES" dirty="0">
                <a:latin typeface="Arial" pitchFamily="34" charset="0"/>
              </a:rPr>
              <a:t> un catálogo de fichas bibliográficas. Sin embargo, en la página "Acerca de este libro" de cada libro incluyen, cuando es posible, críticas, artículos o libros que citen la obra, así como libros relacionados. </a:t>
            </a:r>
          </a:p>
          <a:p>
            <a:endParaRPr lang="es-ES" dirty="0">
              <a:latin typeface="Arial" pitchFamily="34" charset="0"/>
            </a:endParaRPr>
          </a:p>
          <a:p>
            <a:r>
              <a:rPr lang="es-ES" dirty="0">
                <a:latin typeface="Arial" pitchFamily="34" charset="0"/>
              </a:rPr>
              <a:t>En cuanto al dominio público, Google es conservador en su interpretación tanto de la ley sobre derechos de autor, como de los datos conocidos que existen acerca de un libro concreto. Si no está absolutamente seguro de que un libro es de dominio público, sólo muestra datos bibliográficos sobre el mismo y algunos fragmentos cortos, es decir, frases en las que aparece el término objeto de la búsqueda en contexto.</a:t>
            </a:r>
            <a:endParaRPr lang="es-ES" b="1" dirty="0">
              <a:latin typeface="Arial" pitchFamily="34" charset="0"/>
            </a:endParaRPr>
          </a:p>
        </p:txBody>
      </p:sp>
    </p:spTree>
    <p:extLst>
      <p:ext uri="{BB962C8B-B14F-4D97-AF65-F5344CB8AC3E}">
        <p14:creationId xmlns:p14="http://schemas.microsoft.com/office/powerpoint/2010/main" val="204209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01DCEE75-A424-4D65-8566-83D28D86AF1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7973EF2-F038-4B02-833C-6940A1585D0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13/10/2025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5E44-7D67-4708-B33C-2088C5D835E3}" type="datetimeFigureOut">
              <a:rPr lang="es-ES" smtClean="0"/>
              <a:pPr/>
              <a:t>13/10/2025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D22E-0170-4AD1-B453-8FF57241EE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europarl.europa.eu/topics/es/article/20230601STO93804/ley-de-ia-de-la-ue-primera-normativa-sobre-inteligencia-artificial" TargetMode="External"/><Relationship Id="rId7"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hyperlink" Target="https://guiasbus.us.es/bibliografiaycitas/ia" TargetMode="External"/><Relationship Id="rId1" Type="http://schemas.openxmlformats.org/officeDocument/2006/relationships/slideLayout" Target="../slideLayouts/slideLayout12.xml"/><Relationship Id="rId6" Type="http://schemas.openxmlformats.org/officeDocument/2006/relationships/hyperlink" Target="https://guiasbus.us.es/ia/inicio"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lavanguardia.com/tecnologia/20210927/7749103/mapa-3d-muestra-426-cables-submarinos-dotan-internet-mundo-pmv.html?jwsource=cl" TargetMode="External"/><Relationship Id="rId3" Type="http://schemas.openxmlformats.org/officeDocument/2006/relationships/image" Target="../media/image5.jpeg"/><Relationship Id="rId7" Type="http://schemas.openxmlformats.org/officeDocument/2006/relationships/hyperlink" Target="http://www.submarinecablemap.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s://www.ine.es/dyngs/INEbase/es/operacion.htm?c=Estadistica_C&amp;cid=1254736176741&amp;menu=ultiDatos&amp;idp=1254735976608" TargetMode="External"/><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jpeg"/><Relationship Id="rId7" Type="http://schemas.openxmlformats.org/officeDocument/2006/relationships/hyperlink" Target="http://eprints.rclis.org/29934/7/Como_buscar_usar_informacion_2016.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4.jpeg"/><Relationship Id="rId10" Type="http://schemas.openxmlformats.org/officeDocument/2006/relationships/hyperlink" Target="https://www.youtube.com/watch?v=OBbmVKSK9iw" TargetMode="External"/><Relationship Id="rId4" Type="http://schemas.openxmlformats.org/officeDocument/2006/relationships/image" Target="../media/image3.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hyperlink" Target="http://guiasbus.us.es/ingenieria/sitiosweb"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es.search.yahoo.com/" TargetMode="External"/><Relationship Id="rId18" Type="http://schemas.openxmlformats.org/officeDocument/2006/relationships/image" Target="../media/image45.png"/><Relationship Id="rId26" Type="http://schemas.openxmlformats.org/officeDocument/2006/relationships/image" Target="../media/image49.png"/><Relationship Id="rId3" Type="http://schemas.openxmlformats.org/officeDocument/2006/relationships/image" Target="../media/image5.jpeg"/><Relationship Id="rId21" Type="http://schemas.openxmlformats.org/officeDocument/2006/relationships/hyperlink" Target="http://worldwidescience.org/" TargetMode="External"/><Relationship Id="rId7" Type="http://schemas.openxmlformats.org/officeDocument/2006/relationships/hyperlink" Target="https://fama.us.es/permalink/34CBUA_US/3enc2g/alma991013077209104987" TargetMode="External"/><Relationship Id="rId12" Type="http://schemas.openxmlformats.org/officeDocument/2006/relationships/image" Target="../media/image42.png"/><Relationship Id="rId17" Type="http://schemas.openxmlformats.org/officeDocument/2006/relationships/hyperlink" Target="http://www.bing.com/" TargetMode="External"/><Relationship Id="rId25" Type="http://schemas.openxmlformats.org/officeDocument/2006/relationships/hyperlink" Target="https://www.scilit.net/" TargetMode="External"/><Relationship Id="rId2" Type="http://schemas.openxmlformats.org/officeDocument/2006/relationships/image" Target="../media/image3.jpe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hyperlink" Target="https://fama.us.es/discovery/search?query=any,contains,telecomunicaciones&amp;tab=all_data_not_idus&amp;search_scope=all_data_not_idus&amp;vid=34CBUA_US:VU1&amp;facet=rtype,include,databases&amp;offset=0" TargetMode="External"/><Relationship Id="rId11" Type="http://schemas.openxmlformats.org/officeDocument/2006/relationships/hyperlink" Target="http://www.google.es/webhp?sourceid=navclient&amp;hl=es&amp;ie=UTF-8" TargetMode="External"/><Relationship Id="rId24" Type="http://schemas.openxmlformats.org/officeDocument/2006/relationships/image" Target="../media/image48.png"/><Relationship Id="rId5" Type="http://schemas.openxmlformats.org/officeDocument/2006/relationships/image" Target="../media/image39.png"/><Relationship Id="rId15" Type="http://schemas.openxmlformats.org/officeDocument/2006/relationships/hyperlink" Target="http://es.ask.com/?o=312&amp;l=dir" TargetMode="External"/><Relationship Id="rId23" Type="http://schemas.openxmlformats.org/officeDocument/2006/relationships/hyperlink" Target="http://www.base-search.net/about/en/" TargetMode="External"/><Relationship Id="rId28" Type="http://schemas.openxmlformats.org/officeDocument/2006/relationships/image" Target="../media/image50.png"/><Relationship Id="rId10" Type="http://schemas.openxmlformats.org/officeDocument/2006/relationships/image" Target="../media/image41.png"/><Relationship Id="rId19" Type="http://schemas.openxmlformats.org/officeDocument/2006/relationships/hyperlink" Target="https://scholar.google.es/" TargetMode="External"/><Relationship Id="rId4" Type="http://schemas.openxmlformats.org/officeDocument/2006/relationships/image" Target="../media/image4.jpeg"/><Relationship Id="rId9" Type="http://schemas.openxmlformats.org/officeDocument/2006/relationships/hyperlink" Target="https://fama.us.es/permalink/34CBUA_US/3enc2g/alma991013077608104987" TargetMode="External"/><Relationship Id="rId14" Type="http://schemas.openxmlformats.org/officeDocument/2006/relationships/image" Target="../media/image43.jpeg"/><Relationship Id="rId22" Type="http://schemas.openxmlformats.org/officeDocument/2006/relationships/image" Target="../media/image47.png"/><Relationship Id="rId27" Type="http://schemas.openxmlformats.org/officeDocument/2006/relationships/hyperlink" Target="http://www.science.gov/index.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3.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google.es/webhp?sourceid=navclient&amp;hl=es&amp;ie=UTF-8"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hyperlink" Target="http://books.google.es/" TargetMode="External"/><Relationship Id="rId3" Type="http://schemas.openxmlformats.org/officeDocument/2006/relationships/image" Target="../media/image5.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google.es/webhp?sourceid=navclient&amp;hl=es&amp;ie=UTF-8" TargetMode="External"/><Relationship Id="rId11" Type="http://schemas.openxmlformats.org/officeDocument/2006/relationships/image" Target="../media/image53.png"/><Relationship Id="rId5" Type="http://schemas.openxmlformats.org/officeDocument/2006/relationships/image" Target="../media/image4.jpeg"/><Relationship Id="rId10" Type="http://schemas.openxmlformats.org/officeDocument/2006/relationships/hyperlink" Target="http://scholar.google.es/schhp?hl=es" TargetMode="External"/><Relationship Id="rId4" Type="http://schemas.openxmlformats.org/officeDocument/2006/relationships/image" Target="../media/image3.jpe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hyperlink" Target="https://curlie.org/Science/" TargetMode="External"/><Relationship Id="rId3" Type="http://schemas.openxmlformats.org/officeDocument/2006/relationships/image" Target="../media/image5.jpeg"/><Relationship Id="rId7" Type="http://schemas.openxmlformats.org/officeDocument/2006/relationships/image" Target="../media/image54.png"/><Relationship Id="rId12"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red.es/redes/" TargetMode="External"/><Relationship Id="rId11" Type="http://schemas.openxmlformats.org/officeDocument/2006/relationships/hyperlink" Target="https://geti2p.net/en/" TargetMode="External"/><Relationship Id="rId5" Type="http://schemas.openxmlformats.org/officeDocument/2006/relationships/image" Target="../media/image4.jpeg"/><Relationship Id="rId10" Type="http://schemas.openxmlformats.org/officeDocument/2006/relationships/hyperlink" Target="https://es.wikipedia.org/wiki/Internet_profunda" TargetMode="External"/><Relationship Id="rId4" Type="http://schemas.openxmlformats.org/officeDocument/2006/relationships/image" Target="../media/image3.jpeg"/><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hyperlink" Target="https://www.boe.es/buscar/act.php?id=BOE-A-2011-9617" TargetMode="External"/><Relationship Id="rId3" Type="http://schemas.openxmlformats.org/officeDocument/2006/relationships/image" Target="../media/image5.jpeg"/><Relationship Id="rId7" Type="http://schemas.openxmlformats.org/officeDocument/2006/relationships/hyperlink" Target="https://www.boe.es/buscar/act.php?id=BOE-A-2011-2541"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s://doctorado.us.es/impresos/normativa/Acuerdo_6.1-CG.18-7-14_declaracion_institucional_fomento_acceso_produccion_cientifica.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boe.es/boe/dias/2011/02/10/pdfs/BOE-A-2011-2541.pdf"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hyperlink" Target="http://guiasbus.us.es/ingenieria/accesoabierto" TargetMode="Externa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hyperlink" Target="https://digital.csic.es/" TargetMode="External"/><Relationship Id="rId26" Type="http://schemas.openxmlformats.org/officeDocument/2006/relationships/hyperlink" Target="http://ocw.mit.edu/index.htm" TargetMode="External"/><Relationship Id="rId39" Type="http://schemas.openxmlformats.org/officeDocument/2006/relationships/image" Target="../media/image77.png"/><Relationship Id="rId21" Type="http://schemas.openxmlformats.org/officeDocument/2006/relationships/image" Target="../media/image68.png"/><Relationship Id="rId34" Type="http://schemas.openxmlformats.org/officeDocument/2006/relationships/hyperlink" Target="http://roar.eprints.org/" TargetMode="External"/><Relationship Id="rId42" Type="http://schemas.openxmlformats.org/officeDocument/2006/relationships/hyperlink" Target="https://www.doaj.org/" TargetMode="External"/><Relationship Id="rId7" Type="http://schemas.openxmlformats.org/officeDocument/2006/relationships/image" Target="../media/image61.png"/><Relationship Id="rId2" Type="http://schemas.openxmlformats.org/officeDocument/2006/relationships/notesSlide" Target="../notesSlides/notesSlide13.xml"/><Relationship Id="rId16" Type="http://schemas.openxmlformats.org/officeDocument/2006/relationships/hyperlink" Target="http://asadl.org/" TargetMode="External"/><Relationship Id="rId20" Type="http://schemas.openxmlformats.org/officeDocument/2006/relationships/hyperlink" Target="http://dspace.mit.edu/" TargetMode="External"/><Relationship Id="rId29" Type="http://schemas.openxmlformats.org/officeDocument/2006/relationships/image" Target="../media/image72.png"/><Relationship Id="rId41"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hyperlink" Target="http://www.plos.org/" TargetMode="External"/><Relationship Id="rId11" Type="http://schemas.openxmlformats.org/officeDocument/2006/relationships/image" Target="../media/image63.png"/><Relationship Id="rId24" Type="http://schemas.openxmlformats.org/officeDocument/2006/relationships/hyperlink" Target="https://www.recercat.cat/" TargetMode="External"/><Relationship Id="rId32" Type="http://schemas.openxmlformats.org/officeDocument/2006/relationships/hyperlink" Target="http://www.oatd.org/" TargetMode="External"/><Relationship Id="rId37" Type="http://schemas.openxmlformats.org/officeDocument/2006/relationships/image" Target="../media/image76.png"/><Relationship Id="rId40" Type="http://schemas.openxmlformats.org/officeDocument/2006/relationships/hyperlink" Target="https://www.oercommons.org/" TargetMode="External"/><Relationship Id="rId5" Type="http://schemas.openxmlformats.org/officeDocument/2006/relationships/image" Target="../media/image4.jpeg"/><Relationship Id="rId15" Type="http://schemas.openxmlformats.org/officeDocument/2006/relationships/image" Target="../media/image65.png"/><Relationship Id="rId23" Type="http://schemas.openxmlformats.org/officeDocument/2006/relationships/image" Target="../media/image69.png"/><Relationship Id="rId28" Type="http://schemas.openxmlformats.org/officeDocument/2006/relationships/hyperlink" Target="http://www.mdx.cat/" TargetMode="External"/><Relationship Id="rId36" Type="http://schemas.openxmlformats.org/officeDocument/2006/relationships/hyperlink" Target="https://openstax.org/subjects?_gl=1*c26sbe*_ga*MTUxNTU1MzgwNy4xNjk4NTk3MTQ2*_ga_T746F8B0QC*MTY5ODU5NzE0Ni4xLjEuMTY5ODU5NzE0Ni42MC4wLjA." TargetMode="External"/><Relationship Id="rId10" Type="http://schemas.openxmlformats.org/officeDocument/2006/relationships/hyperlink" Target="http://hispana.mcu.es/es/estaticos/contenido.cmd?pagina=estaticos/presentacion" TargetMode="External"/><Relationship Id="rId19" Type="http://schemas.openxmlformats.org/officeDocument/2006/relationships/image" Target="../media/image67.png"/><Relationship Id="rId31" Type="http://schemas.openxmlformats.org/officeDocument/2006/relationships/image" Target="../media/image73.png"/><Relationship Id="rId4" Type="http://schemas.openxmlformats.org/officeDocument/2006/relationships/image" Target="../media/image3.jpeg"/><Relationship Id="rId9" Type="http://schemas.openxmlformats.org/officeDocument/2006/relationships/image" Target="../media/image62.png"/><Relationship Id="rId14" Type="http://schemas.openxmlformats.org/officeDocument/2006/relationships/hyperlink" Target="http://arxiv.org/" TargetMode="External"/><Relationship Id="rId22" Type="http://schemas.openxmlformats.org/officeDocument/2006/relationships/hyperlink" Target="https://opendoar.ac.uk/" TargetMode="External"/><Relationship Id="rId27" Type="http://schemas.openxmlformats.org/officeDocument/2006/relationships/image" Target="../media/image71.png"/><Relationship Id="rId30" Type="http://schemas.openxmlformats.org/officeDocument/2006/relationships/hyperlink" Target="http://www.merlot.org/merlot/index.htm" TargetMode="External"/><Relationship Id="rId35" Type="http://schemas.openxmlformats.org/officeDocument/2006/relationships/image" Target="../media/image75.jpeg"/><Relationship Id="rId43" Type="http://schemas.openxmlformats.org/officeDocument/2006/relationships/image" Target="../media/image79.png"/><Relationship Id="rId8" Type="http://schemas.openxmlformats.org/officeDocument/2006/relationships/hyperlink" Target="http://oaister.worldcat.org/" TargetMode="External"/><Relationship Id="rId3" Type="http://schemas.openxmlformats.org/officeDocument/2006/relationships/image" Target="../media/image5.jpeg"/><Relationship Id="rId12" Type="http://schemas.openxmlformats.org/officeDocument/2006/relationships/hyperlink" Target="http://recolecta.fecyt.es/" TargetMode="External"/><Relationship Id="rId17" Type="http://schemas.openxmlformats.org/officeDocument/2006/relationships/image" Target="../media/image66.png"/><Relationship Id="rId25" Type="http://schemas.openxmlformats.org/officeDocument/2006/relationships/image" Target="../media/image70.png"/><Relationship Id="rId33" Type="http://schemas.openxmlformats.org/officeDocument/2006/relationships/image" Target="../media/image74.jpeg"/><Relationship Id="rId38" Type="http://schemas.openxmlformats.org/officeDocument/2006/relationships/hyperlink" Target="https://www.openaire.eu/"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jpeg"/><Relationship Id="rId7"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4.jpeg"/><Relationship Id="rId10" Type="http://schemas.openxmlformats.org/officeDocument/2006/relationships/hyperlink" Target="https://library.unca.edu/researchsupport/informationliteracy" TargetMode="External"/><Relationship Id="rId4" Type="http://schemas.openxmlformats.org/officeDocument/2006/relationships/image" Target="../media/image3.jpeg"/><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hyperlink" Target="https://biblus.us.es/bibing/vinci/" TargetMode="External"/><Relationship Id="rId3" Type="http://schemas.openxmlformats.org/officeDocument/2006/relationships/image" Target="../media/image5.jpe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vlib.org/" TargetMode="External"/><Relationship Id="rId5" Type="http://schemas.openxmlformats.org/officeDocument/2006/relationships/image" Target="../media/image4.jpeg"/><Relationship Id="rId10" Type="http://schemas.openxmlformats.org/officeDocument/2006/relationships/hyperlink" Target="http://vlib.org/index.es" TargetMode="External"/><Relationship Id="rId4" Type="http://schemas.openxmlformats.org/officeDocument/2006/relationships/image" Target="../media/image3.jpeg"/><Relationship Id="rId9"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hyperlink" Target="https://guides.library.cornell.edu/c.php?g=32334&amp;p=203773" TargetMode="External"/><Relationship Id="rId3" Type="http://schemas.openxmlformats.org/officeDocument/2006/relationships/image" Target="../media/image5.jpeg"/><Relationship Id="rId7"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guides.library.cornell.edu/evaluate"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hyperlink" Target="https://guides.lib.berkeley.edu/evaluating-resources" TargetMode="External"/><Relationship Id="rId7" Type="http://schemas.openxmlformats.org/officeDocument/2006/relationships/image" Target="../media/image89.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hyperlink" Target="https://www.youtube.com/watch?v=ZrVLzs2tyuM&amp;t=83s"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8" Type="http://schemas.openxmlformats.org/officeDocument/2006/relationships/hyperlink" Target="https://biblus.us.es/fama2/mach/ad/tfg/evalua/3.%20Evaluar_02.htm" TargetMode="External"/><Relationship Id="rId3" Type="http://schemas.openxmlformats.org/officeDocument/2006/relationships/hyperlink" Target="https://bib.us.es/estudia_e_investiga/guias/tfg/tfg-buscar" TargetMode="External"/><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90.png"/><Relationship Id="rId9" Type="http://schemas.openxmlformats.org/officeDocument/2006/relationships/image" Target="../media/image91.png"/></Relationships>
</file>

<file path=ppt/slides/_rels/slide3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7.png"/><Relationship Id="rId3" Type="http://schemas.openxmlformats.org/officeDocument/2006/relationships/image" Target="../media/image5.jpeg"/><Relationship Id="rId7" Type="http://schemas.openxmlformats.org/officeDocument/2006/relationships/hyperlink" Target="http://guides.library.jhu.edu/content.php?pid=198142&amp;sid=2717962" TargetMode="External"/><Relationship Id="rId12" Type="http://schemas.openxmlformats.org/officeDocument/2006/relationships/hyperlink" Target="https://storyful.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4.jpeg"/><Relationship Id="rId10" Type="http://schemas.openxmlformats.org/officeDocument/2006/relationships/image" Target="../media/image95.jpeg"/><Relationship Id="rId4" Type="http://schemas.openxmlformats.org/officeDocument/2006/relationships/image" Target="../media/image3.jpeg"/><Relationship Id="rId9" Type="http://schemas.openxmlformats.org/officeDocument/2006/relationships/image" Target="../media/image94.png"/></Relationships>
</file>

<file path=ppt/slides/_rels/slide32.xml.rels><?xml version="1.0" encoding="UTF-8" standalone="yes"?>
<Relationships xmlns="http://schemas.openxmlformats.org/package/2006/relationships"><Relationship Id="rId8" Type="http://schemas.openxmlformats.org/officeDocument/2006/relationships/hyperlink" Target="http://www.researchgate.net/" TargetMode="External"/><Relationship Id="rId13" Type="http://schemas.openxmlformats.org/officeDocument/2006/relationships/image" Target="../media/image101.jpeg"/><Relationship Id="rId18" Type="http://schemas.openxmlformats.org/officeDocument/2006/relationships/hyperlink" Target="http://www.methodspace.com/" TargetMode="External"/><Relationship Id="rId3" Type="http://schemas.openxmlformats.org/officeDocument/2006/relationships/image" Target="../media/image5.jpeg"/><Relationship Id="rId21" Type="http://schemas.openxmlformats.org/officeDocument/2006/relationships/image" Target="../media/image105.png"/><Relationship Id="rId7" Type="http://schemas.openxmlformats.org/officeDocument/2006/relationships/image" Target="../media/image98.jpeg"/><Relationship Id="rId12" Type="http://schemas.openxmlformats.org/officeDocument/2006/relationships/hyperlink" Target="http://www.xing.com/" TargetMode="External"/><Relationship Id="rId17" Type="http://schemas.openxmlformats.org/officeDocument/2006/relationships/image" Target="../media/image103.png"/><Relationship Id="rId2" Type="http://schemas.openxmlformats.org/officeDocument/2006/relationships/notesSlide" Target="../notesSlides/notesSlide20.xml"/><Relationship Id="rId16" Type="http://schemas.openxmlformats.org/officeDocument/2006/relationships/hyperlink" Target="https://www.diigo.com/" TargetMode="External"/><Relationship Id="rId20" Type="http://schemas.openxmlformats.org/officeDocument/2006/relationships/hyperlink" Target="https://cordis.europa.eu/es" TargetMode="External"/><Relationship Id="rId1" Type="http://schemas.openxmlformats.org/officeDocument/2006/relationships/slideLayout" Target="../slideLayouts/slideLayout12.xml"/><Relationship Id="rId6" Type="http://schemas.openxmlformats.org/officeDocument/2006/relationships/hyperlink" Target="http://www.academia.edu/" TargetMode="External"/><Relationship Id="rId11" Type="http://schemas.openxmlformats.org/officeDocument/2006/relationships/image" Target="../media/image100.jpeg"/><Relationship Id="rId5" Type="http://schemas.openxmlformats.org/officeDocument/2006/relationships/image" Target="../media/image4.jpeg"/><Relationship Id="rId15" Type="http://schemas.openxmlformats.org/officeDocument/2006/relationships/image" Target="../media/image102.jpeg"/><Relationship Id="rId10" Type="http://schemas.openxmlformats.org/officeDocument/2006/relationships/hyperlink" Target="http://es.linkedin.com/" TargetMode="External"/><Relationship Id="rId19" Type="http://schemas.openxmlformats.org/officeDocument/2006/relationships/image" Target="../media/image104.jpeg"/><Relationship Id="rId4" Type="http://schemas.openxmlformats.org/officeDocument/2006/relationships/image" Target="../media/image3.jpeg"/><Relationship Id="rId9" Type="http://schemas.openxmlformats.org/officeDocument/2006/relationships/image" Target="../media/image99.png"/><Relationship Id="rId14" Type="http://schemas.openxmlformats.org/officeDocument/2006/relationships/hyperlink" Target="http://www.ning.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etsi.org/" TargetMode="External"/><Relationship Id="rId13" Type="http://schemas.openxmlformats.org/officeDocument/2006/relationships/image" Target="../media/image108.png"/><Relationship Id="rId3" Type="http://schemas.openxmlformats.org/officeDocument/2006/relationships/image" Target="../media/image5.jpeg"/><Relationship Id="rId7" Type="http://schemas.openxmlformats.org/officeDocument/2006/relationships/hyperlink" Target="https://docta.ucm.es/home" TargetMode="External"/><Relationship Id="rId12" Type="http://schemas.openxmlformats.org/officeDocument/2006/relationships/hyperlink" Target="https://blogingenieria.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blogs.nasa.gov/spacestation/" TargetMode="External"/><Relationship Id="rId11" Type="http://schemas.openxmlformats.org/officeDocument/2006/relationships/image" Target="../media/image107.png"/><Relationship Id="rId5" Type="http://schemas.openxmlformats.org/officeDocument/2006/relationships/image" Target="../media/image4.jpeg"/><Relationship Id="rId15" Type="http://schemas.openxmlformats.org/officeDocument/2006/relationships/image" Target="../media/image110.png"/><Relationship Id="rId10" Type="http://schemas.openxmlformats.org/officeDocument/2006/relationships/image" Target="../media/image106.png"/><Relationship Id="rId4" Type="http://schemas.openxmlformats.org/officeDocument/2006/relationships/image" Target="../media/image3.jpeg"/><Relationship Id="rId9" Type="http://schemas.openxmlformats.org/officeDocument/2006/relationships/hyperlink" Target="http://www.researchgate.net/profile/Juan_Murillo-Fuentes" TargetMode="External"/><Relationship Id="rId14" Type="http://schemas.openxmlformats.org/officeDocument/2006/relationships/image" Target="../media/image109.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fama.us.es/permalink/34CBUA_US/3enc2g/alma991013077209104987"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https://fama.us.es/permalink/34CBUA_US/3enc2g/alma9910059905297049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biblus.us.es/bibing/proyectos/"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hyperlink" Target="https://fama.us.es/permalink/34CBUA_US/3enc2g/alma991006360539704987" TargetMode="External"/><Relationship Id="rId13" Type="http://schemas.openxmlformats.org/officeDocument/2006/relationships/hyperlink" Target="https://www.itu.int/pub/R-REC/es" TargetMode="External"/><Relationship Id="rId3" Type="http://schemas.openxmlformats.org/officeDocument/2006/relationships/image" Target="../media/image3.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bib.us.es/ingenieros/normas-t%c3%a9cnicas" TargetMode="External"/><Relationship Id="rId11" Type="http://schemas.openxmlformats.org/officeDocument/2006/relationships/hyperlink" Target="https://www.itu.int/es/ITU-T/publications/Pages/recs.aspx" TargetMode="External"/><Relationship Id="rId5" Type="http://schemas.openxmlformats.org/officeDocument/2006/relationships/image" Target="../media/image5.jpeg"/><Relationship Id="rId10" Type="http://schemas.openxmlformats.org/officeDocument/2006/relationships/image" Target="../media/image13.png"/><Relationship Id="rId4" Type="http://schemas.openxmlformats.org/officeDocument/2006/relationships/image" Target="../media/image4.jpeg"/><Relationship Id="rId9" Type="http://schemas.openxmlformats.org/officeDocument/2006/relationships/image" Target="../media/image12.jpe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b.us.es/ingenieros/patente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0.png"/><Relationship Id="rId7"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eetsi"/>
          <p:cNvPicPr>
            <a:picLocks noGrp="1" noChangeAspect="1" noChangeArrowheads="1" noCrop="1"/>
          </p:cNvPicPr>
          <p:nvPr>
            <p:ph sz="quarter" idx="3"/>
          </p:nvPr>
        </p:nvPicPr>
        <p:blipFill>
          <a:blip r:embed="rId3" cstate="print"/>
          <a:srcRect/>
          <a:stretch>
            <a:fillRect/>
          </a:stretch>
        </p:blipFill>
        <p:spPr>
          <a:xfrm>
            <a:off x="250825" y="5876925"/>
            <a:ext cx="762000" cy="762000"/>
          </a:xfrm>
        </p:spPr>
      </p:pic>
      <p:sp>
        <p:nvSpPr>
          <p:cNvPr id="3075" name="Text Box 6"/>
          <p:cNvSpPr txBox="1">
            <a:spLocks noChangeArrowheads="1"/>
          </p:cNvSpPr>
          <p:nvPr/>
        </p:nvSpPr>
        <p:spPr bwMode="auto">
          <a:xfrm>
            <a:off x="611188" y="1557338"/>
            <a:ext cx="8208962" cy="3785652"/>
          </a:xfrm>
          <a:prstGeom prst="rect">
            <a:avLst/>
          </a:prstGeom>
          <a:noFill/>
          <a:ln w="9525">
            <a:solidFill>
              <a:schemeClr val="tx1"/>
            </a:solidFill>
            <a:miter lim="800000"/>
            <a:headEnd/>
            <a:tailEnd/>
          </a:ln>
        </p:spPr>
        <p:txBody>
          <a:bodyPr>
            <a:spAutoFit/>
          </a:bodyPr>
          <a:lstStyle/>
          <a:p>
            <a:pPr algn="ctr">
              <a:defRPr/>
            </a:pPr>
            <a:endParaRPr lang="es-ES" sz="2000" b="1" i="1" dirty="0">
              <a:solidFill>
                <a:srgbClr val="990000"/>
              </a:solidFill>
              <a:latin typeface="Calibri" pitchFamily="34" charset="0"/>
              <a:cs typeface="+mn-cs"/>
            </a:endParaRPr>
          </a:p>
          <a:p>
            <a:pPr algn="ctr">
              <a:defRPr/>
            </a:pPr>
            <a:endParaRPr lang="es-ES" sz="2000" b="1" i="1" dirty="0">
              <a:solidFill>
                <a:srgbClr val="990000"/>
              </a:solidFill>
              <a:latin typeface="Calibri" pitchFamily="34" charset="0"/>
              <a:cs typeface="+mn-cs"/>
            </a:endParaRPr>
          </a:p>
          <a:p>
            <a:pPr algn="ctr">
              <a:defRPr/>
            </a:pPr>
            <a:r>
              <a:rPr lang="es-ES" sz="2800" b="1" i="1" dirty="0">
                <a:solidFill>
                  <a:srgbClr val="990000"/>
                </a:solidFill>
                <a:latin typeface="+mj-lt"/>
                <a:cs typeface="+mn-cs"/>
              </a:rPr>
              <a:t>Competencias en información para el </a:t>
            </a:r>
          </a:p>
          <a:p>
            <a:pPr algn="ctr">
              <a:defRPr/>
            </a:pPr>
            <a:r>
              <a:rPr lang="es-ES" sz="2800" b="1" i="1" dirty="0">
                <a:solidFill>
                  <a:srgbClr val="990000"/>
                </a:solidFill>
                <a:latin typeface="+mj-lt"/>
                <a:cs typeface="+mn-cs"/>
              </a:rPr>
              <a:t> </a:t>
            </a:r>
            <a:r>
              <a:rPr lang="es-ES" sz="2400" b="1" i="1" dirty="0">
                <a:solidFill>
                  <a:srgbClr val="990000"/>
                </a:solidFill>
                <a:latin typeface="+mj-lt"/>
                <a:cs typeface="+mn-cs"/>
              </a:rPr>
              <a:t>Grado en Ingeniería de las tecnologías de telecomunicación</a:t>
            </a:r>
          </a:p>
          <a:p>
            <a:pPr algn="ctr">
              <a:defRPr/>
            </a:pPr>
            <a:endParaRPr lang="es-ES" sz="2400" b="1" i="1" dirty="0">
              <a:solidFill>
                <a:srgbClr val="990000"/>
              </a:solidFill>
              <a:latin typeface="+mj-lt"/>
              <a:cs typeface="+mn-cs"/>
            </a:endParaRPr>
          </a:p>
          <a:p>
            <a:pPr algn="ctr">
              <a:defRPr/>
            </a:pPr>
            <a:r>
              <a:rPr lang="es-ES" sz="2400" b="1" i="1" dirty="0">
                <a:solidFill>
                  <a:srgbClr val="990000"/>
                </a:solidFill>
                <a:latin typeface="+mj-lt"/>
                <a:cs typeface="+mn-cs"/>
              </a:rPr>
              <a:t>Asignatura: Proyectos de Telemática</a:t>
            </a: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r>
              <a:rPr lang="es-ES" sz="2400" b="1" dirty="0">
                <a:latin typeface="Calibri" pitchFamily="34" charset="0"/>
                <a:cs typeface="+mn-cs"/>
              </a:rPr>
              <a:t>				</a:t>
            </a:r>
            <a:r>
              <a:rPr lang="es-ES" sz="2400" b="1" i="1" dirty="0">
                <a:solidFill>
                  <a:srgbClr val="990000"/>
                </a:solidFill>
                <a:latin typeface="Calibri" pitchFamily="34" charset="0"/>
                <a:cs typeface="+mn-cs"/>
              </a:rPr>
              <a:t>Edición de octubre de 2025</a:t>
            </a:r>
            <a:r>
              <a:rPr lang="es-ES" sz="2400" b="1" dirty="0">
                <a:latin typeface="Calibri" pitchFamily="34" charset="0"/>
                <a:cs typeface="+mn-cs"/>
              </a:rPr>
              <a:t>		</a:t>
            </a:r>
            <a:r>
              <a:rPr lang="es-ES" sz="2000" b="1" dirty="0">
                <a:latin typeface="Calibri" pitchFamily="34" charset="0"/>
                <a:cs typeface="+mn-cs"/>
              </a:rPr>
              <a:t>					</a:t>
            </a:r>
            <a:r>
              <a:rPr lang="es-ES" sz="1600" b="1" dirty="0">
                <a:latin typeface="Calibri" pitchFamily="34" charset="0"/>
                <a:cs typeface="+mn-cs"/>
              </a:rPr>
              <a:t>		</a:t>
            </a:r>
            <a:endParaRPr lang="es-ES" sz="1600" b="1" dirty="0">
              <a:solidFill>
                <a:srgbClr val="800000"/>
              </a:solidFill>
              <a:latin typeface="Calibri" pitchFamily="34" charset="0"/>
              <a:cs typeface="+mn-cs"/>
            </a:endParaRPr>
          </a:p>
        </p:txBody>
      </p:sp>
      <p:sp>
        <p:nvSpPr>
          <p:cNvPr id="2052" name="Text Box 7"/>
          <p:cNvSpPr txBox="1">
            <a:spLocks noChangeArrowheads="1"/>
          </p:cNvSpPr>
          <p:nvPr/>
        </p:nvSpPr>
        <p:spPr bwMode="auto">
          <a:xfrm>
            <a:off x="250825" y="5949950"/>
            <a:ext cx="1800225" cy="366713"/>
          </a:xfrm>
          <a:prstGeom prst="rect">
            <a:avLst/>
          </a:prstGeom>
          <a:noFill/>
          <a:ln w="9525">
            <a:noFill/>
            <a:miter lim="800000"/>
            <a:headEnd/>
            <a:tailEnd/>
          </a:ln>
        </p:spPr>
        <p:txBody>
          <a:bodyPr>
            <a:spAutoFit/>
          </a:bodyPr>
          <a:lstStyle/>
          <a:p>
            <a:pPr>
              <a:spcBef>
                <a:spcPct val="50000"/>
              </a:spcBef>
            </a:pPr>
            <a:endParaRPr lang="es-ES" altLang="es-ES">
              <a:latin typeface="Calibri" pitchFamily="34" charset="0"/>
            </a:endParaRPr>
          </a:p>
        </p:txBody>
      </p:sp>
      <p:pic>
        <p:nvPicPr>
          <p:cNvPr id="2053" name="0 Imagen" descr="INGENIERIA.jpg"/>
          <p:cNvPicPr>
            <a:picLocks noChangeAspect="1" noChangeArrowheads="1"/>
          </p:cNvPicPr>
          <p:nvPr/>
        </p:nvPicPr>
        <p:blipFill>
          <a:blip r:embed="rId4" cstate="print"/>
          <a:srcRect/>
          <a:stretch>
            <a:fillRect/>
          </a:stretch>
        </p:blipFill>
        <p:spPr bwMode="auto">
          <a:xfrm>
            <a:off x="7235825" y="5805488"/>
            <a:ext cx="1531938" cy="6207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6">
            <a:extLst>
              <a:ext uri="{FF2B5EF4-FFF2-40B4-BE49-F238E27FC236}">
                <a16:creationId xmlns:a16="http://schemas.microsoft.com/office/drawing/2014/main" id="{EAED0B3B-5A21-5CB4-E5BE-9D99112EE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9" y="2065735"/>
            <a:ext cx="3821906" cy="357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upo 7">
            <a:extLst>
              <a:ext uri="{FF2B5EF4-FFF2-40B4-BE49-F238E27FC236}">
                <a16:creationId xmlns:a16="http://schemas.microsoft.com/office/drawing/2014/main" id="{DB3BEE50-9DA4-BEF5-133F-10F502FE3987}"/>
              </a:ext>
            </a:extLst>
          </p:cNvPr>
          <p:cNvGrpSpPr>
            <a:grpSpLocks/>
          </p:cNvGrpSpPr>
          <p:nvPr/>
        </p:nvGrpSpPr>
        <p:grpSpPr bwMode="auto">
          <a:xfrm>
            <a:off x="521494" y="1214438"/>
            <a:ext cx="3823097" cy="775097"/>
            <a:chOff x="71988" y="118623"/>
            <a:chExt cx="5952879" cy="1305765"/>
          </a:xfrm>
        </p:grpSpPr>
        <p:sp>
          <p:nvSpPr>
            <p:cNvPr id="9" name="Rectángulo: esquinas redondeadas 8">
              <a:extLst>
                <a:ext uri="{FF2B5EF4-FFF2-40B4-BE49-F238E27FC236}">
                  <a16:creationId xmlns:a16="http://schemas.microsoft.com/office/drawing/2014/main" id="{E8EBD313-F63E-D94C-4940-EB71516B7042}"/>
                </a:ext>
              </a:extLst>
            </p:cNvPr>
            <p:cNvSpPr/>
            <p:nvPr/>
          </p:nvSpPr>
          <p:spPr>
            <a:xfrm>
              <a:off x="71988" y="118623"/>
              <a:ext cx="5952879" cy="1305765"/>
            </a:xfrm>
            <a:prstGeom prst="roundRect">
              <a:avLst>
                <a:gd name="adj" fmla="val 10000"/>
              </a:avLst>
            </a:prstGeom>
            <a:solidFill>
              <a:srgbClr val="F21A1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s-ES" sz="1350"/>
            </a:p>
          </p:txBody>
        </p:sp>
        <p:sp>
          <p:nvSpPr>
            <p:cNvPr id="10" name="Rectángulo: esquinas redondeadas 4">
              <a:extLst>
                <a:ext uri="{FF2B5EF4-FFF2-40B4-BE49-F238E27FC236}">
                  <a16:creationId xmlns:a16="http://schemas.microsoft.com/office/drawing/2014/main" id="{8C6E01DE-EB73-3B22-4A69-7BEF60A5CACC}"/>
                </a:ext>
              </a:extLst>
            </p:cNvPr>
            <p:cNvSpPr txBox="1"/>
            <p:nvPr/>
          </p:nvSpPr>
          <p:spPr>
            <a:xfrm>
              <a:off x="110921" y="156733"/>
              <a:ext cx="5875014" cy="1229544"/>
            </a:xfrm>
            <a:prstGeom prst="rect">
              <a:avLst/>
            </a:prstGeom>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a:lnSpc>
                  <a:spcPct val="90000"/>
                </a:lnSpc>
                <a:spcAft>
                  <a:spcPct val="35000"/>
                </a:spcAft>
                <a:defRPr/>
              </a:pPr>
              <a:r>
                <a:rPr lang="es-ES" b="1" dirty="0">
                  <a:latin typeface="Cavolini" panose="03000502040302020204" pitchFamily="66" charset="0"/>
                  <a:cs typeface="Cavolini" panose="03000502040302020204" pitchFamily="66" charset="0"/>
                </a:rPr>
                <a:t>Uso ético de la IA</a:t>
              </a:r>
            </a:p>
          </p:txBody>
        </p:sp>
      </p:grpSp>
      <p:pic>
        <p:nvPicPr>
          <p:cNvPr id="12292" name="Imagen 11">
            <a:hlinkClick r:id="rId3"/>
            <a:extLst>
              <a:ext uri="{FF2B5EF4-FFF2-40B4-BE49-F238E27FC236}">
                <a16:creationId xmlns:a16="http://schemas.microsoft.com/office/drawing/2014/main" id="{5638BFEE-C508-626E-41BF-DC2C9E050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516" y="1169194"/>
            <a:ext cx="2962275" cy="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13">
            <a:extLst>
              <a:ext uri="{FF2B5EF4-FFF2-40B4-BE49-F238E27FC236}">
                <a16:creationId xmlns:a16="http://schemas.microsoft.com/office/drawing/2014/main" id="{37F3F775-B96B-1241-D462-4285F3C863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853" y="1237060"/>
            <a:ext cx="7286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n 15">
            <a:extLst>
              <a:ext uri="{FF2B5EF4-FFF2-40B4-BE49-F238E27FC236}">
                <a16:creationId xmlns:a16="http://schemas.microsoft.com/office/drawing/2014/main" id="{01AE5AF2-01D2-E11E-ED07-24D554DE40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544" y="1958579"/>
            <a:ext cx="2591991" cy="365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uadroTexto 17">
            <a:extLst>
              <a:ext uri="{FF2B5EF4-FFF2-40B4-BE49-F238E27FC236}">
                <a16:creationId xmlns:a16="http://schemas.microsoft.com/office/drawing/2014/main" id="{9C9744B4-0A79-CA02-FC6A-D8FFF9DAFFED}"/>
              </a:ext>
            </a:extLst>
          </p:cNvPr>
          <p:cNvSpPr txBox="1">
            <a:spLocks noChangeArrowheads="1"/>
          </p:cNvSpPr>
          <p:nvPr/>
        </p:nvSpPr>
        <p:spPr bwMode="auto">
          <a:xfrm>
            <a:off x="7812881" y="4907756"/>
            <a:ext cx="97155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825"/>
              <a:t>Fuente: Aleksandr Tiulkanov, citado en Sabzalieva y Valentini (2023) </a:t>
            </a:r>
          </a:p>
        </p:txBody>
      </p:sp>
      <p:pic>
        <p:nvPicPr>
          <p:cNvPr id="2" name="Picture 3" descr="marca-tinta-roja_100x89">
            <a:extLst>
              <a:ext uri="{FF2B5EF4-FFF2-40B4-BE49-F238E27FC236}">
                <a16:creationId xmlns:a16="http://schemas.microsoft.com/office/drawing/2014/main" id="{4A58CFE8-D27D-4DA1-0781-80F2724103F7}"/>
              </a:ext>
            </a:extLst>
          </p:cNvPr>
          <p:cNvPicPr>
            <a:picLocks noGrp="1" noChangeAspect="1" noChangeArrowheads="1"/>
          </p:cNvPicPr>
          <p:nvPr>
            <p:ph sz="half" idx="1"/>
          </p:nvPr>
        </p:nvPicPr>
        <p:blipFill>
          <a:blip r:embed="rId7" cstate="print"/>
          <a:srcRect/>
          <a:stretch>
            <a:fillRect/>
          </a:stretch>
        </p:blipFill>
        <p:spPr>
          <a:xfrm>
            <a:off x="179388" y="6076950"/>
            <a:ext cx="647700" cy="576263"/>
          </a:xfrm>
        </p:spPr>
      </p:pic>
      <p:pic>
        <p:nvPicPr>
          <p:cNvPr id="3" name="0 Imagen" descr="INGENIERIA.jpg">
            <a:extLst>
              <a:ext uri="{FF2B5EF4-FFF2-40B4-BE49-F238E27FC236}">
                <a16:creationId xmlns:a16="http://schemas.microsoft.com/office/drawing/2014/main" id="{1B1E7E59-8D26-4718-BFAA-3FA954D2805B}"/>
              </a:ext>
            </a:extLst>
          </p:cNvPr>
          <p:cNvPicPr>
            <a:picLocks noChangeAspect="1" noChangeArrowheads="1"/>
          </p:cNvPicPr>
          <p:nvPr/>
        </p:nvPicPr>
        <p:blipFill>
          <a:blip r:embed="rId8" cstate="print"/>
          <a:srcRect/>
          <a:stretch>
            <a:fillRect/>
          </a:stretch>
        </p:blipFill>
        <p:spPr bwMode="auto">
          <a:xfrm>
            <a:off x="7308850" y="6130925"/>
            <a:ext cx="1439863" cy="582613"/>
          </a:xfrm>
          <a:prstGeom prst="rect">
            <a:avLst/>
          </a:prstGeom>
          <a:noFill/>
          <a:ln w="9525">
            <a:noFill/>
            <a:miter lim="800000"/>
            <a:headEnd/>
            <a:tailEnd/>
          </a:ln>
        </p:spPr>
      </p:pic>
      <p:sp>
        <p:nvSpPr>
          <p:cNvPr id="4" name="Text Box 5">
            <a:extLst>
              <a:ext uri="{FF2B5EF4-FFF2-40B4-BE49-F238E27FC236}">
                <a16:creationId xmlns:a16="http://schemas.microsoft.com/office/drawing/2014/main" id="{F2E80217-8BAA-23AD-E02D-10E450588420}"/>
              </a:ext>
            </a:extLst>
          </p:cNvPr>
          <p:cNvSpPr txBox="1">
            <a:spLocks noChangeArrowheads="1"/>
          </p:cNvSpPr>
          <p:nvPr/>
        </p:nvSpPr>
        <p:spPr bwMode="auto">
          <a:xfrm>
            <a:off x="2987824" y="213112"/>
            <a:ext cx="3547381" cy="584775"/>
          </a:xfrm>
          <a:prstGeom prst="rect">
            <a:avLst/>
          </a:prstGeom>
          <a:noFill/>
          <a:ln w="9525">
            <a:noFill/>
            <a:miter lim="800000"/>
            <a:headEnd/>
            <a:tailEnd/>
          </a:ln>
        </p:spPr>
        <p:txBody>
          <a:bodyPr wrap="none">
            <a:spAutoFit/>
          </a:bodyPr>
          <a:lstStyle/>
          <a:p>
            <a:r>
              <a:rPr lang="es-ES" sz="3200" dirty="0"/>
              <a:t>Inteligencia artificial</a:t>
            </a:r>
          </a:p>
        </p:txBody>
      </p:sp>
      <p:sp>
        <p:nvSpPr>
          <p:cNvPr id="6" name="Rectangle 5">
            <a:extLst>
              <a:ext uri="{FF2B5EF4-FFF2-40B4-BE49-F238E27FC236}">
                <a16:creationId xmlns:a16="http://schemas.microsoft.com/office/drawing/2014/main" id="{7235FE9F-B00C-007B-7F8D-808130BA308C}"/>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5" name="Picture 2" descr="logoALAS">
            <a:extLst>
              <a:ext uri="{FF2B5EF4-FFF2-40B4-BE49-F238E27FC236}">
                <a16:creationId xmlns:a16="http://schemas.microsoft.com/office/drawing/2014/main" id="{0B042146-36BB-6376-D5F4-B5F622C3E5E7}"/>
              </a:ext>
            </a:extLst>
          </p:cNvPr>
          <p:cNvPicPr>
            <a:picLocks noGrp="1" noChangeAspect="1" noChangeArrowheads="1"/>
          </p:cNvPicPr>
          <p:nvPr>
            <p:ph type="title"/>
          </p:nvPr>
        </p:nvPicPr>
        <p:blipFill>
          <a:blip r:embed="rId9" cstate="print">
            <a:clrChange>
              <a:clrFrom>
                <a:srgbClr val="FDFDFD"/>
              </a:clrFrom>
              <a:clrTo>
                <a:srgbClr val="FDFDFD">
                  <a:alpha val="0"/>
                </a:srgbClr>
              </a:clrTo>
            </a:clrChange>
          </a:blip>
          <a:srcRect l="7031"/>
          <a:stretch>
            <a:fillRect/>
          </a:stretch>
        </p:blipFill>
        <p:spPr>
          <a:xfrm>
            <a:off x="0" y="-13377"/>
            <a:ext cx="1965325" cy="1143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6">
            <a:hlinkClick r:id="rId2"/>
            <a:extLst>
              <a:ext uri="{FF2B5EF4-FFF2-40B4-BE49-F238E27FC236}">
                <a16:creationId xmlns:a16="http://schemas.microsoft.com/office/drawing/2014/main" id="{9B5B21DA-FCEC-0D88-3281-C64C6BF88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9623"/>
            <a:ext cx="6966347" cy="440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2EA9B637-BAE6-BE7D-6411-A94B83B75CC9}"/>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4" name="Picture 3" descr="marca-tinta-roja_100x89">
            <a:extLst>
              <a:ext uri="{FF2B5EF4-FFF2-40B4-BE49-F238E27FC236}">
                <a16:creationId xmlns:a16="http://schemas.microsoft.com/office/drawing/2014/main" id="{45046A10-C46F-CCE7-B37A-BE037E018652}"/>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pic>
        <p:nvPicPr>
          <p:cNvPr id="5" name="0 Imagen" descr="INGENIERIA.jpg">
            <a:extLst>
              <a:ext uri="{FF2B5EF4-FFF2-40B4-BE49-F238E27FC236}">
                <a16:creationId xmlns:a16="http://schemas.microsoft.com/office/drawing/2014/main" id="{A87F9CAF-0D2A-E5B4-95E2-DE9A12658F5B}"/>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11" name="Imagen 10">
            <a:hlinkClick r:id="rId6"/>
            <a:extLst>
              <a:ext uri="{FF2B5EF4-FFF2-40B4-BE49-F238E27FC236}">
                <a16:creationId xmlns:a16="http://schemas.microsoft.com/office/drawing/2014/main" id="{165367FC-5239-00ED-EE1A-0521C0E4A24E}"/>
              </a:ext>
            </a:extLst>
          </p:cNvPr>
          <p:cNvPicPr>
            <a:picLocks noChangeAspect="1"/>
          </p:cNvPicPr>
          <p:nvPr/>
        </p:nvPicPr>
        <p:blipFill>
          <a:blip r:embed="rId7"/>
          <a:stretch>
            <a:fillRect/>
          </a:stretch>
        </p:blipFill>
        <p:spPr>
          <a:xfrm>
            <a:off x="2211215" y="1909768"/>
            <a:ext cx="5889798" cy="4144673"/>
          </a:xfrm>
          <a:prstGeom prst="rect">
            <a:avLst/>
          </a:prstGeom>
        </p:spPr>
      </p:pic>
      <p:sp>
        <p:nvSpPr>
          <p:cNvPr id="12" name="Text Box 5">
            <a:extLst>
              <a:ext uri="{FF2B5EF4-FFF2-40B4-BE49-F238E27FC236}">
                <a16:creationId xmlns:a16="http://schemas.microsoft.com/office/drawing/2014/main" id="{2F8F3E68-DB4C-9375-5A76-B5BF95052FB0}"/>
              </a:ext>
            </a:extLst>
          </p:cNvPr>
          <p:cNvSpPr txBox="1">
            <a:spLocks noChangeArrowheads="1"/>
          </p:cNvSpPr>
          <p:nvPr/>
        </p:nvSpPr>
        <p:spPr bwMode="auto">
          <a:xfrm>
            <a:off x="2987824" y="213112"/>
            <a:ext cx="3547381" cy="584775"/>
          </a:xfrm>
          <a:prstGeom prst="rect">
            <a:avLst/>
          </a:prstGeom>
          <a:noFill/>
          <a:ln w="9525">
            <a:noFill/>
            <a:miter lim="800000"/>
            <a:headEnd/>
            <a:tailEnd/>
          </a:ln>
        </p:spPr>
        <p:txBody>
          <a:bodyPr wrap="none">
            <a:spAutoFit/>
          </a:bodyPr>
          <a:lstStyle/>
          <a:p>
            <a:r>
              <a:rPr lang="es-ES" sz="3200" dirty="0"/>
              <a:t>Inteligencia artificial</a:t>
            </a:r>
          </a:p>
        </p:txBody>
      </p:sp>
      <p:pic>
        <p:nvPicPr>
          <p:cNvPr id="2" name="Picture 2" descr="logoALAS">
            <a:extLst>
              <a:ext uri="{FF2B5EF4-FFF2-40B4-BE49-F238E27FC236}">
                <a16:creationId xmlns:a16="http://schemas.microsoft.com/office/drawing/2014/main" id="{EC301CF3-B7E3-05C6-76BE-8B0508B4309A}"/>
              </a:ext>
            </a:extLst>
          </p:cNvPr>
          <p:cNvPicPr>
            <a:picLocks noGrp="1" noChangeAspect="1" noChangeArrowheads="1"/>
          </p:cNvPicPr>
          <p:nvPr>
            <p:ph type="title"/>
          </p:nvPr>
        </p:nvPicPr>
        <p:blipFill>
          <a:blip r:embed="rId8" cstate="print">
            <a:clrChange>
              <a:clrFrom>
                <a:srgbClr val="FDFDFD"/>
              </a:clrFrom>
              <a:clrTo>
                <a:srgbClr val="FDFDFD">
                  <a:alpha val="0"/>
                </a:srgbClr>
              </a:clrTo>
            </a:clrChange>
          </a:blip>
          <a:srcRect l="7031"/>
          <a:stretch>
            <a:fillRect/>
          </a:stretch>
        </p:blipFill>
        <p:spPr>
          <a:xfrm>
            <a:off x="0" y="-13377"/>
            <a:ext cx="1965325" cy="1143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E16B091-7D42-F360-4CEE-445540FA79C6}"/>
              </a:ext>
            </a:extLst>
          </p:cNvPr>
          <p:cNvPicPr>
            <a:picLocks noChangeAspect="1"/>
          </p:cNvPicPr>
          <p:nvPr/>
        </p:nvPicPr>
        <p:blipFill>
          <a:blip r:embed="rId3"/>
          <a:stretch>
            <a:fillRect/>
          </a:stretch>
        </p:blipFill>
        <p:spPr>
          <a:xfrm>
            <a:off x="353653" y="2496755"/>
            <a:ext cx="8323499" cy="4207184"/>
          </a:xfrm>
          <a:prstGeom prst="rect">
            <a:avLst/>
          </a:prstGeom>
        </p:spPr>
      </p:pic>
      <p:sp>
        <p:nvSpPr>
          <p:cNvPr id="5427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427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427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sp>
        <p:nvSpPr>
          <p:cNvPr id="7" name="6 Rectángulo"/>
          <p:cNvSpPr>
            <a:spLocks noChangeArrowheads="1"/>
          </p:cNvSpPr>
          <p:nvPr/>
        </p:nvSpPr>
        <p:spPr bwMode="auto">
          <a:xfrm>
            <a:off x="395536" y="1196975"/>
            <a:ext cx="8569077" cy="523220"/>
          </a:xfrm>
          <a:prstGeom prst="rect">
            <a:avLst/>
          </a:prstGeom>
          <a:noFill/>
          <a:ln w="9525">
            <a:noFill/>
            <a:miter lim="800000"/>
            <a:headEnd/>
            <a:tailEnd/>
          </a:ln>
        </p:spPr>
        <p:txBody>
          <a:bodyPr wrap="square">
            <a:spAutoFit/>
          </a:bodyPr>
          <a:lstStyle/>
          <a:p>
            <a:r>
              <a:rPr lang="es-ES_tradnl" sz="1400" b="1" dirty="0">
                <a:solidFill>
                  <a:srgbClr val="800000"/>
                </a:solidFill>
              </a:rPr>
              <a:t>Internet</a:t>
            </a:r>
            <a:r>
              <a:rPr lang="es-ES_tradnl" sz="1400" dirty="0"/>
              <a:t> </a:t>
            </a:r>
          </a:p>
          <a:p>
            <a:r>
              <a:rPr lang="es-ES_tradnl" sz="1400" dirty="0"/>
              <a:t>Conjunto de redes de ordenadores interconectados a nivel mundial para la comunicación de datos  </a:t>
            </a:r>
          </a:p>
        </p:txBody>
      </p:sp>
      <p:sp>
        <p:nvSpPr>
          <p:cNvPr id="54280" name="Text Box 5"/>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sp>
        <p:nvSpPr>
          <p:cNvPr id="10" name="Text Box 6"/>
          <p:cNvSpPr txBox="1">
            <a:spLocks noChangeArrowheads="1"/>
          </p:cNvSpPr>
          <p:nvPr/>
        </p:nvSpPr>
        <p:spPr bwMode="auto">
          <a:xfrm>
            <a:off x="395536" y="1919743"/>
            <a:ext cx="8497639" cy="553998"/>
          </a:xfrm>
          <a:prstGeom prst="rect">
            <a:avLst/>
          </a:prstGeom>
          <a:noFill/>
          <a:ln w="9525">
            <a:noFill/>
            <a:miter lim="800000"/>
            <a:headEnd/>
            <a:tailEnd/>
          </a:ln>
        </p:spPr>
        <p:txBody>
          <a:bodyPr wrap="square">
            <a:spAutoFit/>
          </a:bodyPr>
          <a:lstStyle/>
          <a:p>
            <a:r>
              <a:rPr lang="es-ES" sz="1600" i="1" dirty="0">
                <a:solidFill>
                  <a:srgbClr val="990033"/>
                </a:solidFill>
              </a:rPr>
              <a:t>  </a:t>
            </a:r>
            <a:r>
              <a:rPr lang="es-ES" sz="1400" i="1" dirty="0"/>
              <a:t>“Red informática mundial, descentralizada, formada por la conexión directa entre computadoras u ordenadores mediante un protocolo especial de comunicación”</a:t>
            </a:r>
            <a:r>
              <a:rPr lang="es-ES" sz="1400" i="1" dirty="0">
                <a:solidFill>
                  <a:srgbClr val="990033"/>
                </a:solidFill>
              </a:rPr>
              <a:t> </a:t>
            </a:r>
            <a:r>
              <a:rPr lang="es-ES" sz="1400" i="1" dirty="0"/>
              <a:t>(Definición de </a:t>
            </a:r>
            <a:r>
              <a:rPr lang="es-ES" sz="1400" b="1" i="1" dirty="0">
                <a:solidFill>
                  <a:srgbClr val="990033"/>
                </a:solidFill>
              </a:rPr>
              <a:t>Internet</a:t>
            </a:r>
            <a:r>
              <a:rPr lang="es-ES" sz="1400" i="1" dirty="0"/>
              <a:t>. Diccionario de la RAE)</a:t>
            </a:r>
            <a:endParaRPr lang="es-ES" sz="1400" i="1" dirty="0">
              <a:solidFill>
                <a:srgbClr val="990033"/>
              </a:solidFill>
            </a:endParaRPr>
          </a:p>
        </p:txBody>
      </p:sp>
      <p:pic>
        <p:nvPicPr>
          <p:cNvPr id="54278"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54274" name="Picture 3" descr="marca-tinta-roja_100x89"/>
          <p:cNvPicPr>
            <a:picLocks noGrp="1" noChangeAspect="1" noChangeArrowheads="1"/>
          </p:cNvPicPr>
          <p:nvPr>
            <p:ph sz="half" idx="1"/>
          </p:nvPr>
        </p:nvPicPr>
        <p:blipFill>
          <a:blip r:embed="rId6" cstate="print"/>
          <a:srcRect/>
          <a:stretch>
            <a:fillRect/>
          </a:stretch>
        </p:blipFill>
        <p:spPr>
          <a:xfrm>
            <a:off x="179388" y="6076950"/>
            <a:ext cx="647700" cy="576263"/>
          </a:xfrm>
        </p:spPr>
      </p:pic>
      <p:pic>
        <p:nvPicPr>
          <p:cNvPr id="6" name="Imagen 5">
            <a:extLst>
              <a:ext uri="{FF2B5EF4-FFF2-40B4-BE49-F238E27FC236}">
                <a16:creationId xmlns:a16="http://schemas.microsoft.com/office/drawing/2014/main" id="{293750D0-22FC-798E-34A6-D0B45A441316}"/>
              </a:ext>
            </a:extLst>
          </p:cNvPr>
          <p:cNvPicPr>
            <a:picLocks noChangeAspect="1"/>
          </p:cNvPicPr>
          <p:nvPr/>
        </p:nvPicPr>
        <p:blipFill>
          <a:blip r:embed="rId7"/>
          <a:stretch>
            <a:fillRect/>
          </a:stretch>
        </p:blipFill>
        <p:spPr>
          <a:xfrm>
            <a:off x="6980626" y="4831146"/>
            <a:ext cx="1945014" cy="5232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179388" y="1269068"/>
            <a:ext cx="4799048" cy="3664449"/>
          </a:xfrm>
          <a:prstGeom prst="rect">
            <a:avLst/>
          </a:prstGeom>
        </p:spPr>
      </p:pic>
      <p:sp>
        <p:nvSpPr>
          <p:cNvPr id="3" name="Rectángulo 2"/>
          <p:cNvSpPr/>
          <p:nvPr/>
        </p:nvSpPr>
        <p:spPr>
          <a:xfrm>
            <a:off x="569890" y="4933517"/>
            <a:ext cx="3873433" cy="369332"/>
          </a:xfrm>
          <a:prstGeom prst="rect">
            <a:avLst/>
          </a:prstGeom>
        </p:spPr>
        <p:txBody>
          <a:bodyPr wrap="none">
            <a:spAutoFit/>
          </a:bodyPr>
          <a:lstStyle/>
          <a:p>
            <a:r>
              <a:rPr lang="es-ES" dirty="0">
                <a:hlinkClick r:id="rId7"/>
              </a:rPr>
              <a:t>http://www.submarinecablemap.com/</a:t>
            </a:r>
            <a:r>
              <a:rPr lang="es-ES" dirty="0"/>
              <a:t> </a:t>
            </a:r>
          </a:p>
        </p:txBody>
      </p:sp>
      <p:sp>
        <p:nvSpPr>
          <p:cNvPr id="4" name="Text Box 5">
            <a:extLst>
              <a:ext uri="{FF2B5EF4-FFF2-40B4-BE49-F238E27FC236}">
                <a16:creationId xmlns:a16="http://schemas.microsoft.com/office/drawing/2014/main" id="{3CAC719F-8255-D2A4-0E69-59F1E24C91E1}"/>
              </a:ext>
            </a:extLst>
          </p:cNvPr>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pic>
        <p:nvPicPr>
          <p:cNvPr id="1026" name="Picture 2" descr="El mapa 3D que revela la ubicación los 426 cables submarinos de fibra óptica utilizados para llevar Internet a diferentes regiones del planeta">
            <a:hlinkClick r:id="rId8"/>
            <a:extLst>
              <a:ext uri="{FF2B5EF4-FFF2-40B4-BE49-F238E27FC236}">
                <a16:creationId xmlns:a16="http://schemas.microsoft.com/office/drawing/2014/main" id="{CBD03867-3A17-212B-332A-1503460AE4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5745" y="3429000"/>
            <a:ext cx="4596627" cy="225224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9C2EC82-F20C-91ED-C8CE-54B8C4389E1D}"/>
              </a:ext>
            </a:extLst>
          </p:cNvPr>
          <p:cNvSpPr txBox="1"/>
          <p:nvPr/>
        </p:nvSpPr>
        <p:spPr>
          <a:xfrm>
            <a:off x="4848569" y="5681245"/>
            <a:ext cx="2727093" cy="369332"/>
          </a:xfrm>
          <a:prstGeom prst="rect">
            <a:avLst/>
          </a:prstGeom>
          <a:noFill/>
        </p:spPr>
        <p:txBody>
          <a:bodyPr wrap="none" rtlCol="0">
            <a:spAutoFit/>
          </a:bodyPr>
          <a:lstStyle/>
          <a:p>
            <a:r>
              <a:rPr lang="es-ES" dirty="0">
                <a:hlinkClick r:id="rId8"/>
              </a:rPr>
              <a:t>La Vanguardia, 27/09/2021</a:t>
            </a:r>
            <a:endParaRPr lang="es-ES" dirty="0"/>
          </a:p>
        </p:txBody>
      </p:sp>
    </p:spTree>
    <p:extLst>
      <p:ext uri="{BB962C8B-B14F-4D97-AF65-F5344CB8AC3E}">
        <p14:creationId xmlns:p14="http://schemas.microsoft.com/office/powerpoint/2010/main" val="16070515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AB0E8118-B083-A6CE-B0DD-F02373889E1D}"/>
              </a:ext>
            </a:extLst>
          </p:cNvPr>
          <p:cNvPicPr>
            <a:picLocks noChangeAspect="1"/>
          </p:cNvPicPr>
          <p:nvPr/>
        </p:nvPicPr>
        <p:blipFill>
          <a:blip r:embed="rId4"/>
          <a:stretch>
            <a:fillRect/>
          </a:stretch>
        </p:blipFill>
        <p:spPr>
          <a:xfrm>
            <a:off x="719572" y="1050925"/>
            <a:ext cx="7704856" cy="5491900"/>
          </a:xfrm>
          <a:prstGeom prst="rect">
            <a:avLst/>
          </a:prstGeom>
        </p:spPr>
      </p:pic>
      <p:pic>
        <p:nvPicPr>
          <p:cNvPr id="74754" name="Picture 3" descr="marca-tinta-roja_100x89"/>
          <p:cNvPicPr>
            <a:picLocks noGrp="1" noChangeAspect="1" noChangeArrowheads="1"/>
          </p:cNvPicPr>
          <p:nvPr>
            <p:ph sz="half" idx="1"/>
          </p:nvPr>
        </p:nvPicPr>
        <p:blipFill>
          <a:blip r:embed="rId5"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7" cstate="print"/>
          <a:srcRect/>
          <a:stretch>
            <a:fillRect/>
          </a:stretch>
        </p:blipFill>
        <p:spPr bwMode="auto">
          <a:xfrm>
            <a:off x="7308850" y="6130925"/>
            <a:ext cx="1439863" cy="582613"/>
          </a:xfrm>
          <a:prstGeom prst="rect">
            <a:avLst/>
          </a:prstGeom>
          <a:noFill/>
          <a:ln w="9525">
            <a:noFill/>
            <a:miter lim="800000"/>
            <a:headEnd/>
            <a:tailEnd/>
          </a:ln>
        </p:spPr>
      </p:pic>
      <p:sp>
        <p:nvSpPr>
          <p:cNvPr id="9"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Tree>
    <p:extLst>
      <p:ext uri="{BB962C8B-B14F-4D97-AF65-F5344CB8AC3E}">
        <p14:creationId xmlns:p14="http://schemas.microsoft.com/office/powerpoint/2010/main" val="29447463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sp>
        <p:nvSpPr>
          <p:cNvPr id="5529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530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530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530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55303"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a:t>La información y la web</a:t>
            </a:r>
          </a:p>
        </p:txBody>
      </p:sp>
      <p:sp>
        <p:nvSpPr>
          <p:cNvPr id="55304" name="Text Box 7"/>
          <p:cNvSpPr txBox="1">
            <a:spLocks noChangeArrowheads="1"/>
          </p:cNvSpPr>
          <p:nvPr/>
        </p:nvSpPr>
        <p:spPr bwMode="auto">
          <a:xfrm>
            <a:off x="827088" y="1268413"/>
            <a:ext cx="2012950" cy="1247775"/>
          </a:xfrm>
          <a:prstGeom prst="rect">
            <a:avLst/>
          </a:prstGeom>
          <a:noFill/>
          <a:ln w="9525">
            <a:noFill/>
            <a:miter lim="800000"/>
            <a:headEnd/>
            <a:tailEnd/>
          </a:ln>
        </p:spPr>
        <p:txBody>
          <a:bodyPr wrap="none">
            <a:spAutoFit/>
          </a:bodyPr>
          <a:lstStyle/>
          <a:p>
            <a:r>
              <a:rPr lang="es-ES" b="1" u="sng">
                <a:solidFill>
                  <a:srgbClr val="990033"/>
                </a:solidFill>
              </a:rPr>
              <a:t>Características</a:t>
            </a:r>
            <a:r>
              <a:rPr lang="es-ES" sz="2000"/>
              <a:t>	</a:t>
            </a:r>
          </a:p>
          <a:p>
            <a:r>
              <a:rPr lang="es-ES" sz="1400"/>
              <a:t>- Global</a:t>
            </a:r>
          </a:p>
          <a:p>
            <a:r>
              <a:rPr lang="es-ES" sz="1400"/>
              <a:t>- Multidisciplinar</a:t>
            </a:r>
          </a:p>
          <a:p>
            <a:r>
              <a:rPr lang="es-ES" sz="1400"/>
              <a:t>- Fácil de usar</a:t>
            </a:r>
          </a:p>
          <a:p>
            <a:r>
              <a:rPr lang="es-ES" sz="1400"/>
              <a:t>- Económica</a:t>
            </a:r>
          </a:p>
        </p:txBody>
      </p:sp>
      <p:sp>
        <p:nvSpPr>
          <p:cNvPr id="55305" name="Text Box 8"/>
          <p:cNvSpPr txBox="1">
            <a:spLocks noChangeArrowheads="1"/>
          </p:cNvSpPr>
          <p:nvPr/>
        </p:nvSpPr>
        <p:spPr bwMode="auto">
          <a:xfrm>
            <a:off x="2987675" y="1268413"/>
            <a:ext cx="6156325" cy="1692275"/>
          </a:xfrm>
          <a:prstGeom prst="rect">
            <a:avLst/>
          </a:prstGeom>
          <a:noFill/>
          <a:ln w="9525">
            <a:noFill/>
            <a:miter lim="800000"/>
            <a:headEnd/>
            <a:tailEnd/>
          </a:ln>
        </p:spPr>
        <p:txBody>
          <a:bodyPr>
            <a:spAutoFit/>
          </a:bodyPr>
          <a:lstStyle/>
          <a:p>
            <a:r>
              <a:rPr lang="es-ES" b="1" u="sng">
                <a:solidFill>
                  <a:srgbClr val="990033"/>
                </a:solidFill>
              </a:rPr>
              <a:t>Pero tiene sus limitaciones</a:t>
            </a:r>
            <a:r>
              <a:rPr lang="es-ES" sz="1600"/>
              <a:t>:</a:t>
            </a:r>
          </a:p>
          <a:p>
            <a:r>
              <a:rPr lang="es-ES" sz="1600"/>
              <a:t> </a:t>
            </a:r>
            <a:r>
              <a:rPr lang="es-ES" sz="1400"/>
              <a:t>- Sobreabundancia de la información</a:t>
            </a:r>
          </a:p>
          <a:p>
            <a:r>
              <a:rPr lang="es-ES" sz="1400"/>
              <a:t> - Escasa relevancia de buena parte de la misma</a:t>
            </a:r>
          </a:p>
          <a:p>
            <a:r>
              <a:rPr lang="es-ES" sz="1400"/>
              <a:t> - Quiebra del principio de autoridad (proliferación de “basura” documental)</a:t>
            </a:r>
          </a:p>
          <a:p>
            <a:r>
              <a:rPr lang="es-ES" sz="1400"/>
              <a:t> - Desorientación o desbordamiento cognitivo</a:t>
            </a:r>
          </a:p>
          <a:p>
            <a:r>
              <a:rPr lang="es-ES" sz="1400"/>
              <a:t> - Rangos de resultados limitados en función de los hábitos de búsqueda, </a:t>
            </a:r>
          </a:p>
          <a:p>
            <a:r>
              <a:rPr lang="es-ES" sz="1400"/>
              <a:t>   geografía, idioma…</a:t>
            </a:r>
          </a:p>
        </p:txBody>
      </p:sp>
      <p:pic>
        <p:nvPicPr>
          <p:cNvPr id="55306" name="Picture 8" descr="https://encrypted-tbn2.gstatic.com/images?q=tbn:ANd9GcTZB3_qaUxtIuDc963N7QvQhuHIoL1LdZtrtCK1gMbpxuSf19cq"/>
          <p:cNvPicPr>
            <a:picLocks noChangeAspect="1" noChangeArrowheads="1"/>
          </p:cNvPicPr>
          <p:nvPr/>
        </p:nvPicPr>
        <p:blipFill>
          <a:blip r:embed="rId6" cstate="print"/>
          <a:srcRect/>
          <a:stretch>
            <a:fillRect/>
          </a:stretch>
        </p:blipFill>
        <p:spPr bwMode="auto">
          <a:xfrm>
            <a:off x="468313" y="3429000"/>
            <a:ext cx="2016125" cy="2016125"/>
          </a:xfrm>
          <a:prstGeom prst="rect">
            <a:avLst/>
          </a:prstGeom>
          <a:noFill/>
          <a:ln w="9525">
            <a:noFill/>
            <a:miter lim="800000"/>
            <a:headEnd/>
            <a:tailEnd/>
          </a:ln>
        </p:spPr>
      </p:pic>
      <p:sp>
        <p:nvSpPr>
          <p:cNvPr id="55307" name="11 CuadroTexto"/>
          <p:cNvSpPr txBox="1">
            <a:spLocks noChangeArrowheads="1"/>
          </p:cNvSpPr>
          <p:nvPr/>
        </p:nvSpPr>
        <p:spPr bwMode="auto">
          <a:xfrm>
            <a:off x="2735263" y="3284538"/>
            <a:ext cx="6408737" cy="2586037"/>
          </a:xfrm>
          <a:prstGeom prst="rect">
            <a:avLst/>
          </a:prstGeom>
          <a:noFill/>
          <a:ln w="9525">
            <a:noFill/>
            <a:miter lim="800000"/>
            <a:headEnd/>
            <a:tailEnd/>
          </a:ln>
        </p:spPr>
        <p:txBody>
          <a:bodyPr>
            <a:spAutoFit/>
          </a:bodyPr>
          <a:lstStyle/>
          <a:p>
            <a:r>
              <a:rPr lang="es-ES"/>
              <a:t>Para obtener </a:t>
            </a:r>
            <a:r>
              <a:rPr lang="es-ES">
                <a:solidFill>
                  <a:srgbClr val="800000"/>
                </a:solidFill>
              </a:rPr>
              <a:t>información científica </a:t>
            </a:r>
            <a:r>
              <a:rPr lang="es-ES"/>
              <a:t>y evitar la </a:t>
            </a:r>
            <a:r>
              <a:rPr lang="es-ES">
                <a:solidFill>
                  <a:srgbClr val="800000"/>
                </a:solidFill>
              </a:rPr>
              <a:t>saturación informativa </a:t>
            </a:r>
            <a:r>
              <a:rPr lang="es-ES"/>
              <a:t>es necesario :</a:t>
            </a:r>
          </a:p>
          <a:p>
            <a:endParaRPr lang="es-ES">
              <a:solidFill>
                <a:srgbClr val="800000"/>
              </a:solidFill>
            </a:endParaRPr>
          </a:p>
          <a:p>
            <a:r>
              <a:rPr lang="es-ES">
                <a:solidFill>
                  <a:srgbClr val="800000"/>
                </a:solidFill>
              </a:rPr>
              <a:t>    </a:t>
            </a:r>
            <a:r>
              <a:rPr lang="es-ES" b="1">
                <a:solidFill>
                  <a:srgbClr val="800000"/>
                </a:solidFill>
              </a:rPr>
              <a:t>1.- Desarrollar habilidades tecnológicas</a:t>
            </a:r>
          </a:p>
          <a:p>
            <a:r>
              <a:rPr lang="es-ES"/>
              <a:t>          (herramientas de búsqueda, recursos...)</a:t>
            </a:r>
          </a:p>
          <a:p>
            <a:r>
              <a:rPr lang="es-ES">
                <a:solidFill>
                  <a:srgbClr val="800000"/>
                </a:solidFill>
              </a:rPr>
              <a:t>	</a:t>
            </a:r>
          </a:p>
          <a:p>
            <a:r>
              <a:rPr lang="es-ES">
                <a:solidFill>
                  <a:srgbClr val="800000"/>
                </a:solidFill>
              </a:rPr>
              <a:t>    </a:t>
            </a:r>
            <a:r>
              <a:rPr lang="es-ES" b="1">
                <a:solidFill>
                  <a:srgbClr val="800000"/>
                </a:solidFill>
              </a:rPr>
              <a:t>2.- Desarrollar habilidades intelectuales</a:t>
            </a:r>
          </a:p>
          <a:p>
            <a:r>
              <a:rPr lang="es-ES"/>
              <a:t>          (competencias en la evaluación de la información,</a:t>
            </a:r>
          </a:p>
          <a:p>
            <a:r>
              <a:rPr lang="es-ES"/>
              <a:t>          desarrollo del juicio crítico...)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5632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632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632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632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56327" name="Picture 7"/>
          <p:cNvPicPr>
            <a:picLocks noChangeAspect="1" noChangeArrowheads="1"/>
          </p:cNvPicPr>
          <p:nvPr/>
        </p:nvPicPr>
        <p:blipFill>
          <a:blip r:embed="rId6" cstate="print"/>
          <a:srcRect/>
          <a:stretch>
            <a:fillRect/>
          </a:stretch>
        </p:blipFill>
        <p:spPr bwMode="auto">
          <a:xfrm>
            <a:off x="56271" y="1710496"/>
            <a:ext cx="6172320" cy="3055363"/>
          </a:xfrm>
          <a:prstGeom prst="rect">
            <a:avLst/>
          </a:prstGeom>
          <a:noFill/>
          <a:ln w="9525">
            <a:noFill/>
            <a:miter lim="800000"/>
            <a:headEnd/>
            <a:tailEnd/>
          </a:ln>
        </p:spPr>
      </p:pic>
      <p:sp>
        <p:nvSpPr>
          <p:cNvPr id="56328" name="7 CuadroTexto"/>
          <p:cNvSpPr txBox="1">
            <a:spLocks noChangeArrowheads="1"/>
          </p:cNvSpPr>
          <p:nvPr/>
        </p:nvSpPr>
        <p:spPr bwMode="auto">
          <a:xfrm>
            <a:off x="1131888" y="6239299"/>
            <a:ext cx="6293711" cy="600164"/>
          </a:xfrm>
          <a:prstGeom prst="rect">
            <a:avLst/>
          </a:prstGeom>
          <a:noFill/>
          <a:ln w="9525">
            <a:noFill/>
            <a:miter lim="800000"/>
            <a:headEnd/>
            <a:tailEnd/>
          </a:ln>
        </p:spPr>
        <p:txBody>
          <a:bodyPr wrap="none">
            <a:spAutoFit/>
          </a:bodyPr>
          <a:lstStyle/>
          <a:p>
            <a:r>
              <a:rPr lang="es-ES" sz="1100" dirty="0"/>
              <a:t>Martínez Rodríguez, Luis Javier </a:t>
            </a:r>
            <a:r>
              <a:rPr lang="es-ES" sz="1100" i="1" dirty="0"/>
              <a:t>Cómo buscar y usar información científica: </a:t>
            </a:r>
          </a:p>
          <a:p>
            <a:r>
              <a:rPr lang="es-ES" sz="1100" i="1" dirty="0"/>
              <a:t>Guía para estudiantes universitarios 2016. </a:t>
            </a:r>
            <a:r>
              <a:rPr lang="es-ES" sz="1100" dirty="0"/>
              <a:t>[En línea] Santander : Universidad de Cantabria,2016 </a:t>
            </a:r>
          </a:p>
          <a:p>
            <a:r>
              <a:rPr lang="es-ES" sz="1100" dirty="0"/>
              <a:t>[Consulta: 27 Octubre 2017] &lt;</a:t>
            </a:r>
            <a:r>
              <a:rPr lang="es-ES" sz="1100" dirty="0">
                <a:hlinkClick r:id="rId7"/>
              </a:rPr>
              <a:t>http://eprints.rclis.org/29934/7/Como_buscar_usar_informacion_2016.pdf</a:t>
            </a:r>
            <a:r>
              <a:rPr lang="es-ES" sz="1100" dirty="0"/>
              <a:t>&gt;</a:t>
            </a:r>
          </a:p>
        </p:txBody>
      </p:sp>
      <p:pic>
        <p:nvPicPr>
          <p:cNvPr id="56329" name="Picture 8"/>
          <p:cNvPicPr>
            <a:picLocks noChangeAspect="1" noChangeArrowheads="1"/>
          </p:cNvPicPr>
          <p:nvPr/>
        </p:nvPicPr>
        <p:blipFill>
          <a:blip r:embed="rId8" cstate="print"/>
          <a:srcRect/>
          <a:stretch>
            <a:fillRect/>
          </a:stretch>
        </p:blipFill>
        <p:spPr bwMode="auto">
          <a:xfrm>
            <a:off x="255587" y="1273970"/>
            <a:ext cx="3419475" cy="333375"/>
          </a:xfrm>
          <a:prstGeom prst="rect">
            <a:avLst/>
          </a:prstGeom>
          <a:noFill/>
          <a:ln w="9525">
            <a:noFill/>
            <a:miter lim="800000"/>
            <a:headEnd/>
            <a:tailEnd/>
          </a:ln>
        </p:spPr>
      </p:pic>
      <p:sp>
        <p:nvSpPr>
          <p:cNvPr id="56330"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2" name="Flecha: a la derecha 1">
            <a:extLst>
              <a:ext uri="{FF2B5EF4-FFF2-40B4-BE49-F238E27FC236}">
                <a16:creationId xmlns:a16="http://schemas.microsoft.com/office/drawing/2014/main" id="{58CA5959-C800-4B42-8E8C-508D37584784}"/>
              </a:ext>
            </a:extLst>
          </p:cNvPr>
          <p:cNvSpPr/>
          <p:nvPr/>
        </p:nvSpPr>
        <p:spPr>
          <a:xfrm>
            <a:off x="755576" y="4647499"/>
            <a:ext cx="7704856" cy="148342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B57A58DA-533D-4462-A736-4C3C0F42622D}"/>
              </a:ext>
            </a:extLst>
          </p:cNvPr>
          <p:cNvSpPr/>
          <p:nvPr/>
        </p:nvSpPr>
        <p:spPr>
          <a:xfrm>
            <a:off x="816961" y="5092619"/>
            <a:ext cx="952500" cy="5832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Necesidad informativa</a:t>
            </a:r>
          </a:p>
        </p:txBody>
      </p:sp>
      <p:sp>
        <p:nvSpPr>
          <p:cNvPr id="13" name="Diagrama de flujo: proceso 12">
            <a:extLst>
              <a:ext uri="{FF2B5EF4-FFF2-40B4-BE49-F238E27FC236}">
                <a16:creationId xmlns:a16="http://schemas.microsoft.com/office/drawing/2014/main" id="{05D07F72-E311-4945-AAF8-DB8AC3E4EC46}"/>
              </a:ext>
            </a:extLst>
          </p:cNvPr>
          <p:cNvSpPr/>
          <p:nvPr/>
        </p:nvSpPr>
        <p:spPr>
          <a:xfrm>
            <a:off x="1847450" y="5092619"/>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pregunta de búsqueda</a:t>
            </a:r>
          </a:p>
        </p:txBody>
      </p:sp>
      <p:sp>
        <p:nvSpPr>
          <p:cNvPr id="14" name="Diagrama de flujo: proceso 13">
            <a:extLst>
              <a:ext uri="{FF2B5EF4-FFF2-40B4-BE49-F238E27FC236}">
                <a16:creationId xmlns:a16="http://schemas.microsoft.com/office/drawing/2014/main" id="{B14B59F9-DF61-40DF-80B2-007808E9A36C}"/>
              </a:ext>
            </a:extLst>
          </p:cNvPr>
          <p:cNvSpPr/>
          <p:nvPr/>
        </p:nvSpPr>
        <p:spPr>
          <a:xfrm>
            <a:off x="2919662" y="5092619"/>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Elección fuente de información</a:t>
            </a:r>
          </a:p>
        </p:txBody>
      </p:sp>
      <p:sp>
        <p:nvSpPr>
          <p:cNvPr id="15" name="Diagrama de flujo: proceso 14">
            <a:extLst>
              <a:ext uri="{FF2B5EF4-FFF2-40B4-BE49-F238E27FC236}">
                <a16:creationId xmlns:a16="http://schemas.microsoft.com/office/drawing/2014/main" id="{9E881238-F71D-4FD3-8467-1409FAF4A7FE}"/>
              </a:ext>
            </a:extLst>
          </p:cNvPr>
          <p:cNvSpPr/>
          <p:nvPr/>
        </p:nvSpPr>
        <p:spPr>
          <a:xfrm>
            <a:off x="4211459" y="5092618"/>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ecuación de búsqueda</a:t>
            </a:r>
          </a:p>
        </p:txBody>
      </p:sp>
      <p:sp>
        <p:nvSpPr>
          <p:cNvPr id="16" name="Diagrama de flujo: proceso 15">
            <a:extLst>
              <a:ext uri="{FF2B5EF4-FFF2-40B4-BE49-F238E27FC236}">
                <a16:creationId xmlns:a16="http://schemas.microsoft.com/office/drawing/2014/main" id="{72F4FC70-0744-4C8B-AF5B-58D40362E447}"/>
              </a:ext>
            </a:extLst>
          </p:cNvPr>
          <p:cNvSpPr/>
          <p:nvPr/>
        </p:nvSpPr>
        <p:spPr>
          <a:xfrm>
            <a:off x="5278702"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Búsqueda</a:t>
            </a:r>
          </a:p>
        </p:txBody>
      </p:sp>
      <p:sp>
        <p:nvSpPr>
          <p:cNvPr id="17" name="Diagrama de flujo: proceso 16">
            <a:extLst>
              <a:ext uri="{FF2B5EF4-FFF2-40B4-BE49-F238E27FC236}">
                <a16:creationId xmlns:a16="http://schemas.microsoft.com/office/drawing/2014/main" id="{C28B443D-3BEF-41F9-A053-28E1552C1600}"/>
              </a:ext>
            </a:extLst>
          </p:cNvPr>
          <p:cNvSpPr/>
          <p:nvPr/>
        </p:nvSpPr>
        <p:spPr>
          <a:xfrm>
            <a:off x="6564443"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Evaluación de resultados</a:t>
            </a:r>
          </a:p>
        </p:txBody>
      </p:sp>
      <p:pic>
        <p:nvPicPr>
          <p:cNvPr id="5" name="Imagen 4">
            <a:extLst>
              <a:ext uri="{FF2B5EF4-FFF2-40B4-BE49-F238E27FC236}">
                <a16:creationId xmlns:a16="http://schemas.microsoft.com/office/drawing/2014/main" id="{6B0F7571-979C-4937-9754-0FA8FFA67804}"/>
              </a:ext>
            </a:extLst>
          </p:cNvPr>
          <p:cNvPicPr>
            <a:picLocks noChangeAspect="1"/>
          </p:cNvPicPr>
          <p:nvPr/>
        </p:nvPicPr>
        <p:blipFill>
          <a:blip r:embed="rId9"/>
          <a:stretch>
            <a:fillRect/>
          </a:stretch>
        </p:blipFill>
        <p:spPr>
          <a:xfrm>
            <a:off x="6108861" y="3637550"/>
            <a:ext cx="2520131" cy="749751"/>
          </a:xfrm>
          <a:prstGeom prst="rect">
            <a:avLst/>
          </a:prstGeom>
        </p:spPr>
      </p:pic>
      <p:sp>
        <p:nvSpPr>
          <p:cNvPr id="22" name="CuadroTexto 21">
            <a:extLst>
              <a:ext uri="{FF2B5EF4-FFF2-40B4-BE49-F238E27FC236}">
                <a16:creationId xmlns:a16="http://schemas.microsoft.com/office/drawing/2014/main" id="{34D58A5A-94B9-4B7A-B911-FAE4D3995F20}"/>
              </a:ext>
            </a:extLst>
          </p:cNvPr>
          <p:cNvSpPr txBox="1"/>
          <p:nvPr/>
        </p:nvSpPr>
        <p:spPr>
          <a:xfrm>
            <a:off x="5607863" y="4305123"/>
            <a:ext cx="3401974" cy="276999"/>
          </a:xfrm>
          <a:prstGeom prst="rect">
            <a:avLst/>
          </a:prstGeom>
          <a:noFill/>
        </p:spPr>
        <p:txBody>
          <a:bodyPr wrap="square">
            <a:spAutoFit/>
          </a:bodyPr>
          <a:lstStyle/>
          <a:p>
            <a:r>
              <a:rPr lang="es-ES" sz="1200" dirty="0">
                <a:hlinkClick r:id="rId10"/>
              </a:rPr>
              <a:t>https://www.youtube.com/watch?v=OBbmVKSK9iw</a:t>
            </a:r>
            <a:r>
              <a:rPr lang="es-E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animBg="1"/>
      <p:bldP spid="17"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1"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12" name="11 Rectángulo"/>
          <p:cNvSpPr/>
          <p:nvPr/>
        </p:nvSpPr>
        <p:spPr>
          <a:xfrm>
            <a:off x="2282763" y="6283657"/>
            <a:ext cx="4206921" cy="369332"/>
          </a:xfrm>
          <a:prstGeom prst="rect">
            <a:avLst/>
          </a:prstGeom>
        </p:spPr>
        <p:txBody>
          <a:bodyPr wrap="none">
            <a:spAutoFit/>
          </a:bodyPr>
          <a:lstStyle/>
          <a:p>
            <a:r>
              <a:rPr lang="es-ES" dirty="0">
                <a:hlinkClick r:id="rId5"/>
              </a:rPr>
              <a:t>http://guiasbus.us.es/ingenieria/sitiosweb</a:t>
            </a:r>
            <a:r>
              <a:rPr lang="es-ES" dirty="0"/>
              <a:t> </a:t>
            </a:r>
          </a:p>
        </p:txBody>
      </p:sp>
      <p:pic>
        <p:nvPicPr>
          <p:cNvPr id="3" name="Imagen 2">
            <a:extLst>
              <a:ext uri="{FF2B5EF4-FFF2-40B4-BE49-F238E27FC236}">
                <a16:creationId xmlns:a16="http://schemas.microsoft.com/office/drawing/2014/main" id="{670CFFAA-6EC2-42C4-4625-E40AA6FCBFE0}"/>
              </a:ext>
            </a:extLst>
          </p:cNvPr>
          <p:cNvPicPr>
            <a:picLocks noChangeAspect="1"/>
          </p:cNvPicPr>
          <p:nvPr/>
        </p:nvPicPr>
        <p:blipFill>
          <a:blip r:embed="rId6"/>
          <a:stretch>
            <a:fillRect/>
          </a:stretch>
        </p:blipFill>
        <p:spPr>
          <a:xfrm>
            <a:off x="982581" y="1025477"/>
            <a:ext cx="5878656" cy="53842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a:extLst>
              <a:ext uri="{FF2B5EF4-FFF2-40B4-BE49-F238E27FC236}">
                <a16:creationId xmlns:a16="http://schemas.microsoft.com/office/drawing/2014/main" id="{36574A4F-9206-4B08-847C-EDBA5D0D660A}"/>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a:extLst>
              <a:ext uri="{FF2B5EF4-FFF2-40B4-BE49-F238E27FC236}">
                <a16:creationId xmlns:a16="http://schemas.microsoft.com/office/drawing/2014/main" id="{29CE38F0-7DEE-46BB-9F51-E448A2E3F481}"/>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8" name="6 CuadroTexto">
            <a:extLst>
              <a:ext uri="{FF2B5EF4-FFF2-40B4-BE49-F238E27FC236}">
                <a16:creationId xmlns:a16="http://schemas.microsoft.com/office/drawing/2014/main" id="{56C0CD97-34A3-4B4C-BB91-030B4117FDE7}"/>
              </a:ext>
            </a:extLst>
          </p:cNvPr>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dirty="0"/>
              <a:t>Herramientas de búsqueda</a:t>
            </a:r>
          </a:p>
        </p:txBody>
      </p:sp>
      <p:pic>
        <p:nvPicPr>
          <p:cNvPr id="9" name="Picture 3" descr="marca-tinta-roja_100x89">
            <a:extLst>
              <a:ext uri="{FF2B5EF4-FFF2-40B4-BE49-F238E27FC236}">
                <a16:creationId xmlns:a16="http://schemas.microsoft.com/office/drawing/2014/main" id="{607494DE-F490-4CBF-BF25-EA2B1AD8D305}"/>
              </a:ext>
            </a:extLst>
          </p:cNvPr>
          <p:cNvPicPr>
            <a:picLocks noGrp="1" noChangeAspect="1" noChangeArrowheads="1"/>
          </p:cNvPicPr>
          <p:nvPr>
            <p:ph sz="half" idx="1"/>
          </p:nvPr>
        </p:nvPicPr>
        <p:blipFill>
          <a:blip r:embed="rId3" cstate="print"/>
          <a:srcRect/>
          <a:stretch>
            <a:fillRect/>
          </a:stretch>
        </p:blipFill>
        <p:spPr>
          <a:xfrm>
            <a:off x="179388" y="5805488"/>
            <a:ext cx="952500" cy="847725"/>
          </a:xfrm>
        </p:spPr>
      </p:pic>
      <p:pic>
        <p:nvPicPr>
          <p:cNvPr id="10" name="0 Imagen" descr="INGENIERIA.jpg">
            <a:extLst>
              <a:ext uri="{FF2B5EF4-FFF2-40B4-BE49-F238E27FC236}">
                <a16:creationId xmlns:a16="http://schemas.microsoft.com/office/drawing/2014/main" id="{E3DB7F87-7C87-4D9C-8F2E-AA09AF3AD9D8}"/>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11" name="Picture 7">
            <a:extLst>
              <a:ext uri="{FF2B5EF4-FFF2-40B4-BE49-F238E27FC236}">
                <a16:creationId xmlns:a16="http://schemas.microsoft.com/office/drawing/2014/main" id="{55395F23-F51E-46A2-9398-62EDD4E0E93E}"/>
              </a:ext>
            </a:extLst>
          </p:cNvPr>
          <p:cNvPicPr>
            <a:picLocks noChangeAspect="1" noChangeArrowheads="1"/>
          </p:cNvPicPr>
          <p:nvPr/>
        </p:nvPicPr>
        <p:blipFill>
          <a:blip r:embed="rId5" cstate="print"/>
          <a:srcRect/>
          <a:stretch>
            <a:fillRect/>
          </a:stretch>
        </p:blipFill>
        <p:spPr bwMode="auto">
          <a:xfrm>
            <a:off x="1213544" y="1082364"/>
            <a:ext cx="6380163" cy="647700"/>
          </a:xfrm>
          <a:prstGeom prst="rect">
            <a:avLst/>
          </a:prstGeom>
          <a:noFill/>
          <a:ln w="9525">
            <a:noFill/>
            <a:miter lim="800000"/>
            <a:headEnd/>
            <a:tailEnd/>
          </a:ln>
        </p:spPr>
      </p:pic>
      <p:graphicFrame>
        <p:nvGraphicFramePr>
          <p:cNvPr id="12" name="Tabla 12">
            <a:extLst>
              <a:ext uri="{FF2B5EF4-FFF2-40B4-BE49-F238E27FC236}">
                <a16:creationId xmlns:a16="http://schemas.microsoft.com/office/drawing/2014/main" id="{231DB6EC-5BD4-447D-8D8C-F2924B05B961}"/>
              </a:ext>
            </a:extLst>
          </p:cNvPr>
          <p:cNvGraphicFramePr>
            <a:graphicFrameLocks noGrp="1"/>
          </p:cNvGraphicFramePr>
          <p:nvPr>
            <p:extLst>
              <p:ext uri="{D42A27DB-BD31-4B8C-83A1-F6EECF244321}">
                <p14:modId xmlns:p14="http://schemas.microsoft.com/office/powerpoint/2010/main" val="3779485738"/>
              </p:ext>
            </p:extLst>
          </p:nvPr>
        </p:nvGraphicFramePr>
        <p:xfrm>
          <a:off x="188695" y="1806046"/>
          <a:ext cx="8784976" cy="3783194"/>
        </p:xfrm>
        <a:graphic>
          <a:graphicData uri="http://schemas.openxmlformats.org/drawingml/2006/table">
            <a:tbl>
              <a:tblPr firstRow="1" bandRow="1">
                <a:tableStyleId>{3C2FFA5D-87B4-456A-9821-1D502468CF0F}</a:tableStyleId>
              </a:tblPr>
              <a:tblGrid>
                <a:gridCol w="2088232">
                  <a:extLst>
                    <a:ext uri="{9D8B030D-6E8A-4147-A177-3AD203B41FA5}">
                      <a16:colId xmlns:a16="http://schemas.microsoft.com/office/drawing/2014/main" val="2617415705"/>
                    </a:ext>
                  </a:extLst>
                </a:gridCol>
                <a:gridCol w="6696744">
                  <a:extLst>
                    <a:ext uri="{9D8B030D-6E8A-4147-A177-3AD203B41FA5}">
                      <a16:colId xmlns:a16="http://schemas.microsoft.com/office/drawing/2014/main" val="650665919"/>
                    </a:ext>
                  </a:extLst>
                </a:gridCol>
              </a:tblGrid>
              <a:tr h="830303">
                <a:tc>
                  <a:txBody>
                    <a:bodyPr/>
                    <a:lstStyle/>
                    <a:p>
                      <a:endParaRPr lang="es-ES" dirty="0"/>
                    </a:p>
                    <a:p>
                      <a:pPr algn="ctr"/>
                      <a:r>
                        <a:rPr lang="es-ES" dirty="0">
                          <a:solidFill>
                            <a:schemeClr val="tx1"/>
                          </a:solidFill>
                        </a:rPr>
                        <a:t>Bases de datos</a:t>
                      </a:r>
                    </a:p>
                    <a:p>
                      <a:endParaRPr lang="es-ES" dirty="0"/>
                    </a:p>
                  </a:txBody>
                  <a:tcPr/>
                </a:tc>
                <a:tc>
                  <a:txBody>
                    <a:bodyPr/>
                    <a:lstStyle/>
                    <a:p>
                      <a:endParaRPr lang="es-ES" dirty="0"/>
                    </a:p>
                    <a:p>
                      <a:r>
                        <a:rPr lang="es-ES" dirty="0"/>
                        <a:t>                                                                              </a:t>
                      </a:r>
                      <a:r>
                        <a:rPr lang="es-ES" dirty="0">
                          <a:solidFill>
                            <a:srgbClr val="C00000"/>
                          </a:solidFill>
                          <a:hlinkClick r:id="rId6">
                            <a:extLst>
                              <a:ext uri="{A12FA001-AC4F-418D-AE19-62706E023703}">
                                <ahyp:hlinkClr xmlns:ahyp="http://schemas.microsoft.com/office/drawing/2018/hyperlinkcolor" val="tx"/>
                              </a:ext>
                            </a:extLst>
                          </a:hlinkClick>
                        </a:rPr>
                        <a:t>BD telecomunicaciones</a:t>
                      </a:r>
                      <a:endParaRPr lang="es-ES" dirty="0">
                        <a:solidFill>
                          <a:srgbClr val="C00000"/>
                        </a:solidFill>
                      </a:endParaRPr>
                    </a:p>
                    <a:p>
                      <a:endParaRPr lang="es-ES" dirty="0"/>
                    </a:p>
                  </a:txBody>
                  <a:tcPr/>
                </a:tc>
                <a:extLst>
                  <a:ext uri="{0D108BD9-81ED-4DB2-BD59-A6C34878D82A}">
                    <a16:rowId xmlns:a16="http://schemas.microsoft.com/office/drawing/2014/main" val="746637315"/>
                  </a:ext>
                </a:extLst>
              </a:tr>
              <a:tr h="564538">
                <a:tc rowSpan="2">
                  <a:txBody>
                    <a:bodyPr/>
                    <a:lstStyle/>
                    <a:p>
                      <a:endParaRPr lang="es-ES" dirty="0"/>
                    </a:p>
                    <a:p>
                      <a:pPr algn="ctr"/>
                      <a:r>
                        <a:rPr lang="es-ES" b="1" dirty="0"/>
                        <a:t>Buscadores generales</a:t>
                      </a:r>
                    </a:p>
                    <a:p>
                      <a:endParaRPr lang="es-ES" dirty="0"/>
                    </a:p>
                    <a:p>
                      <a:endParaRPr lang="es-ES" dirty="0"/>
                    </a:p>
                  </a:txBody>
                  <a:tcPr/>
                </a:tc>
                <a:tc>
                  <a:txBody>
                    <a:bodyPr/>
                    <a:lstStyle/>
                    <a:p>
                      <a:endParaRPr lang="es-ES" dirty="0"/>
                    </a:p>
                  </a:txBody>
                  <a:tcPr/>
                </a:tc>
                <a:extLst>
                  <a:ext uri="{0D108BD9-81ED-4DB2-BD59-A6C34878D82A}">
                    <a16:rowId xmlns:a16="http://schemas.microsoft.com/office/drawing/2014/main" val="3108032273"/>
                  </a:ext>
                </a:extLst>
              </a:tr>
              <a:tr h="253626">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No priorizan la información científica.</a:t>
                      </a:r>
                      <a:r>
                        <a:rPr lang="es-ES" sz="1600" baseline="0" dirty="0"/>
                        <a:t> Útiles para contenidos de actualidad, búsqueda de orientación o de recursos conocidos</a:t>
                      </a:r>
                      <a:endParaRPr lang="es-ES" sz="1600" dirty="0"/>
                    </a:p>
                  </a:txBody>
                  <a:tcPr/>
                </a:tc>
                <a:extLst>
                  <a:ext uri="{0D108BD9-81ED-4DB2-BD59-A6C34878D82A}">
                    <a16:rowId xmlns:a16="http://schemas.microsoft.com/office/drawing/2014/main" val="2163105155"/>
                  </a:ext>
                </a:extLst>
              </a:tr>
              <a:tr h="82041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rPr>
                        <a:t>Buscadores</a:t>
                      </a:r>
                    </a:p>
                    <a:p>
                      <a:pPr algn="ctr"/>
                      <a:r>
                        <a:rPr lang="es-ES" b="1" dirty="0">
                          <a:solidFill>
                            <a:schemeClr val="tx1"/>
                          </a:solidFill>
                        </a:rPr>
                        <a:t>Especializados o científicos</a:t>
                      </a:r>
                    </a:p>
                    <a:p>
                      <a:endParaRPr lang="es-ES" dirty="0"/>
                    </a:p>
                  </a:txBody>
                  <a:tcPr/>
                </a:tc>
                <a:tc>
                  <a:txBody>
                    <a:bodyPr/>
                    <a:lstStyle/>
                    <a:p>
                      <a:endParaRPr lang="es-ES" dirty="0"/>
                    </a:p>
                  </a:txBody>
                  <a:tcPr/>
                </a:tc>
                <a:extLst>
                  <a:ext uri="{0D108BD9-81ED-4DB2-BD59-A6C34878D82A}">
                    <a16:rowId xmlns:a16="http://schemas.microsoft.com/office/drawing/2014/main" val="996208230"/>
                  </a:ext>
                </a:extLst>
              </a:tr>
              <a:tr h="585338">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Alojan contenidos científicos y técnicos. Alternativa al uso de bases de datos, aunque menos exhaustivos. </a:t>
                      </a:r>
                    </a:p>
                  </a:txBody>
                  <a:tcPr/>
                </a:tc>
                <a:extLst>
                  <a:ext uri="{0D108BD9-81ED-4DB2-BD59-A6C34878D82A}">
                    <a16:rowId xmlns:a16="http://schemas.microsoft.com/office/drawing/2014/main" val="3890401502"/>
                  </a:ext>
                </a:extLst>
              </a:tr>
            </a:tbl>
          </a:graphicData>
        </a:graphic>
      </p:graphicFrame>
      <p:pic>
        <p:nvPicPr>
          <p:cNvPr id="14" name="Imagen 13">
            <a:hlinkClick r:id="rId7"/>
            <a:extLst>
              <a:ext uri="{FF2B5EF4-FFF2-40B4-BE49-F238E27FC236}">
                <a16:creationId xmlns:a16="http://schemas.microsoft.com/office/drawing/2014/main" id="{AC28D944-30E8-451A-900E-379E0EA63A5B}"/>
              </a:ext>
            </a:extLst>
          </p:cNvPr>
          <p:cNvPicPr>
            <a:picLocks noChangeAspect="1"/>
          </p:cNvPicPr>
          <p:nvPr/>
        </p:nvPicPr>
        <p:blipFill>
          <a:blip r:embed="rId8"/>
          <a:stretch>
            <a:fillRect/>
          </a:stretch>
        </p:blipFill>
        <p:spPr>
          <a:xfrm>
            <a:off x="2589369" y="1907694"/>
            <a:ext cx="1390650" cy="561975"/>
          </a:xfrm>
          <a:prstGeom prst="rect">
            <a:avLst/>
          </a:prstGeom>
        </p:spPr>
      </p:pic>
      <p:pic>
        <p:nvPicPr>
          <p:cNvPr id="16" name="Imagen 15">
            <a:hlinkClick r:id="rId9"/>
            <a:extLst>
              <a:ext uri="{FF2B5EF4-FFF2-40B4-BE49-F238E27FC236}">
                <a16:creationId xmlns:a16="http://schemas.microsoft.com/office/drawing/2014/main" id="{18DC685C-24E4-4283-9EC2-73563C41F694}"/>
              </a:ext>
            </a:extLst>
          </p:cNvPr>
          <p:cNvPicPr>
            <a:picLocks noChangeAspect="1"/>
          </p:cNvPicPr>
          <p:nvPr/>
        </p:nvPicPr>
        <p:blipFill>
          <a:blip r:embed="rId10"/>
          <a:stretch>
            <a:fillRect/>
          </a:stretch>
        </p:blipFill>
        <p:spPr>
          <a:xfrm>
            <a:off x="4173218" y="2001935"/>
            <a:ext cx="1924050" cy="304800"/>
          </a:xfrm>
          <a:prstGeom prst="rect">
            <a:avLst/>
          </a:prstGeom>
        </p:spPr>
      </p:pic>
      <p:pic>
        <p:nvPicPr>
          <p:cNvPr id="17" name="Picture 84" descr="buscador Google">
            <a:hlinkClick r:id="rId11"/>
            <a:extLst>
              <a:ext uri="{FF2B5EF4-FFF2-40B4-BE49-F238E27FC236}">
                <a16:creationId xmlns:a16="http://schemas.microsoft.com/office/drawing/2014/main" id="{B418C6B2-FB66-40DD-B375-A0E36BF76AD5}"/>
              </a:ext>
            </a:extLst>
          </p:cNvPr>
          <p:cNvPicPr>
            <a:picLocks noChangeAspect="1" noChangeArrowheads="1"/>
          </p:cNvPicPr>
          <p:nvPr/>
        </p:nvPicPr>
        <p:blipFill>
          <a:blip r:embed="rId12" cstate="print"/>
          <a:srcRect/>
          <a:stretch>
            <a:fillRect/>
          </a:stretch>
        </p:blipFill>
        <p:spPr bwMode="auto">
          <a:xfrm>
            <a:off x="2878229" y="2801328"/>
            <a:ext cx="890748" cy="346074"/>
          </a:xfrm>
          <a:prstGeom prst="rect">
            <a:avLst/>
          </a:prstGeom>
          <a:noFill/>
          <a:ln w="9525">
            <a:noFill/>
            <a:miter lim="800000"/>
            <a:headEnd/>
            <a:tailEnd/>
          </a:ln>
        </p:spPr>
      </p:pic>
      <p:pic>
        <p:nvPicPr>
          <p:cNvPr id="18" name="Picture 8" descr="C:\Users\Rafa\Desktop\images.jpg">
            <a:hlinkClick r:id="rId13"/>
            <a:extLst>
              <a:ext uri="{FF2B5EF4-FFF2-40B4-BE49-F238E27FC236}">
                <a16:creationId xmlns:a16="http://schemas.microsoft.com/office/drawing/2014/main" id="{43F92761-A42F-4435-8DF8-E69F3C59FDB8}"/>
              </a:ext>
            </a:extLst>
          </p:cNvPr>
          <p:cNvPicPr>
            <a:picLocks noChangeAspect="1" noChangeArrowheads="1"/>
          </p:cNvPicPr>
          <p:nvPr/>
        </p:nvPicPr>
        <p:blipFill>
          <a:blip r:embed="rId14" cstate="print"/>
          <a:srcRect/>
          <a:stretch>
            <a:fillRect/>
          </a:stretch>
        </p:blipFill>
        <p:spPr bwMode="auto">
          <a:xfrm>
            <a:off x="4240949" y="2822612"/>
            <a:ext cx="1749265" cy="345534"/>
          </a:xfrm>
          <a:prstGeom prst="rect">
            <a:avLst/>
          </a:prstGeom>
          <a:noFill/>
          <a:ln w="9525">
            <a:noFill/>
            <a:miter lim="800000"/>
            <a:headEnd/>
            <a:tailEnd/>
          </a:ln>
        </p:spPr>
      </p:pic>
      <p:pic>
        <p:nvPicPr>
          <p:cNvPr id="19" name="Picture 89" descr="buscador Ask Jeevee">
            <a:hlinkClick r:id="rId15"/>
            <a:extLst>
              <a:ext uri="{FF2B5EF4-FFF2-40B4-BE49-F238E27FC236}">
                <a16:creationId xmlns:a16="http://schemas.microsoft.com/office/drawing/2014/main" id="{8208CB33-8C49-40A1-94B7-74011DA5F0AC}"/>
              </a:ext>
            </a:extLst>
          </p:cNvPr>
          <p:cNvPicPr>
            <a:picLocks noChangeAspect="1" noChangeArrowheads="1"/>
          </p:cNvPicPr>
          <p:nvPr/>
        </p:nvPicPr>
        <p:blipFill>
          <a:blip r:embed="rId16" cstate="print"/>
          <a:srcRect/>
          <a:stretch>
            <a:fillRect/>
          </a:stretch>
        </p:blipFill>
        <p:spPr bwMode="auto">
          <a:xfrm>
            <a:off x="6458510" y="2781625"/>
            <a:ext cx="534660" cy="386521"/>
          </a:xfrm>
          <a:prstGeom prst="rect">
            <a:avLst/>
          </a:prstGeom>
          <a:noFill/>
          <a:ln w="9525">
            <a:noFill/>
            <a:miter lim="800000"/>
            <a:headEnd/>
            <a:tailEnd/>
          </a:ln>
        </p:spPr>
      </p:pic>
      <p:pic>
        <p:nvPicPr>
          <p:cNvPr id="20" name="Picture 15">
            <a:hlinkClick r:id="rId17"/>
            <a:extLst>
              <a:ext uri="{FF2B5EF4-FFF2-40B4-BE49-F238E27FC236}">
                <a16:creationId xmlns:a16="http://schemas.microsoft.com/office/drawing/2014/main" id="{EFADCBD0-95F6-4446-B923-7ACC2C281CCE}"/>
              </a:ext>
            </a:extLst>
          </p:cNvPr>
          <p:cNvPicPr>
            <a:picLocks noChangeAspect="1" noChangeArrowheads="1"/>
          </p:cNvPicPr>
          <p:nvPr/>
        </p:nvPicPr>
        <p:blipFill>
          <a:blip r:embed="rId18" cstate="print"/>
          <a:srcRect/>
          <a:stretch>
            <a:fillRect/>
          </a:stretch>
        </p:blipFill>
        <p:spPr bwMode="auto">
          <a:xfrm>
            <a:off x="7353191" y="2822612"/>
            <a:ext cx="792162" cy="336550"/>
          </a:xfrm>
          <a:prstGeom prst="rect">
            <a:avLst/>
          </a:prstGeom>
          <a:noFill/>
          <a:ln w="9525">
            <a:noFill/>
            <a:miter lim="800000"/>
            <a:headEnd/>
            <a:tailEnd/>
          </a:ln>
        </p:spPr>
      </p:pic>
      <p:pic>
        <p:nvPicPr>
          <p:cNvPr id="22" name="Imagen 21">
            <a:hlinkClick r:id="rId19"/>
            <a:extLst>
              <a:ext uri="{FF2B5EF4-FFF2-40B4-BE49-F238E27FC236}">
                <a16:creationId xmlns:a16="http://schemas.microsoft.com/office/drawing/2014/main" id="{02A3CDEF-136E-4A09-873C-302145E80CD2}"/>
              </a:ext>
            </a:extLst>
          </p:cNvPr>
          <p:cNvPicPr>
            <a:picLocks noChangeAspect="1"/>
          </p:cNvPicPr>
          <p:nvPr/>
        </p:nvPicPr>
        <p:blipFill>
          <a:blip r:embed="rId20"/>
          <a:stretch>
            <a:fillRect/>
          </a:stretch>
        </p:blipFill>
        <p:spPr>
          <a:xfrm>
            <a:off x="2381119" y="4563286"/>
            <a:ext cx="1156934" cy="174237"/>
          </a:xfrm>
          <a:prstGeom prst="rect">
            <a:avLst/>
          </a:prstGeom>
        </p:spPr>
      </p:pic>
      <p:pic>
        <p:nvPicPr>
          <p:cNvPr id="24" name="Picture 17">
            <a:hlinkClick r:id="rId21"/>
            <a:extLst>
              <a:ext uri="{FF2B5EF4-FFF2-40B4-BE49-F238E27FC236}">
                <a16:creationId xmlns:a16="http://schemas.microsoft.com/office/drawing/2014/main" id="{3B38EF7E-3B07-4655-A5E4-D99483750F41}"/>
              </a:ext>
            </a:extLst>
          </p:cNvPr>
          <p:cNvPicPr>
            <a:picLocks noChangeAspect="1" noChangeArrowheads="1"/>
          </p:cNvPicPr>
          <p:nvPr/>
        </p:nvPicPr>
        <p:blipFill>
          <a:blip r:embed="rId22" cstate="print"/>
          <a:srcRect/>
          <a:stretch>
            <a:fillRect/>
          </a:stretch>
        </p:blipFill>
        <p:spPr bwMode="auto">
          <a:xfrm>
            <a:off x="7428784" y="4417185"/>
            <a:ext cx="1344458" cy="336550"/>
          </a:xfrm>
          <a:prstGeom prst="rect">
            <a:avLst/>
          </a:prstGeom>
          <a:noFill/>
          <a:ln w="9525">
            <a:noFill/>
            <a:miter lim="800000"/>
            <a:headEnd/>
            <a:tailEnd/>
          </a:ln>
        </p:spPr>
      </p:pic>
      <p:pic>
        <p:nvPicPr>
          <p:cNvPr id="25" name="Picture 18">
            <a:hlinkClick r:id="rId23"/>
            <a:extLst>
              <a:ext uri="{FF2B5EF4-FFF2-40B4-BE49-F238E27FC236}">
                <a16:creationId xmlns:a16="http://schemas.microsoft.com/office/drawing/2014/main" id="{7691CA0D-E66A-4ECB-95CF-BB4E74811991}"/>
              </a:ext>
            </a:extLst>
          </p:cNvPr>
          <p:cNvPicPr>
            <a:picLocks noChangeAspect="1" noChangeArrowheads="1"/>
          </p:cNvPicPr>
          <p:nvPr/>
        </p:nvPicPr>
        <p:blipFill>
          <a:blip r:embed="rId24" cstate="print"/>
          <a:srcRect/>
          <a:stretch>
            <a:fillRect/>
          </a:stretch>
        </p:blipFill>
        <p:spPr bwMode="auto">
          <a:xfrm>
            <a:off x="4972083" y="4430408"/>
            <a:ext cx="1216944" cy="310103"/>
          </a:xfrm>
          <a:prstGeom prst="rect">
            <a:avLst/>
          </a:prstGeom>
          <a:noFill/>
          <a:ln w="9525">
            <a:noFill/>
            <a:miter lim="800000"/>
            <a:headEnd/>
            <a:tailEnd/>
          </a:ln>
        </p:spPr>
      </p:pic>
      <p:pic>
        <p:nvPicPr>
          <p:cNvPr id="26" name="Imagen 25">
            <a:hlinkClick r:id="rId25"/>
            <a:extLst>
              <a:ext uri="{FF2B5EF4-FFF2-40B4-BE49-F238E27FC236}">
                <a16:creationId xmlns:a16="http://schemas.microsoft.com/office/drawing/2014/main" id="{83F61EA3-D6B8-4D91-B11D-38B2391662FA}"/>
              </a:ext>
            </a:extLst>
          </p:cNvPr>
          <p:cNvPicPr>
            <a:picLocks noChangeAspect="1"/>
          </p:cNvPicPr>
          <p:nvPr/>
        </p:nvPicPr>
        <p:blipFill>
          <a:blip r:embed="rId26"/>
          <a:stretch>
            <a:fillRect/>
          </a:stretch>
        </p:blipFill>
        <p:spPr>
          <a:xfrm>
            <a:off x="6339443" y="4425660"/>
            <a:ext cx="805065" cy="339637"/>
          </a:xfrm>
          <a:prstGeom prst="rect">
            <a:avLst/>
          </a:prstGeom>
        </p:spPr>
      </p:pic>
      <p:pic>
        <p:nvPicPr>
          <p:cNvPr id="27" name="Picture 11">
            <a:hlinkClick r:id="rId27"/>
            <a:extLst>
              <a:ext uri="{FF2B5EF4-FFF2-40B4-BE49-F238E27FC236}">
                <a16:creationId xmlns:a16="http://schemas.microsoft.com/office/drawing/2014/main" id="{29E17CA1-3A89-4005-AE54-E23838986991}"/>
              </a:ext>
            </a:extLst>
          </p:cNvPr>
          <p:cNvPicPr>
            <a:picLocks noChangeAspect="1" noChangeArrowheads="1"/>
          </p:cNvPicPr>
          <p:nvPr/>
        </p:nvPicPr>
        <p:blipFill>
          <a:blip r:embed="rId28" cstate="print"/>
          <a:srcRect/>
          <a:stretch>
            <a:fillRect/>
          </a:stretch>
        </p:blipFill>
        <p:spPr bwMode="auto">
          <a:xfrm>
            <a:off x="3628960" y="4372837"/>
            <a:ext cx="1142694" cy="380898"/>
          </a:xfrm>
          <a:prstGeom prst="rect">
            <a:avLst/>
          </a:prstGeom>
          <a:noFill/>
          <a:ln w="9525">
            <a:noFill/>
            <a:miter lim="800000"/>
            <a:headEnd/>
            <a:tailEnd/>
          </a:ln>
        </p:spPr>
      </p:pic>
    </p:spTree>
    <p:extLst>
      <p:ext uri="{BB962C8B-B14F-4D97-AF65-F5344CB8AC3E}">
        <p14:creationId xmlns:p14="http://schemas.microsoft.com/office/powerpoint/2010/main" val="407973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2195513" y="333375"/>
            <a:ext cx="5126037" cy="584200"/>
          </a:xfrm>
          <a:prstGeom prst="rect">
            <a:avLst/>
          </a:prstGeom>
          <a:noFill/>
          <a:ln w="9525">
            <a:noFill/>
            <a:miter lim="800000"/>
            <a:headEnd/>
            <a:tailEnd/>
          </a:ln>
        </p:spPr>
        <p:txBody>
          <a:bodyPr wrap="none">
            <a:spAutoFit/>
          </a:bodyPr>
          <a:lstStyle/>
          <a:p>
            <a:r>
              <a:rPr lang="es-ES" sz="3200"/>
              <a:t>Herramientas de búsqueda</a:t>
            </a:r>
          </a:p>
        </p:txBody>
      </p:sp>
      <p:sp>
        <p:nvSpPr>
          <p:cNvPr id="59395" name="Text Box 11"/>
          <p:cNvSpPr txBox="1">
            <a:spLocks noChangeArrowheads="1"/>
          </p:cNvSpPr>
          <p:nvPr/>
        </p:nvSpPr>
        <p:spPr bwMode="auto">
          <a:xfrm>
            <a:off x="395288" y="1125538"/>
            <a:ext cx="8748712" cy="4093428"/>
          </a:xfrm>
          <a:prstGeom prst="rect">
            <a:avLst/>
          </a:prstGeom>
          <a:noFill/>
          <a:ln w="9525">
            <a:noFill/>
            <a:miter lim="800000"/>
            <a:headEnd/>
            <a:tailEnd/>
          </a:ln>
        </p:spPr>
        <p:txBody>
          <a:bodyPr>
            <a:spAutoFit/>
          </a:bodyPr>
          <a:lstStyle/>
          <a:p>
            <a:r>
              <a:rPr lang="es-ES" sz="2000" u="sng" dirty="0"/>
              <a:t>Operadores de búsqueda en</a:t>
            </a:r>
            <a:endParaRPr lang="es-ES" dirty="0"/>
          </a:p>
          <a:p>
            <a:endParaRPr lang="es-ES" dirty="0"/>
          </a:p>
          <a:p>
            <a:r>
              <a:rPr lang="es-ES" sz="1400" b="1" dirty="0"/>
              <a:t>Usa la búsqueda avanzada, o bien la búsqueda simple de la siguiente forma:</a:t>
            </a:r>
          </a:p>
          <a:p>
            <a:endParaRPr lang="es-ES" dirty="0"/>
          </a:p>
          <a:p>
            <a:r>
              <a:rPr lang="es-ES" sz="1400" dirty="0"/>
              <a:t>1. </a:t>
            </a:r>
            <a:r>
              <a:rPr lang="es-ES" sz="1400" b="1" dirty="0"/>
              <a:t>Cómo buscar una palabra o una frase exactas: “…”</a:t>
            </a:r>
            <a:r>
              <a:rPr lang="es-ES" sz="1400" dirty="0"/>
              <a:t> (</a:t>
            </a:r>
            <a:r>
              <a:rPr lang="es-ES" sz="1400" dirty="0" err="1"/>
              <a:t>Ej</a:t>
            </a:r>
            <a:r>
              <a:rPr lang="es-ES" sz="1400" dirty="0"/>
              <a:t>: “Programación funcional”)</a:t>
            </a:r>
          </a:p>
          <a:p>
            <a:r>
              <a:rPr lang="es-ES" sz="1400" dirty="0"/>
              <a:t>2. </a:t>
            </a:r>
            <a:r>
              <a:rPr lang="es-ES" sz="1400" b="1" dirty="0"/>
              <a:t>Cómo excluir una palabra: “-” </a:t>
            </a:r>
            <a:r>
              <a:rPr lang="es-ES" sz="1400" dirty="0"/>
              <a:t>(</a:t>
            </a:r>
            <a:r>
              <a:rPr lang="es-ES" sz="1400" dirty="0" err="1"/>
              <a:t>Ej</a:t>
            </a:r>
            <a:r>
              <a:rPr lang="es-ES" sz="1400" dirty="0"/>
              <a:t>: Programación funcional -programa)</a:t>
            </a:r>
          </a:p>
          <a:p>
            <a:r>
              <a:rPr lang="es-ES" sz="1400" dirty="0"/>
              <a:t>3. </a:t>
            </a:r>
            <a:r>
              <a:rPr lang="es-ES" sz="1400" b="1" dirty="0"/>
              <a:t>Cómo buscar al menos una de las palabras de la consulta</a:t>
            </a:r>
            <a:r>
              <a:rPr lang="es-ES" sz="1400" dirty="0"/>
              <a:t>: “OR”. (Ej.: “programación funcional” </a:t>
            </a:r>
          </a:p>
          <a:p>
            <a:r>
              <a:rPr lang="es-ES" sz="1400" dirty="0"/>
              <a:t>    OR “programación estructurada”)</a:t>
            </a:r>
          </a:p>
          <a:p>
            <a:r>
              <a:rPr lang="es-ES" sz="1400" dirty="0"/>
              <a:t>4. </a:t>
            </a:r>
            <a:r>
              <a:rPr lang="es-ES" sz="1400" b="1" dirty="0"/>
              <a:t>Cómo localizar webs con enlaces dirigidos a una página determinada:</a:t>
            </a:r>
            <a:r>
              <a:rPr lang="es-ES" sz="1400" dirty="0"/>
              <a:t> “link:”. (Ej.: </a:t>
            </a:r>
            <a:r>
              <a:rPr lang="es-ES" sz="1400" dirty="0" err="1"/>
              <a:t>link:http</a:t>
            </a:r>
            <a:r>
              <a:rPr lang="es-ES" sz="1400" dirty="0"/>
              <a:t>://web.mit.edu/)	</a:t>
            </a:r>
          </a:p>
          <a:p>
            <a:r>
              <a:rPr lang="es-ES" sz="1400" dirty="0"/>
              <a:t>5. </a:t>
            </a:r>
            <a:r>
              <a:rPr lang="es-ES" sz="1400" b="1" dirty="0"/>
              <a:t>Si queremos que el término de búsqueda aparezca en:</a:t>
            </a:r>
          </a:p>
          <a:p>
            <a:r>
              <a:rPr lang="es-ES" sz="1400" dirty="0"/>
              <a:t>	- </a:t>
            </a:r>
            <a:r>
              <a:rPr lang="es-ES" sz="1400" b="1" dirty="0"/>
              <a:t>título de la página</a:t>
            </a:r>
            <a:r>
              <a:rPr lang="es-ES" sz="1400" dirty="0"/>
              <a:t>: </a:t>
            </a:r>
            <a:r>
              <a:rPr lang="es-ES" sz="1400" dirty="0" err="1"/>
              <a:t>allintitle</a:t>
            </a:r>
            <a:r>
              <a:rPr lang="es-ES" sz="1400" dirty="0"/>
              <a:t>. (Ej.: </a:t>
            </a:r>
            <a:r>
              <a:rPr lang="es-ES" sz="1400" dirty="0" err="1"/>
              <a:t>allintitle</a:t>
            </a:r>
            <a:r>
              <a:rPr lang="es-ES" sz="1400" dirty="0"/>
              <a:t>:"programación funcional")</a:t>
            </a:r>
          </a:p>
          <a:p>
            <a:r>
              <a:rPr lang="es-ES" sz="1400" dirty="0"/>
              <a:t>	- </a:t>
            </a:r>
            <a:r>
              <a:rPr lang="es-ES" sz="1400" b="1" dirty="0"/>
              <a:t>contenido de la pág</a:t>
            </a:r>
            <a:r>
              <a:rPr lang="es-ES" sz="1400" dirty="0"/>
              <a:t>ina: </a:t>
            </a:r>
            <a:r>
              <a:rPr lang="es-ES" sz="1400" dirty="0" err="1"/>
              <a:t>allintext</a:t>
            </a:r>
            <a:r>
              <a:rPr lang="es-ES" sz="1400" dirty="0"/>
              <a:t>. (Ej.: </a:t>
            </a:r>
            <a:r>
              <a:rPr lang="es-ES" sz="1400" dirty="0" err="1"/>
              <a:t>allintext</a:t>
            </a:r>
            <a:r>
              <a:rPr lang="es-ES" sz="1400" dirty="0"/>
              <a:t>:"programación funcional")</a:t>
            </a:r>
          </a:p>
          <a:p>
            <a:r>
              <a:rPr lang="es-ES" sz="1400" dirty="0"/>
              <a:t>	- </a:t>
            </a:r>
            <a:r>
              <a:rPr lang="es-ES" sz="1400" b="1" dirty="0"/>
              <a:t>en la dirección de la página</a:t>
            </a:r>
            <a:r>
              <a:rPr lang="es-ES" sz="1400" dirty="0"/>
              <a:t>: </a:t>
            </a:r>
            <a:r>
              <a:rPr lang="es-ES" sz="1400" dirty="0" err="1"/>
              <a:t>allinurl</a:t>
            </a:r>
            <a:r>
              <a:rPr lang="es-ES" sz="1400" dirty="0"/>
              <a:t>. (Ej.: </a:t>
            </a:r>
            <a:r>
              <a:rPr lang="es-ES" sz="1400" dirty="0" err="1"/>
              <a:t>allinurl</a:t>
            </a:r>
            <a:r>
              <a:rPr lang="es-ES" sz="1400" dirty="0"/>
              <a:t>:"programación funcional")</a:t>
            </a:r>
          </a:p>
          <a:p>
            <a:r>
              <a:rPr lang="es-ES" sz="1400" dirty="0"/>
              <a:t>6. </a:t>
            </a:r>
            <a:r>
              <a:rPr lang="es-ES" sz="1400" b="1" dirty="0"/>
              <a:t>Páginas similares:</a:t>
            </a:r>
            <a:r>
              <a:rPr lang="es-ES" sz="1400" dirty="0"/>
              <a:t> Con el término </a:t>
            </a:r>
            <a:r>
              <a:rPr lang="es-ES" sz="1400" dirty="0" err="1"/>
              <a:t>related</a:t>
            </a:r>
            <a:r>
              <a:rPr lang="es-ES" sz="1400" dirty="0"/>
              <a:t>: (Ej.: </a:t>
            </a:r>
            <a:r>
              <a:rPr lang="es-ES" sz="1400" dirty="0" err="1"/>
              <a:t>related:bib.us.es</a:t>
            </a:r>
            <a:r>
              <a:rPr lang="es-ES" sz="1400" dirty="0"/>
              <a:t>)	</a:t>
            </a:r>
          </a:p>
          <a:p>
            <a:r>
              <a:rPr lang="es-ES" sz="1400" dirty="0"/>
              <a:t>7. </a:t>
            </a:r>
            <a:r>
              <a:rPr lang="es-ES" sz="1400" b="1" dirty="0"/>
              <a:t>Cómo limitar la búsqueda a un sitio o a un dominio </a:t>
            </a:r>
            <a:r>
              <a:rPr lang="es-ES" sz="1400" dirty="0"/>
              <a:t>: Restringe la búsqueda a un dominio específico. </a:t>
            </a:r>
          </a:p>
          <a:p>
            <a:r>
              <a:rPr lang="es-ES" sz="1400" dirty="0"/>
              <a:t>			       (Ej.: </a:t>
            </a:r>
            <a:r>
              <a:rPr lang="es-ES" sz="1400" dirty="0" err="1"/>
              <a:t>gravity</a:t>
            </a:r>
            <a:r>
              <a:rPr lang="es-ES" sz="1400" dirty="0"/>
              <a:t> </a:t>
            </a:r>
            <a:r>
              <a:rPr lang="es-ES" sz="1400" dirty="0" err="1"/>
              <a:t>site:nasa.gov</a:t>
            </a:r>
            <a:r>
              <a:rPr lang="es-ES" sz="1400" dirty="0"/>
              <a:t>    //    Telecomunicaciones </a:t>
            </a:r>
            <a:r>
              <a:rPr lang="es-ES" sz="1400" dirty="0" err="1"/>
              <a:t>site</a:t>
            </a:r>
            <a:r>
              <a:rPr lang="es-ES" sz="1400" dirty="0"/>
              <a:t>:.</a:t>
            </a:r>
            <a:r>
              <a:rPr lang="es-ES" sz="1400" dirty="0" err="1"/>
              <a:t>gov</a:t>
            </a:r>
            <a:r>
              <a:rPr lang="es-ES" sz="1400" dirty="0"/>
              <a:t>)</a:t>
            </a:r>
            <a:r>
              <a:rPr lang="es-ES" dirty="0"/>
              <a:t> </a:t>
            </a:r>
            <a:endParaRPr lang="es-ES" sz="1400" dirty="0"/>
          </a:p>
          <a:p>
            <a:r>
              <a:rPr lang="es-ES" sz="1400" dirty="0"/>
              <a:t>8. </a:t>
            </a:r>
            <a:r>
              <a:rPr lang="es-ES" sz="1400" b="1" dirty="0"/>
              <a:t>Operadores matemáticos:</a:t>
            </a:r>
            <a:r>
              <a:rPr lang="es-ES" sz="1400" dirty="0"/>
              <a:t> ^ (potencia), In(nº) (logaritmo neperiano), </a:t>
            </a:r>
            <a:r>
              <a:rPr lang="es-ES" sz="1400" dirty="0" err="1"/>
              <a:t>sqrt</a:t>
            </a:r>
            <a:r>
              <a:rPr lang="es-ES" sz="1400" dirty="0"/>
              <a:t>(nº) (raíz cuadrada)</a:t>
            </a:r>
          </a:p>
        </p:txBody>
      </p:sp>
      <p:pic>
        <p:nvPicPr>
          <p:cNvPr id="59396" name="Picture 2" descr="logoALAS"/>
          <p:cNvPicPr>
            <a:picLocks noChangeAspect="1" noChangeArrowheads="1"/>
          </p:cNvPicPr>
          <p:nvPr/>
        </p:nvPicPr>
        <p:blipFill>
          <a:blip r:embed="rId3" cstate="print">
            <a:clrChange>
              <a:clrFrom>
                <a:srgbClr val="FDFDFD"/>
              </a:clrFrom>
              <a:clrTo>
                <a:srgbClr val="FDFDFD">
                  <a:alpha val="0"/>
                </a:srgbClr>
              </a:clrTo>
            </a:clrChange>
          </a:blip>
          <a:srcRect l="7031"/>
          <a:stretch>
            <a:fillRect/>
          </a:stretch>
        </p:blipFill>
        <p:spPr bwMode="auto">
          <a:xfrm>
            <a:off x="0" y="0"/>
            <a:ext cx="1965325" cy="1143000"/>
          </a:xfrm>
          <a:prstGeom prst="rect">
            <a:avLst/>
          </a:prstGeom>
          <a:noFill/>
          <a:ln w="9525">
            <a:noFill/>
            <a:miter lim="800000"/>
            <a:headEnd/>
            <a:tailEnd/>
          </a:ln>
        </p:spPr>
      </p:pic>
      <p:sp>
        <p:nvSpPr>
          <p:cNvPr id="59397" name="Rectangle 5"/>
          <p:cNvSpPr>
            <a:spLocks noChangeArrowheads="1"/>
          </p:cNvSpPr>
          <p:nvPr/>
        </p:nvSpPr>
        <p:spPr bwMode="auto">
          <a:xfrm>
            <a:off x="0" y="981075"/>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59398" name="Picture 3" descr="marca-tinta-roja_100x89"/>
          <p:cNvPicPr>
            <a:picLocks noGrp="1" noChangeAspect="1" noChangeArrowheads="1"/>
          </p:cNvPicPr>
          <p:nvPr>
            <p:ph sz="half" idx="4294967295"/>
          </p:nvPr>
        </p:nvPicPr>
        <p:blipFill>
          <a:blip r:embed="rId4" cstate="print"/>
          <a:srcRect/>
          <a:stretch>
            <a:fillRect/>
          </a:stretch>
        </p:blipFill>
        <p:spPr>
          <a:xfrm>
            <a:off x="179388" y="5805488"/>
            <a:ext cx="952500" cy="847725"/>
          </a:xfrm>
        </p:spPr>
      </p:pic>
      <p:pic>
        <p:nvPicPr>
          <p:cNvPr id="59399"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3779838" y="1196975"/>
            <a:ext cx="898525" cy="360363"/>
          </a:xfrm>
          <a:prstGeom prst="rect">
            <a:avLst/>
          </a:prstGeom>
          <a:noFill/>
          <a:ln w="9525">
            <a:noFill/>
            <a:miter lim="800000"/>
            <a:headEnd/>
            <a:tailEnd/>
          </a:ln>
        </p:spPr>
      </p:pic>
      <p:sp>
        <p:nvSpPr>
          <p:cNvPr id="10" name="Text Box 13"/>
          <p:cNvSpPr txBox="1">
            <a:spLocks noChangeArrowheads="1"/>
          </p:cNvSpPr>
          <p:nvPr/>
        </p:nvSpPr>
        <p:spPr bwMode="auto">
          <a:xfrm>
            <a:off x="468313" y="5157788"/>
            <a:ext cx="7561262" cy="1876425"/>
          </a:xfrm>
          <a:prstGeom prst="rect">
            <a:avLst/>
          </a:prstGeom>
          <a:noFill/>
          <a:ln w="9525">
            <a:noFill/>
            <a:miter lim="800000"/>
            <a:headEnd/>
            <a:tailEnd/>
          </a:ln>
        </p:spPr>
        <p:txBody>
          <a:bodyPr>
            <a:spAutoFit/>
          </a:bodyPr>
          <a:lstStyle/>
          <a:p>
            <a:r>
              <a:rPr lang="es-ES" sz="1400" b="1" dirty="0"/>
              <a:t> El dominio URL orienta sobre la autoría o procedencia de la página</a:t>
            </a:r>
          </a:p>
          <a:p>
            <a:r>
              <a:rPr lang="es-ES" sz="1400" b="1" dirty="0"/>
              <a:t>	 - .</a:t>
            </a:r>
            <a:r>
              <a:rPr lang="es-ES" sz="1400" b="1" dirty="0" err="1"/>
              <a:t>com</a:t>
            </a:r>
            <a:r>
              <a:rPr lang="es-ES" sz="1400" b="1" dirty="0"/>
              <a:t> </a:t>
            </a:r>
            <a:r>
              <a:rPr lang="es-ES" sz="1400" b="1" dirty="0">
                <a:sym typeface="Wingdings" pitchFamily="2" charset="2"/>
              </a:rPr>
              <a:t></a:t>
            </a:r>
            <a:r>
              <a:rPr lang="es-ES" sz="1400" b="1" dirty="0"/>
              <a:t> empresas, sitios comerciales</a:t>
            </a:r>
          </a:p>
          <a:p>
            <a:r>
              <a:rPr lang="es-ES" sz="1400" b="1" dirty="0"/>
              <a:t> 	 - </a:t>
            </a:r>
            <a:r>
              <a:rPr lang="es-ES" sz="1400" b="1" dirty="0" err="1"/>
              <a:t>.net</a:t>
            </a:r>
            <a:r>
              <a:rPr lang="es-ES" sz="1400" b="1" dirty="0"/>
              <a:t>  </a:t>
            </a:r>
            <a:r>
              <a:rPr lang="es-ES" sz="1400" b="1" dirty="0">
                <a:sym typeface="Wingdings" pitchFamily="2" charset="2"/>
              </a:rPr>
              <a:t></a:t>
            </a:r>
            <a:r>
              <a:rPr lang="es-ES" sz="1400" b="1" dirty="0"/>
              <a:t> empresas tecnológicas o de comunicaciones</a:t>
            </a:r>
          </a:p>
          <a:p>
            <a:r>
              <a:rPr lang="es-ES" sz="1400" b="1" dirty="0">
                <a:solidFill>
                  <a:srgbClr val="990000"/>
                </a:solidFill>
              </a:rPr>
              <a:t> 	 </a:t>
            </a:r>
            <a:r>
              <a:rPr lang="es-ES" sz="1400" b="1" dirty="0"/>
              <a:t>-</a:t>
            </a:r>
            <a:r>
              <a:rPr lang="es-ES" sz="1400" b="1" dirty="0">
                <a:solidFill>
                  <a:srgbClr val="990000"/>
                </a:solidFill>
              </a:rPr>
              <a:t> .</a:t>
            </a:r>
            <a:r>
              <a:rPr lang="es-ES" sz="1400" b="1" dirty="0" err="1">
                <a:solidFill>
                  <a:srgbClr val="990000"/>
                </a:solidFill>
              </a:rPr>
              <a:t>edu</a:t>
            </a:r>
            <a:r>
              <a:rPr lang="es-ES" sz="1400" b="1" dirty="0"/>
              <a:t> </a:t>
            </a:r>
            <a:r>
              <a:rPr lang="es-ES" sz="1400" b="1" dirty="0">
                <a:sym typeface="Wingdings" pitchFamily="2" charset="2"/>
              </a:rPr>
              <a:t></a:t>
            </a:r>
            <a:r>
              <a:rPr lang="es-ES" sz="1400" b="1" dirty="0"/>
              <a:t> educación</a:t>
            </a:r>
          </a:p>
          <a:p>
            <a:r>
              <a:rPr lang="es-ES" sz="1400" b="1" dirty="0">
                <a:solidFill>
                  <a:srgbClr val="990000"/>
                </a:solidFill>
              </a:rPr>
              <a:t> 	 </a:t>
            </a:r>
            <a:r>
              <a:rPr lang="es-ES" sz="1400" b="1" dirty="0"/>
              <a:t>- </a:t>
            </a:r>
            <a:r>
              <a:rPr lang="es-ES" sz="1400" b="1" dirty="0">
                <a:solidFill>
                  <a:srgbClr val="800000"/>
                </a:solidFill>
              </a:rPr>
              <a:t>.</a:t>
            </a:r>
            <a:r>
              <a:rPr lang="es-ES" sz="1400" b="1" dirty="0" err="1">
                <a:solidFill>
                  <a:srgbClr val="990000"/>
                </a:solidFill>
              </a:rPr>
              <a:t>org</a:t>
            </a:r>
            <a:r>
              <a:rPr lang="es-ES" sz="1400" b="1" dirty="0"/>
              <a:t>  </a:t>
            </a:r>
            <a:r>
              <a:rPr lang="es-ES" sz="1400" b="1" dirty="0">
                <a:sym typeface="Wingdings" pitchFamily="2" charset="2"/>
              </a:rPr>
              <a:t></a:t>
            </a:r>
            <a:r>
              <a:rPr lang="es-ES" sz="1400" b="1" dirty="0"/>
              <a:t> organizaciones</a:t>
            </a:r>
          </a:p>
          <a:p>
            <a:r>
              <a:rPr lang="es-ES" sz="1400" b="1" dirty="0"/>
              <a:t> 	 - .es, .</a:t>
            </a:r>
            <a:r>
              <a:rPr lang="es-ES" sz="1400" b="1" dirty="0" err="1"/>
              <a:t>uk</a:t>
            </a:r>
            <a:r>
              <a:rPr lang="es-ES" sz="1400" b="1" dirty="0"/>
              <a:t>, .</a:t>
            </a:r>
            <a:r>
              <a:rPr lang="es-ES" sz="1400" b="1" dirty="0" err="1"/>
              <a:t>fr</a:t>
            </a:r>
            <a:r>
              <a:rPr lang="es-ES" sz="1400" b="1" dirty="0"/>
              <a:t> …   </a:t>
            </a:r>
            <a:r>
              <a:rPr lang="es-ES" sz="1400" b="1" dirty="0">
                <a:sym typeface="Wingdings" pitchFamily="2" charset="2"/>
              </a:rPr>
              <a:t></a:t>
            </a:r>
            <a:r>
              <a:rPr lang="es-ES" sz="1400" b="1" dirty="0"/>
              <a:t> indicativos de país</a:t>
            </a:r>
          </a:p>
          <a:p>
            <a:r>
              <a:rPr lang="es-ES" sz="1400" b="1" dirty="0"/>
              <a:t>	 -  ~ </a:t>
            </a:r>
            <a:r>
              <a:rPr lang="es-ES" sz="1400" b="1" dirty="0">
                <a:sym typeface="Wingdings" pitchFamily="2" charset="2"/>
              </a:rPr>
              <a:t> indica página personal</a:t>
            </a:r>
            <a:endParaRPr lang="es-ES" sz="1400" b="1" dirty="0"/>
          </a:p>
          <a:p>
            <a:endParaRPr lang="es-ES" b="1" dirty="0"/>
          </a:p>
        </p:txBody>
      </p:sp>
      <p:pic>
        <p:nvPicPr>
          <p:cNvPr id="11" name="Picture 9" descr="http"/>
          <p:cNvPicPr>
            <a:picLocks noChangeAspect="1" noChangeArrowheads="1"/>
          </p:cNvPicPr>
          <p:nvPr/>
        </p:nvPicPr>
        <p:blipFill>
          <a:blip r:embed="rId8" cstate="print"/>
          <a:srcRect/>
          <a:stretch>
            <a:fillRect/>
          </a:stretch>
        </p:blipFill>
        <p:spPr bwMode="auto">
          <a:xfrm>
            <a:off x="7019925" y="5300663"/>
            <a:ext cx="936625" cy="674687"/>
          </a:xfrm>
          <a:prstGeom prst="rect">
            <a:avLst/>
          </a:prstGeom>
          <a:noFill/>
          <a:ln w="9525">
            <a:noFill/>
            <a:miter lim="800000"/>
            <a:headEnd/>
            <a:tailEnd/>
          </a:ln>
        </p:spPr>
      </p:pic>
      <p:pic>
        <p:nvPicPr>
          <p:cNvPr id="12" name="Picture 84" descr="buscador Google">
            <a:hlinkClick r:id="rId6"/>
          </p:cNvPr>
          <p:cNvPicPr>
            <a:picLocks noChangeAspect="1" noChangeArrowheads="1"/>
          </p:cNvPicPr>
          <p:nvPr/>
        </p:nvPicPr>
        <p:blipFill>
          <a:blip r:embed="rId7" cstate="print"/>
          <a:srcRect/>
          <a:stretch>
            <a:fillRect/>
          </a:stretch>
        </p:blipFill>
        <p:spPr bwMode="auto">
          <a:xfrm>
            <a:off x="7235825" y="404813"/>
            <a:ext cx="1436688" cy="57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1379965" y="394712"/>
            <a:ext cx="7368748" cy="584775"/>
          </a:xfrm>
          <a:prstGeom prst="rect">
            <a:avLst/>
          </a:prstGeom>
          <a:noFill/>
          <a:ln w="9525">
            <a:noFill/>
            <a:miter lim="800000"/>
            <a:headEnd/>
            <a:tailEnd/>
          </a:ln>
        </p:spPr>
        <p:txBody>
          <a:bodyPr wrap="none">
            <a:spAutoFit/>
          </a:bodyPr>
          <a:lstStyle/>
          <a:p>
            <a:r>
              <a:rPr lang="es-ES" sz="3200" dirty="0"/>
              <a:t>Fuentes de información científica y técnica </a:t>
            </a:r>
          </a:p>
        </p:txBody>
      </p:sp>
      <p:sp>
        <p:nvSpPr>
          <p:cNvPr id="13" name="Text Box 5">
            <a:extLst>
              <a:ext uri="{FF2B5EF4-FFF2-40B4-BE49-F238E27FC236}">
                <a16:creationId xmlns:a16="http://schemas.microsoft.com/office/drawing/2014/main" id="{808CEC6E-0677-C0E5-9977-EB7E093A1104}"/>
              </a:ext>
            </a:extLst>
          </p:cNvPr>
          <p:cNvSpPr txBox="1">
            <a:spLocks noChangeArrowheads="1"/>
          </p:cNvSpPr>
          <p:nvPr/>
        </p:nvSpPr>
        <p:spPr bwMode="auto">
          <a:xfrm>
            <a:off x="1380979" y="2294044"/>
            <a:ext cx="3116751" cy="2554545"/>
          </a:xfrm>
          <a:prstGeom prst="rect">
            <a:avLst/>
          </a:prstGeom>
          <a:noFill/>
          <a:ln w="9525">
            <a:noFill/>
            <a:miter lim="800000"/>
            <a:headEnd/>
            <a:tailEnd/>
          </a:ln>
        </p:spPr>
        <p:txBody>
          <a:bodyPr wrap="none">
            <a:spAutoFit/>
          </a:bodyPr>
          <a:lstStyle/>
          <a:p>
            <a:pPr marL="457200" indent="-457200">
              <a:buFont typeface="Arial" panose="020B0604020202020204" pitchFamily="34" charset="0"/>
              <a:buChar char="•"/>
            </a:pPr>
            <a:r>
              <a:rPr lang="es-ES" sz="3200" dirty="0"/>
              <a:t>Catálogo Fama</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Bases de datos</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Internet</a:t>
            </a:r>
          </a:p>
        </p:txBody>
      </p:sp>
    </p:spTree>
    <p:extLst>
      <p:ext uri="{BB962C8B-B14F-4D97-AF65-F5344CB8AC3E}">
        <p14:creationId xmlns:p14="http://schemas.microsoft.com/office/powerpoint/2010/main" val="648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8" name="Text Box 21"/>
          <p:cNvSpPr txBox="1">
            <a:spLocks noChangeArrowheads="1"/>
          </p:cNvSpPr>
          <p:nvPr/>
        </p:nvSpPr>
        <p:spPr bwMode="auto">
          <a:xfrm>
            <a:off x="1979613" y="1773238"/>
            <a:ext cx="7172325" cy="1876425"/>
          </a:xfrm>
          <a:prstGeom prst="rect">
            <a:avLst/>
          </a:prstGeom>
          <a:noFill/>
          <a:ln w="9525">
            <a:noFill/>
            <a:miter lim="800000"/>
            <a:headEnd/>
            <a:tailEnd/>
          </a:ln>
        </p:spPr>
        <p:txBody>
          <a:bodyPr wrap="none">
            <a:spAutoFit/>
          </a:bodyPr>
          <a:lstStyle/>
          <a:p>
            <a:r>
              <a:rPr lang="es-ES" sz="1400" dirty="0"/>
              <a:t>*</a:t>
            </a:r>
            <a:r>
              <a:rPr lang="es-ES" sz="1400" b="1" dirty="0"/>
              <a:t>Búsqueda sencilla</a:t>
            </a:r>
            <a:r>
              <a:rPr lang="es-ES" sz="1400" dirty="0"/>
              <a:t>, desde un solo sitio, de bibliografías especializadas (en fuentes</a:t>
            </a:r>
          </a:p>
          <a:p>
            <a:r>
              <a:rPr lang="es-ES" sz="1400" dirty="0"/>
              <a:t>  diversas:  tesis, libros, resúmenes y artículos</a:t>
            </a:r>
            <a:r>
              <a:rPr lang="es-ES" dirty="0"/>
              <a:t>).</a:t>
            </a:r>
          </a:p>
          <a:p>
            <a:r>
              <a:rPr lang="es-ES" sz="1400" dirty="0"/>
              <a:t>*</a:t>
            </a:r>
            <a:r>
              <a:rPr lang="es-ES" sz="1400" b="1" dirty="0"/>
              <a:t>Resultados</a:t>
            </a:r>
            <a:r>
              <a:rPr lang="es-ES" sz="1400" dirty="0"/>
              <a:t>: vínculos al texto completo cuando es posible; citas en otros </a:t>
            </a:r>
          </a:p>
          <a:p>
            <a:r>
              <a:rPr lang="es-ES" sz="1400" dirty="0"/>
              <a:t>                       documentos; artículos relacionados. Ofrece, igualmente, lanzar la</a:t>
            </a:r>
          </a:p>
          <a:p>
            <a:r>
              <a:rPr lang="es-ES" sz="1400" dirty="0"/>
              <a:t>                       búsqueda a la Web.</a:t>
            </a:r>
          </a:p>
          <a:p>
            <a:r>
              <a:rPr lang="es-ES" sz="1400" dirty="0"/>
              <a:t>*</a:t>
            </a:r>
            <a:r>
              <a:rPr lang="es-ES" sz="1400" b="1" dirty="0"/>
              <a:t>Búsqueda avanzada</a:t>
            </a:r>
            <a:r>
              <a:rPr lang="es-ES" sz="1400" dirty="0"/>
              <a:t>: Además de las opciones habituales, admite restricciones </a:t>
            </a:r>
          </a:p>
          <a:p>
            <a:r>
              <a:rPr lang="es-ES" sz="1400" dirty="0"/>
              <a:t>		 de búsqueda por autor, publicación o rango de fechas.</a:t>
            </a:r>
          </a:p>
          <a:p>
            <a:r>
              <a:rPr lang="es-ES" sz="1400" b="1" dirty="0"/>
              <a:t>*Ofrece indicadores relacionados con el análisis de citas</a:t>
            </a:r>
            <a:r>
              <a:rPr lang="es-ES" sz="1400" dirty="0"/>
              <a:t> a través del perfil de autor.</a:t>
            </a:r>
            <a:endParaRPr lang="es-ES" sz="1400" b="1" dirty="0"/>
          </a:p>
        </p:txBody>
      </p:sp>
      <p:sp>
        <p:nvSpPr>
          <p:cNvPr id="15" name="14 Rectángulo"/>
          <p:cNvSpPr/>
          <p:nvPr/>
        </p:nvSpPr>
        <p:spPr>
          <a:xfrm>
            <a:off x="539750" y="1125538"/>
            <a:ext cx="6984578" cy="431800"/>
          </a:xfrm>
          <a:prstGeom prst="rect">
            <a:avLst/>
          </a:prstGeom>
          <a:solidFill>
            <a:schemeClr val="accent1">
              <a:alpha val="3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60419"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0420"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0421"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0422"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0423"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0424" name="6 CuadroTexto"/>
          <p:cNvSpPr txBox="1">
            <a:spLocks noChangeArrowheads="1"/>
          </p:cNvSpPr>
          <p:nvPr/>
        </p:nvSpPr>
        <p:spPr bwMode="auto">
          <a:xfrm>
            <a:off x="2268538" y="333375"/>
            <a:ext cx="5124450" cy="584200"/>
          </a:xfrm>
          <a:prstGeom prst="rect">
            <a:avLst/>
          </a:prstGeom>
          <a:noFill/>
          <a:ln w="9525">
            <a:noFill/>
            <a:miter lim="800000"/>
            <a:headEnd/>
            <a:tailEnd/>
          </a:ln>
        </p:spPr>
        <p:txBody>
          <a:bodyPr wrap="none">
            <a:spAutoFit/>
          </a:bodyPr>
          <a:lstStyle/>
          <a:p>
            <a:r>
              <a:rPr lang="es-ES" sz="3200"/>
              <a:t>Herramientas de búsqueda</a:t>
            </a:r>
          </a:p>
        </p:txBody>
      </p:sp>
      <p:sp>
        <p:nvSpPr>
          <p:cNvPr id="60425" name="7 CuadroTexto"/>
          <p:cNvSpPr txBox="1">
            <a:spLocks noChangeArrowheads="1"/>
          </p:cNvSpPr>
          <p:nvPr/>
        </p:nvSpPr>
        <p:spPr bwMode="auto">
          <a:xfrm>
            <a:off x="611188" y="1125538"/>
            <a:ext cx="5803640" cy="369332"/>
          </a:xfrm>
          <a:prstGeom prst="rect">
            <a:avLst/>
          </a:prstGeom>
          <a:noFill/>
          <a:ln w="9525">
            <a:noFill/>
            <a:miter lim="800000"/>
            <a:headEnd/>
            <a:tailEnd/>
          </a:ln>
        </p:spPr>
        <p:txBody>
          <a:bodyPr wrap="none">
            <a:spAutoFit/>
          </a:bodyPr>
          <a:lstStyle/>
          <a:p>
            <a:r>
              <a:rPr lang="es-ES" dirty="0"/>
              <a:t>En la </a:t>
            </a:r>
            <a:r>
              <a:rPr lang="es-ES" b="1" dirty="0">
                <a:solidFill>
                  <a:srgbClr val="800000"/>
                </a:solidFill>
              </a:rPr>
              <a:t>Web</a:t>
            </a:r>
            <a:r>
              <a:rPr lang="es-ES" dirty="0"/>
              <a:t> no todo es               . Pero               es mucho más… </a:t>
            </a:r>
          </a:p>
        </p:txBody>
      </p:sp>
      <p:pic>
        <p:nvPicPr>
          <p:cNvPr id="10" name="Picture 84" descr="buscador Google">
            <a:hlinkClick r:id="rId6"/>
          </p:cNvPr>
          <p:cNvPicPr>
            <a:picLocks noChangeAspect="1" noChangeArrowheads="1"/>
          </p:cNvPicPr>
          <p:nvPr/>
        </p:nvPicPr>
        <p:blipFill>
          <a:blip r:embed="rId7" cstate="print"/>
          <a:srcRect/>
          <a:stretch>
            <a:fillRect/>
          </a:stretch>
        </p:blipFill>
        <p:spPr bwMode="auto">
          <a:xfrm>
            <a:off x="3995936" y="1196752"/>
            <a:ext cx="719138" cy="279400"/>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2699792" y="1196752"/>
            <a:ext cx="719138" cy="279400"/>
          </a:xfrm>
          <a:prstGeom prst="rect">
            <a:avLst/>
          </a:prstGeom>
          <a:noFill/>
          <a:ln w="9525">
            <a:noFill/>
            <a:miter lim="800000"/>
            <a:headEnd/>
            <a:tailEnd/>
          </a:ln>
        </p:spPr>
      </p:pic>
      <p:sp>
        <p:nvSpPr>
          <p:cNvPr id="14" name="Text Box 17"/>
          <p:cNvSpPr txBox="1">
            <a:spLocks noChangeArrowheads="1"/>
          </p:cNvSpPr>
          <p:nvPr/>
        </p:nvSpPr>
        <p:spPr bwMode="auto">
          <a:xfrm>
            <a:off x="1979613" y="3860800"/>
            <a:ext cx="6546850" cy="2462213"/>
          </a:xfrm>
          <a:prstGeom prst="rect">
            <a:avLst/>
          </a:prstGeom>
          <a:noFill/>
          <a:ln w="9525">
            <a:noFill/>
            <a:miter lim="800000"/>
            <a:headEnd/>
            <a:tailEnd/>
          </a:ln>
        </p:spPr>
        <p:txBody>
          <a:bodyPr>
            <a:spAutoFit/>
          </a:bodyPr>
          <a:lstStyle/>
          <a:p>
            <a:r>
              <a:rPr lang="es-ES" sz="1400"/>
              <a:t>* Fruto del acuerdo con diversas universidades </a:t>
            </a:r>
            <a:r>
              <a:rPr lang="es-ES" sz="1400" b="1"/>
              <a:t>(Proyecto para bibliotecas</a:t>
            </a:r>
            <a:r>
              <a:rPr lang="es-ES" sz="1400"/>
              <a:t>) y con autores y editores (</a:t>
            </a:r>
            <a:r>
              <a:rPr lang="es-ES" sz="1400" b="1"/>
              <a:t>Programa de afiliación para Google Libros</a:t>
            </a:r>
            <a:r>
              <a:rPr lang="es-ES" sz="1400"/>
              <a:t>)</a:t>
            </a:r>
          </a:p>
          <a:p>
            <a:endParaRPr lang="es-ES" sz="1400"/>
          </a:p>
          <a:p>
            <a:r>
              <a:rPr lang="es-ES" sz="1400"/>
              <a:t>* Permite diversas </a:t>
            </a:r>
            <a:r>
              <a:rPr lang="es-ES" sz="1400" b="1"/>
              <a:t>vistas</a:t>
            </a:r>
            <a:r>
              <a:rPr lang="es-ES" sz="1400"/>
              <a:t> de los libros:</a:t>
            </a:r>
          </a:p>
          <a:p>
            <a:r>
              <a:rPr lang="es-ES" sz="1400" b="1"/>
              <a:t>    -Completa: </a:t>
            </a:r>
            <a:r>
              <a:rPr lang="es-ES" sz="1400"/>
              <a:t>Libros no sometidos a copyright (descarga PDF). Libros </a:t>
            </a:r>
          </a:p>
          <a:p>
            <a:r>
              <a:rPr lang="es-ES" sz="1400"/>
              <a:t>                    autorizados por el editor o el autor o de dominio público</a:t>
            </a:r>
          </a:p>
          <a:p>
            <a:r>
              <a:rPr lang="es-ES" sz="1400"/>
              <a:t>    </a:t>
            </a:r>
            <a:r>
              <a:rPr lang="es-ES" sz="1400" b="1"/>
              <a:t>-Previa restringida</a:t>
            </a:r>
            <a:r>
              <a:rPr lang="es-ES" sz="1400"/>
              <a:t>: Sólo un nº de páginas si autor o editor no han autorizado</a:t>
            </a:r>
          </a:p>
          <a:p>
            <a:r>
              <a:rPr lang="es-ES" sz="1400"/>
              <a:t>                    su consulta. Presenta un vínculo a librerías on line.</a:t>
            </a:r>
          </a:p>
          <a:p>
            <a:r>
              <a:rPr lang="es-ES" sz="1400"/>
              <a:t>    </a:t>
            </a:r>
            <a:r>
              <a:rPr lang="es-ES" sz="1400" b="1"/>
              <a:t>-Fragmentos</a:t>
            </a:r>
            <a:r>
              <a:rPr lang="es-ES" sz="1400"/>
              <a:t>: Ofrece información sobre el libro y algunos pasajes breves con </a:t>
            </a:r>
          </a:p>
          <a:p>
            <a:r>
              <a:rPr lang="es-ES" sz="1400"/>
              <a:t>                    nuestra consulta resaltada.</a:t>
            </a:r>
          </a:p>
          <a:p>
            <a:r>
              <a:rPr lang="es-ES" sz="1400"/>
              <a:t>    </a:t>
            </a:r>
            <a:r>
              <a:rPr lang="es-ES" sz="1400" b="1"/>
              <a:t>-No disponible</a:t>
            </a:r>
            <a:r>
              <a:rPr lang="es-ES" sz="1400"/>
              <a:t>: Sólo ofrece referencia bibliográfica.</a:t>
            </a:r>
            <a:endParaRPr lang="es-ES"/>
          </a:p>
        </p:txBody>
      </p:sp>
      <p:pic>
        <p:nvPicPr>
          <p:cNvPr id="60430" name="Picture 14">
            <a:hlinkClick r:id="rId8"/>
          </p:cNvPr>
          <p:cNvPicPr>
            <a:picLocks noChangeAspect="1" noChangeArrowheads="1"/>
          </p:cNvPicPr>
          <p:nvPr/>
        </p:nvPicPr>
        <p:blipFill>
          <a:blip r:embed="rId9" cstate="print"/>
          <a:srcRect/>
          <a:stretch>
            <a:fillRect/>
          </a:stretch>
        </p:blipFill>
        <p:spPr bwMode="auto">
          <a:xfrm>
            <a:off x="323850" y="4005263"/>
            <a:ext cx="1655763" cy="638175"/>
          </a:xfrm>
          <a:prstGeom prst="rect">
            <a:avLst/>
          </a:prstGeom>
          <a:noFill/>
          <a:ln w="9525">
            <a:noFill/>
            <a:miter lim="800000"/>
            <a:headEnd/>
            <a:tailEnd/>
          </a:ln>
        </p:spPr>
      </p:pic>
      <p:pic>
        <p:nvPicPr>
          <p:cNvPr id="60431" name="Picture 15">
            <a:hlinkClick r:id="rId10"/>
          </p:cNvPr>
          <p:cNvPicPr>
            <a:picLocks noChangeAspect="1" noChangeArrowheads="1"/>
          </p:cNvPicPr>
          <p:nvPr/>
        </p:nvPicPr>
        <p:blipFill>
          <a:blip r:embed="rId11" cstate="print"/>
          <a:srcRect/>
          <a:stretch>
            <a:fillRect/>
          </a:stretch>
        </p:blipFill>
        <p:spPr bwMode="auto">
          <a:xfrm>
            <a:off x="250825" y="1916113"/>
            <a:ext cx="1636713" cy="642937"/>
          </a:xfrm>
          <a:prstGeom prst="rect">
            <a:avLst/>
          </a:prstGeom>
          <a:noFill/>
          <a:ln w="9525">
            <a:noFill/>
            <a:miter lim="800000"/>
            <a:headEnd/>
            <a:tailEnd/>
          </a:ln>
        </p:spPr>
      </p:pic>
      <p:pic>
        <p:nvPicPr>
          <p:cNvPr id="16" name="Picture 84" descr="buscador Google">
            <a:hlinkClick r:id="rId6"/>
          </p:cNvPr>
          <p:cNvPicPr>
            <a:picLocks noChangeAspect="1" noChangeArrowheads="1"/>
          </p:cNvPicPr>
          <p:nvPr/>
        </p:nvPicPr>
        <p:blipFill>
          <a:blip r:embed="rId7" cstate="print"/>
          <a:srcRect/>
          <a:stretch>
            <a:fillRect/>
          </a:stretch>
        </p:blipFill>
        <p:spPr bwMode="auto">
          <a:xfrm>
            <a:off x="7272338" y="333375"/>
            <a:ext cx="1436687"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linds(horizontal)">
                                      <p:cBhvr>
                                        <p:cTn id="11" dur="500"/>
                                        <p:tgtEl>
                                          <p:spTgt spid="14">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blinds(horizontal)">
                                      <p:cBhvr>
                                        <p:cTn id="14" dur="500"/>
                                        <p:tgtEl>
                                          <p:spTgt spid="14">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blinds(horizontal)">
                                      <p:cBhvr>
                                        <p:cTn id="20" dur="500"/>
                                        <p:tgtEl>
                                          <p:spTgt spid="1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blinds(horizontal)">
                                      <p:cBhvr>
                                        <p:cTn id="23" dur="500"/>
                                        <p:tgtEl>
                                          <p:spTgt spid="1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blinds(horizontal)">
                                      <p:cBhvr>
                                        <p:cTn id="26" dur="500"/>
                                        <p:tgtEl>
                                          <p:spTgt spid="1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animEffect transition="in" filter="blinds(horizontal)">
                                      <p:cBhvr>
                                        <p:cTn id="29" dur="500"/>
                                        <p:tgtEl>
                                          <p:spTgt spid="1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blinds(horizontal)">
                                      <p:cBhvr>
                                        <p:cTn id="35" dur="500"/>
                                        <p:tgtEl>
                                          <p:spTgt spid="14">
                                            <p:txEl>
                                              <p:pRg st="9" end="9"/>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144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144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144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144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1447" name="6 CuadroTexto"/>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a:t>Herramientas de búsqueda</a:t>
            </a:r>
          </a:p>
        </p:txBody>
      </p:sp>
      <p:graphicFrame>
        <p:nvGraphicFramePr>
          <p:cNvPr id="8" name="7 Tabla"/>
          <p:cNvGraphicFramePr>
            <a:graphicFrameLocks noGrp="1"/>
          </p:cNvGraphicFramePr>
          <p:nvPr>
            <p:extLst>
              <p:ext uri="{D42A27DB-BD31-4B8C-83A1-F6EECF244321}">
                <p14:modId xmlns:p14="http://schemas.microsoft.com/office/powerpoint/2010/main" val="3675032801"/>
              </p:ext>
            </p:extLst>
          </p:nvPr>
        </p:nvGraphicFramePr>
        <p:xfrm>
          <a:off x="107950" y="1268413"/>
          <a:ext cx="8928992" cy="4487703"/>
        </p:xfrm>
        <a:graphic>
          <a:graphicData uri="http://schemas.openxmlformats.org/drawingml/2006/table">
            <a:tbl>
              <a:tblPr firstRow="1" bandRow="1">
                <a:tableStyleId>{5940675A-B579-460E-94D1-54222C63F5DA}</a:tableStyleId>
              </a:tblPr>
              <a:tblGrid>
                <a:gridCol w="2063389">
                  <a:extLst>
                    <a:ext uri="{9D8B030D-6E8A-4147-A177-3AD203B41FA5}">
                      <a16:colId xmlns:a16="http://schemas.microsoft.com/office/drawing/2014/main" val="20000"/>
                    </a:ext>
                  </a:extLst>
                </a:gridCol>
                <a:gridCol w="6865603">
                  <a:extLst>
                    <a:ext uri="{9D8B030D-6E8A-4147-A177-3AD203B41FA5}">
                      <a16:colId xmlns:a16="http://schemas.microsoft.com/office/drawing/2014/main" val="20001"/>
                    </a:ext>
                  </a:extLst>
                </a:gridCol>
              </a:tblGrid>
              <a:tr h="2736303">
                <a:tc>
                  <a:txBody>
                    <a:bodyPr/>
                    <a:lstStyle/>
                    <a:p>
                      <a:endParaRPr lang="es-ES" dirty="0"/>
                    </a:p>
                    <a:p>
                      <a:pPr algn="ctr"/>
                      <a:endParaRPr lang="es-ES" b="1" dirty="0"/>
                    </a:p>
                    <a:p>
                      <a:pPr algn="ctr"/>
                      <a:endParaRPr lang="es-ES" b="1" dirty="0"/>
                    </a:p>
                    <a:p>
                      <a:pPr algn="ctr"/>
                      <a:r>
                        <a:rPr lang="es-ES" b="1" dirty="0"/>
                        <a:t>Directorios</a:t>
                      </a:r>
                    </a:p>
                    <a:p>
                      <a:pPr algn="ctr"/>
                      <a:r>
                        <a:rPr lang="es-ES" b="1" dirty="0"/>
                        <a:t>y </a:t>
                      </a:r>
                    </a:p>
                    <a:p>
                      <a:pPr algn="ctr"/>
                      <a:r>
                        <a:rPr lang="es-ES" b="1" dirty="0"/>
                        <a:t>Portales </a:t>
                      </a:r>
                    </a:p>
                    <a:p>
                      <a:pPr algn="ctr"/>
                      <a:endParaRPr lang="es-ES" dirty="0"/>
                    </a:p>
                  </a:txBody>
                  <a:tcPr>
                    <a:solidFill>
                      <a:schemeClr val="bg1"/>
                    </a:solidFill>
                  </a:tcPr>
                </a:tc>
                <a:tc>
                  <a:txBody>
                    <a:bodyPr/>
                    <a:lstStyle/>
                    <a:p>
                      <a:endParaRPr lang="es-ES" dirty="0"/>
                    </a:p>
                  </a:txBody>
                  <a:tcPr>
                    <a:solidFill>
                      <a:schemeClr val="bg1"/>
                    </a:solidFill>
                  </a:tcPr>
                </a:tc>
                <a:extLst>
                  <a:ext uri="{0D108BD9-81ED-4DB2-BD59-A6C34878D82A}">
                    <a16:rowId xmlns:a16="http://schemas.microsoft.com/office/drawing/2014/main" val="10000"/>
                  </a:ext>
                </a:extLst>
              </a:tr>
              <a:tr h="1751400">
                <a:tc>
                  <a:txBody>
                    <a:bodyPr/>
                    <a:lstStyle/>
                    <a:p>
                      <a:endParaRPr lang="es-ES" dirty="0"/>
                    </a:p>
                    <a:p>
                      <a:endParaRPr lang="es-ES" dirty="0"/>
                    </a:p>
                    <a:p>
                      <a:pPr algn="ctr"/>
                      <a:r>
                        <a:rPr lang="es-ES" b="1" dirty="0"/>
                        <a:t>Web profunda</a:t>
                      </a:r>
                    </a:p>
                  </a:txBody>
                  <a:tcPr>
                    <a:solidFill>
                      <a:schemeClr val="bg1"/>
                    </a:solidFill>
                  </a:tcPr>
                </a:tc>
                <a:tc>
                  <a:txBody>
                    <a:bodyPr/>
                    <a:lstStyle/>
                    <a:p>
                      <a:pPr>
                        <a:buFontTx/>
                        <a:buNone/>
                      </a:pPr>
                      <a:r>
                        <a:rPr lang="es-ES" sz="1400" dirty="0"/>
                        <a:t>Información que no puede recuperarse por los</a:t>
                      </a:r>
                    </a:p>
                    <a:p>
                      <a:pPr>
                        <a:buFontTx/>
                        <a:buNone/>
                      </a:pPr>
                      <a:r>
                        <a:rPr lang="es-ES" sz="1400" dirty="0"/>
                        <a:t> mecanismos de búsqueda comunes. Accesible </a:t>
                      </a:r>
                    </a:p>
                    <a:p>
                      <a:pPr>
                        <a:buFontTx/>
                        <a:buNone/>
                      </a:pPr>
                      <a:r>
                        <a:rPr lang="es-ES" sz="1400" dirty="0"/>
                        <a:t>desde páginas generadas dinámicamente. </a:t>
                      </a:r>
                    </a:p>
                    <a:p>
                      <a:pPr>
                        <a:buFontTx/>
                        <a:buNone/>
                      </a:pPr>
                      <a:r>
                        <a:rPr lang="es-ES" sz="1400" dirty="0"/>
                        <a:t>Abarca recursos de gran calidad</a:t>
                      </a:r>
                      <a:r>
                        <a:rPr lang="es-ES" sz="1400" baseline="0" dirty="0"/>
                        <a:t> (c</a:t>
                      </a:r>
                      <a:r>
                        <a:rPr lang="es-ES" sz="1400" dirty="0"/>
                        <a:t>atálogos,</a:t>
                      </a:r>
                    </a:p>
                    <a:p>
                      <a:pPr>
                        <a:buFontTx/>
                        <a:buNone/>
                      </a:pPr>
                      <a:r>
                        <a:rPr lang="es-ES" sz="1400" dirty="0"/>
                        <a:t>bases de datos, documentos en formatos </a:t>
                      </a:r>
                    </a:p>
                    <a:p>
                      <a:pPr>
                        <a:buFontTx/>
                        <a:buNone/>
                      </a:pPr>
                      <a:r>
                        <a:rPr lang="es-ES" sz="1400" dirty="0"/>
                        <a:t>no </a:t>
                      </a:r>
                      <a:r>
                        <a:rPr lang="es-ES" sz="1400" dirty="0" err="1"/>
                        <a:t>indizables</a:t>
                      </a:r>
                      <a:r>
                        <a:rPr lang="es-ES" sz="1400" dirty="0"/>
                        <a:t>,</a:t>
                      </a:r>
                      <a:r>
                        <a:rPr lang="es-ES" sz="1400" baseline="0" dirty="0"/>
                        <a:t> etc.)</a:t>
                      </a:r>
                      <a:endParaRPr lang="es-ES" sz="1400" dirty="0"/>
                    </a:p>
                  </a:txBody>
                  <a:tcPr>
                    <a:solidFill>
                      <a:schemeClr val="bg1"/>
                    </a:solidFill>
                  </a:tcPr>
                </a:tc>
                <a:extLst>
                  <a:ext uri="{0D108BD9-81ED-4DB2-BD59-A6C34878D82A}">
                    <a16:rowId xmlns:a16="http://schemas.microsoft.com/office/drawing/2014/main" val="10002"/>
                  </a:ext>
                </a:extLst>
              </a:tr>
            </a:tbl>
          </a:graphicData>
        </a:graphic>
      </p:graphicFrame>
      <p:sp>
        <p:nvSpPr>
          <p:cNvPr id="61467" name="12 Rectángulo"/>
          <p:cNvSpPr>
            <a:spLocks noChangeArrowheads="1"/>
          </p:cNvSpPr>
          <p:nvPr/>
        </p:nvSpPr>
        <p:spPr bwMode="auto">
          <a:xfrm>
            <a:off x="2430186" y="1676533"/>
            <a:ext cx="3821590" cy="1815882"/>
          </a:xfrm>
          <a:prstGeom prst="rect">
            <a:avLst/>
          </a:prstGeom>
          <a:noFill/>
          <a:ln w="9525">
            <a:noFill/>
            <a:miter lim="800000"/>
            <a:headEnd/>
            <a:tailEnd/>
          </a:ln>
        </p:spPr>
        <p:txBody>
          <a:bodyPr wrap="square">
            <a:spAutoFit/>
          </a:bodyPr>
          <a:lstStyle/>
          <a:p>
            <a:r>
              <a:rPr lang="es-ES" sz="1400" dirty="0"/>
              <a:t>- Clasificación de recursos web por categorías temáticas.</a:t>
            </a:r>
          </a:p>
          <a:p>
            <a:r>
              <a:rPr lang="es-ES" sz="1400" dirty="0"/>
              <a:t>- Incorporan una interfaz de interrogación de la base de datos interna.</a:t>
            </a:r>
          </a:p>
          <a:p>
            <a:r>
              <a:rPr lang="es-ES" sz="1400" dirty="0"/>
              <a:t>- Mayor calidad de los recursos indexados.</a:t>
            </a:r>
          </a:p>
          <a:p>
            <a:pPr>
              <a:buFontTx/>
              <a:buChar char="-"/>
            </a:pPr>
            <a:r>
              <a:rPr lang="es-ES" sz="1400" dirty="0"/>
              <a:t> Muy útiles cuando no se posee un conocimiento profundo del tema ya que ofrecen  puntos de partida seleccionados. </a:t>
            </a:r>
          </a:p>
        </p:txBody>
      </p:sp>
      <p:pic>
        <p:nvPicPr>
          <p:cNvPr id="61469" name="Picture 8">
            <a:hlinkClick r:id="rId6"/>
          </p:cNvPr>
          <p:cNvPicPr>
            <a:picLocks noChangeAspect="1" noChangeArrowheads="1"/>
          </p:cNvPicPr>
          <p:nvPr/>
        </p:nvPicPr>
        <p:blipFill>
          <a:blip r:embed="rId7" cstate="print"/>
          <a:srcRect/>
          <a:stretch>
            <a:fillRect/>
          </a:stretch>
        </p:blipFill>
        <p:spPr bwMode="auto">
          <a:xfrm>
            <a:off x="6685986" y="3122223"/>
            <a:ext cx="1702928" cy="613554"/>
          </a:xfrm>
          <a:prstGeom prst="rect">
            <a:avLst/>
          </a:prstGeom>
          <a:noFill/>
          <a:ln w="9525">
            <a:noFill/>
            <a:miter lim="800000"/>
            <a:headEnd/>
            <a:tailEnd/>
          </a:ln>
        </p:spPr>
      </p:pic>
      <p:pic>
        <p:nvPicPr>
          <p:cNvPr id="5" name="Imagen 4">
            <a:hlinkClick r:id="rId8"/>
          </p:cNvPr>
          <p:cNvPicPr>
            <a:picLocks noChangeAspect="1"/>
          </p:cNvPicPr>
          <p:nvPr/>
        </p:nvPicPr>
        <p:blipFill>
          <a:blip r:embed="rId9"/>
          <a:stretch>
            <a:fillRect/>
          </a:stretch>
        </p:blipFill>
        <p:spPr>
          <a:xfrm>
            <a:off x="6987051" y="1347793"/>
            <a:ext cx="1041730" cy="1404847"/>
          </a:xfrm>
          <a:prstGeom prst="rect">
            <a:avLst/>
          </a:prstGeom>
        </p:spPr>
      </p:pic>
      <p:sp>
        <p:nvSpPr>
          <p:cNvPr id="3" name="Rectángulo 2"/>
          <p:cNvSpPr/>
          <p:nvPr/>
        </p:nvSpPr>
        <p:spPr>
          <a:xfrm>
            <a:off x="6457386" y="4170929"/>
            <a:ext cx="1702928" cy="575017"/>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hlinkClick r:id="rId10"/>
              </a:rPr>
              <a:t>Internet Profunda (Wikipedia)</a:t>
            </a:r>
            <a:endParaRPr lang="es-ES" sz="1400" dirty="0"/>
          </a:p>
        </p:txBody>
      </p:sp>
      <p:pic>
        <p:nvPicPr>
          <p:cNvPr id="4" name="Imagen 3">
            <a:hlinkClick r:id="rId11"/>
            <a:extLst>
              <a:ext uri="{FF2B5EF4-FFF2-40B4-BE49-F238E27FC236}">
                <a16:creationId xmlns:a16="http://schemas.microsoft.com/office/drawing/2014/main" id="{E8DFE689-6BBA-4053-A7D6-584BADE47F01}"/>
              </a:ext>
            </a:extLst>
          </p:cNvPr>
          <p:cNvPicPr>
            <a:picLocks noChangeAspect="1"/>
          </p:cNvPicPr>
          <p:nvPr/>
        </p:nvPicPr>
        <p:blipFill>
          <a:blip r:embed="rId12"/>
          <a:stretch>
            <a:fillRect/>
          </a:stretch>
        </p:blipFill>
        <p:spPr>
          <a:xfrm>
            <a:off x="6457385" y="4957028"/>
            <a:ext cx="1702929" cy="549183"/>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246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246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246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247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2471"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pic>
        <p:nvPicPr>
          <p:cNvPr id="62472" name="Picture 13" descr="open_access"/>
          <p:cNvPicPr>
            <a:picLocks noChangeAspect="1" noChangeArrowheads="1"/>
          </p:cNvPicPr>
          <p:nvPr/>
        </p:nvPicPr>
        <p:blipFill>
          <a:blip r:embed="rId6" cstate="print"/>
          <a:srcRect/>
          <a:stretch>
            <a:fillRect/>
          </a:stretch>
        </p:blipFill>
        <p:spPr bwMode="auto">
          <a:xfrm>
            <a:off x="6588125" y="1125538"/>
            <a:ext cx="1720850" cy="1719262"/>
          </a:xfrm>
          <a:prstGeom prst="rect">
            <a:avLst/>
          </a:prstGeom>
          <a:noFill/>
          <a:ln w="9525">
            <a:noFill/>
            <a:miter lim="800000"/>
            <a:headEnd/>
            <a:tailEnd/>
          </a:ln>
        </p:spPr>
      </p:pic>
      <p:sp>
        <p:nvSpPr>
          <p:cNvPr id="62473" name="Text Box 11"/>
          <p:cNvSpPr txBox="1">
            <a:spLocks noChangeArrowheads="1"/>
          </p:cNvSpPr>
          <p:nvPr/>
        </p:nvSpPr>
        <p:spPr bwMode="auto">
          <a:xfrm>
            <a:off x="539750" y="1143000"/>
            <a:ext cx="5616575" cy="1230313"/>
          </a:xfrm>
          <a:prstGeom prst="rect">
            <a:avLst/>
          </a:prstGeom>
          <a:noFill/>
          <a:ln w="9525">
            <a:noFill/>
            <a:miter lim="800000"/>
            <a:headEnd/>
            <a:tailEnd/>
          </a:ln>
        </p:spPr>
        <p:txBody>
          <a:bodyPr>
            <a:spAutoFit/>
          </a:bodyPr>
          <a:lstStyle/>
          <a:p>
            <a:r>
              <a:rPr lang="es-ES" sz="2000" b="1" u="sng">
                <a:solidFill>
                  <a:srgbClr val="A50021"/>
                </a:solidFill>
              </a:rPr>
              <a:t>Definición</a:t>
            </a:r>
            <a:r>
              <a:rPr lang="es-ES" sz="2000" b="1">
                <a:solidFill>
                  <a:srgbClr val="A50021"/>
                </a:solidFill>
              </a:rPr>
              <a:t>:</a:t>
            </a:r>
            <a:endParaRPr lang="es-ES" sz="2000" b="1" u="sng"/>
          </a:p>
          <a:p>
            <a:r>
              <a:rPr lang="es-ES" i="1"/>
              <a:t>Libre acceso permanente y en Red a textos completos, imágenes, formatos multimedia, etc., de producción científica.</a:t>
            </a:r>
          </a:p>
        </p:txBody>
      </p:sp>
      <p:sp>
        <p:nvSpPr>
          <p:cNvPr id="62474" name="10 CuadroTexto"/>
          <p:cNvSpPr txBox="1">
            <a:spLocks noChangeArrowheads="1"/>
          </p:cNvSpPr>
          <p:nvPr/>
        </p:nvSpPr>
        <p:spPr bwMode="auto">
          <a:xfrm>
            <a:off x="539750" y="2420938"/>
            <a:ext cx="8208963" cy="1323975"/>
          </a:xfrm>
          <a:prstGeom prst="rect">
            <a:avLst/>
          </a:prstGeom>
          <a:noFill/>
          <a:ln w="9525">
            <a:noFill/>
            <a:miter lim="800000"/>
            <a:headEnd/>
            <a:tailEnd/>
          </a:ln>
        </p:spPr>
        <p:txBody>
          <a:bodyPr>
            <a:spAutoFit/>
          </a:bodyPr>
          <a:lstStyle/>
          <a:p>
            <a:pPr>
              <a:buFontTx/>
              <a:buChar char="-"/>
            </a:pPr>
            <a:r>
              <a:rPr lang="es-ES" sz="1600" b="1"/>
              <a:t> Aumenta la difusión de la información científica (impacto)</a:t>
            </a:r>
          </a:p>
          <a:p>
            <a:pPr>
              <a:buFontTx/>
              <a:buChar char="-"/>
            </a:pPr>
            <a:r>
              <a:rPr lang="es-ES" sz="1600" b="1"/>
              <a:t> Aumento de la rapidez en la transferencia del conocimiento</a:t>
            </a:r>
          </a:p>
          <a:p>
            <a:pPr>
              <a:buFontTx/>
              <a:buChar char="-"/>
            </a:pPr>
            <a:r>
              <a:rPr lang="es-ES" sz="1600" b="1"/>
              <a:t> Reducción de costes. Supone un cambio de la relación económica</a:t>
            </a:r>
          </a:p>
          <a:p>
            <a:pPr>
              <a:buFontTx/>
              <a:buChar char="-"/>
            </a:pPr>
            <a:r>
              <a:rPr lang="es-ES" sz="1600" b="1"/>
              <a:t> Es un reflejo positivo del gasto público en la investigación</a:t>
            </a:r>
          </a:p>
          <a:p>
            <a:pPr>
              <a:buFontTx/>
              <a:buChar char="-"/>
            </a:pPr>
            <a:r>
              <a:rPr lang="es-ES" sz="1600" b="1"/>
              <a:t> Se mantiene el control de calidad (</a:t>
            </a:r>
            <a:r>
              <a:rPr lang="es-ES" sz="1600" b="1" i="1"/>
              <a:t>peer review</a:t>
            </a:r>
            <a:r>
              <a:rPr lang="es-ES" sz="1600" b="1"/>
              <a:t>) </a:t>
            </a:r>
          </a:p>
        </p:txBody>
      </p:sp>
      <p:sp>
        <p:nvSpPr>
          <p:cNvPr id="62475" name="11 CuadroTexto"/>
          <p:cNvSpPr txBox="1">
            <a:spLocks noChangeArrowheads="1"/>
          </p:cNvSpPr>
          <p:nvPr/>
        </p:nvSpPr>
        <p:spPr bwMode="auto">
          <a:xfrm>
            <a:off x="539750" y="3789363"/>
            <a:ext cx="8459788" cy="1846659"/>
          </a:xfrm>
          <a:prstGeom prst="rect">
            <a:avLst/>
          </a:prstGeom>
          <a:noFill/>
          <a:ln w="9525">
            <a:noFill/>
            <a:miter lim="800000"/>
            <a:headEnd/>
            <a:tailEnd/>
          </a:ln>
        </p:spPr>
        <p:txBody>
          <a:bodyPr>
            <a:spAutoFit/>
          </a:bodyPr>
          <a:lstStyle/>
          <a:p>
            <a:r>
              <a:rPr lang="es-ES" b="1" u="sng" dirty="0"/>
              <a:t>España</a:t>
            </a:r>
            <a:r>
              <a:rPr lang="es-ES" b="1" dirty="0"/>
              <a:t>:</a:t>
            </a:r>
          </a:p>
          <a:p>
            <a:pPr marL="285750" indent="-285750">
              <a:buFont typeface="Arial" panose="020B0604020202020204" pitchFamily="34" charset="0"/>
              <a:buChar char="•"/>
            </a:pPr>
            <a:r>
              <a:rPr lang="es-ES" sz="1600" b="1" i="1" dirty="0">
                <a:hlinkClick r:id="rId7"/>
              </a:rPr>
              <a:t>Real Decreto 99/2011</a:t>
            </a:r>
            <a:r>
              <a:rPr lang="es-ES" sz="1600" dirty="0"/>
              <a:t>,… por el que se regulan las enseñanzas oficiales de doctorado.</a:t>
            </a:r>
          </a:p>
          <a:p>
            <a:pPr marL="285750" indent="-285750">
              <a:buFont typeface="Arial" panose="020B0604020202020204" pitchFamily="34" charset="0"/>
              <a:buChar char="•"/>
            </a:pPr>
            <a:r>
              <a:rPr lang="es-ES" sz="1600" b="1" i="1" dirty="0">
                <a:hlinkClick r:id="rId8"/>
              </a:rPr>
              <a:t>Ley 14/2011</a:t>
            </a:r>
            <a:r>
              <a:rPr lang="es-ES" sz="1600" i="1" dirty="0"/>
              <a:t>,…</a:t>
            </a:r>
            <a:r>
              <a:rPr lang="es-ES" sz="1600" dirty="0"/>
              <a:t> de la Ciencia, la Tecnología y la Innovación (art. 37).</a:t>
            </a:r>
          </a:p>
          <a:p>
            <a:r>
              <a:rPr lang="es-ES" sz="1600" dirty="0"/>
              <a:t>	</a:t>
            </a:r>
            <a:r>
              <a:rPr lang="es-ES" sz="1600" i="1" dirty="0"/>
              <a:t>Obligación de depositar publicaciones derivadas de proyectos de investigación 	con financiación pública (limitación si no se dispone de los derechos)</a:t>
            </a:r>
          </a:p>
          <a:p>
            <a:pPr marL="285750" indent="-285750">
              <a:buFont typeface="Arial" panose="020B0604020202020204" pitchFamily="34" charset="0"/>
              <a:buChar char="•"/>
            </a:pPr>
            <a:r>
              <a:rPr lang="es-ES" sz="1600" b="1" i="1" dirty="0"/>
              <a:t> </a:t>
            </a:r>
            <a:r>
              <a:rPr lang="es-ES" sz="1600" b="1" i="1" dirty="0">
                <a:hlinkClick r:id="rId9"/>
              </a:rPr>
              <a:t>Acuerdo 6.1/CG 18-7-14</a:t>
            </a:r>
            <a:r>
              <a:rPr lang="es-ES" sz="1600" b="1" i="1" dirty="0"/>
              <a:t>… </a:t>
            </a:r>
            <a:r>
              <a:rPr lang="es-ES" sz="1600" dirty="0"/>
              <a:t>Declaración Institucional de la US para el fomento del OA en las     producciones científicas.</a:t>
            </a:r>
            <a:endParaRPr lang="es-ES" dirty="0"/>
          </a:p>
        </p:txBody>
      </p:sp>
      <p:sp>
        <p:nvSpPr>
          <p:cNvPr id="13" name="12 CuadroTexto"/>
          <p:cNvSpPr txBox="1">
            <a:spLocks noChangeArrowheads="1"/>
          </p:cNvSpPr>
          <p:nvPr/>
        </p:nvSpPr>
        <p:spPr bwMode="auto">
          <a:xfrm>
            <a:off x="3546455" y="5589588"/>
            <a:ext cx="1584325" cy="369888"/>
          </a:xfrm>
          <a:prstGeom prst="rect">
            <a:avLst/>
          </a:prstGeom>
          <a:noFill/>
          <a:ln w="9525">
            <a:noFill/>
            <a:miter lim="800000"/>
            <a:headEnd/>
            <a:tailEnd/>
          </a:ln>
        </p:spPr>
        <p:txBody>
          <a:bodyPr>
            <a:spAutoFit/>
          </a:bodyPr>
          <a:lstStyle/>
          <a:p>
            <a:r>
              <a:rPr lang="es-ES" b="1" dirty="0">
                <a:solidFill>
                  <a:srgbClr val="800000"/>
                </a:solidFill>
              </a:rPr>
              <a:t>Repositorios</a:t>
            </a:r>
          </a:p>
        </p:txBody>
      </p:sp>
      <p:sp>
        <p:nvSpPr>
          <p:cNvPr id="15" name="14 Rectángulo"/>
          <p:cNvSpPr/>
          <p:nvPr/>
        </p:nvSpPr>
        <p:spPr>
          <a:xfrm>
            <a:off x="3355975" y="5607390"/>
            <a:ext cx="1728788" cy="360363"/>
          </a:xfrm>
          <a:prstGeom prst="rect">
            <a:avLst/>
          </a:prstGeom>
          <a:solidFill>
            <a:schemeClr val="accent1">
              <a:alpha val="0"/>
            </a:schemeClr>
          </a:solid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graphicFrame>
        <p:nvGraphicFramePr>
          <p:cNvPr id="1026" name="Object 2">
            <a:hlinkClick r:id="rId6"/>
          </p:cNvPr>
          <p:cNvGraphicFramePr>
            <a:graphicFrameLocks noChangeAspect="1"/>
          </p:cNvGraphicFramePr>
          <p:nvPr/>
        </p:nvGraphicFramePr>
        <p:xfrm>
          <a:off x="1043608" y="1412776"/>
          <a:ext cx="6972300" cy="4737100"/>
        </p:xfrm>
        <a:graphic>
          <a:graphicData uri="http://schemas.openxmlformats.org/presentationml/2006/ole">
            <mc:AlternateContent xmlns:mc="http://schemas.openxmlformats.org/markup-compatibility/2006">
              <mc:Choice xmlns:v="urn:schemas-microsoft-com:vml" Requires="v">
                <p:oleObj name="Image" r:id="rId7" imgW="14450794" imgH="9828571" progId="">
                  <p:embed/>
                </p:oleObj>
              </mc:Choice>
              <mc:Fallback>
                <p:oleObj name="Image" r:id="rId7" imgW="14450794" imgH="9828571" progId="">
                  <p:embed/>
                  <p:pic>
                    <p:nvPicPr>
                      <p:cNvPr id="1026" name="Object 2">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412776"/>
                        <a:ext cx="69723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80728"/>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
        <p:nvSpPr>
          <p:cNvPr id="13" name="12 Rectángulo"/>
          <p:cNvSpPr/>
          <p:nvPr/>
        </p:nvSpPr>
        <p:spPr>
          <a:xfrm>
            <a:off x="2195736" y="6098547"/>
            <a:ext cx="4634538" cy="369332"/>
          </a:xfrm>
          <a:prstGeom prst="rect">
            <a:avLst/>
          </a:prstGeom>
        </p:spPr>
        <p:txBody>
          <a:bodyPr wrap="none">
            <a:spAutoFit/>
          </a:bodyPr>
          <a:lstStyle/>
          <a:p>
            <a:r>
              <a:rPr lang="es-ES" dirty="0">
                <a:hlinkClick r:id="rId5"/>
              </a:rPr>
              <a:t>http://guiasbus.us.es/ingenieria/accesoabierto</a:t>
            </a:r>
            <a:r>
              <a:rPr lang="es-ES" dirty="0"/>
              <a:t> </a:t>
            </a:r>
          </a:p>
        </p:txBody>
      </p:sp>
      <p:pic>
        <p:nvPicPr>
          <p:cNvPr id="16" name="Imagen 15">
            <a:extLst>
              <a:ext uri="{FF2B5EF4-FFF2-40B4-BE49-F238E27FC236}">
                <a16:creationId xmlns:a16="http://schemas.microsoft.com/office/drawing/2014/main" id="{F3CA2ED7-6B80-EB44-6DE9-93D66CED36C7}"/>
              </a:ext>
            </a:extLst>
          </p:cNvPr>
          <p:cNvPicPr>
            <a:picLocks noChangeAspect="1"/>
          </p:cNvPicPr>
          <p:nvPr/>
        </p:nvPicPr>
        <p:blipFill>
          <a:blip r:embed="rId6"/>
          <a:stretch>
            <a:fillRect/>
          </a:stretch>
        </p:blipFill>
        <p:spPr>
          <a:xfrm>
            <a:off x="323528" y="1347216"/>
            <a:ext cx="5040741" cy="4553960"/>
          </a:xfrm>
          <a:prstGeom prst="rect">
            <a:avLst/>
          </a:prstGeom>
        </p:spPr>
      </p:pic>
      <p:pic>
        <p:nvPicPr>
          <p:cNvPr id="18" name="Imagen 17">
            <a:extLst>
              <a:ext uri="{FF2B5EF4-FFF2-40B4-BE49-F238E27FC236}">
                <a16:creationId xmlns:a16="http://schemas.microsoft.com/office/drawing/2014/main" id="{90140244-48AB-D159-17B8-7725A7695F52}"/>
              </a:ext>
            </a:extLst>
          </p:cNvPr>
          <p:cNvPicPr>
            <a:picLocks noChangeAspect="1"/>
          </p:cNvPicPr>
          <p:nvPr/>
        </p:nvPicPr>
        <p:blipFill>
          <a:blip r:embed="rId7"/>
          <a:stretch>
            <a:fillRect/>
          </a:stretch>
        </p:blipFill>
        <p:spPr>
          <a:xfrm>
            <a:off x="4952652" y="1674907"/>
            <a:ext cx="3755243" cy="42349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349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349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349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349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3495"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a:t>El acceso abierto a la información científica</a:t>
            </a:r>
          </a:p>
        </p:txBody>
      </p:sp>
      <p:graphicFrame>
        <p:nvGraphicFramePr>
          <p:cNvPr id="10" name="9 Tabla"/>
          <p:cNvGraphicFramePr>
            <a:graphicFrameLocks noGrp="1"/>
          </p:cNvGraphicFramePr>
          <p:nvPr>
            <p:extLst>
              <p:ext uri="{D42A27DB-BD31-4B8C-83A1-F6EECF244321}">
                <p14:modId xmlns:p14="http://schemas.microsoft.com/office/powerpoint/2010/main" val="2389007940"/>
              </p:ext>
            </p:extLst>
          </p:nvPr>
        </p:nvGraphicFramePr>
        <p:xfrm>
          <a:off x="784817" y="1257401"/>
          <a:ext cx="7704856" cy="4692549"/>
        </p:xfrm>
        <a:graphic>
          <a:graphicData uri="http://schemas.openxmlformats.org/drawingml/2006/table">
            <a:tbl>
              <a:tblPr firstRow="1" bandRow="1">
                <a:tableStyleId>{5940675A-B579-460E-94D1-54222C63F5DA}</a:tableStyleId>
              </a:tblPr>
              <a:tblGrid>
                <a:gridCol w="7704856">
                  <a:extLst>
                    <a:ext uri="{9D8B030D-6E8A-4147-A177-3AD203B41FA5}">
                      <a16:colId xmlns:a16="http://schemas.microsoft.com/office/drawing/2014/main" val="20000"/>
                    </a:ext>
                  </a:extLst>
                </a:gridCol>
              </a:tblGrid>
              <a:tr h="378860">
                <a:tc>
                  <a:txBody>
                    <a:bodyPr/>
                    <a:lstStyle/>
                    <a:p>
                      <a:r>
                        <a:rPr lang="es-ES" b="1" dirty="0">
                          <a:solidFill>
                            <a:srgbClr val="800000"/>
                          </a:solidFill>
                        </a:rPr>
                        <a:t>Algunos repositorios…</a:t>
                      </a:r>
                    </a:p>
                  </a:txBody>
                  <a:tcPr>
                    <a:solidFill>
                      <a:schemeClr val="bg1"/>
                    </a:solidFill>
                  </a:tcPr>
                </a:tc>
                <a:extLst>
                  <a:ext uri="{0D108BD9-81ED-4DB2-BD59-A6C34878D82A}">
                    <a16:rowId xmlns:a16="http://schemas.microsoft.com/office/drawing/2014/main" val="10000"/>
                  </a:ext>
                </a:extLst>
              </a:tr>
              <a:tr h="2285783">
                <a:tc>
                  <a:txBody>
                    <a:bodyPr/>
                    <a:lstStyle/>
                    <a:p>
                      <a:endParaRPr lang="es-ES" dirty="0"/>
                    </a:p>
                    <a:p>
                      <a:endParaRPr lang="es-ES" dirty="0"/>
                    </a:p>
                  </a:txBody>
                  <a:tcPr>
                    <a:noFill/>
                  </a:tcPr>
                </a:tc>
                <a:extLst>
                  <a:ext uri="{0D108BD9-81ED-4DB2-BD59-A6C34878D82A}">
                    <a16:rowId xmlns:a16="http://schemas.microsoft.com/office/drawing/2014/main" val="10001"/>
                  </a:ext>
                </a:extLst>
              </a:tr>
              <a:tr h="694884">
                <a:tc>
                  <a:txBody>
                    <a:bodyPr/>
                    <a:lstStyle/>
                    <a:p>
                      <a:endParaRPr lang="es-ES" dirty="0"/>
                    </a:p>
                    <a:p>
                      <a:r>
                        <a:rPr lang="es-ES" b="1" dirty="0">
                          <a:solidFill>
                            <a:srgbClr val="800000"/>
                          </a:solidFill>
                        </a:rPr>
                        <a:t>Recursos educativos abiertos </a:t>
                      </a:r>
                    </a:p>
                  </a:txBody>
                  <a:tcPr>
                    <a:solidFill>
                      <a:schemeClr val="bg1"/>
                    </a:solidFill>
                  </a:tcPr>
                </a:tc>
                <a:extLst>
                  <a:ext uri="{0D108BD9-81ED-4DB2-BD59-A6C34878D82A}">
                    <a16:rowId xmlns:a16="http://schemas.microsoft.com/office/drawing/2014/main" val="10002"/>
                  </a:ext>
                </a:extLst>
              </a:tr>
              <a:tr h="1333022">
                <a:tc>
                  <a:txBody>
                    <a:bodyPr/>
                    <a:lstStyle/>
                    <a:p>
                      <a:endParaRPr lang="es-ES" sz="1400" dirty="0"/>
                    </a:p>
                  </a:txBody>
                  <a:tcPr>
                    <a:solidFill>
                      <a:schemeClr val="bg1"/>
                    </a:solidFill>
                  </a:tcPr>
                </a:tc>
                <a:extLst>
                  <a:ext uri="{0D108BD9-81ED-4DB2-BD59-A6C34878D82A}">
                    <a16:rowId xmlns:a16="http://schemas.microsoft.com/office/drawing/2014/main" val="10003"/>
                  </a:ext>
                </a:extLst>
              </a:tr>
            </a:tbl>
          </a:graphicData>
        </a:graphic>
      </p:graphicFrame>
      <p:pic>
        <p:nvPicPr>
          <p:cNvPr id="11" name="Picture 8" descr="http://www.plos.org/wp-content/themes/plos/images/logo.gif">
            <a:hlinkClick r:id="rId6"/>
          </p:cNvPr>
          <p:cNvPicPr>
            <a:picLocks noChangeAspect="1" noChangeArrowheads="1"/>
          </p:cNvPicPr>
          <p:nvPr/>
        </p:nvPicPr>
        <p:blipFill>
          <a:blip r:embed="rId7" cstate="print"/>
          <a:srcRect/>
          <a:stretch>
            <a:fillRect/>
          </a:stretch>
        </p:blipFill>
        <p:spPr bwMode="auto">
          <a:xfrm>
            <a:off x="3924300" y="3284538"/>
            <a:ext cx="1790700" cy="287337"/>
          </a:xfrm>
          <a:prstGeom prst="rect">
            <a:avLst/>
          </a:prstGeom>
          <a:noFill/>
          <a:ln w="9525">
            <a:noFill/>
            <a:miter lim="800000"/>
            <a:headEnd/>
            <a:tailEnd/>
          </a:ln>
        </p:spPr>
      </p:pic>
      <p:pic>
        <p:nvPicPr>
          <p:cNvPr id="12" name="Picture 12" descr="http://www.oclc.org/common/images/services/oaister/oaister.png">
            <a:hlinkClick r:id="rId8"/>
          </p:cNvPr>
          <p:cNvPicPr>
            <a:picLocks noChangeAspect="1" noChangeArrowheads="1"/>
          </p:cNvPicPr>
          <p:nvPr/>
        </p:nvPicPr>
        <p:blipFill>
          <a:blip r:embed="rId9" cstate="print"/>
          <a:srcRect/>
          <a:stretch>
            <a:fillRect/>
          </a:stretch>
        </p:blipFill>
        <p:spPr bwMode="auto">
          <a:xfrm>
            <a:off x="6011863" y="3141663"/>
            <a:ext cx="1009650" cy="585787"/>
          </a:xfrm>
          <a:prstGeom prst="rect">
            <a:avLst/>
          </a:prstGeom>
          <a:noFill/>
          <a:ln w="9525">
            <a:noFill/>
            <a:miter lim="800000"/>
            <a:headEnd/>
            <a:tailEnd/>
          </a:ln>
        </p:spPr>
      </p:pic>
      <p:pic>
        <p:nvPicPr>
          <p:cNvPr id="13" name="Picture 17">
            <a:hlinkClick r:id="rId10"/>
          </p:cNvPr>
          <p:cNvPicPr>
            <a:picLocks noChangeAspect="1" noChangeArrowheads="1"/>
          </p:cNvPicPr>
          <p:nvPr/>
        </p:nvPicPr>
        <p:blipFill>
          <a:blip r:embed="rId11" cstate="print"/>
          <a:srcRect/>
          <a:stretch>
            <a:fillRect/>
          </a:stretch>
        </p:blipFill>
        <p:spPr bwMode="auto">
          <a:xfrm>
            <a:off x="4059238" y="1773238"/>
            <a:ext cx="1017587" cy="431800"/>
          </a:xfrm>
          <a:prstGeom prst="rect">
            <a:avLst/>
          </a:prstGeom>
          <a:noFill/>
          <a:ln w="9525">
            <a:noFill/>
            <a:miter lim="800000"/>
            <a:headEnd/>
            <a:tailEnd/>
          </a:ln>
        </p:spPr>
      </p:pic>
      <p:pic>
        <p:nvPicPr>
          <p:cNvPr id="14" name="Picture 19" descr="http://www.recolecta.net/buscador/recolecta/logo_recolecta.png">
            <a:hlinkClick r:id="rId12"/>
          </p:cNvPr>
          <p:cNvPicPr>
            <a:picLocks noChangeAspect="1" noChangeArrowheads="1"/>
          </p:cNvPicPr>
          <p:nvPr/>
        </p:nvPicPr>
        <p:blipFill>
          <a:blip r:embed="rId13" cstate="print"/>
          <a:srcRect/>
          <a:stretch>
            <a:fillRect/>
          </a:stretch>
        </p:blipFill>
        <p:spPr bwMode="auto">
          <a:xfrm>
            <a:off x="5292725" y="1844675"/>
            <a:ext cx="1209675" cy="360363"/>
          </a:xfrm>
          <a:prstGeom prst="rect">
            <a:avLst/>
          </a:prstGeom>
          <a:noFill/>
          <a:ln w="9525">
            <a:noFill/>
            <a:miter lim="800000"/>
            <a:headEnd/>
            <a:tailEnd/>
          </a:ln>
        </p:spPr>
      </p:pic>
      <p:pic>
        <p:nvPicPr>
          <p:cNvPr id="2" name="Picture 7">
            <a:hlinkClick r:id="rId14"/>
          </p:cNvPr>
          <p:cNvPicPr>
            <a:picLocks noChangeAspect="1" noChangeArrowheads="1"/>
          </p:cNvPicPr>
          <p:nvPr/>
        </p:nvPicPr>
        <p:blipFill>
          <a:blip r:embed="rId15" cstate="print"/>
          <a:srcRect/>
          <a:stretch>
            <a:fillRect/>
          </a:stretch>
        </p:blipFill>
        <p:spPr bwMode="auto">
          <a:xfrm>
            <a:off x="1116013" y="1844675"/>
            <a:ext cx="1081087" cy="319088"/>
          </a:xfrm>
          <a:prstGeom prst="rect">
            <a:avLst/>
          </a:prstGeom>
          <a:noFill/>
          <a:ln w="9525">
            <a:noFill/>
            <a:miter lim="800000"/>
            <a:headEnd/>
            <a:tailEnd/>
          </a:ln>
        </p:spPr>
      </p:pic>
      <p:pic>
        <p:nvPicPr>
          <p:cNvPr id="62472" name="Picture 8">
            <a:hlinkClick r:id="rId16"/>
          </p:cNvPr>
          <p:cNvPicPr>
            <a:picLocks noChangeAspect="1" noChangeArrowheads="1"/>
          </p:cNvPicPr>
          <p:nvPr/>
        </p:nvPicPr>
        <p:blipFill>
          <a:blip r:embed="rId17" cstate="print"/>
          <a:srcRect/>
          <a:stretch>
            <a:fillRect/>
          </a:stretch>
        </p:blipFill>
        <p:spPr bwMode="auto">
          <a:xfrm>
            <a:off x="1258888" y="2420938"/>
            <a:ext cx="947737" cy="517525"/>
          </a:xfrm>
          <a:prstGeom prst="rect">
            <a:avLst/>
          </a:prstGeom>
          <a:noFill/>
          <a:ln w="9525">
            <a:noFill/>
            <a:miter lim="800000"/>
            <a:headEnd/>
            <a:tailEnd/>
          </a:ln>
        </p:spPr>
      </p:pic>
      <p:pic>
        <p:nvPicPr>
          <p:cNvPr id="62476" name="Picture 12">
            <a:hlinkClick r:id="rId18"/>
          </p:cNvPr>
          <p:cNvPicPr>
            <a:picLocks noChangeAspect="1" noChangeArrowheads="1"/>
          </p:cNvPicPr>
          <p:nvPr/>
        </p:nvPicPr>
        <p:blipFill>
          <a:blip r:embed="rId19" cstate="print"/>
          <a:srcRect/>
          <a:stretch>
            <a:fillRect/>
          </a:stretch>
        </p:blipFill>
        <p:spPr bwMode="auto">
          <a:xfrm>
            <a:off x="4500563" y="2420938"/>
            <a:ext cx="1682750" cy="420687"/>
          </a:xfrm>
          <a:prstGeom prst="rect">
            <a:avLst/>
          </a:prstGeom>
          <a:noFill/>
          <a:ln w="9525">
            <a:noFill/>
            <a:miter lim="800000"/>
            <a:headEnd/>
            <a:tailEnd/>
          </a:ln>
        </p:spPr>
      </p:pic>
      <p:pic>
        <p:nvPicPr>
          <p:cNvPr id="62477" name="Picture 13">
            <a:hlinkClick r:id="rId20"/>
          </p:cNvPr>
          <p:cNvPicPr>
            <a:picLocks noChangeAspect="1" noChangeArrowheads="1"/>
          </p:cNvPicPr>
          <p:nvPr/>
        </p:nvPicPr>
        <p:blipFill>
          <a:blip r:embed="rId21" cstate="print"/>
          <a:srcRect/>
          <a:stretch>
            <a:fillRect/>
          </a:stretch>
        </p:blipFill>
        <p:spPr bwMode="auto">
          <a:xfrm>
            <a:off x="2555875" y="2492375"/>
            <a:ext cx="1673225" cy="317500"/>
          </a:xfrm>
          <a:prstGeom prst="rect">
            <a:avLst/>
          </a:prstGeom>
          <a:noFill/>
          <a:ln w="9525">
            <a:noFill/>
            <a:miter lim="800000"/>
            <a:headEnd/>
            <a:tailEnd/>
          </a:ln>
        </p:spPr>
      </p:pic>
      <p:pic>
        <p:nvPicPr>
          <p:cNvPr id="62478" name="Picture 14">
            <a:hlinkClick r:id="rId22"/>
          </p:cNvPr>
          <p:cNvPicPr>
            <a:picLocks noChangeAspect="1" noChangeArrowheads="1"/>
          </p:cNvPicPr>
          <p:nvPr/>
        </p:nvPicPr>
        <p:blipFill>
          <a:blip r:embed="rId23" cstate="print"/>
          <a:srcRect/>
          <a:stretch>
            <a:fillRect/>
          </a:stretch>
        </p:blipFill>
        <p:spPr bwMode="auto">
          <a:xfrm>
            <a:off x="1068388" y="3284538"/>
            <a:ext cx="1200150" cy="288925"/>
          </a:xfrm>
          <a:prstGeom prst="rect">
            <a:avLst/>
          </a:prstGeom>
          <a:noFill/>
          <a:ln w="9525">
            <a:noFill/>
            <a:miter lim="800000"/>
            <a:headEnd/>
            <a:tailEnd/>
          </a:ln>
        </p:spPr>
      </p:pic>
      <p:pic>
        <p:nvPicPr>
          <p:cNvPr id="62480" name="Picture 16">
            <a:hlinkClick r:id="rId24"/>
          </p:cNvPr>
          <p:cNvPicPr>
            <a:picLocks noChangeAspect="1" noChangeArrowheads="1"/>
          </p:cNvPicPr>
          <p:nvPr/>
        </p:nvPicPr>
        <p:blipFill>
          <a:blip r:embed="rId25" cstate="print"/>
          <a:srcRect/>
          <a:stretch>
            <a:fillRect/>
          </a:stretch>
        </p:blipFill>
        <p:spPr bwMode="auto">
          <a:xfrm>
            <a:off x="2411413" y="3284538"/>
            <a:ext cx="1296987" cy="292100"/>
          </a:xfrm>
          <a:prstGeom prst="rect">
            <a:avLst/>
          </a:prstGeom>
          <a:noFill/>
          <a:ln w="9525">
            <a:noFill/>
            <a:miter lim="800000"/>
            <a:headEnd/>
            <a:tailEnd/>
          </a:ln>
        </p:spPr>
      </p:pic>
      <p:pic>
        <p:nvPicPr>
          <p:cNvPr id="62481" name="Picture 17">
            <a:hlinkClick r:id="rId26"/>
          </p:cNvPr>
          <p:cNvPicPr>
            <a:picLocks noChangeAspect="1" noChangeArrowheads="1"/>
          </p:cNvPicPr>
          <p:nvPr/>
        </p:nvPicPr>
        <p:blipFill>
          <a:blip r:embed="rId27" cstate="print"/>
          <a:srcRect/>
          <a:stretch>
            <a:fillRect/>
          </a:stretch>
        </p:blipFill>
        <p:spPr bwMode="auto">
          <a:xfrm>
            <a:off x="1225197" y="4826000"/>
            <a:ext cx="2349500" cy="360363"/>
          </a:xfrm>
          <a:prstGeom prst="rect">
            <a:avLst/>
          </a:prstGeom>
          <a:noFill/>
          <a:ln w="9525">
            <a:noFill/>
            <a:miter lim="800000"/>
            <a:headEnd/>
            <a:tailEnd/>
          </a:ln>
        </p:spPr>
      </p:pic>
      <p:pic>
        <p:nvPicPr>
          <p:cNvPr id="62483" name="Picture 19">
            <a:hlinkClick r:id="rId28"/>
          </p:cNvPr>
          <p:cNvPicPr>
            <a:picLocks noChangeAspect="1" noChangeArrowheads="1"/>
          </p:cNvPicPr>
          <p:nvPr/>
        </p:nvPicPr>
        <p:blipFill>
          <a:blip r:embed="rId29" cstate="print"/>
          <a:srcRect/>
          <a:stretch>
            <a:fillRect/>
          </a:stretch>
        </p:blipFill>
        <p:spPr bwMode="auto">
          <a:xfrm>
            <a:off x="4229100" y="4723611"/>
            <a:ext cx="1301750" cy="512763"/>
          </a:xfrm>
          <a:prstGeom prst="rect">
            <a:avLst/>
          </a:prstGeom>
          <a:noFill/>
          <a:ln w="9525">
            <a:noFill/>
            <a:miter lim="800000"/>
            <a:headEnd/>
            <a:tailEnd/>
          </a:ln>
        </p:spPr>
      </p:pic>
      <p:pic>
        <p:nvPicPr>
          <p:cNvPr id="62484" name="Picture 20">
            <a:hlinkClick r:id="rId30"/>
          </p:cNvPr>
          <p:cNvPicPr>
            <a:picLocks noChangeAspect="1" noChangeArrowheads="1"/>
          </p:cNvPicPr>
          <p:nvPr/>
        </p:nvPicPr>
        <p:blipFill>
          <a:blip r:embed="rId31" cstate="print"/>
          <a:srcRect/>
          <a:stretch>
            <a:fillRect/>
          </a:stretch>
        </p:blipFill>
        <p:spPr bwMode="auto">
          <a:xfrm>
            <a:off x="6154862" y="4813668"/>
            <a:ext cx="1728788" cy="358775"/>
          </a:xfrm>
          <a:prstGeom prst="rect">
            <a:avLst/>
          </a:prstGeom>
          <a:noFill/>
          <a:ln w="9525">
            <a:noFill/>
            <a:miter lim="800000"/>
            <a:headEnd/>
            <a:tailEnd/>
          </a:ln>
        </p:spPr>
      </p:pic>
      <p:pic>
        <p:nvPicPr>
          <p:cNvPr id="63526" name="Picture 38" descr="C:\Users\RAFAEL\Desktop\images.jpg">
            <a:hlinkClick r:id="rId32"/>
          </p:cNvPr>
          <p:cNvPicPr>
            <a:picLocks noChangeAspect="1" noChangeArrowheads="1"/>
          </p:cNvPicPr>
          <p:nvPr/>
        </p:nvPicPr>
        <p:blipFill>
          <a:blip r:embed="rId33" cstate="print"/>
          <a:srcRect/>
          <a:stretch>
            <a:fillRect/>
          </a:stretch>
        </p:blipFill>
        <p:spPr bwMode="auto">
          <a:xfrm>
            <a:off x="6372225" y="2492375"/>
            <a:ext cx="1985963" cy="365125"/>
          </a:xfrm>
          <a:prstGeom prst="rect">
            <a:avLst/>
          </a:prstGeom>
          <a:noFill/>
          <a:ln w="9525">
            <a:noFill/>
            <a:miter lim="800000"/>
            <a:headEnd/>
            <a:tailEnd/>
          </a:ln>
        </p:spPr>
      </p:pic>
      <p:pic>
        <p:nvPicPr>
          <p:cNvPr id="63527" name="Picture 39" descr="C:\Users\RAFAEL\Desktop\images.jpg">
            <a:hlinkClick r:id="rId34"/>
          </p:cNvPr>
          <p:cNvPicPr>
            <a:picLocks noChangeAspect="1" noChangeArrowheads="1"/>
          </p:cNvPicPr>
          <p:nvPr/>
        </p:nvPicPr>
        <p:blipFill>
          <a:blip r:embed="rId35" cstate="print"/>
          <a:srcRect/>
          <a:stretch>
            <a:fillRect/>
          </a:stretch>
        </p:blipFill>
        <p:spPr bwMode="auto">
          <a:xfrm>
            <a:off x="7164388" y="3213100"/>
            <a:ext cx="942975" cy="390525"/>
          </a:xfrm>
          <a:prstGeom prst="rect">
            <a:avLst/>
          </a:prstGeom>
          <a:noFill/>
          <a:ln w="9525">
            <a:noFill/>
            <a:miter lim="800000"/>
            <a:headEnd/>
            <a:tailEnd/>
          </a:ln>
        </p:spPr>
      </p:pic>
      <p:pic>
        <p:nvPicPr>
          <p:cNvPr id="1026" name="Picture 2">
            <a:hlinkClick r:id="rId36"/>
          </p:cNvPr>
          <p:cNvPicPr>
            <a:picLocks noChangeAspect="1" noChangeArrowheads="1"/>
          </p:cNvPicPr>
          <p:nvPr/>
        </p:nvPicPr>
        <p:blipFill>
          <a:blip r:embed="rId37" cstate="print"/>
          <a:srcRect/>
          <a:stretch>
            <a:fillRect/>
          </a:stretch>
        </p:blipFill>
        <p:spPr bwMode="auto">
          <a:xfrm>
            <a:off x="3914800" y="5369653"/>
            <a:ext cx="1800200" cy="439868"/>
          </a:xfrm>
          <a:prstGeom prst="rect">
            <a:avLst/>
          </a:prstGeom>
          <a:noFill/>
          <a:ln w="9525">
            <a:noFill/>
            <a:miter lim="800000"/>
            <a:headEnd/>
            <a:tailEnd/>
          </a:ln>
        </p:spPr>
      </p:pic>
      <p:pic>
        <p:nvPicPr>
          <p:cNvPr id="3" name="Imagen 2">
            <a:hlinkClick r:id="rId38"/>
          </p:cNvPr>
          <p:cNvPicPr>
            <a:picLocks noChangeAspect="1"/>
          </p:cNvPicPr>
          <p:nvPr/>
        </p:nvPicPr>
        <p:blipFill>
          <a:blip r:embed="rId39"/>
          <a:stretch>
            <a:fillRect/>
          </a:stretch>
        </p:blipFill>
        <p:spPr>
          <a:xfrm>
            <a:off x="6839517" y="1701830"/>
            <a:ext cx="938666" cy="716350"/>
          </a:xfrm>
          <a:prstGeom prst="rect">
            <a:avLst/>
          </a:prstGeom>
        </p:spPr>
      </p:pic>
      <p:pic>
        <p:nvPicPr>
          <p:cNvPr id="4" name="Imagen 3">
            <a:hlinkClick r:id="rId40"/>
          </p:cNvPr>
          <p:cNvPicPr>
            <a:picLocks noChangeAspect="1"/>
          </p:cNvPicPr>
          <p:nvPr/>
        </p:nvPicPr>
        <p:blipFill>
          <a:blip r:embed="rId41"/>
          <a:stretch>
            <a:fillRect/>
          </a:stretch>
        </p:blipFill>
        <p:spPr>
          <a:xfrm>
            <a:off x="3924300" y="4032510"/>
            <a:ext cx="717985" cy="583782"/>
          </a:xfrm>
          <a:prstGeom prst="rect">
            <a:avLst/>
          </a:prstGeom>
        </p:spPr>
      </p:pic>
      <p:pic>
        <p:nvPicPr>
          <p:cNvPr id="6" name="Imagen 5">
            <a:hlinkClick r:id="rId42"/>
            <a:extLst>
              <a:ext uri="{FF2B5EF4-FFF2-40B4-BE49-F238E27FC236}">
                <a16:creationId xmlns:a16="http://schemas.microsoft.com/office/drawing/2014/main" id="{A1EA77A2-90D9-4D1D-A45B-C826A260A75E}"/>
              </a:ext>
            </a:extLst>
          </p:cNvPr>
          <p:cNvPicPr>
            <a:picLocks noChangeAspect="1"/>
          </p:cNvPicPr>
          <p:nvPr/>
        </p:nvPicPr>
        <p:blipFill>
          <a:blip r:embed="rId43"/>
          <a:stretch>
            <a:fillRect/>
          </a:stretch>
        </p:blipFill>
        <p:spPr>
          <a:xfrm>
            <a:off x="2399947" y="1826502"/>
            <a:ext cx="1438275" cy="400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7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5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5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4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4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4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451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451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451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4518" name="0 Imagen" descr="INGENIERIA.jpg"/>
          <p:cNvPicPr>
            <a:picLocks noChangeAspect="1" noChangeArrowheads="1"/>
          </p:cNvPicPr>
          <p:nvPr/>
        </p:nvPicPr>
        <p:blipFill>
          <a:blip r:embed="rId5" cstate="print"/>
          <a:srcRect/>
          <a:stretch>
            <a:fillRect/>
          </a:stretch>
        </p:blipFill>
        <p:spPr bwMode="auto">
          <a:xfrm>
            <a:off x="7603493" y="5995849"/>
            <a:ext cx="1439863" cy="582613"/>
          </a:xfrm>
          <a:prstGeom prst="rect">
            <a:avLst/>
          </a:prstGeom>
          <a:noFill/>
          <a:ln w="9525">
            <a:noFill/>
            <a:miter lim="800000"/>
            <a:headEnd/>
            <a:tailEnd/>
          </a:ln>
        </p:spPr>
      </p:pic>
      <p:sp>
        <p:nvSpPr>
          <p:cNvPr id="64519"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4520"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a:t>“Saber cómo juzgar la calidad de los recursos de la red es incluso más importante que saber cómo buscarlos</a:t>
            </a:r>
            <a:r>
              <a:rPr lang="es-ES"/>
              <a:t>” (Solock, 1996)</a:t>
            </a:r>
          </a:p>
        </p:txBody>
      </p:sp>
      <p:pic>
        <p:nvPicPr>
          <p:cNvPr id="65543" name="Picture 7"/>
          <p:cNvPicPr>
            <a:picLocks noChangeAspect="1" noChangeArrowheads="1"/>
          </p:cNvPicPr>
          <p:nvPr/>
        </p:nvPicPr>
        <p:blipFill>
          <a:blip r:embed="rId6" cstate="print"/>
          <a:srcRect/>
          <a:stretch>
            <a:fillRect/>
          </a:stretch>
        </p:blipFill>
        <p:spPr bwMode="auto">
          <a:xfrm>
            <a:off x="395288" y="2133600"/>
            <a:ext cx="2127250" cy="776288"/>
          </a:xfrm>
          <a:prstGeom prst="rect">
            <a:avLst/>
          </a:prstGeom>
          <a:noFill/>
          <a:ln w="9525">
            <a:noFill/>
            <a:miter lim="800000"/>
            <a:headEnd/>
            <a:tailEnd/>
          </a:ln>
        </p:spPr>
      </p:pic>
      <p:pic>
        <p:nvPicPr>
          <p:cNvPr id="65545" name="Picture 9"/>
          <p:cNvPicPr>
            <a:picLocks noChangeAspect="1" noChangeArrowheads="1"/>
          </p:cNvPicPr>
          <p:nvPr/>
        </p:nvPicPr>
        <p:blipFill>
          <a:blip r:embed="rId7" cstate="print"/>
          <a:srcRect/>
          <a:stretch>
            <a:fillRect/>
          </a:stretch>
        </p:blipFill>
        <p:spPr bwMode="auto">
          <a:xfrm>
            <a:off x="1331913" y="4149725"/>
            <a:ext cx="5832475" cy="601663"/>
          </a:xfrm>
          <a:prstGeom prst="rect">
            <a:avLst/>
          </a:prstGeom>
          <a:noFill/>
          <a:ln w="9525">
            <a:noFill/>
            <a:miter lim="800000"/>
            <a:headEnd/>
            <a:tailEnd/>
          </a:ln>
        </p:spPr>
      </p:pic>
      <p:pic>
        <p:nvPicPr>
          <p:cNvPr id="65546" name="Picture 10"/>
          <p:cNvPicPr>
            <a:picLocks noChangeAspect="1" noChangeArrowheads="1"/>
          </p:cNvPicPr>
          <p:nvPr/>
        </p:nvPicPr>
        <p:blipFill>
          <a:blip r:embed="rId8" cstate="print"/>
          <a:srcRect/>
          <a:stretch>
            <a:fillRect/>
          </a:stretch>
        </p:blipFill>
        <p:spPr bwMode="auto">
          <a:xfrm>
            <a:off x="468313" y="2924175"/>
            <a:ext cx="8278812" cy="865188"/>
          </a:xfrm>
          <a:prstGeom prst="rect">
            <a:avLst/>
          </a:prstGeom>
          <a:noFill/>
          <a:ln w="9525">
            <a:noFill/>
            <a:miter lim="800000"/>
            <a:headEnd/>
            <a:tailEnd/>
          </a:ln>
        </p:spPr>
      </p:pic>
      <p:pic>
        <p:nvPicPr>
          <p:cNvPr id="65548" name="Picture 12"/>
          <p:cNvPicPr>
            <a:picLocks noChangeAspect="1" noChangeArrowheads="1"/>
          </p:cNvPicPr>
          <p:nvPr/>
        </p:nvPicPr>
        <p:blipFill>
          <a:blip r:embed="rId9" cstate="print"/>
          <a:srcRect/>
          <a:stretch>
            <a:fillRect/>
          </a:stretch>
        </p:blipFill>
        <p:spPr bwMode="auto">
          <a:xfrm>
            <a:off x="1403350" y="3716338"/>
            <a:ext cx="4032250" cy="388937"/>
          </a:xfrm>
          <a:prstGeom prst="rect">
            <a:avLst/>
          </a:prstGeom>
          <a:noFill/>
          <a:ln w="9525">
            <a:noFill/>
            <a:miter lim="800000"/>
            <a:headEnd/>
            <a:tailEnd/>
          </a:ln>
        </p:spPr>
      </p:pic>
      <p:sp>
        <p:nvSpPr>
          <p:cNvPr id="16" name="15 Rectángulo"/>
          <p:cNvSpPr>
            <a:spLocks noChangeArrowheads="1"/>
          </p:cNvSpPr>
          <p:nvPr/>
        </p:nvSpPr>
        <p:spPr bwMode="auto">
          <a:xfrm>
            <a:off x="917158" y="6287156"/>
            <a:ext cx="7344419" cy="523220"/>
          </a:xfrm>
          <a:prstGeom prst="rect">
            <a:avLst/>
          </a:prstGeom>
          <a:noFill/>
          <a:ln w="9525">
            <a:noFill/>
            <a:miter lim="800000"/>
            <a:headEnd/>
            <a:tailEnd/>
          </a:ln>
        </p:spPr>
        <p:txBody>
          <a:bodyPr wrap="square">
            <a:spAutoFit/>
          </a:bodyPr>
          <a:lstStyle/>
          <a:p>
            <a:r>
              <a:rPr lang="es-ES" sz="1400" b="1" dirty="0" err="1"/>
              <a:t>Evaluating</a:t>
            </a:r>
            <a:r>
              <a:rPr lang="es-ES" sz="1400" b="1" dirty="0"/>
              <a:t> Web </a:t>
            </a:r>
            <a:r>
              <a:rPr lang="es-ES" sz="1400" b="1" dirty="0" err="1"/>
              <a:t>Information</a:t>
            </a:r>
            <a:r>
              <a:rPr lang="es-ES" sz="1400" b="1" dirty="0"/>
              <a:t> </a:t>
            </a:r>
            <a:r>
              <a:rPr lang="es-ES" sz="1400" dirty="0"/>
              <a:t>[En línea] Asheville : UNC Asheville, 2018</a:t>
            </a:r>
          </a:p>
          <a:p>
            <a:r>
              <a:rPr lang="es-ES" sz="1400" dirty="0"/>
              <a:t>[Consulta: 29 Octubre 2018] &lt; </a:t>
            </a:r>
            <a:r>
              <a:rPr lang="es-ES" sz="1400" dirty="0">
                <a:hlinkClick r:id="rId10"/>
              </a:rPr>
              <a:t>https://library.unca.edu/researchsupport/informationliteracy</a:t>
            </a:r>
            <a:r>
              <a:rPr lang="es-ES" sz="1400" dirty="0"/>
              <a:t>  &gt;</a:t>
            </a:r>
          </a:p>
        </p:txBody>
      </p:sp>
      <p:sp>
        <p:nvSpPr>
          <p:cNvPr id="15" name="14 Rectángulo"/>
          <p:cNvSpPr/>
          <p:nvPr/>
        </p:nvSpPr>
        <p:spPr>
          <a:xfrm>
            <a:off x="971550" y="4797425"/>
            <a:ext cx="7056438" cy="914400"/>
          </a:xfrm>
          <a:prstGeom prst="rect">
            <a:avLst/>
          </a:prstGeom>
          <a:solidFill>
            <a:schemeClr val="accent1">
              <a:alpha val="0"/>
            </a:schemeClr>
          </a:solidFill>
          <a:ln w="31750">
            <a:solidFill>
              <a:srgbClr val="B529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CuadroTexto"/>
          <p:cNvSpPr txBox="1">
            <a:spLocks noChangeArrowheads="1"/>
          </p:cNvSpPr>
          <p:nvPr/>
        </p:nvSpPr>
        <p:spPr bwMode="auto">
          <a:xfrm>
            <a:off x="971550" y="4941888"/>
            <a:ext cx="7062788" cy="706437"/>
          </a:xfrm>
          <a:prstGeom prst="rect">
            <a:avLst/>
          </a:prstGeom>
          <a:noFill/>
          <a:ln w="9525">
            <a:noFill/>
            <a:miter lim="800000"/>
            <a:headEnd/>
            <a:tailEnd/>
          </a:ln>
        </p:spPr>
        <p:txBody>
          <a:bodyPr wrap="none">
            <a:spAutoFit/>
          </a:bodyPr>
          <a:lstStyle/>
          <a:p>
            <a:r>
              <a:rPr lang="es-ES" sz="2000" b="1">
                <a:solidFill>
                  <a:srgbClr val="902030"/>
                </a:solidFill>
              </a:rPr>
              <a:t>Es una responsabilidad personal evaluar la información </a:t>
            </a:r>
          </a:p>
          <a:p>
            <a:r>
              <a:rPr lang="es-ES" sz="2000" b="1">
                <a:solidFill>
                  <a:srgbClr val="902030"/>
                </a:solidFill>
              </a:rPr>
              <a:t>de forma crítica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553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554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554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554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5543"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5544"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dirty="0"/>
              <a:t>“Saber cómo juzgar la calidad de los recursos de la red es incluso más importante que saber cómo buscarlos</a:t>
            </a:r>
            <a:r>
              <a:rPr lang="es-ES" dirty="0"/>
              <a:t>” (</a:t>
            </a:r>
            <a:r>
              <a:rPr lang="es-ES" dirty="0" err="1"/>
              <a:t>Solock</a:t>
            </a:r>
            <a:r>
              <a:rPr lang="es-ES" dirty="0"/>
              <a:t>, 1996)</a:t>
            </a:r>
          </a:p>
        </p:txBody>
      </p:sp>
      <p:sp>
        <p:nvSpPr>
          <p:cNvPr id="65545" name="8 CuadroTexto"/>
          <p:cNvSpPr txBox="1">
            <a:spLocks noChangeArrowheads="1"/>
          </p:cNvSpPr>
          <p:nvPr/>
        </p:nvSpPr>
        <p:spPr bwMode="auto">
          <a:xfrm>
            <a:off x="240465" y="1879786"/>
            <a:ext cx="4897437" cy="369888"/>
          </a:xfrm>
          <a:prstGeom prst="rect">
            <a:avLst/>
          </a:prstGeom>
          <a:noFill/>
          <a:ln w="9525">
            <a:noFill/>
            <a:miter lim="800000"/>
            <a:headEnd/>
            <a:tailEnd/>
          </a:ln>
        </p:spPr>
        <p:txBody>
          <a:bodyPr>
            <a:spAutoFit/>
          </a:bodyPr>
          <a:lstStyle/>
          <a:p>
            <a:r>
              <a:rPr lang="es-ES" b="1" u="sng" dirty="0">
                <a:solidFill>
                  <a:srgbClr val="800000"/>
                </a:solidFill>
              </a:rPr>
              <a:t>Métodos de evaluación: Sistemas expertos</a:t>
            </a:r>
          </a:p>
        </p:txBody>
      </p:sp>
      <p:pic>
        <p:nvPicPr>
          <p:cNvPr id="65547" name="Picture 10">
            <a:hlinkClick r:id="rId6"/>
          </p:cNvPr>
          <p:cNvPicPr>
            <a:picLocks noChangeAspect="1" noChangeArrowheads="1"/>
          </p:cNvPicPr>
          <p:nvPr/>
        </p:nvPicPr>
        <p:blipFill>
          <a:blip r:embed="rId7" cstate="print"/>
          <a:srcRect/>
          <a:stretch>
            <a:fillRect/>
          </a:stretch>
        </p:blipFill>
        <p:spPr bwMode="auto">
          <a:xfrm>
            <a:off x="768240" y="2908499"/>
            <a:ext cx="3282266" cy="2381203"/>
          </a:xfrm>
          <a:prstGeom prst="rect">
            <a:avLst/>
          </a:prstGeom>
          <a:noFill/>
          <a:ln w="9525">
            <a:noFill/>
            <a:miter lim="800000"/>
            <a:headEnd/>
            <a:tailEnd/>
          </a:ln>
        </p:spPr>
      </p:pic>
      <p:pic>
        <p:nvPicPr>
          <p:cNvPr id="65549" name="Picture 12">
            <a:hlinkClick r:id="rId8"/>
          </p:cNvPr>
          <p:cNvPicPr>
            <a:picLocks noChangeAspect="1" noChangeArrowheads="1"/>
          </p:cNvPicPr>
          <p:nvPr/>
        </p:nvPicPr>
        <p:blipFill>
          <a:blip r:embed="rId9" cstate="print"/>
          <a:srcRect/>
          <a:stretch>
            <a:fillRect/>
          </a:stretch>
        </p:blipFill>
        <p:spPr bwMode="auto">
          <a:xfrm>
            <a:off x="4758502" y="2986460"/>
            <a:ext cx="3292116" cy="2200988"/>
          </a:xfrm>
          <a:prstGeom prst="rect">
            <a:avLst/>
          </a:prstGeom>
          <a:noFill/>
          <a:ln w="9525">
            <a:noFill/>
            <a:miter lim="800000"/>
            <a:headEnd/>
            <a:tailEnd/>
          </a:ln>
        </p:spPr>
      </p:pic>
      <p:sp>
        <p:nvSpPr>
          <p:cNvPr id="65550" name="13 Rectángulo"/>
          <p:cNvSpPr>
            <a:spLocks noChangeArrowheads="1"/>
          </p:cNvSpPr>
          <p:nvPr/>
        </p:nvSpPr>
        <p:spPr bwMode="auto">
          <a:xfrm>
            <a:off x="1728745" y="5474075"/>
            <a:ext cx="1920875" cy="276225"/>
          </a:xfrm>
          <a:prstGeom prst="rect">
            <a:avLst/>
          </a:prstGeom>
          <a:noFill/>
          <a:ln w="9525">
            <a:noFill/>
            <a:miter lim="800000"/>
            <a:headEnd/>
            <a:tailEnd/>
          </a:ln>
        </p:spPr>
        <p:txBody>
          <a:bodyPr wrap="none">
            <a:spAutoFit/>
          </a:bodyPr>
          <a:lstStyle/>
          <a:p>
            <a:r>
              <a:rPr lang="es-ES" sz="1200" b="1" dirty="0">
                <a:hlinkClick r:id="rId10"/>
              </a:rPr>
              <a:t>Biblioteca Virtual WWW</a:t>
            </a:r>
            <a:endParaRPr lang="es-ES" sz="1200" dirty="0"/>
          </a:p>
        </p:txBody>
      </p:sp>
      <p:sp>
        <p:nvSpPr>
          <p:cNvPr id="65553" name="16 Rectángulo"/>
          <p:cNvSpPr>
            <a:spLocks noChangeArrowheads="1"/>
          </p:cNvSpPr>
          <p:nvPr/>
        </p:nvSpPr>
        <p:spPr bwMode="auto">
          <a:xfrm>
            <a:off x="5436096" y="5507622"/>
            <a:ext cx="2143023" cy="276999"/>
          </a:xfrm>
          <a:prstGeom prst="rect">
            <a:avLst/>
          </a:prstGeom>
          <a:noFill/>
          <a:ln w="9525">
            <a:noFill/>
            <a:miter lim="800000"/>
            <a:headEnd/>
            <a:tailEnd/>
          </a:ln>
        </p:spPr>
        <p:txBody>
          <a:bodyPr wrap="none">
            <a:spAutoFit/>
          </a:bodyPr>
          <a:lstStyle/>
          <a:p>
            <a:r>
              <a:rPr lang="es-ES" sz="1200" b="1" dirty="0">
                <a:hlinkClick r:id="rId8"/>
              </a:rPr>
              <a:t>Vinci: Vínculos para ingenieros</a:t>
            </a:r>
            <a:endParaRPr lang="es-ES" sz="1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descr="marca-tinta-roja_100x89"/>
          <p:cNvPicPr>
            <a:picLocks noGrp="1" noChangeAspect="1" noChangeArrowheads="1"/>
          </p:cNvPicPr>
          <p:nvPr>
            <p:ph sz="half" idx="1"/>
          </p:nvPr>
        </p:nvPicPr>
        <p:blipFill>
          <a:blip r:embed="rId3" cstate="print"/>
          <a:srcRect/>
          <a:stretch>
            <a:fillRect/>
          </a:stretch>
        </p:blipFill>
        <p:spPr>
          <a:xfrm>
            <a:off x="179388" y="5948363"/>
            <a:ext cx="792162" cy="704850"/>
          </a:xfrm>
        </p:spPr>
      </p:pic>
      <p:sp>
        <p:nvSpPr>
          <p:cNvPr id="6758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758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758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759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7591" name="6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67592" name="7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dirty="0"/>
              <a:t>Evaluación de la información</a:t>
            </a:r>
          </a:p>
        </p:txBody>
      </p:sp>
      <p:pic>
        <p:nvPicPr>
          <p:cNvPr id="2" name="Picture 7">
            <a:hlinkClick r:id="rId6"/>
          </p:cNvPr>
          <p:cNvPicPr>
            <a:picLocks noChangeAspect="1" noChangeArrowheads="1"/>
          </p:cNvPicPr>
          <p:nvPr/>
        </p:nvPicPr>
        <p:blipFill>
          <a:blip r:embed="rId7" cstate="print"/>
          <a:srcRect/>
          <a:stretch>
            <a:fillRect/>
          </a:stretch>
        </p:blipFill>
        <p:spPr bwMode="auto">
          <a:xfrm>
            <a:off x="323850" y="1484313"/>
            <a:ext cx="1871663" cy="517525"/>
          </a:xfrm>
          <a:prstGeom prst="rect">
            <a:avLst/>
          </a:prstGeom>
          <a:noFill/>
          <a:ln w="9525">
            <a:noFill/>
            <a:miter lim="800000"/>
            <a:headEnd/>
            <a:tailEnd/>
          </a:ln>
        </p:spPr>
      </p:pic>
      <p:sp>
        <p:nvSpPr>
          <p:cNvPr id="11" name="10 CuadroTexto"/>
          <p:cNvSpPr txBox="1"/>
          <p:nvPr/>
        </p:nvSpPr>
        <p:spPr>
          <a:xfrm>
            <a:off x="468313" y="2060575"/>
            <a:ext cx="4237037" cy="369888"/>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es-ES" b="1" dirty="0"/>
              <a:t>5 criterios para evaluar páginas web:</a:t>
            </a:r>
          </a:p>
        </p:txBody>
      </p:sp>
      <p:sp>
        <p:nvSpPr>
          <p:cNvPr id="14" name="13 CuadroTexto"/>
          <p:cNvSpPr txBox="1">
            <a:spLocks noChangeArrowheads="1"/>
          </p:cNvSpPr>
          <p:nvPr/>
        </p:nvSpPr>
        <p:spPr bwMode="auto">
          <a:xfrm>
            <a:off x="539750" y="2420938"/>
            <a:ext cx="4984750" cy="3478212"/>
          </a:xfrm>
          <a:prstGeom prst="rect">
            <a:avLst/>
          </a:prstGeom>
          <a:noFill/>
          <a:ln w="9525">
            <a:noFill/>
            <a:miter lim="800000"/>
            <a:headEnd/>
            <a:tailEnd/>
          </a:ln>
        </p:spPr>
        <p:txBody>
          <a:bodyPr wrap="none">
            <a:spAutoFit/>
          </a:bodyPr>
          <a:lstStyle/>
          <a:p>
            <a:pPr>
              <a:buFont typeface="Arial" pitchFamily="34" charset="0"/>
              <a:buChar char="•"/>
            </a:pPr>
            <a:r>
              <a:rPr lang="es-ES" sz="1600"/>
              <a:t> Precisión </a:t>
            </a:r>
          </a:p>
          <a:p>
            <a:r>
              <a:rPr lang="es-ES" sz="1600"/>
              <a:t>   </a:t>
            </a:r>
            <a:r>
              <a:rPr lang="es-ES" sz="1200"/>
              <a:t>¿Quién escribe la página? ¿es posible comunicarse con él? </a:t>
            </a:r>
          </a:p>
          <a:p>
            <a:r>
              <a:rPr lang="es-ES" sz="1200"/>
              <a:t>    ¿qué propósito tiene? ¿es la persona apropiada?</a:t>
            </a:r>
          </a:p>
          <a:p>
            <a:pPr>
              <a:buFont typeface="Arial" pitchFamily="34" charset="0"/>
              <a:buChar char="•"/>
            </a:pPr>
            <a:r>
              <a:rPr lang="es-ES" sz="1600"/>
              <a:t> Autoridad</a:t>
            </a:r>
          </a:p>
          <a:p>
            <a:r>
              <a:rPr lang="es-ES" sz="1600"/>
              <a:t>   </a:t>
            </a:r>
            <a:r>
              <a:rPr lang="es-ES" sz="1200"/>
              <a:t>Autor y Webmaster… ¿son independientes? ¿qué institución</a:t>
            </a:r>
          </a:p>
          <a:p>
            <a:r>
              <a:rPr lang="es-ES" sz="1200"/>
              <a:t>    publica el documento? ¿cuál es el dominio?...</a:t>
            </a:r>
          </a:p>
          <a:p>
            <a:pPr>
              <a:buFont typeface="Arial" pitchFamily="34" charset="0"/>
              <a:buChar char="•"/>
            </a:pPr>
            <a:r>
              <a:rPr lang="es-ES" sz="1600"/>
              <a:t> Actualización</a:t>
            </a:r>
          </a:p>
          <a:p>
            <a:r>
              <a:rPr lang="es-ES" sz="1600"/>
              <a:t>   </a:t>
            </a:r>
            <a:r>
              <a:rPr lang="es-ES" sz="1200"/>
              <a:t>¿Cuándo se actualizan los enlaces? ¿Cómo están en la actualidad?</a:t>
            </a:r>
            <a:endParaRPr lang="es-ES" sz="1600"/>
          </a:p>
          <a:p>
            <a:pPr>
              <a:buFont typeface="Arial" pitchFamily="34" charset="0"/>
              <a:buChar char="•"/>
            </a:pPr>
            <a:r>
              <a:rPr lang="es-ES" sz="1600"/>
              <a:t> Objetividad</a:t>
            </a:r>
          </a:p>
          <a:p>
            <a:r>
              <a:rPr lang="es-ES" sz="1600"/>
              <a:t>   </a:t>
            </a:r>
            <a:r>
              <a:rPr lang="es-ES" sz="1200"/>
              <a:t>¿Qué objetivos tiene la web? ¿La información es detallada?</a:t>
            </a:r>
          </a:p>
          <a:p>
            <a:r>
              <a:rPr lang="es-ES" sz="1200"/>
              <a:t>    ¿Qué opiniones expresa el autor?</a:t>
            </a:r>
            <a:endParaRPr lang="es-ES" sz="1600"/>
          </a:p>
          <a:p>
            <a:pPr>
              <a:buFont typeface="Arial" pitchFamily="34" charset="0"/>
              <a:buChar char="•"/>
            </a:pPr>
            <a:r>
              <a:rPr lang="es-ES" sz="1600"/>
              <a:t> Cobertura</a:t>
            </a:r>
          </a:p>
          <a:p>
            <a:r>
              <a:rPr lang="es-ES" sz="1600"/>
              <a:t>   </a:t>
            </a:r>
            <a:r>
              <a:rPr lang="es-ES" sz="1200"/>
              <a:t>¿Complementan los enlaces el documento? ¿hay equilibrio </a:t>
            </a:r>
          </a:p>
          <a:p>
            <a:r>
              <a:rPr lang="es-ES" sz="1200"/>
              <a:t>     entre imágenes y texto? ¿La información está correctamente</a:t>
            </a:r>
          </a:p>
          <a:p>
            <a:r>
              <a:rPr lang="es-ES" sz="1200"/>
              <a:t>     citada?</a:t>
            </a:r>
            <a:endParaRPr lang="es-ES"/>
          </a:p>
        </p:txBody>
      </p:sp>
      <p:sp>
        <p:nvSpPr>
          <p:cNvPr id="15" name="14 Rectángulo"/>
          <p:cNvSpPr/>
          <p:nvPr/>
        </p:nvSpPr>
        <p:spPr>
          <a:xfrm>
            <a:off x="6227763" y="1412875"/>
            <a:ext cx="24892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…Contexto del usuario </a:t>
            </a:r>
          </a:p>
          <a:p>
            <a:pPr>
              <a:defRPr/>
            </a:pPr>
            <a:r>
              <a:rPr lang="es-ES" sz="1600" b="1" dirty="0"/>
              <a:t>(y de la Web…)</a:t>
            </a:r>
          </a:p>
        </p:txBody>
      </p:sp>
      <p:sp>
        <p:nvSpPr>
          <p:cNvPr id="17" name="16 Rectángulo"/>
          <p:cNvSpPr/>
          <p:nvPr/>
        </p:nvSpPr>
        <p:spPr>
          <a:xfrm>
            <a:off x="5795963" y="26368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E-mail o tfno., de contacto</a:t>
            </a:r>
          </a:p>
          <a:p>
            <a:pPr algn="ctr">
              <a:defRPr/>
            </a:pPr>
            <a:r>
              <a:rPr lang="es-ES" sz="1200" b="1" dirty="0"/>
              <a:t>Distinguir Autor / </a:t>
            </a:r>
            <a:r>
              <a:rPr lang="es-ES" sz="1200" b="1" dirty="0" err="1"/>
              <a:t>Webmáster</a:t>
            </a:r>
            <a:endParaRPr lang="es-ES" sz="1200" b="1" dirty="0"/>
          </a:p>
        </p:txBody>
      </p:sp>
      <p:sp>
        <p:nvSpPr>
          <p:cNvPr id="18" name="17 Rectángulo"/>
          <p:cNvSpPr/>
          <p:nvPr/>
        </p:nvSpPr>
        <p:spPr>
          <a:xfrm>
            <a:off x="5795963" y="32845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Credenciales del autor</a:t>
            </a:r>
          </a:p>
          <a:p>
            <a:pPr algn="ctr">
              <a:defRPr/>
            </a:pPr>
            <a:r>
              <a:rPr lang="es-ES" sz="1200" b="1" dirty="0"/>
              <a:t>Dominio URL</a:t>
            </a:r>
          </a:p>
        </p:txBody>
      </p:sp>
      <p:sp>
        <p:nvSpPr>
          <p:cNvPr id="19" name="18 Rectángulo"/>
          <p:cNvSpPr/>
          <p:nvPr/>
        </p:nvSpPr>
        <p:spPr>
          <a:xfrm>
            <a:off x="5795963" y="45815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imparcial</a:t>
            </a:r>
          </a:p>
          <a:p>
            <a:pPr algn="ctr">
              <a:defRPr/>
            </a:pPr>
            <a:r>
              <a:rPr lang="es-ES" sz="1200" b="1" dirty="0"/>
              <a:t>¿Por qué está escrito y para quién?</a:t>
            </a:r>
          </a:p>
        </p:txBody>
      </p:sp>
      <p:sp>
        <p:nvSpPr>
          <p:cNvPr id="20" name="19 Rectángulo"/>
          <p:cNvSpPr/>
          <p:nvPr/>
        </p:nvSpPr>
        <p:spPr>
          <a:xfrm>
            <a:off x="5795963" y="39338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Enlaces regularmente actualizados</a:t>
            </a:r>
          </a:p>
          <a:p>
            <a:pPr algn="ctr">
              <a:defRPr/>
            </a:pPr>
            <a:r>
              <a:rPr lang="es-ES" sz="1200" b="1" dirty="0"/>
              <a:t>¿Enlaces rotos?</a:t>
            </a:r>
          </a:p>
        </p:txBody>
      </p:sp>
      <p:sp>
        <p:nvSpPr>
          <p:cNvPr id="21" name="20 Rectángulo"/>
          <p:cNvSpPr/>
          <p:nvPr/>
        </p:nvSpPr>
        <p:spPr>
          <a:xfrm>
            <a:off x="5795963" y="5229225"/>
            <a:ext cx="2879725" cy="647700"/>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gratuita /software especiales</a:t>
            </a:r>
          </a:p>
          <a:p>
            <a:pPr algn="ctr">
              <a:defRPr/>
            </a:pPr>
            <a:r>
              <a:rPr lang="es-ES" sz="1200" b="1" dirty="0"/>
              <a:t>Navegador preferente</a:t>
            </a:r>
          </a:p>
        </p:txBody>
      </p:sp>
      <p:pic>
        <p:nvPicPr>
          <p:cNvPr id="3" name="Picture 8">
            <a:hlinkClick r:id="rId8"/>
          </p:cNvPr>
          <p:cNvPicPr>
            <a:picLocks noChangeAspect="1" noChangeArrowheads="1"/>
          </p:cNvPicPr>
          <p:nvPr/>
        </p:nvPicPr>
        <p:blipFill>
          <a:blip r:embed="rId9" cstate="print"/>
          <a:srcRect/>
          <a:stretch>
            <a:fillRect/>
          </a:stretch>
        </p:blipFill>
        <p:spPr bwMode="auto">
          <a:xfrm>
            <a:off x="2195513" y="1557338"/>
            <a:ext cx="3756025" cy="431800"/>
          </a:xfrm>
          <a:prstGeom prst="rect">
            <a:avLst/>
          </a:prstGeom>
          <a:noFill/>
          <a:ln w="9525">
            <a:noFill/>
            <a:miter lim="800000"/>
            <a:headEnd/>
            <a:tailEnd/>
          </a:ln>
        </p:spPr>
      </p:pic>
      <p:sp>
        <p:nvSpPr>
          <p:cNvPr id="23" name="22 Rectángulo"/>
          <p:cNvSpPr>
            <a:spLocks noChangeArrowheads="1"/>
          </p:cNvSpPr>
          <p:nvPr/>
        </p:nvSpPr>
        <p:spPr bwMode="auto">
          <a:xfrm>
            <a:off x="1258888" y="6165850"/>
            <a:ext cx="6049962" cy="460375"/>
          </a:xfrm>
          <a:prstGeom prst="rect">
            <a:avLst/>
          </a:prstGeom>
          <a:noFill/>
          <a:ln w="9525">
            <a:noFill/>
            <a:miter lim="800000"/>
            <a:headEnd/>
            <a:tailEnd/>
          </a:ln>
        </p:spPr>
        <p:txBody>
          <a:bodyPr>
            <a:spAutoFit/>
          </a:bodyPr>
          <a:lstStyle/>
          <a:p>
            <a:r>
              <a:rPr lang="en-US" sz="1200" dirty="0" err="1"/>
              <a:t>Kapoun</a:t>
            </a:r>
            <a:r>
              <a:rPr lang="en-US" sz="1200" dirty="0"/>
              <a:t>, Jim. "Teaching Undergrads WEB Evaluation: A Guide for Library Instruction”.</a:t>
            </a:r>
          </a:p>
          <a:p>
            <a:r>
              <a:rPr lang="en-US" sz="1200" i="1" dirty="0"/>
              <a:t>C&amp;RL News</a:t>
            </a:r>
            <a:r>
              <a:rPr lang="en-US" sz="1200" dirty="0"/>
              <a:t> (July/August 1998): 522-523.</a:t>
            </a:r>
            <a:endParaRPr lang="es-E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animBg="1"/>
      <p:bldP spid="18" grpId="0" animBg="1"/>
      <p:bldP spid="19" grpId="0" animBg="1"/>
      <p:bldP spid="20" grpId="0" animBg="1"/>
      <p:bldP spid="21"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4A55AA31-C54E-4E55-8E24-8AD94374CA0C}"/>
              </a:ext>
            </a:extLst>
          </p:cNvPr>
          <p:cNvPicPr>
            <a:picLocks noChangeAspect="1"/>
          </p:cNvPicPr>
          <p:nvPr/>
        </p:nvPicPr>
        <p:blipFill>
          <a:blip r:embed="rId4"/>
          <a:stretch>
            <a:fillRect/>
          </a:stretch>
        </p:blipFill>
        <p:spPr>
          <a:xfrm>
            <a:off x="188031" y="1359001"/>
            <a:ext cx="9006197" cy="4806850"/>
          </a:xfrm>
          <a:prstGeom prst="rect">
            <a:avLst/>
          </a:prstGeom>
        </p:spPr>
      </p:pic>
      <p:pic>
        <p:nvPicPr>
          <p:cNvPr id="68610" name="Picture 3" descr="marca-tinta-roja_100x89"/>
          <p:cNvPicPr>
            <a:picLocks noGrp="1" noChangeAspect="1" noChangeArrowheads="1"/>
          </p:cNvPicPr>
          <p:nvPr>
            <p:ph sz="half" idx="1"/>
          </p:nvPr>
        </p:nvPicPr>
        <p:blipFill>
          <a:blip r:embed="rId5" cstate="print"/>
          <a:srcRect/>
          <a:stretch>
            <a:fillRect/>
          </a:stretch>
        </p:blipFill>
        <p:spPr>
          <a:xfrm>
            <a:off x="179388" y="6165850"/>
            <a:ext cx="647700" cy="576263"/>
          </a:xfrm>
        </p:spPr>
      </p:pic>
      <p:sp>
        <p:nvSpPr>
          <p:cNvPr id="6861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68613"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68614" name="0 Imagen" descr="INGENIERIA.jpg"/>
          <p:cNvPicPr>
            <a:picLocks noChangeAspect="1" noChangeArrowheads="1"/>
          </p:cNvPicPr>
          <p:nvPr/>
        </p:nvPicPr>
        <p:blipFill>
          <a:blip r:embed="rId7" cstate="print"/>
          <a:srcRect/>
          <a:stretch>
            <a:fillRect/>
          </a:stretch>
        </p:blipFill>
        <p:spPr bwMode="auto">
          <a:xfrm>
            <a:off x="7667625" y="6237288"/>
            <a:ext cx="1152525" cy="466725"/>
          </a:xfrm>
          <a:prstGeom prst="rect">
            <a:avLst/>
          </a:prstGeom>
          <a:noFill/>
          <a:ln w="9525">
            <a:noFill/>
            <a:miter lim="800000"/>
            <a:headEnd/>
            <a:tailEnd/>
          </a:ln>
        </p:spPr>
      </p:pic>
      <p:sp>
        <p:nvSpPr>
          <p:cNvPr id="68615"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8616" name="7 CuadroTexto"/>
          <p:cNvSpPr txBox="1">
            <a:spLocks noChangeArrowheads="1"/>
          </p:cNvSpPr>
          <p:nvPr/>
        </p:nvSpPr>
        <p:spPr bwMode="auto">
          <a:xfrm>
            <a:off x="179388" y="981075"/>
            <a:ext cx="4608512" cy="368300"/>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12" name="11 Rectángulo"/>
          <p:cNvSpPr/>
          <p:nvPr/>
        </p:nvSpPr>
        <p:spPr>
          <a:xfrm>
            <a:off x="3527884" y="1412875"/>
            <a:ext cx="5112568" cy="369332"/>
          </a:xfrm>
          <a:prstGeom prst="rect">
            <a:avLst/>
          </a:prstGeom>
          <a:effectLst>
            <a:outerShdw blurRad="50800" dist="38100" dir="2700000" algn="tl" rotWithShape="0">
              <a:prstClr val="black">
                <a:alpha val="40000"/>
              </a:prstClr>
            </a:outerShdw>
          </a:effectLst>
        </p:spPr>
        <p:txBody>
          <a:bodyPr wrap="square">
            <a:spAutoFit/>
          </a:bodyPr>
          <a:lstStyle/>
          <a:p>
            <a:pPr>
              <a:defRPr/>
            </a:pPr>
            <a:r>
              <a:rPr lang="es-ES" b="1" dirty="0"/>
              <a:t>Plantearemos preguntas y aplicaremos técnicas…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hlinkClick r:id="rId2"/>
            <a:extLst>
              <a:ext uri="{FF2B5EF4-FFF2-40B4-BE49-F238E27FC236}">
                <a16:creationId xmlns:a16="http://schemas.microsoft.com/office/drawing/2014/main" id="{67E639D6-E1F1-6540-5F95-17078F261839}"/>
              </a:ext>
            </a:extLst>
          </p:cNvPr>
          <p:cNvPicPr>
            <a:picLocks noChangeAspect="1"/>
          </p:cNvPicPr>
          <p:nvPr/>
        </p:nvPicPr>
        <p:blipFill>
          <a:blip r:embed="rId3"/>
          <a:stretch>
            <a:fillRect/>
          </a:stretch>
        </p:blipFill>
        <p:spPr>
          <a:xfrm>
            <a:off x="611560" y="1115097"/>
            <a:ext cx="7157327" cy="4919574"/>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23BB6EB-C699-57EC-FDF8-B8B75BA2FE62}"/>
              </a:ext>
            </a:extLst>
          </p:cNvPr>
          <p:cNvSpPr txBox="1">
            <a:spLocks noChangeArrowheads="1"/>
          </p:cNvSpPr>
          <p:nvPr/>
        </p:nvSpPr>
        <p:spPr bwMode="auto">
          <a:xfrm>
            <a:off x="3251862" y="279112"/>
            <a:ext cx="2640275" cy="584775"/>
          </a:xfrm>
          <a:prstGeom prst="rect">
            <a:avLst/>
          </a:prstGeom>
          <a:noFill/>
          <a:ln w="9525">
            <a:noFill/>
            <a:miter lim="800000"/>
            <a:headEnd/>
            <a:tailEnd/>
          </a:ln>
        </p:spPr>
        <p:txBody>
          <a:bodyPr wrap="none">
            <a:spAutoFit/>
          </a:bodyPr>
          <a:lstStyle/>
          <a:p>
            <a:r>
              <a:rPr lang="es-ES" sz="3200" dirty="0"/>
              <a:t>Catálogo Fama</a:t>
            </a:r>
          </a:p>
        </p:txBody>
      </p:sp>
      <p:graphicFrame>
        <p:nvGraphicFramePr>
          <p:cNvPr id="5" name="Objeto 4">
            <a:hlinkClick r:id="rId7"/>
            <a:extLst>
              <a:ext uri="{FF2B5EF4-FFF2-40B4-BE49-F238E27FC236}">
                <a16:creationId xmlns:a16="http://schemas.microsoft.com/office/drawing/2014/main" id="{023D504C-656B-BD0D-2347-AD408B499A9E}"/>
              </a:ext>
            </a:extLst>
          </p:cNvPr>
          <p:cNvGraphicFramePr>
            <a:graphicFrameLocks noChangeAspect="1"/>
          </p:cNvGraphicFramePr>
          <p:nvPr>
            <p:extLst>
              <p:ext uri="{D42A27DB-BD31-4B8C-83A1-F6EECF244321}">
                <p14:modId xmlns:p14="http://schemas.microsoft.com/office/powerpoint/2010/main" val="3956601871"/>
              </p:ext>
            </p:extLst>
          </p:nvPr>
        </p:nvGraphicFramePr>
        <p:xfrm>
          <a:off x="5652120" y="3887774"/>
          <a:ext cx="3103794" cy="1837570"/>
        </p:xfrm>
        <a:graphic>
          <a:graphicData uri="http://schemas.openxmlformats.org/presentationml/2006/ole">
            <mc:AlternateContent xmlns:mc="http://schemas.openxmlformats.org/markup-compatibility/2006">
              <mc:Choice xmlns:v="urn:schemas-microsoft-com:vml" Requires="v">
                <p:oleObj name="Bitmap Image" r:id="rId8" imgW="5743440" imgH="3400560" progId="PBrush">
                  <p:embed/>
                </p:oleObj>
              </mc:Choice>
              <mc:Fallback>
                <p:oleObj name="Bitmap Image" r:id="rId8" imgW="5743440" imgH="3400560" progId="PBrush">
                  <p:embed/>
                  <p:pic>
                    <p:nvPicPr>
                      <p:cNvPr id="5" name="Objeto 4">
                        <a:hlinkClick r:id="rId7"/>
                        <a:extLst>
                          <a:ext uri="{FF2B5EF4-FFF2-40B4-BE49-F238E27FC236}">
                            <a16:creationId xmlns:a16="http://schemas.microsoft.com/office/drawing/2014/main" id="{023D504C-656B-BD0D-2347-AD408B499A9E}"/>
                          </a:ext>
                        </a:extLst>
                      </p:cNvPr>
                      <p:cNvPicPr/>
                      <p:nvPr/>
                    </p:nvPicPr>
                    <p:blipFill>
                      <a:blip r:embed="rId9"/>
                      <a:stretch>
                        <a:fillRect/>
                      </a:stretch>
                    </p:blipFill>
                    <p:spPr>
                      <a:xfrm>
                        <a:off x="5652120" y="3887774"/>
                        <a:ext cx="3103794" cy="1837570"/>
                      </a:xfrm>
                      <a:prstGeom prst="rect">
                        <a:avLst/>
                      </a:prstGeom>
                    </p:spPr>
                  </p:pic>
                </p:oleObj>
              </mc:Fallback>
            </mc:AlternateContent>
          </a:graphicData>
        </a:graphic>
      </p:graphicFrame>
    </p:spTree>
    <p:extLst>
      <p:ext uri="{BB962C8B-B14F-4D97-AF65-F5344CB8AC3E}">
        <p14:creationId xmlns:p14="http://schemas.microsoft.com/office/powerpoint/2010/main" val="361594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D820ABA2-1A11-C007-64F6-30420D83DB2F}"/>
              </a:ext>
            </a:extLst>
          </p:cNvPr>
          <p:cNvPicPr>
            <a:picLocks noChangeAspect="1"/>
          </p:cNvPicPr>
          <p:nvPr/>
        </p:nvPicPr>
        <p:blipFill>
          <a:blip r:embed="rId4"/>
          <a:stretch>
            <a:fillRect/>
          </a:stretch>
        </p:blipFill>
        <p:spPr>
          <a:xfrm>
            <a:off x="823389" y="1811456"/>
            <a:ext cx="6080125" cy="4218232"/>
          </a:xfrm>
          <a:prstGeom prst="rect">
            <a:avLst/>
          </a:prstGeom>
        </p:spPr>
      </p:pic>
      <p:pic>
        <p:nvPicPr>
          <p:cNvPr id="70658" name="Picture 3" descr="marca-tinta-roja_100x89"/>
          <p:cNvPicPr>
            <a:picLocks noGrp="1" noChangeAspect="1" noChangeArrowheads="1"/>
          </p:cNvPicPr>
          <p:nvPr>
            <p:ph sz="half" idx="1"/>
          </p:nvPr>
        </p:nvPicPr>
        <p:blipFill>
          <a:blip r:embed="rId5" cstate="print"/>
          <a:srcRect/>
          <a:stretch>
            <a:fillRect/>
          </a:stretch>
        </p:blipFill>
        <p:spPr>
          <a:xfrm>
            <a:off x="179388" y="5805488"/>
            <a:ext cx="952500" cy="847725"/>
          </a:xfrm>
        </p:spPr>
      </p:pic>
      <p:sp>
        <p:nvSpPr>
          <p:cNvPr id="7065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066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0661"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70662" name="0 Imagen" descr="INGENIERIA.jpg"/>
          <p:cNvPicPr>
            <a:picLocks noChangeAspect="1" noChangeArrowheads="1"/>
          </p:cNvPicPr>
          <p:nvPr/>
        </p:nvPicPr>
        <p:blipFill>
          <a:blip r:embed="rId7" cstate="print"/>
          <a:srcRect/>
          <a:stretch>
            <a:fillRect/>
          </a:stretch>
        </p:blipFill>
        <p:spPr bwMode="auto">
          <a:xfrm>
            <a:off x="7308850" y="6130925"/>
            <a:ext cx="1439863" cy="582613"/>
          </a:xfrm>
          <a:prstGeom prst="rect">
            <a:avLst/>
          </a:prstGeom>
          <a:noFill/>
          <a:ln w="9525">
            <a:noFill/>
            <a:miter lim="800000"/>
            <a:headEnd/>
            <a:tailEnd/>
          </a:ln>
        </p:spPr>
      </p:pic>
      <p:sp>
        <p:nvSpPr>
          <p:cNvPr id="70664"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0665" name="10 CuadroTexto"/>
          <p:cNvSpPr txBox="1">
            <a:spLocks noChangeArrowheads="1"/>
          </p:cNvSpPr>
          <p:nvPr/>
        </p:nvSpPr>
        <p:spPr bwMode="auto">
          <a:xfrm>
            <a:off x="468313" y="1052513"/>
            <a:ext cx="8280400" cy="677862"/>
          </a:xfrm>
          <a:prstGeom prst="rect">
            <a:avLst/>
          </a:prstGeom>
          <a:noFill/>
          <a:ln w="9525">
            <a:noFill/>
            <a:miter lim="800000"/>
            <a:headEnd/>
            <a:tailEnd/>
          </a:ln>
        </p:spPr>
        <p:txBody>
          <a:bodyPr wrap="none">
            <a:spAutoFit/>
          </a:bodyPr>
          <a:lstStyle/>
          <a:p>
            <a:r>
              <a:rPr lang="es-ES"/>
              <a:t>Con el curso sobre el </a:t>
            </a:r>
            <a:r>
              <a:rPr lang="es-ES" sz="2000" b="1">
                <a:solidFill>
                  <a:srgbClr val="800000"/>
                </a:solidFill>
              </a:rPr>
              <a:t>Trabajo Fin de Grado </a:t>
            </a:r>
            <a:r>
              <a:rPr lang="es-ES"/>
              <a:t>elaborado por la </a:t>
            </a:r>
            <a:r>
              <a:rPr lang="es-ES" sz="2000" b="1">
                <a:solidFill>
                  <a:srgbClr val="800000"/>
                </a:solidFill>
              </a:rPr>
              <a:t>BUS</a:t>
            </a:r>
            <a:r>
              <a:rPr lang="es-ES"/>
              <a:t>, también </a:t>
            </a:r>
          </a:p>
          <a:p>
            <a:r>
              <a:rPr lang="es-ES"/>
              <a:t>aprenderás a evaluar la información</a:t>
            </a:r>
          </a:p>
        </p:txBody>
      </p:sp>
      <p:pic>
        <p:nvPicPr>
          <p:cNvPr id="157699" name="Picture 3">
            <a:hlinkClick r:id="rId8"/>
          </p:cNvPr>
          <p:cNvPicPr>
            <a:picLocks noChangeAspect="1" noChangeArrowheads="1"/>
          </p:cNvPicPr>
          <p:nvPr/>
        </p:nvPicPr>
        <p:blipFill>
          <a:blip r:embed="rId9" cstate="print"/>
          <a:srcRect/>
          <a:stretch>
            <a:fillRect/>
          </a:stretch>
        </p:blipFill>
        <p:spPr bwMode="auto">
          <a:xfrm>
            <a:off x="2411760" y="1994780"/>
            <a:ext cx="6080125" cy="38877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168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168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168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168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1687"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8" name="7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dirty="0">
                <a:solidFill>
                  <a:srgbClr val="800000"/>
                </a:solidFill>
              </a:rPr>
              <a:t>Métodos de evaluación: Autoevaluación</a:t>
            </a:r>
          </a:p>
        </p:txBody>
      </p:sp>
      <p:pic>
        <p:nvPicPr>
          <p:cNvPr id="152577" name="Picture 1"/>
          <p:cNvPicPr>
            <a:picLocks noChangeAspect="1" noChangeArrowheads="1"/>
          </p:cNvPicPr>
          <p:nvPr/>
        </p:nvPicPr>
        <p:blipFill>
          <a:blip r:embed="rId6" cstate="print"/>
          <a:srcRect/>
          <a:stretch>
            <a:fillRect/>
          </a:stretch>
        </p:blipFill>
        <p:spPr bwMode="auto">
          <a:xfrm>
            <a:off x="395288" y="1484313"/>
            <a:ext cx="2089150" cy="515937"/>
          </a:xfrm>
          <a:prstGeom prst="rect">
            <a:avLst/>
          </a:prstGeom>
          <a:noFill/>
          <a:ln w="9525">
            <a:noFill/>
            <a:miter lim="800000"/>
            <a:headEnd/>
            <a:tailEnd/>
          </a:ln>
        </p:spPr>
      </p:pic>
      <p:pic>
        <p:nvPicPr>
          <p:cNvPr id="152578" name="Picture 2">
            <a:hlinkClick r:id="rId7"/>
          </p:cNvPr>
          <p:cNvPicPr>
            <a:picLocks noChangeAspect="1" noChangeArrowheads="1"/>
          </p:cNvPicPr>
          <p:nvPr/>
        </p:nvPicPr>
        <p:blipFill>
          <a:blip r:embed="rId8" cstate="print"/>
          <a:srcRect/>
          <a:stretch>
            <a:fillRect/>
          </a:stretch>
        </p:blipFill>
        <p:spPr bwMode="auto">
          <a:xfrm>
            <a:off x="2555875" y="1484313"/>
            <a:ext cx="3109913" cy="431800"/>
          </a:xfrm>
          <a:prstGeom prst="rect">
            <a:avLst/>
          </a:prstGeom>
          <a:noFill/>
          <a:ln w="9525">
            <a:noFill/>
            <a:miter lim="800000"/>
            <a:headEnd/>
            <a:tailEnd/>
          </a:ln>
        </p:spPr>
      </p:pic>
      <p:sp>
        <p:nvSpPr>
          <p:cNvPr id="11" name="10 Rectángulo"/>
          <p:cNvSpPr/>
          <p:nvPr/>
        </p:nvSpPr>
        <p:spPr>
          <a:xfrm>
            <a:off x="5795963" y="1412875"/>
            <a:ext cx="34163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Hay que verificar la información. </a:t>
            </a:r>
          </a:p>
          <a:p>
            <a:pPr>
              <a:defRPr/>
            </a:pPr>
            <a:r>
              <a:rPr lang="es-ES" sz="1600" b="1" dirty="0"/>
              <a:t>La rapidez no lo es todo…</a:t>
            </a:r>
          </a:p>
        </p:txBody>
      </p:sp>
      <p:sp>
        <p:nvSpPr>
          <p:cNvPr id="12" name="11 CuadroTexto"/>
          <p:cNvSpPr txBox="1">
            <a:spLocks noChangeArrowheads="1"/>
          </p:cNvSpPr>
          <p:nvPr/>
        </p:nvSpPr>
        <p:spPr bwMode="auto">
          <a:xfrm>
            <a:off x="611188" y="2276475"/>
            <a:ext cx="7627937" cy="1570038"/>
          </a:xfrm>
          <a:prstGeom prst="rect">
            <a:avLst/>
          </a:prstGeom>
          <a:noFill/>
          <a:ln w="9525">
            <a:noFill/>
            <a:miter lim="800000"/>
            <a:headEnd/>
            <a:tailEnd/>
          </a:ln>
        </p:spPr>
        <p:txBody>
          <a:bodyPr wrap="none">
            <a:spAutoFit/>
          </a:bodyPr>
          <a:lstStyle/>
          <a:p>
            <a:r>
              <a:rPr lang="es-ES" sz="1600" b="1" u="sng" dirty="0">
                <a:solidFill>
                  <a:srgbClr val="902030"/>
                </a:solidFill>
              </a:rPr>
              <a:t>Redes sociales</a:t>
            </a:r>
          </a:p>
          <a:p>
            <a:pPr>
              <a:buFont typeface="Arial" pitchFamily="34" charset="0"/>
              <a:buChar char="•"/>
            </a:pPr>
            <a:r>
              <a:rPr lang="es-ES" sz="1600" b="1" dirty="0">
                <a:solidFill>
                  <a:srgbClr val="902030"/>
                </a:solidFill>
              </a:rPr>
              <a:t> Gran flujo de información a través de los Social media</a:t>
            </a:r>
          </a:p>
          <a:p>
            <a:pPr>
              <a:buFont typeface="Arial" pitchFamily="34" charset="0"/>
              <a:buChar char="•"/>
            </a:pPr>
            <a:r>
              <a:rPr lang="es-ES" sz="1600" b="1" dirty="0">
                <a:solidFill>
                  <a:srgbClr val="902030"/>
                </a:solidFill>
              </a:rPr>
              <a:t> Principales riesgos: propagación de rumores, desinformación…</a:t>
            </a:r>
          </a:p>
          <a:p>
            <a:r>
              <a:rPr lang="es-ES" sz="1600" b="1" dirty="0">
                <a:solidFill>
                  <a:srgbClr val="902030"/>
                </a:solidFill>
              </a:rPr>
              <a:t>		     cuentas falsas en</a:t>
            </a:r>
          </a:p>
          <a:p>
            <a:r>
              <a:rPr lang="es-ES" sz="1600" b="1" dirty="0">
                <a:solidFill>
                  <a:srgbClr val="902030"/>
                </a:solidFill>
              </a:rPr>
              <a:t>		     debilidad de los indicios relacionados con la autoría</a:t>
            </a:r>
          </a:p>
          <a:p>
            <a:pPr>
              <a:buFont typeface="Arial" pitchFamily="34" charset="0"/>
              <a:buChar char="•"/>
            </a:pPr>
            <a:r>
              <a:rPr lang="es-ES" sz="1600" b="1" dirty="0">
                <a:solidFill>
                  <a:srgbClr val="902030"/>
                </a:solidFill>
              </a:rPr>
              <a:t> Se requiere mayor escepticismo y cautela, nuevas técnicas de evaluación  </a:t>
            </a:r>
          </a:p>
        </p:txBody>
      </p:sp>
      <p:pic>
        <p:nvPicPr>
          <p:cNvPr id="152580" name="Picture 4"/>
          <p:cNvPicPr>
            <a:picLocks noChangeAspect="1" noChangeArrowheads="1"/>
          </p:cNvPicPr>
          <p:nvPr/>
        </p:nvPicPr>
        <p:blipFill>
          <a:blip r:embed="rId9" cstate="print"/>
          <a:srcRect/>
          <a:stretch>
            <a:fillRect/>
          </a:stretch>
        </p:blipFill>
        <p:spPr bwMode="auto">
          <a:xfrm>
            <a:off x="4572000" y="3068638"/>
            <a:ext cx="1152525" cy="215900"/>
          </a:xfrm>
          <a:prstGeom prst="rect">
            <a:avLst/>
          </a:prstGeom>
          <a:noFill/>
          <a:ln w="9525">
            <a:noFill/>
            <a:miter lim="800000"/>
            <a:headEnd/>
            <a:tailEnd/>
          </a:ln>
        </p:spPr>
      </p:pic>
      <p:pic>
        <p:nvPicPr>
          <p:cNvPr id="152582" name="Picture 6" descr="C:\Users\Rafa\Desktop\images (2).jpg"/>
          <p:cNvPicPr>
            <a:picLocks noChangeAspect="1" noChangeArrowheads="1"/>
          </p:cNvPicPr>
          <p:nvPr/>
        </p:nvPicPr>
        <p:blipFill>
          <a:blip r:embed="rId10" cstate="print"/>
          <a:srcRect/>
          <a:stretch>
            <a:fillRect/>
          </a:stretch>
        </p:blipFill>
        <p:spPr bwMode="auto">
          <a:xfrm>
            <a:off x="7451725" y="2205038"/>
            <a:ext cx="1233488" cy="923925"/>
          </a:xfrm>
          <a:prstGeom prst="rect">
            <a:avLst/>
          </a:prstGeom>
          <a:noFill/>
          <a:ln w="9525">
            <a:noFill/>
            <a:miter lim="800000"/>
            <a:headEnd/>
            <a:tailEnd/>
          </a:ln>
        </p:spPr>
      </p:pic>
      <p:pic>
        <p:nvPicPr>
          <p:cNvPr id="2" name="Imagen 1"/>
          <p:cNvPicPr>
            <a:picLocks noChangeAspect="1"/>
          </p:cNvPicPr>
          <p:nvPr/>
        </p:nvPicPr>
        <p:blipFill>
          <a:blip r:embed="rId11"/>
          <a:stretch>
            <a:fillRect/>
          </a:stretch>
        </p:blipFill>
        <p:spPr>
          <a:xfrm>
            <a:off x="1291610" y="3926534"/>
            <a:ext cx="5900713" cy="2583704"/>
          </a:xfrm>
          <a:prstGeom prst="rect">
            <a:avLst/>
          </a:prstGeom>
        </p:spPr>
      </p:pic>
      <p:pic>
        <p:nvPicPr>
          <p:cNvPr id="3" name="Imagen 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0272" y="4804345"/>
            <a:ext cx="1708920" cy="6090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257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25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258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25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270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270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270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271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2711"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2712" name="9 CuadroTexto"/>
          <p:cNvSpPr txBox="1">
            <a:spLocks noChangeArrowheads="1"/>
          </p:cNvSpPr>
          <p:nvPr/>
        </p:nvSpPr>
        <p:spPr bwMode="auto">
          <a:xfrm>
            <a:off x="2195513" y="1196975"/>
            <a:ext cx="3455987" cy="400050"/>
          </a:xfrm>
          <a:prstGeom prst="rect">
            <a:avLst/>
          </a:prstGeom>
          <a:noFill/>
          <a:ln w="9525">
            <a:noFill/>
            <a:miter lim="800000"/>
            <a:headEnd/>
            <a:tailEnd/>
          </a:ln>
        </p:spPr>
        <p:txBody>
          <a:bodyPr>
            <a:spAutoFit/>
          </a:bodyPr>
          <a:lstStyle/>
          <a:p>
            <a:r>
              <a:rPr lang="es-ES" sz="2000" b="1" u="sng">
                <a:solidFill>
                  <a:srgbClr val="800000"/>
                </a:solidFill>
              </a:rPr>
              <a:t>Redes sociales científicas</a:t>
            </a:r>
          </a:p>
        </p:txBody>
      </p:sp>
      <p:sp>
        <p:nvSpPr>
          <p:cNvPr id="72713" name="AutoShape 2" descr="data:image/jpeg;base64,/9j/4AAQSkZJRgABAQAAAQABAAD/2wCEAAkGBhARERQQExQUFBIVFxYXFhUYGBMYGRQhHxghHx8VHhwZHicgHCUoGRwZIC8gIy01LCw4FSo2NTAtNSctLDUBCQoKDAwMGQwMDSkYHhgpKSkpKSkpKSkpKSkpKSkpKSkpKSkpKSkpKSkpKSkpKSkpKSkpKSkpKSkpKSkpKSkpKf/AABEIACMAsQMBIgACEQEDEQH/xAAbAAEBAAMBAQEAAAAAAAAAAAAABQMEBgEHAv/EADIQAAICAQMCBQIEBQUAAAAAAAECAxEABBIhEzEFBiJBUTJhFEJxkSNScoHBM0NisfD/xAAUAQEAAAAAAAAAAAAAAAAAAAAA/8QAFBEBAAAAAAAAAAAAAAAAAAAAAP/aAAwDAQACEQMRAD8A+454Tmv4hqGRNy8mwPk8muBYs2RxeTI/Do9ULkmeZAaaIHpoD/KyLTH+lyf0wMiebNKZCm+he0SEEROw7osn0kj4vK4OYvwcezpbF6dVs2jbXxXbI2pii07LFp94mflYUY7APd2VrVFHyBz2FnAv4zU8P1m/qKaJjfYSOATtB/zmbValYkaRzSIpZj8ACyf2wMuM5zyv4xqJGePUgCRlWeIAVUb/AJD8lDwT/wAhmxqPNKK0gSGeVIiVkkjUFUI7qLILke4UGsC3jI+o8yxgosSyah3QSBYgvCns5LEBQeas2a7Zih846do5JKlXpusRRkIkLkcRqvctZqv8c4F3Gc4PMrtqtPAY5YS/UZlkVPWoQkEMpI4arF2L5zKPN8VCTpzfhydo1G0dPvW7vu23+eqwL2MhavzYkcksYhncQV1XVVKoCoa+WtuD2AJ4Ofrw/wA1xTOi9OVElsQyOu1JaF8c2LUEjcBYHGBbxnPaPzKBDCTvnml37URFDMFYgsRYVQOBZNcj5zc8J8wJqJJIgkkckQQyJIoBXduocEg/STY45wKuMiajzSis4WKeRIiVkkRQVQjuOSC1e+0Gsy6vzFGpjWNXneROoiR7Sdv85LEKoviyecCtjOY8N82h5pgwkVBJBCqMgVkZwbDf3o3Z4PGXG8SQTrp+d7I0g+KVgD/e2GBt4xjAYxjAg+ZNY6FPTUasj7yaVyCf4ZYD+H7EM3pNVx3z3p6bVNuBeHUV3U9OWv8Ap1+/K5cIyRqPLMR5juPm9oopfyEPCn7ptP3wMcsHiEanZLFPQNCRCjn7bkO0n9VGa0GrSONW06mTVapQ4L8seP8AUkI+lFvsOPZeTlSLSTqpXqDkUGNmvvzz+5OZPC/CY9Ou1bJoAueWahQs/AHYDgYHvhXh4giEdljyWc93Ym2c/qSf0zV8w+GvqFSAV0mkUzG6JRfVsHv6mCj9CcrYwOf1PlpY5IZ9OCJI3AYNI53Rtw6+smq4Yf05i08Gt0oeGKKOZC7tFIZAmze5apFIs0SeV7j4zpcYHPSaPVwTHURok5ljjWVA3TIZLp1LWNpDEFSb980Y/AdY3VnYRLP+Ij1EaAkodsWzps1X9JI3V3F9s6/GBzD6PWanUQvLEkMMYlUgSB3JeMrusCgPau/N5JTyfNsGlMQIACGc6iYxlRxfR3dyvGz6b964zvcYEPS+ESI2sNDbMV6fPsIQnPxyMxp4NKIdAlDdp2iMnPbbAyGvn1EZec8Gu/8A74ycmonNGjwORtNNyO10Rxf7YEbQ+CarTLBKiJJIiSRSRFwtq0hcMrEVYPse99+Mz+H6bXCefUvHEplGmRU37tqq779zAC22tYrj2ylDqpya21yfysPY8Wa9+L++ZI55jHdU+5R9LdiRZogduf2wOWl8qzRtIiRdUO7tHJ+JmiCbiTTop52knlfq+xylH4PPpGjkgRZlEKQyR7hGfQSQ6FrFWzAqftzlNtVP6uOx49Lk9z2paPFYfVz2aXjivS1jtzwCD78DAgnwLWyGed1iWVpdNNEgYlf4X+2zV3I4LV7/AAM39DptVJrF1MsSxRrC8YXqB2sups0Krjj9Pvm+uqnK2QR9P5GJHosmrs+rjM2lkl3er6Tu9q21Vc/ez+2Bu4xjAYxjAYxjAYxjAYxjAYxjAYxjAYxjAYxjAYxjAYxjAYxjAYxjAYxj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72714" name="Picture 3" descr="C:\Users\Rafa\Desktop\descarga.jpg">
            <a:hlinkClick r:id="rId6"/>
          </p:cNvPr>
          <p:cNvPicPr>
            <a:picLocks noChangeAspect="1" noChangeArrowheads="1"/>
          </p:cNvPicPr>
          <p:nvPr/>
        </p:nvPicPr>
        <p:blipFill>
          <a:blip r:embed="rId7" cstate="print"/>
          <a:srcRect/>
          <a:stretch>
            <a:fillRect/>
          </a:stretch>
        </p:blipFill>
        <p:spPr bwMode="auto">
          <a:xfrm>
            <a:off x="1331640" y="2132013"/>
            <a:ext cx="2913063" cy="576262"/>
          </a:xfrm>
          <a:prstGeom prst="rect">
            <a:avLst/>
          </a:prstGeom>
          <a:noFill/>
          <a:ln w="9525">
            <a:noFill/>
            <a:miter lim="800000"/>
            <a:headEnd/>
            <a:tailEnd/>
          </a:ln>
        </p:spPr>
      </p:pic>
      <p:pic>
        <p:nvPicPr>
          <p:cNvPr id="72715" name="Picture 2" descr="http://static.amazings.es/media/2010/11/researchgate.png">
            <a:hlinkClick r:id="rId8"/>
          </p:cNvPr>
          <p:cNvPicPr>
            <a:picLocks noChangeAspect="1" noChangeArrowheads="1"/>
          </p:cNvPicPr>
          <p:nvPr/>
        </p:nvPicPr>
        <p:blipFill>
          <a:blip r:embed="rId9" cstate="print"/>
          <a:srcRect/>
          <a:stretch>
            <a:fillRect/>
          </a:stretch>
        </p:blipFill>
        <p:spPr bwMode="auto">
          <a:xfrm>
            <a:off x="5004048" y="2155659"/>
            <a:ext cx="2376487" cy="792162"/>
          </a:xfrm>
          <a:prstGeom prst="rect">
            <a:avLst/>
          </a:prstGeom>
          <a:noFill/>
          <a:ln w="9525">
            <a:noFill/>
            <a:miter lim="800000"/>
            <a:headEnd/>
            <a:tailEnd/>
          </a:ln>
        </p:spPr>
      </p:pic>
      <p:pic>
        <p:nvPicPr>
          <p:cNvPr id="72716" name="Picture 4" descr="C:\Users\Rafa\Desktop\descarga (1).jpg">
            <a:hlinkClick r:id="rId10"/>
          </p:cNvPr>
          <p:cNvPicPr>
            <a:picLocks noChangeAspect="1" noChangeArrowheads="1"/>
          </p:cNvPicPr>
          <p:nvPr/>
        </p:nvPicPr>
        <p:blipFill>
          <a:blip r:embed="rId11" cstate="print"/>
          <a:srcRect/>
          <a:stretch>
            <a:fillRect/>
          </a:stretch>
        </p:blipFill>
        <p:spPr bwMode="auto">
          <a:xfrm>
            <a:off x="1131888" y="3508375"/>
            <a:ext cx="2160587" cy="606425"/>
          </a:xfrm>
          <a:prstGeom prst="rect">
            <a:avLst/>
          </a:prstGeom>
          <a:noFill/>
          <a:ln w="9525">
            <a:noFill/>
            <a:miter lim="800000"/>
            <a:headEnd/>
            <a:tailEnd/>
          </a:ln>
        </p:spPr>
      </p:pic>
      <p:pic>
        <p:nvPicPr>
          <p:cNvPr id="72717" name="Picture 21" descr="https://encrypted-tbn2.gstatic.com/images?q=tbn:ANd9GcTFk8zmmuN5w9xHZgz9fBNwoMIJiwjHA3wgunC6csU9B5tL4drYWQ">
            <a:hlinkClick r:id="rId12"/>
          </p:cNvPr>
          <p:cNvPicPr>
            <a:picLocks noChangeAspect="1" noChangeArrowheads="1"/>
          </p:cNvPicPr>
          <p:nvPr/>
        </p:nvPicPr>
        <p:blipFill>
          <a:blip r:embed="rId13" cstate="print"/>
          <a:srcRect/>
          <a:stretch>
            <a:fillRect/>
          </a:stretch>
        </p:blipFill>
        <p:spPr bwMode="auto">
          <a:xfrm>
            <a:off x="3920582" y="3331286"/>
            <a:ext cx="1844675" cy="719137"/>
          </a:xfrm>
          <a:prstGeom prst="rect">
            <a:avLst/>
          </a:prstGeom>
          <a:noFill/>
          <a:ln w="9525">
            <a:noFill/>
            <a:miter lim="800000"/>
            <a:headEnd/>
            <a:tailEnd/>
          </a:ln>
        </p:spPr>
      </p:pic>
      <p:pic>
        <p:nvPicPr>
          <p:cNvPr id="72718" name="Picture 25">
            <a:hlinkClick r:id="rId14"/>
          </p:cNvPr>
          <p:cNvPicPr>
            <a:picLocks noChangeAspect="1" noChangeArrowheads="1"/>
          </p:cNvPicPr>
          <p:nvPr/>
        </p:nvPicPr>
        <p:blipFill>
          <a:blip r:embed="rId15" cstate="print"/>
          <a:srcRect/>
          <a:stretch>
            <a:fillRect/>
          </a:stretch>
        </p:blipFill>
        <p:spPr bwMode="auto">
          <a:xfrm>
            <a:off x="3565351" y="5569689"/>
            <a:ext cx="1439863" cy="669925"/>
          </a:xfrm>
          <a:prstGeom prst="rect">
            <a:avLst/>
          </a:prstGeom>
          <a:noFill/>
          <a:ln w="9525">
            <a:noFill/>
            <a:miter lim="800000"/>
            <a:headEnd/>
            <a:tailEnd/>
          </a:ln>
        </p:spPr>
      </p:pic>
      <p:pic>
        <p:nvPicPr>
          <p:cNvPr id="72721" name="Picture 8">
            <a:hlinkClick r:id="rId16"/>
          </p:cNvPr>
          <p:cNvPicPr>
            <a:picLocks noChangeAspect="1" noChangeArrowheads="1"/>
          </p:cNvPicPr>
          <p:nvPr/>
        </p:nvPicPr>
        <p:blipFill>
          <a:blip r:embed="rId17" cstate="print"/>
          <a:srcRect/>
          <a:stretch>
            <a:fillRect/>
          </a:stretch>
        </p:blipFill>
        <p:spPr bwMode="auto">
          <a:xfrm>
            <a:off x="6342005" y="3394075"/>
            <a:ext cx="1327150" cy="720725"/>
          </a:xfrm>
          <a:prstGeom prst="rect">
            <a:avLst/>
          </a:prstGeom>
          <a:noFill/>
          <a:ln w="9525">
            <a:noFill/>
            <a:miter lim="800000"/>
            <a:headEnd/>
            <a:tailEnd/>
          </a:ln>
        </p:spPr>
      </p:pic>
      <p:pic>
        <p:nvPicPr>
          <p:cNvPr id="72722" name="Picture 19" descr="C:\Users\RAFAEL\Desktop\ms_logo.jpg">
            <a:hlinkClick r:id="rId18"/>
          </p:cNvPr>
          <p:cNvPicPr>
            <a:picLocks noChangeAspect="1" noChangeArrowheads="1"/>
          </p:cNvPicPr>
          <p:nvPr/>
        </p:nvPicPr>
        <p:blipFill>
          <a:blip r:embed="rId19" cstate="print"/>
          <a:srcRect/>
          <a:stretch>
            <a:fillRect/>
          </a:stretch>
        </p:blipFill>
        <p:spPr bwMode="auto">
          <a:xfrm>
            <a:off x="5211216" y="4572484"/>
            <a:ext cx="1962150" cy="749300"/>
          </a:xfrm>
          <a:prstGeom prst="rect">
            <a:avLst/>
          </a:prstGeom>
          <a:noFill/>
          <a:ln w="9525">
            <a:noFill/>
            <a:miter lim="800000"/>
            <a:headEnd/>
            <a:tailEnd/>
          </a:ln>
        </p:spPr>
      </p:pic>
      <p:pic>
        <p:nvPicPr>
          <p:cNvPr id="2" name="Imagen 1">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64209" y="4481517"/>
            <a:ext cx="1181511" cy="1061864"/>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373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373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373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373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3735" name="8 CuadroTexto"/>
          <p:cNvSpPr txBox="1">
            <a:spLocks noChangeArrowheads="1"/>
          </p:cNvSpPr>
          <p:nvPr/>
        </p:nvSpPr>
        <p:spPr bwMode="auto">
          <a:xfrm>
            <a:off x="3132138" y="260350"/>
            <a:ext cx="3470275" cy="585788"/>
          </a:xfrm>
          <a:prstGeom prst="rect">
            <a:avLst/>
          </a:prstGeom>
          <a:noFill/>
          <a:ln w="9525">
            <a:noFill/>
            <a:miter lim="800000"/>
            <a:headEnd/>
            <a:tailEnd/>
          </a:ln>
        </p:spPr>
        <p:txBody>
          <a:bodyPr wrap="none">
            <a:spAutoFit/>
          </a:bodyPr>
          <a:lstStyle/>
          <a:p>
            <a:r>
              <a:rPr lang="es-ES" sz="3200"/>
              <a:t>PRACTICAMOS</a:t>
            </a:r>
            <a:r>
              <a:rPr lang="es-ES"/>
              <a:t>…</a:t>
            </a:r>
          </a:p>
        </p:txBody>
      </p:sp>
      <p:sp>
        <p:nvSpPr>
          <p:cNvPr id="73739" name="12 Rectángulo"/>
          <p:cNvSpPr>
            <a:spLocks noChangeArrowheads="1"/>
          </p:cNvSpPr>
          <p:nvPr/>
        </p:nvSpPr>
        <p:spPr bwMode="auto">
          <a:xfrm>
            <a:off x="703962" y="3002228"/>
            <a:ext cx="2520690" cy="276999"/>
          </a:xfrm>
          <a:prstGeom prst="rect">
            <a:avLst/>
          </a:prstGeom>
          <a:noFill/>
          <a:ln w="9525">
            <a:noFill/>
            <a:miter lim="800000"/>
            <a:headEnd/>
            <a:tailEnd/>
          </a:ln>
        </p:spPr>
        <p:txBody>
          <a:bodyPr wrap="none">
            <a:spAutoFit/>
          </a:bodyPr>
          <a:lstStyle/>
          <a:p>
            <a:r>
              <a:rPr lang="es-ES" sz="1200" dirty="0">
                <a:hlinkClick r:id="rId6"/>
              </a:rPr>
              <a:t>https://blogs.nasa.gov/spacestation/</a:t>
            </a:r>
            <a:r>
              <a:rPr lang="es-ES" sz="1200" dirty="0"/>
              <a:t> </a:t>
            </a:r>
          </a:p>
        </p:txBody>
      </p:sp>
      <p:sp>
        <p:nvSpPr>
          <p:cNvPr id="73741" name="14 Rectángulo"/>
          <p:cNvSpPr>
            <a:spLocks noChangeArrowheads="1"/>
          </p:cNvSpPr>
          <p:nvPr/>
        </p:nvSpPr>
        <p:spPr bwMode="auto">
          <a:xfrm>
            <a:off x="6011270" y="2985456"/>
            <a:ext cx="2250040" cy="307777"/>
          </a:xfrm>
          <a:prstGeom prst="rect">
            <a:avLst/>
          </a:prstGeom>
          <a:noFill/>
          <a:ln w="9525">
            <a:noFill/>
            <a:miter lim="800000"/>
            <a:headEnd/>
            <a:tailEnd/>
          </a:ln>
        </p:spPr>
        <p:txBody>
          <a:bodyPr wrap="none">
            <a:spAutoFit/>
          </a:bodyPr>
          <a:lstStyle/>
          <a:p>
            <a:r>
              <a:rPr lang="es-ES" sz="1400" dirty="0">
                <a:hlinkClick r:id="rId7"/>
              </a:rPr>
              <a:t>https://docta.ucm.es/home</a:t>
            </a:r>
            <a:r>
              <a:rPr lang="es-ES" sz="1400" dirty="0"/>
              <a:t> </a:t>
            </a:r>
          </a:p>
        </p:txBody>
      </p:sp>
      <p:sp>
        <p:nvSpPr>
          <p:cNvPr id="73743" name="16 Rectángulo"/>
          <p:cNvSpPr>
            <a:spLocks noChangeArrowheads="1"/>
          </p:cNvSpPr>
          <p:nvPr/>
        </p:nvSpPr>
        <p:spPr bwMode="auto">
          <a:xfrm>
            <a:off x="1784190" y="5721408"/>
            <a:ext cx="1747838" cy="307975"/>
          </a:xfrm>
          <a:prstGeom prst="rect">
            <a:avLst/>
          </a:prstGeom>
          <a:noFill/>
          <a:ln w="9525">
            <a:noFill/>
            <a:miter lim="800000"/>
            <a:headEnd/>
            <a:tailEnd/>
          </a:ln>
        </p:spPr>
        <p:txBody>
          <a:bodyPr wrap="none">
            <a:spAutoFit/>
          </a:bodyPr>
          <a:lstStyle/>
          <a:p>
            <a:r>
              <a:rPr lang="es-ES" sz="1400" dirty="0">
                <a:hlinkClick r:id="rId8"/>
              </a:rPr>
              <a:t>http://www.etsi.org/</a:t>
            </a:r>
            <a:r>
              <a:rPr lang="es-ES" sz="1400" dirty="0"/>
              <a:t> </a:t>
            </a:r>
          </a:p>
        </p:txBody>
      </p:sp>
      <p:sp>
        <p:nvSpPr>
          <p:cNvPr id="20" name="19 Rectángulo"/>
          <p:cNvSpPr/>
          <p:nvPr/>
        </p:nvSpPr>
        <p:spPr>
          <a:xfrm>
            <a:off x="4867275" y="5746866"/>
            <a:ext cx="3527425" cy="253916"/>
          </a:xfrm>
          <a:prstGeom prst="rect">
            <a:avLst/>
          </a:prstGeom>
        </p:spPr>
        <p:txBody>
          <a:bodyPr>
            <a:spAutoFit/>
          </a:bodyPr>
          <a:lstStyle/>
          <a:p>
            <a:pPr>
              <a:defRPr/>
            </a:pPr>
            <a:r>
              <a:rPr lang="es-ES" sz="1050" dirty="0">
                <a:hlinkClick r:id="rId9"/>
              </a:rPr>
              <a:t>http://www.researchgate.net/profile/Juan_Murillo-Fuentes</a:t>
            </a:r>
            <a:r>
              <a:rPr lang="es-ES" sz="1050" dirty="0"/>
              <a:t> </a:t>
            </a:r>
            <a:endParaRPr lang="es-ES" sz="1400" dirty="0"/>
          </a:p>
        </p:txBody>
      </p:sp>
      <p:pic>
        <p:nvPicPr>
          <p:cNvPr id="2" name="Imagen 1"/>
          <p:cNvPicPr>
            <a:picLocks noChangeAspect="1"/>
          </p:cNvPicPr>
          <p:nvPr/>
        </p:nvPicPr>
        <p:blipFill>
          <a:blip r:embed="rId10"/>
          <a:stretch>
            <a:fillRect/>
          </a:stretch>
        </p:blipFill>
        <p:spPr>
          <a:xfrm>
            <a:off x="566960" y="1286794"/>
            <a:ext cx="2434460" cy="1640210"/>
          </a:xfrm>
          <a:prstGeom prst="rect">
            <a:avLst/>
          </a:prstGeom>
        </p:spPr>
      </p:pic>
      <p:pic>
        <p:nvPicPr>
          <p:cNvPr id="5" name="Imagen 4"/>
          <p:cNvPicPr>
            <a:picLocks noChangeAspect="1"/>
          </p:cNvPicPr>
          <p:nvPr/>
        </p:nvPicPr>
        <p:blipFill>
          <a:blip r:embed="rId11"/>
          <a:stretch>
            <a:fillRect/>
          </a:stretch>
        </p:blipFill>
        <p:spPr>
          <a:xfrm>
            <a:off x="3172270" y="1275019"/>
            <a:ext cx="2585506" cy="1741215"/>
          </a:xfrm>
          <a:prstGeom prst="rect">
            <a:avLst/>
          </a:prstGeom>
        </p:spPr>
      </p:pic>
      <p:sp>
        <p:nvSpPr>
          <p:cNvPr id="6" name="Rectángulo 5"/>
          <p:cNvSpPr/>
          <p:nvPr/>
        </p:nvSpPr>
        <p:spPr>
          <a:xfrm>
            <a:off x="3506673" y="3016234"/>
            <a:ext cx="1953868" cy="276999"/>
          </a:xfrm>
          <a:prstGeom prst="rect">
            <a:avLst/>
          </a:prstGeom>
        </p:spPr>
        <p:txBody>
          <a:bodyPr wrap="none">
            <a:spAutoFit/>
          </a:bodyPr>
          <a:lstStyle/>
          <a:p>
            <a:r>
              <a:rPr lang="es-ES" sz="1200" dirty="0">
                <a:hlinkClick r:id="rId12"/>
              </a:rPr>
              <a:t>https://blogingenieria.com/</a:t>
            </a:r>
            <a:r>
              <a:rPr lang="es-ES" sz="1200" dirty="0"/>
              <a:t> </a:t>
            </a:r>
          </a:p>
        </p:txBody>
      </p:sp>
      <p:pic>
        <p:nvPicPr>
          <p:cNvPr id="8" name="Imagen 7"/>
          <p:cNvPicPr>
            <a:picLocks noChangeAspect="1"/>
          </p:cNvPicPr>
          <p:nvPr/>
        </p:nvPicPr>
        <p:blipFill>
          <a:blip r:embed="rId13"/>
          <a:stretch>
            <a:fillRect/>
          </a:stretch>
        </p:blipFill>
        <p:spPr>
          <a:xfrm>
            <a:off x="1131888" y="3532069"/>
            <a:ext cx="2767335" cy="2181344"/>
          </a:xfrm>
          <a:prstGeom prst="rect">
            <a:avLst/>
          </a:prstGeom>
        </p:spPr>
      </p:pic>
      <p:pic>
        <p:nvPicPr>
          <p:cNvPr id="11" name="Imagen 10"/>
          <p:cNvPicPr>
            <a:picLocks noChangeAspect="1"/>
          </p:cNvPicPr>
          <p:nvPr/>
        </p:nvPicPr>
        <p:blipFill>
          <a:blip r:embed="rId14"/>
          <a:stretch>
            <a:fillRect/>
          </a:stretch>
        </p:blipFill>
        <p:spPr>
          <a:xfrm>
            <a:off x="4744977" y="3532069"/>
            <a:ext cx="3504351" cy="2233668"/>
          </a:xfrm>
          <a:prstGeom prst="rect">
            <a:avLst/>
          </a:prstGeom>
        </p:spPr>
      </p:pic>
      <p:pic>
        <p:nvPicPr>
          <p:cNvPr id="4" name="Imagen 3">
            <a:extLst>
              <a:ext uri="{FF2B5EF4-FFF2-40B4-BE49-F238E27FC236}">
                <a16:creationId xmlns:a16="http://schemas.microsoft.com/office/drawing/2014/main" id="{84B067A0-3272-5C5E-C527-0417D528B7F6}"/>
              </a:ext>
            </a:extLst>
          </p:cNvPr>
          <p:cNvPicPr>
            <a:picLocks noChangeAspect="1"/>
          </p:cNvPicPr>
          <p:nvPr/>
        </p:nvPicPr>
        <p:blipFill>
          <a:blip r:embed="rId15"/>
          <a:stretch>
            <a:fillRect/>
          </a:stretch>
        </p:blipFill>
        <p:spPr>
          <a:xfrm>
            <a:off x="5782586" y="1352728"/>
            <a:ext cx="2877595" cy="1566920"/>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sp>
        <p:nvSpPr>
          <p:cNvPr id="74757" name="Text Box 18"/>
          <p:cNvSpPr txBox="1">
            <a:spLocks noChangeArrowheads="1"/>
          </p:cNvSpPr>
          <p:nvPr/>
        </p:nvSpPr>
        <p:spPr bwMode="auto">
          <a:xfrm>
            <a:off x="2555875" y="3141663"/>
            <a:ext cx="3654425" cy="457200"/>
          </a:xfrm>
          <a:prstGeom prst="rect">
            <a:avLst/>
          </a:prstGeom>
          <a:gradFill rotWithShape="1">
            <a:gsLst>
              <a:gs pos="0">
                <a:srgbClr val="F8EAEA"/>
              </a:gs>
              <a:gs pos="50000">
                <a:srgbClr val="E6B2B2"/>
              </a:gs>
              <a:gs pos="100000">
                <a:srgbClr val="F8EAEA"/>
              </a:gs>
            </a:gsLst>
            <a:lin ang="5400000" scaled="1"/>
          </a:gradFill>
          <a:ln w="9525" algn="ctr">
            <a:noFill/>
            <a:miter lim="800000"/>
            <a:headEnd/>
            <a:tailEnd/>
          </a:ln>
        </p:spPr>
        <p:txBody>
          <a:bodyPr wrap="none">
            <a:spAutoFit/>
          </a:bodyPr>
          <a:lstStyle/>
          <a:p>
            <a:r>
              <a:rPr lang="es-ES" sz="2400"/>
              <a:t>Gracias por su atención</a:t>
            </a:r>
          </a:p>
        </p:txBody>
      </p:sp>
      <p:sp>
        <p:nvSpPr>
          <p:cNvPr id="74758" name="Rectangle 23"/>
          <p:cNvSpPr>
            <a:spLocks noChangeArrowheads="1"/>
          </p:cNvSpPr>
          <p:nvPr/>
        </p:nvSpPr>
        <p:spPr bwMode="auto">
          <a:xfrm>
            <a:off x="1979613" y="5300663"/>
            <a:ext cx="4751387" cy="1130300"/>
          </a:xfrm>
          <a:prstGeom prst="rect">
            <a:avLst/>
          </a:prstGeom>
          <a:noFill/>
          <a:ln w="9525" algn="ctr">
            <a:noFill/>
            <a:miter lim="800000"/>
            <a:headEnd/>
            <a:tailEnd/>
          </a:ln>
        </p:spPr>
        <p:txBody>
          <a:bodyPr anchor="ctr">
            <a:spAutoFit/>
          </a:bodyPr>
          <a:lstStyle/>
          <a:p>
            <a:r>
              <a:rPr lang="es-ES" sz="1600">
                <a:latin typeface="Times New Roman" pitchFamily="18" charset="0"/>
              </a:rPr>
              <a:t>Biblioteca de Ingeniería</a:t>
            </a:r>
          </a:p>
          <a:p>
            <a:r>
              <a:rPr lang="es-ES" sz="1600">
                <a:latin typeface="Times New Roman" pitchFamily="18" charset="0"/>
              </a:rPr>
              <a:t>Camino de los Descubrimientos s/n 41092 Sevilla </a:t>
            </a:r>
          </a:p>
          <a:p>
            <a:r>
              <a:rPr lang="es-ES" sz="1600">
                <a:latin typeface="Times New Roman" pitchFamily="18" charset="0"/>
              </a:rPr>
              <a:t>Tel: 95 4486137. Fax: 95 4486138</a:t>
            </a:r>
            <a:r>
              <a:rPr lang="es-ES"/>
              <a:t> </a:t>
            </a:r>
          </a:p>
          <a:p>
            <a:r>
              <a:rPr lang="es-ES">
                <a:solidFill>
                  <a:srgbClr val="990000"/>
                </a:solidFill>
              </a:rPr>
              <a:t>http://bib.us.es/ingenieros/</a:t>
            </a:r>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1837006E-C349-33C5-7C51-25EBA5571EA5}"/>
              </a:ext>
            </a:extLst>
          </p:cNvPr>
          <p:cNvPicPr>
            <a:picLocks noChangeAspect="1"/>
          </p:cNvPicPr>
          <p:nvPr/>
        </p:nvPicPr>
        <p:blipFill>
          <a:blip r:embed="rId3"/>
          <a:stretch>
            <a:fillRect/>
          </a:stretch>
        </p:blipFill>
        <p:spPr>
          <a:xfrm>
            <a:off x="709271" y="1080853"/>
            <a:ext cx="7704856" cy="5295917"/>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3059832" y="267661"/>
            <a:ext cx="2655086" cy="584775"/>
          </a:xfrm>
          <a:prstGeom prst="rect">
            <a:avLst/>
          </a:prstGeom>
          <a:noFill/>
          <a:ln w="9525">
            <a:noFill/>
            <a:miter lim="800000"/>
            <a:headEnd/>
            <a:tailEnd/>
          </a:ln>
        </p:spPr>
        <p:txBody>
          <a:bodyPr wrap="none">
            <a:spAutoFit/>
          </a:bodyPr>
          <a:lstStyle/>
          <a:p>
            <a:r>
              <a:rPr lang="es-ES" sz="3200" dirty="0"/>
              <a:t>Bases de datos</a:t>
            </a:r>
          </a:p>
        </p:txBody>
      </p:sp>
      <p:sp>
        <p:nvSpPr>
          <p:cNvPr id="3" name="Flecha: hacia la izquierda 2">
            <a:extLst>
              <a:ext uri="{FF2B5EF4-FFF2-40B4-BE49-F238E27FC236}">
                <a16:creationId xmlns:a16="http://schemas.microsoft.com/office/drawing/2014/main" id="{43D4606B-0FB2-7E14-CA6D-AFF154A9AE72}"/>
              </a:ext>
            </a:extLst>
          </p:cNvPr>
          <p:cNvSpPr/>
          <p:nvPr/>
        </p:nvSpPr>
        <p:spPr>
          <a:xfrm>
            <a:off x="7949568" y="31383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a:hlinkClick r:id="rId7"/>
            <a:extLst>
              <a:ext uri="{FF2B5EF4-FFF2-40B4-BE49-F238E27FC236}">
                <a16:creationId xmlns:a16="http://schemas.microsoft.com/office/drawing/2014/main" id="{D05E326F-7D12-B361-1B26-E1C828245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42" y="4400594"/>
            <a:ext cx="4242365" cy="1055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9"/>
            <a:extLst>
              <a:ext uri="{FF2B5EF4-FFF2-40B4-BE49-F238E27FC236}">
                <a16:creationId xmlns:a16="http://schemas.microsoft.com/office/drawing/2014/main" id="{2151AC8E-480A-7230-6E16-AA307FAF28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25" y="3957065"/>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BA9D51A-F276-DE79-2528-0981F5BCFC93}"/>
              </a:ext>
            </a:extLst>
          </p:cNvPr>
          <p:cNvSpPr txBox="1">
            <a:spLocks noChangeArrowheads="1"/>
          </p:cNvSpPr>
          <p:nvPr/>
        </p:nvSpPr>
        <p:spPr bwMode="auto">
          <a:xfrm>
            <a:off x="3059832" y="267661"/>
            <a:ext cx="4327788" cy="584775"/>
          </a:xfrm>
          <a:prstGeom prst="rect">
            <a:avLst/>
          </a:prstGeom>
          <a:noFill/>
          <a:ln w="9525">
            <a:noFill/>
            <a:miter lim="800000"/>
            <a:headEnd/>
            <a:tailEnd/>
          </a:ln>
        </p:spPr>
        <p:txBody>
          <a:bodyPr wrap="none">
            <a:spAutoFit/>
          </a:bodyPr>
          <a:lstStyle/>
          <a:p>
            <a:r>
              <a:rPr lang="es-ES" sz="3200" dirty="0"/>
              <a:t>Bases de datos: </a:t>
            </a:r>
            <a:r>
              <a:rPr lang="es-ES" sz="3200" b="1" dirty="0">
                <a:solidFill>
                  <a:srgbClr val="800000"/>
                </a:solidFill>
              </a:rPr>
              <a:t>e-</a:t>
            </a:r>
            <a:r>
              <a:rPr lang="es-ES" sz="3200" b="1" dirty="0" err="1">
                <a:solidFill>
                  <a:srgbClr val="800000"/>
                </a:solidFill>
              </a:rPr>
              <a:t>Reding</a:t>
            </a:r>
            <a:endParaRPr lang="es-ES" sz="3200" b="1" dirty="0">
              <a:solidFill>
                <a:srgbClr val="800000"/>
              </a:solidFill>
            </a:endParaRPr>
          </a:p>
        </p:txBody>
      </p:sp>
      <p:pic>
        <p:nvPicPr>
          <p:cNvPr id="4" name="Imagen 3">
            <a:hlinkClick r:id="rId5"/>
            <a:extLst>
              <a:ext uri="{FF2B5EF4-FFF2-40B4-BE49-F238E27FC236}">
                <a16:creationId xmlns:a16="http://schemas.microsoft.com/office/drawing/2014/main" id="{0C9DDB26-55D5-1674-DFB6-3014F17E320F}"/>
              </a:ext>
            </a:extLst>
          </p:cNvPr>
          <p:cNvPicPr>
            <a:picLocks noChangeAspect="1"/>
          </p:cNvPicPr>
          <p:nvPr/>
        </p:nvPicPr>
        <p:blipFill>
          <a:blip r:embed="rId6"/>
          <a:stretch>
            <a:fillRect/>
          </a:stretch>
        </p:blipFill>
        <p:spPr>
          <a:xfrm>
            <a:off x="395536" y="1225857"/>
            <a:ext cx="8134456" cy="4768235"/>
          </a:xfrm>
          <a:prstGeom prst="rect">
            <a:avLst/>
          </a:prstGeom>
        </p:spPr>
      </p:pic>
    </p:spTree>
    <p:extLst>
      <p:ext uri="{BB962C8B-B14F-4D97-AF65-F5344CB8AC3E}">
        <p14:creationId xmlns:p14="http://schemas.microsoft.com/office/powerpoint/2010/main" val="330783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3"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5"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A08FB430-A3CA-A778-3179-8A67DAE4564B}"/>
              </a:ext>
            </a:extLst>
          </p:cNvPr>
          <p:cNvSpPr txBox="1">
            <a:spLocks noChangeArrowheads="1"/>
          </p:cNvSpPr>
          <p:nvPr/>
        </p:nvSpPr>
        <p:spPr bwMode="auto">
          <a:xfrm>
            <a:off x="2273807" y="231200"/>
            <a:ext cx="5561522" cy="584775"/>
          </a:xfrm>
          <a:prstGeom prst="rect">
            <a:avLst/>
          </a:prstGeom>
          <a:noFill/>
          <a:ln w="9525">
            <a:noFill/>
            <a:miter lim="800000"/>
            <a:headEnd/>
            <a:tailEnd/>
          </a:ln>
        </p:spPr>
        <p:txBody>
          <a:bodyPr wrap="none">
            <a:spAutoFit/>
          </a:bodyPr>
          <a:lstStyle/>
          <a:p>
            <a:r>
              <a:rPr lang="es-ES" sz="3200" dirty="0"/>
              <a:t>Bases de datos: normas técnicas</a:t>
            </a:r>
          </a:p>
        </p:txBody>
      </p:sp>
      <p:pic>
        <p:nvPicPr>
          <p:cNvPr id="10" name="Imagen 9">
            <a:hlinkClick r:id="rId6"/>
            <a:extLst>
              <a:ext uri="{FF2B5EF4-FFF2-40B4-BE49-F238E27FC236}">
                <a16:creationId xmlns:a16="http://schemas.microsoft.com/office/drawing/2014/main" id="{F5D6DE09-F035-6879-6D86-81B3178BAF5A}"/>
              </a:ext>
            </a:extLst>
          </p:cNvPr>
          <p:cNvPicPr>
            <a:picLocks noChangeAspect="1"/>
          </p:cNvPicPr>
          <p:nvPr/>
        </p:nvPicPr>
        <p:blipFill>
          <a:blip r:embed="rId7"/>
          <a:stretch>
            <a:fillRect/>
          </a:stretch>
        </p:blipFill>
        <p:spPr>
          <a:xfrm>
            <a:off x="0" y="1187712"/>
            <a:ext cx="6973019" cy="4797163"/>
          </a:xfrm>
          <a:prstGeom prst="rect">
            <a:avLst/>
          </a:prstGeom>
        </p:spPr>
      </p:pic>
      <p:pic>
        <p:nvPicPr>
          <p:cNvPr id="1026" name="Picture 2" descr="AENORMás: nueva suscripción a normas UNE con importantes novedades | Aquí  biblioteca">
            <a:hlinkClick r:id="rId8"/>
            <a:extLst>
              <a:ext uri="{FF2B5EF4-FFF2-40B4-BE49-F238E27FC236}">
                <a16:creationId xmlns:a16="http://schemas.microsoft.com/office/drawing/2014/main" id="{6D20FCC1-3785-AD28-FE4A-E35EF95E1F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1412776"/>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U">
            <a:extLst>
              <a:ext uri="{FF2B5EF4-FFF2-40B4-BE49-F238E27FC236}">
                <a16:creationId xmlns:a16="http://schemas.microsoft.com/office/drawing/2014/main" id="{19C73BB3-ADD3-D6B5-6521-D79DE74A26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6756" y="3239401"/>
            <a:ext cx="9620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hlinkClick r:id="rId11"/>
            <a:extLst>
              <a:ext uri="{FF2B5EF4-FFF2-40B4-BE49-F238E27FC236}">
                <a16:creationId xmlns:a16="http://schemas.microsoft.com/office/drawing/2014/main" id="{82B85CA6-F460-3EB1-6762-1E47E2A5BBC5}"/>
              </a:ext>
            </a:extLst>
          </p:cNvPr>
          <p:cNvPicPr>
            <a:picLocks noChangeAspect="1"/>
          </p:cNvPicPr>
          <p:nvPr/>
        </p:nvPicPr>
        <p:blipFill>
          <a:blip r:embed="rId12"/>
          <a:stretch>
            <a:fillRect/>
          </a:stretch>
        </p:blipFill>
        <p:spPr>
          <a:xfrm>
            <a:off x="5555169" y="4311594"/>
            <a:ext cx="3257550" cy="485775"/>
          </a:xfrm>
          <a:prstGeom prst="rect">
            <a:avLst/>
          </a:prstGeom>
        </p:spPr>
      </p:pic>
      <p:pic>
        <p:nvPicPr>
          <p:cNvPr id="16" name="Imagen 15">
            <a:hlinkClick r:id="rId13"/>
            <a:extLst>
              <a:ext uri="{FF2B5EF4-FFF2-40B4-BE49-F238E27FC236}">
                <a16:creationId xmlns:a16="http://schemas.microsoft.com/office/drawing/2014/main" id="{E4F1A229-AD5F-2AA5-0BDD-8320681452FF}"/>
              </a:ext>
            </a:extLst>
          </p:cNvPr>
          <p:cNvPicPr>
            <a:picLocks noChangeAspect="1"/>
          </p:cNvPicPr>
          <p:nvPr/>
        </p:nvPicPr>
        <p:blipFill>
          <a:blip r:embed="rId14"/>
          <a:stretch>
            <a:fillRect/>
          </a:stretch>
        </p:blipFill>
        <p:spPr>
          <a:xfrm>
            <a:off x="5555169" y="4956828"/>
            <a:ext cx="3381375" cy="552450"/>
          </a:xfrm>
          <a:prstGeom prst="rect">
            <a:avLst/>
          </a:prstGeom>
        </p:spPr>
      </p:pic>
    </p:spTree>
    <p:extLst>
      <p:ext uri="{BB962C8B-B14F-4D97-AF65-F5344CB8AC3E}">
        <p14:creationId xmlns:p14="http://schemas.microsoft.com/office/powerpoint/2010/main" val="37718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2"/>
            <a:extLst>
              <a:ext uri="{FF2B5EF4-FFF2-40B4-BE49-F238E27FC236}">
                <a16:creationId xmlns:a16="http://schemas.microsoft.com/office/drawing/2014/main" id="{B2C47942-DCC2-6ACE-03B3-7EFD133E294A}"/>
              </a:ext>
            </a:extLst>
          </p:cNvPr>
          <p:cNvPicPr>
            <a:picLocks noChangeAspect="1"/>
          </p:cNvPicPr>
          <p:nvPr/>
        </p:nvPicPr>
        <p:blipFill>
          <a:blip r:embed="rId3"/>
          <a:stretch>
            <a:fillRect/>
          </a:stretch>
        </p:blipFill>
        <p:spPr>
          <a:xfrm>
            <a:off x="982662" y="1108044"/>
            <a:ext cx="6862341" cy="5207355"/>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F4282883-C5F2-F7A4-CEEC-5246973EF5B9}"/>
              </a:ext>
            </a:extLst>
          </p:cNvPr>
          <p:cNvSpPr txBox="1">
            <a:spLocks noChangeArrowheads="1"/>
          </p:cNvSpPr>
          <p:nvPr/>
        </p:nvSpPr>
        <p:spPr bwMode="auto">
          <a:xfrm>
            <a:off x="2273807" y="231200"/>
            <a:ext cx="4315412" cy="584775"/>
          </a:xfrm>
          <a:prstGeom prst="rect">
            <a:avLst/>
          </a:prstGeom>
          <a:noFill/>
          <a:ln w="9525">
            <a:noFill/>
            <a:miter lim="800000"/>
            <a:headEnd/>
            <a:tailEnd/>
          </a:ln>
        </p:spPr>
        <p:txBody>
          <a:bodyPr wrap="none">
            <a:spAutoFit/>
          </a:bodyPr>
          <a:lstStyle/>
          <a:p>
            <a:r>
              <a:rPr lang="es-ES" sz="3200" dirty="0"/>
              <a:t>Bases de datos: patentes</a:t>
            </a:r>
          </a:p>
        </p:txBody>
      </p:sp>
    </p:spTree>
    <p:extLst>
      <p:ext uri="{BB962C8B-B14F-4D97-AF65-F5344CB8AC3E}">
        <p14:creationId xmlns:p14="http://schemas.microsoft.com/office/powerpoint/2010/main" val="169259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6">
            <a:extLst>
              <a:ext uri="{FF2B5EF4-FFF2-40B4-BE49-F238E27FC236}">
                <a16:creationId xmlns:a16="http://schemas.microsoft.com/office/drawing/2014/main" id="{05669580-6CAD-624B-6C96-BAA1CBB22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72" y="2996804"/>
            <a:ext cx="826650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a:extLst>
              <a:ext uri="{FF2B5EF4-FFF2-40B4-BE49-F238E27FC236}">
                <a16:creationId xmlns:a16="http://schemas.microsoft.com/office/drawing/2014/main" id="{84C2B9ED-3849-2709-CE9A-43FCDC654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748" y="1052513"/>
            <a:ext cx="2739628" cy="20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upo 7">
            <a:extLst>
              <a:ext uri="{FF2B5EF4-FFF2-40B4-BE49-F238E27FC236}">
                <a16:creationId xmlns:a16="http://schemas.microsoft.com/office/drawing/2014/main" id="{9F400B16-8210-ED82-0344-6F817A2FB8D7}"/>
              </a:ext>
            </a:extLst>
          </p:cNvPr>
          <p:cNvGrpSpPr>
            <a:grpSpLocks/>
          </p:cNvGrpSpPr>
          <p:nvPr/>
        </p:nvGrpSpPr>
        <p:grpSpPr bwMode="auto">
          <a:xfrm>
            <a:off x="1169194" y="1484710"/>
            <a:ext cx="4464844" cy="979884"/>
            <a:chOff x="71988" y="118623"/>
            <a:chExt cx="5952879" cy="1305765"/>
          </a:xfrm>
        </p:grpSpPr>
        <p:sp>
          <p:nvSpPr>
            <p:cNvPr id="9" name="Rectángulo: esquinas redondeadas 8">
              <a:extLst>
                <a:ext uri="{FF2B5EF4-FFF2-40B4-BE49-F238E27FC236}">
                  <a16:creationId xmlns:a16="http://schemas.microsoft.com/office/drawing/2014/main" id="{26092DDE-BAC5-B166-B8FE-CB03784AC3A7}"/>
                </a:ext>
              </a:extLst>
            </p:cNvPr>
            <p:cNvSpPr/>
            <p:nvPr/>
          </p:nvSpPr>
          <p:spPr>
            <a:xfrm>
              <a:off x="71988" y="118623"/>
              <a:ext cx="5952879" cy="1305765"/>
            </a:xfrm>
            <a:prstGeom prst="roundRect">
              <a:avLst>
                <a:gd name="adj" fmla="val 10000"/>
              </a:avLst>
            </a:prstGeom>
            <a:solidFill>
              <a:srgbClr val="F21A1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s-ES" sz="1350"/>
            </a:p>
          </p:txBody>
        </p:sp>
        <p:sp>
          <p:nvSpPr>
            <p:cNvPr id="10" name="Rectángulo: esquinas redondeadas 4">
              <a:extLst>
                <a:ext uri="{FF2B5EF4-FFF2-40B4-BE49-F238E27FC236}">
                  <a16:creationId xmlns:a16="http://schemas.microsoft.com/office/drawing/2014/main" id="{42C30597-BCBF-7822-0241-96E53182E679}"/>
                </a:ext>
              </a:extLst>
            </p:cNvPr>
            <p:cNvSpPr txBox="1"/>
            <p:nvPr/>
          </p:nvSpPr>
          <p:spPr>
            <a:xfrm>
              <a:off x="110086" y="156701"/>
              <a:ext cx="5876682" cy="1229609"/>
            </a:xfrm>
            <a:prstGeom prst="rect">
              <a:avLst/>
            </a:prstGeom>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a:lnSpc>
                  <a:spcPct val="90000"/>
                </a:lnSpc>
                <a:spcAft>
                  <a:spcPct val="35000"/>
                </a:spcAft>
                <a:defRPr/>
              </a:pPr>
              <a:r>
                <a:rPr lang="es-ES" b="1" dirty="0">
                  <a:latin typeface="Cavolini" panose="03000502040302020204" pitchFamily="66" charset="0"/>
                  <a:cs typeface="Cavolini" panose="03000502040302020204" pitchFamily="66" charset="0"/>
                </a:rPr>
                <a:t>Antes de empezar a buscar en la IA generativa sigue estos consejos…</a:t>
              </a:r>
            </a:p>
          </p:txBody>
        </p:sp>
      </p:grpSp>
      <p:sp>
        <p:nvSpPr>
          <p:cNvPr id="10245" name="CuadroTexto 10">
            <a:extLst>
              <a:ext uri="{FF2B5EF4-FFF2-40B4-BE49-F238E27FC236}">
                <a16:creationId xmlns:a16="http://schemas.microsoft.com/office/drawing/2014/main" id="{F96308ED-1AAF-5F98-BE9E-C038B51A95AC}"/>
              </a:ext>
            </a:extLst>
          </p:cNvPr>
          <p:cNvSpPr txBox="1">
            <a:spLocks noChangeArrowheads="1"/>
          </p:cNvSpPr>
          <p:nvPr/>
        </p:nvSpPr>
        <p:spPr bwMode="auto">
          <a:xfrm>
            <a:off x="328613" y="5469731"/>
            <a:ext cx="85129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900"/>
              <a:t>FRANGANILLO, J. (2024) </a:t>
            </a:r>
            <a:r>
              <a:rPr lang="es-ES" altLang="es-ES" sz="900" i="1"/>
              <a:t>Inteligencia artificial y bibliotecas : de la euforia a la prudencia. </a:t>
            </a:r>
            <a:r>
              <a:rPr lang="es-ES" altLang="es-ES" sz="900"/>
              <a:t>XXX Jornadas Investigación de las Universidades Españolas. Asamblea de Rebiun</a:t>
            </a:r>
          </a:p>
        </p:txBody>
      </p:sp>
      <p:sp>
        <p:nvSpPr>
          <p:cNvPr id="3" name="Text Box 5">
            <a:extLst>
              <a:ext uri="{FF2B5EF4-FFF2-40B4-BE49-F238E27FC236}">
                <a16:creationId xmlns:a16="http://schemas.microsoft.com/office/drawing/2014/main" id="{FC955681-20BB-1280-4F77-24DDFD481658}"/>
              </a:ext>
            </a:extLst>
          </p:cNvPr>
          <p:cNvSpPr txBox="1">
            <a:spLocks noChangeArrowheads="1"/>
          </p:cNvSpPr>
          <p:nvPr/>
        </p:nvSpPr>
        <p:spPr bwMode="auto">
          <a:xfrm>
            <a:off x="2987824" y="213112"/>
            <a:ext cx="3547381" cy="584775"/>
          </a:xfrm>
          <a:prstGeom prst="rect">
            <a:avLst/>
          </a:prstGeom>
          <a:noFill/>
          <a:ln w="9525">
            <a:noFill/>
            <a:miter lim="800000"/>
            <a:headEnd/>
            <a:tailEnd/>
          </a:ln>
        </p:spPr>
        <p:txBody>
          <a:bodyPr wrap="none">
            <a:spAutoFit/>
          </a:bodyPr>
          <a:lstStyle/>
          <a:p>
            <a:r>
              <a:rPr lang="es-ES" sz="3200" dirty="0"/>
              <a:t>Inteligencia artificial</a:t>
            </a:r>
          </a:p>
        </p:txBody>
      </p:sp>
      <p:sp>
        <p:nvSpPr>
          <p:cNvPr id="4" name="Rectangle 5">
            <a:extLst>
              <a:ext uri="{FF2B5EF4-FFF2-40B4-BE49-F238E27FC236}">
                <a16:creationId xmlns:a16="http://schemas.microsoft.com/office/drawing/2014/main" id="{18090774-29C7-1B74-1093-1E31E4DD4F22}"/>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2" name="Picture 2" descr="logoALAS">
            <a:extLst>
              <a:ext uri="{FF2B5EF4-FFF2-40B4-BE49-F238E27FC236}">
                <a16:creationId xmlns:a16="http://schemas.microsoft.com/office/drawing/2014/main" id="{4F4F0D37-188D-3E10-7D9F-767E0DB92D23}"/>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13377"/>
            <a:ext cx="1965325" cy="1143000"/>
          </a:xfrm>
        </p:spPr>
      </p:pic>
      <p:pic>
        <p:nvPicPr>
          <p:cNvPr id="5" name="Picture 3" descr="marca-tinta-roja_100x89">
            <a:extLst>
              <a:ext uri="{FF2B5EF4-FFF2-40B4-BE49-F238E27FC236}">
                <a16:creationId xmlns:a16="http://schemas.microsoft.com/office/drawing/2014/main" id="{12BEE42F-3031-21D9-201C-1E4360462EA7}"/>
              </a:ext>
            </a:extLst>
          </p:cNvPr>
          <p:cNvPicPr>
            <a:picLocks noGrp="1" noChangeAspect="1" noChangeArrowheads="1"/>
          </p:cNvPicPr>
          <p:nvPr>
            <p:ph sz="half" idx="1"/>
          </p:nvPr>
        </p:nvPicPr>
        <p:blipFill>
          <a:blip r:embed="rId5" cstate="print"/>
          <a:srcRect/>
          <a:stretch>
            <a:fillRect/>
          </a:stretch>
        </p:blipFill>
        <p:spPr>
          <a:xfrm>
            <a:off x="179388" y="6076950"/>
            <a:ext cx="647700" cy="576263"/>
          </a:xfrm>
        </p:spPr>
      </p:pic>
      <p:pic>
        <p:nvPicPr>
          <p:cNvPr id="6" name="0 Imagen" descr="INGENIERIA.jpg">
            <a:extLst>
              <a:ext uri="{FF2B5EF4-FFF2-40B4-BE49-F238E27FC236}">
                <a16:creationId xmlns:a16="http://schemas.microsoft.com/office/drawing/2014/main" id="{22C84EF5-FA57-8E46-B260-2A173B75B4CB}"/>
              </a:ext>
            </a:extLst>
          </p:cNvPr>
          <p:cNvPicPr>
            <a:picLocks noChangeAspect="1" noChangeArrowheads="1"/>
          </p:cNvPicPr>
          <p:nvPr/>
        </p:nvPicPr>
        <p:blipFill>
          <a:blip r:embed="rId6" cstate="print"/>
          <a:srcRect/>
          <a:stretch>
            <a:fillRect/>
          </a:stretch>
        </p:blipFill>
        <p:spPr bwMode="auto">
          <a:xfrm>
            <a:off x="7308850" y="6130925"/>
            <a:ext cx="1439863" cy="5826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B789A73-5D63-A3A5-6BFB-52277A8B9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7066">
            <a:off x="378619" y="2080023"/>
            <a:ext cx="2082404" cy="28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upo 5">
            <a:extLst>
              <a:ext uri="{FF2B5EF4-FFF2-40B4-BE49-F238E27FC236}">
                <a16:creationId xmlns:a16="http://schemas.microsoft.com/office/drawing/2014/main" id="{9153BD12-5338-998F-5B69-ACBE78323646}"/>
              </a:ext>
            </a:extLst>
          </p:cNvPr>
          <p:cNvGrpSpPr>
            <a:grpSpLocks/>
          </p:cNvGrpSpPr>
          <p:nvPr/>
        </p:nvGrpSpPr>
        <p:grpSpPr bwMode="auto">
          <a:xfrm>
            <a:off x="251223" y="998935"/>
            <a:ext cx="4464844" cy="647700"/>
            <a:chOff x="71988" y="118623"/>
            <a:chExt cx="5952880" cy="1305765"/>
          </a:xfrm>
        </p:grpSpPr>
        <p:sp>
          <p:nvSpPr>
            <p:cNvPr id="7" name="Rectángulo: esquinas redondeadas 6">
              <a:extLst>
                <a:ext uri="{FF2B5EF4-FFF2-40B4-BE49-F238E27FC236}">
                  <a16:creationId xmlns:a16="http://schemas.microsoft.com/office/drawing/2014/main" id="{CA509DE4-6381-3990-C543-E06D203BA572}"/>
                </a:ext>
              </a:extLst>
            </p:cNvPr>
            <p:cNvSpPr/>
            <p:nvPr/>
          </p:nvSpPr>
          <p:spPr>
            <a:xfrm>
              <a:off x="71988" y="118623"/>
              <a:ext cx="5952880" cy="1305765"/>
            </a:xfrm>
            <a:prstGeom prst="roundRect">
              <a:avLst>
                <a:gd name="adj" fmla="val 10000"/>
              </a:avLst>
            </a:prstGeom>
            <a:solidFill>
              <a:srgbClr val="F21A1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s-ES" sz="1350"/>
            </a:p>
          </p:txBody>
        </p:sp>
        <p:sp>
          <p:nvSpPr>
            <p:cNvPr id="8" name="Rectángulo: esquinas redondeadas 4">
              <a:extLst>
                <a:ext uri="{FF2B5EF4-FFF2-40B4-BE49-F238E27FC236}">
                  <a16:creationId xmlns:a16="http://schemas.microsoft.com/office/drawing/2014/main" id="{DE36B9C7-9DA4-2D65-11BC-F9FDBBD87CE3}"/>
                </a:ext>
              </a:extLst>
            </p:cNvPr>
            <p:cNvSpPr txBox="1"/>
            <p:nvPr/>
          </p:nvSpPr>
          <p:spPr>
            <a:xfrm>
              <a:off x="110086" y="157028"/>
              <a:ext cx="5914782" cy="1228955"/>
            </a:xfrm>
            <a:prstGeom prst="rect">
              <a:avLst/>
            </a:prstGeom>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800100">
                <a:lnSpc>
                  <a:spcPct val="90000"/>
                </a:lnSpc>
                <a:spcAft>
                  <a:spcPct val="35000"/>
                </a:spcAft>
                <a:defRPr/>
              </a:pPr>
              <a:r>
                <a:rPr lang="es-ES" b="1" dirty="0">
                  <a:latin typeface="Cavolini" panose="03000502040302020204" pitchFamily="66" charset="0"/>
                  <a:cs typeface="Cavolini" panose="03000502040302020204" pitchFamily="66" charset="0"/>
                </a:rPr>
                <a:t>Algunas limitaciones de la IA…</a:t>
              </a:r>
            </a:p>
          </p:txBody>
        </p:sp>
      </p:grpSp>
      <p:sp>
        <p:nvSpPr>
          <p:cNvPr id="11" name="CuadroTexto 10">
            <a:extLst>
              <a:ext uri="{FF2B5EF4-FFF2-40B4-BE49-F238E27FC236}">
                <a16:creationId xmlns:a16="http://schemas.microsoft.com/office/drawing/2014/main" id="{3146A7BC-FFC4-1F29-9653-1DA3D645160F}"/>
              </a:ext>
            </a:extLst>
          </p:cNvPr>
          <p:cNvSpPr txBox="1">
            <a:spLocks noChangeArrowheads="1"/>
          </p:cNvSpPr>
          <p:nvPr/>
        </p:nvSpPr>
        <p:spPr bwMode="auto">
          <a:xfrm>
            <a:off x="558404" y="1775222"/>
            <a:ext cx="8819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1350" b="1">
                <a:latin typeface="Cavolini" panose="03000502040302020204" pitchFamily="66" charset="0"/>
                <a:cs typeface="Cavolini" panose="03000502040302020204" pitchFamily="66" charset="0"/>
              </a:rPr>
              <a:t>Sesgo…</a:t>
            </a:r>
          </a:p>
        </p:txBody>
      </p:sp>
      <p:pic>
        <p:nvPicPr>
          <p:cNvPr id="13" name="Imagen 12">
            <a:extLst>
              <a:ext uri="{FF2B5EF4-FFF2-40B4-BE49-F238E27FC236}">
                <a16:creationId xmlns:a16="http://schemas.microsoft.com/office/drawing/2014/main" id="{DD42D201-0A18-D1F7-8661-D3FFC658E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254" y="1690688"/>
            <a:ext cx="2326481" cy="276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A319CFC5-E6E5-73C1-7EED-4F270EFA0309}"/>
              </a:ext>
            </a:extLst>
          </p:cNvPr>
          <p:cNvSpPr txBox="1">
            <a:spLocks noChangeArrowheads="1"/>
          </p:cNvSpPr>
          <p:nvPr/>
        </p:nvSpPr>
        <p:spPr bwMode="auto">
          <a:xfrm>
            <a:off x="2409825" y="4611291"/>
            <a:ext cx="25699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1350" b="1">
                <a:latin typeface="Cavolini" panose="03000502040302020204" pitchFamily="66" charset="0"/>
                <a:cs typeface="Cavolini" panose="03000502040302020204" pitchFamily="66" charset="0"/>
              </a:rPr>
              <a:t>Resultados inadecuados…</a:t>
            </a:r>
          </a:p>
        </p:txBody>
      </p:sp>
      <p:pic>
        <p:nvPicPr>
          <p:cNvPr id="16" name="Imagen 15">
            <a:extLst>
              <a:ext uri="{FF2B5EF4-FFF2-40B4-BE49-F238E27FC236}">
                <a16:creationId xmlns:a16="http://schemas.microsoft.com/office/drawing/2014/main" id="{974E91FE-41B4-1FE6-B9D0-E433E7B2A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3293">
            <a:off x="6503194" y="1182291"/>
            <a:ext cx="2212181"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DB9558DD-A62D-B616-4338-C661E6BCC689}"/>
              </a:ext>
            </a:extLst>
          </p:cNvPr>
          <p:cNvSpPr txBox="1">
            <a:spLocks noChangeArrowheads="1"/>
          </p:cNvSpPr>
          <p:nvPr/>
        </p:nvSpPr>
        <p:spPr bwMode="auto">
          <a:xfrm>
            <a:off x="5087541" y="1770460"/>
            <a:ext cx="16321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1350" b="1">
                <a:latin typeface="Cavolini" panose="03000502040302020204" pitchFamily="66" charset="0"/>
                <a:cs typeface="Cavolini" panose="03000502040302020204" pitchFamily="66" charset="0"/>
              </a:rPr>
              <a:t>Alucinaciones…</a:t>
            </a:r>
          </a:p>
        </p:txBody>
      </p:sp>
      <p:pic>
        <p:nvPicPr>
          <p:cNvPr id="19" name="Imagen 18">
            <a:extLst>
              <a:ext uri="{FF2B5EF4-FFF2-40B4-BE49-F238E27FC236}">
                <a16:creationId xmlns:a16="http://schemas.microsoft.com/office/drawing/2014/main" id="{45C32E4C-DCBB-AB8F-28FF-367A36EF8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881" y="2672954"/>
            <a:ext cx="3609975"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14990E9A-4B67-0A0B-52C5-43255DBCC0E7}"/>
              </a:ext>
            </a:extLst>
          </p:cNvPr>
          <p:cNvSpPr txBox="1">
            <a:spLocks noChangeArrowheads="1"/>
          </p:cNvSpPr>
          <p:nvPr/>
        </p:nvSpPr>
        <p:spPr bwMode="auto">
          <a:xfrm>
            <a:off x="4716066" y="5582841"/>
            <a:ext cx="23727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1350" b="1">
                <a:latin typeface="Cavolini" panose="03000502040302020204" pitchFamily="66" charset="0"/>
                <a:cs typeface="Cavolini" panose="03000502040302020204" pitchFamily="66" charset="0"/>
              </a:rPr>
              <a:t>Referencias fantasma…</a:t>
            </a:r>
          </a:p>
        </p:txBody>
      </p:sp>
      <p:sp>
        <p:nvSpPr>
          <p:cNvPr id="11275" name="CuadroTexto 20">
            <a:extLst>
              <a:ext uri="{FF2B5EF4-FFF2-40B4-BE49-F238E27FC236}">
                <a16:creationId xmlns:a16="http://schemas.microsoft.com/office/drawing/2014/main" id="{FB43A5E4-1E9A-81D7-8A7A-49DACA553D7C}"/>
              </a:ext>
            </a:extLst>
          </p:cNvPr>
          <p:cNvSpPr txBox="1">
            <a:spLocks noChangeArrowheads="1"/>
          </p:cNvSpPr>
          <p:nvPr/>
        </p:nvSpPr>
        <p:spPr bwMode="auto">
          <a:xfrm>
            <a:off x="328613" y="5323285"/>
            <a:ext cx="38016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sz="900"/>
              <a:t>FRANGANILLO, J. (2024) </a:t>
            </a:r>
            <a:r>
              <a:rPr lang="es-ES" altLang="es-ES" sz="900" i="1"/>
              <a:t>Inteligencia artificial y bibliotecas : de la euforia a la prudencia. </a:t>
            </a:r>
            <a:r>
              <a:rPr lang="es-ES" altLang="es-ES" sz="900"/>
              <a:t>XXX Jornadas Investigación de las Universidades Españolas. Asamblea de Rebiun</a:t>
            </a:r>
          </a:p>
        </p:txBody>
      </p:sp>
      <p:sp>
        <p:nvSpPr>
          <p:cNvPr id="3" name="Text Box 5">
            <a:extLst>
              <a:ext uri="{FF2B5EF4-FFF2-40B4-BE49-F238E27FC236}">
                <a16:creationId xmlns:a16="http://schemas.microsoft.com/office/drawing/2014/main" id="{D82EFF7C-6833-E636-F20D-E8865C2705DE}"/>
              </a:ext>
            </a:extLst>
          </p:cNvPr>
          <p:cNvSpPr txBox="1">
            <a:spLocks noChangeArrowheads="1"/>
          </p:cNvSpPr>
          <p:nvPr/>
        </p:nvSpPr>
        <p:spPr bwMode="auto">
          <a:xfrm>
            <a:off x="2987824" y="213112"/>
            <a:ext cx="3547381" cy="584775"/>
          </a:xfrm>
          <a:prstGeom prst="rect">
            <a:avLst/>
          </a:prstGeom>
          <a:noFill/>
          <a:ln w="9525">
            <a:noFill/>
            <a:miter lim="800000"/>
            <a:headEnd/>
            <a:tailEnd/>
          </a:ln>
        </p:spPr>
        <p:txBody>
          <a:bodyPr wrap="none">
            <a:spAutoFit/>
          </a:bodyPr>
          <a:lstStyle/>
          <a:p>
            <a:r>
              <a:rPr lang="es-ES" sz="3200" dirty="0"/>
              <a:t>Inteligencia artificial</a:t>
            </a:r>
          </a:p>
        </p:txBody>
      </p:sp>
      <p:sp>
        <p:nvSpPr>
          <p:cNvPr id="4" name="Rectangle 5">
            <a:extLst>
              <a:ext uri="{FF2B5EF4-FFF2-40B4-BE49-F238E27FC236}">
                <a16:creationId xmlns:a16="http://schemas.microsoft.com/office/drawing/2014/main" id="{E951CDD8-6385-16D9-3B8D-7D9FF2BE4689}"/>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2" name="Picture 2" descr="logoALAS">
            <a:extLst>
              <a:ext uri="{FF2B5EF4-FFF2-40B4-BE49-F238E27FC236}">
                <a16:creationId xmlns:a16="http://schemas.microsoft.com/office/drawing/2014/main" id="{F709D7C0-830B-3F2F-D173-7D423D2EDA0F}"/>
              </a:ext>
            </a:extLst>
          </p:cNvPr>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13377"/>
            <a:ext cx="1965325" cy="1143000"/>
          </a:xfrm>
        </p:spPr>
      </p:pic>
      <p:pic>
        <p:nvPicPr>
          <p:cNvPr id="5" name="Picture 3" descr="marca-tinta-roja_100x89">
            <a:extLst>
              <a:ext uri="{FF2B5EF4-FFF2-40B4-BE49-F238E27FC236}">
                <a16:creationId xmlns:a16="http://schemas.microsoft.com/office/drawing/2014/main" id="{6B0E95D8-A1FB-6758-F381-5D68B25A45DB}"/>
              </a:ext>
            </a:extLst>
          </p:cNvPr>
          <p:cNvPicPr>
            <a:picLocks noGrp="1" noChangeAspect="1" noChangeArrowheads="1"/>
          </p:cNvPicPr>
          <p:nvPr>
            <p:ph sz="half" idx="1"/>
          </p:nvPr>
        </p:nvPicPr>
        <p:blipFill>
          <a:blip r:embed="rId7" cstate="print"/>
          <a:srcRect/>
          <a:stretch>
            <a:fillRect/>
          </a:stretch>
        </p:blipFill>
        <p:spPr>
          <a:xfrm>
            <a:off x="179388" y="6076950"/>
            <a:ext cx="647700" cy="576263"/>
          </a:xfrm>
        </p:spPr>
      </p:pic>
      <p:pic>
        <p:nvPicPr>
          <p:cNvPr id="6" name="0 Imagen" descr="INGENIERIA.jpg">
            <a:extLst>
              <a:ext uri="{FF2B5EF4-FFF2-40B4-BE49-F238E27FC236}">
                <a16:creationId xmlns:a16="http://schemas.microsoft.com/office/drawing/2014/main" id="{E079D095-7779-070B-FBE2-959C5214342C}"/>
              </a:ext>
            </a:extLst>
          </p:cNvPr>
          <p:cNvPicPr>
            <a:picLocks noChangeAspect="1" noChangeArrowheads="1"/>
          </p:cNvPicPr>
          <p:nvPr/>
        </p:nvPicPr>
        <p:blipFill>
          <a:blip r:embed="rId8" cstate="print"/>
          <a:srcRect/>
          <a:stretch>
            <a:fillRect/>
          </a:stretch>
        </p:blipFill>
        <p:spPr bwMode="auto">
          <a:xfrm>
            <a:off x="7308850" y="6130925"/>
            <a:ext cx="1439863" cy="582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2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4517</TotalTime>
  <Words>4413</Words>
  <Application>Microsoft Office PowerPoint</Application>
  <PresentationFormat>Presentación en pantalla (4:3)</PresentationFormat>
  <Paragraphs>356</Paragraphs>
  <Slides>34</Slides>
  <Notes>22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34</vt:i4>
      </vt:variant>
    </vt:vector>
  </HeadingPairs>
  <TitlesOfParts>
    <vt:vector size="43" baseType="lpstr">
      <vt:lpstr>Arial</vt:lpstr>
      <vt:lpstr>Calibri</vt:lpstr>
      <vt:lpstr>Cavolini</vt:lpstr>
      <vt:lpstr>Times New Roman</vt:lpstr>
      <vt:lpstr>Verdana</vt:lpstr>
      <vt:lpstr>Wingdings</vt:lpstr>
      <vt:lpstr>Tema de Office</vt:lpstr>
      <vt:lpstr>Bitmap Image</vt:lpstr>
      <vt:lpstr>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dc:creator>
  <cp:lastModifiedBy>Rafael Valenzuela Ruiz</cp:lastModifiedBy>
  <cp:revision>112</cp:revision>
  <dcterms:created xsi:type="dcterms:W3CDTF">2014-10-21T15:10:24Z</dcterms:created>
  <dcterms:modified xsi:type="dcterms:W3CDTF">2025-10-13T12:55:01Z</dcterms:modified>
</cp:coreProperties>
</file>