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62" r:id="rId4"/>
    <p:sldId id="273" r:id="rId5"/>
    <p:sldId id="275" r:id="rId6"/>
    <p:sldId id="263" r:id="rId7"/>
    <p:sldId id="278" r:id="rId8"/>
    <p:sldId id="264" r:id="rId9"/>
    <p:sldId id="265" r:id="rId10"/>
    <p:sldId id="266" r:id="rId11"/>
    <p:sldId id="267" r:id="rId12"/>
    <p:sldId id="276" r:id="rId13"/>
    <p:sldId id="277" r:id="rId14"/>
    <p:sldId id="274" r:id="rId15"/>
    <p:sldId id="268" r:id="rId16"/>
    <p:sldId id="282" r:id="rId17"/>
    <p:sldId id="279" r:id="rId18"/>
    <p:sldId id="280" r:id="rId19"/>
    <p:sldId id="270" r:id="rId20"/>
    <p:sldId id="271" r:id="rId21"/>
    <p:sldId id="281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C94"/>
    <a:srgbClr val="727272"/>
    <a:srgbClr val="A0A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78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86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64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5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49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61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45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57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58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88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7CC3-A1EE-43A9-A6F6-AE832887CA77}" type="datetimeFigureOut">
              <a:rPr lang="es-ES" smtClean="0"/>
              <a:pPr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78C0-B584-423D-92F3-5F761FEE3C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ama.us.es/permalink/34CBUA_US/18mroog/alma99101307720910498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ama.us.es/permalink/34CBUA_US/3enc2g/alma9910056502297049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.us.es/busca_y_encuentra/recursos_e/aenorma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ama.us.es/permalink/34CBUA_US/3enc2g/alma991005352309704987" TargetMode="External"/><Relationship Id="rId2" Type="http://schemas.openxmlformats.org/officeDocument/2006/relationships/hyperlink" Target="https://www.boe.es/buscar/legislacion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ingenieri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e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asbus.us.es/leanlibrar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uiasbus.us.es/bibliografiaycita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prendes@us.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ib.us.es/politecnic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ama.us.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uiasbus.us.es/elibro/introduccion" TargetMode="External"/><Relationship Id="rId2" Type="http://schemas.openxmlformats.org/officeDocument/2006/relationships/hyperlink" Target="https://fama.us.es/permalink/34CBUA_US/18mroog/alma9910060166197049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bus.us.es/ingenieria/basesdedato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iblus.us.es/bib2/bibrec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net.unirioja.es/tesis" TargetMode="External"/><Relationship Id="rId2" Type="http://schemas.openxmlformats.org/officeDocument/2006/relationships/hyperlink" Target="https://dialnet.unirioja.es/revista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dialnet.unirioja.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es.csic.es/en-x-simpl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38327"/>
            <a:ext cx="12192000" cy="1119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Ini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40" y="6020735"/>
            <a:ext cx="3246489" cy="5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0712" y="5867276"/>
            <a:ext cx="7857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s-ES" i="0" dirty="0">
                <a:solidFill>
                  <a:srgbClr val="A0ADB2"/>
                </a:solidFill>
                <a:effectLst/>
              </a:rPr>
              <a:t>ASIGNATURA: </a:t>
            </a:r>
            <a:r>
              <a:rPr lang="es-ES" b="1" i="0" spc="300" dirty="0">
                <a:solidFill>
                  <a:srgbClr val="A0ADB2"/>
                </a:solidFill>
                <a:effectLst/>
              </a:rPr>
              <a:t>EXPERIMENTACIÓN EN INGENIERÍA </a:t>
            </a:r>
            <a:r>
              <a:rPr lang="es-ES" b="1" i="0" spc="300" dirty="0" smtClean="0">
                <a:solidFill>
                  <a:srgbClr val="A0ADB2"/>
                </a:solidFill>
                <a:effectLst/>
              </a:rPr>
              <a:t>QUÍMICA I</a:t>
            </a:r>
            <a:endParaRPr lang="es-ES" b="1" i="0" spc="300" dirty="0">
              <a:solidFill>
                <a:srgbClr val="A0ADB2"/>
              </a:solidFill>
              <a:effectLst/>
            </a:endParaRPr>
          </a:p>
          <a:p>
            <a:pPr>
              <a:lnSpc>
                <a:spcPts val="2000"/>
              </a:lnSpc>
            </a:pPr>
            <a:r>
              <a:rPr lang="es-ES" dirty="0">
                <a:solidFill>
                  <a:srgbClr val="A0ADB2"/>
                </a:solidFill>
              </a:rPr>
              <a:t>CURSO:</a:t>
            </a:r>
            <a:r>
              <a:rPr lang="es-ES" b="1" dirty="0">
                <a:solidFill>
                  <a:srgbClr val="A0ADB2"/>
                </a:solidFill>
              </a:rPr>
              <a:t>  </a:t>
            </a:r>
            <a:r>
              <a:rPr lang="es-ES" b="1" i="0" spc="300" dirty="0">
                <a:solidFill>
                  <a:srgbClr val="A0ADB2"/>
                </a:solidFill>
                <a:effectLst/>
              </a:rPr>
              <a:t>2020-2021 | 3º Grado </a:t>
            </a:r>
          </a:p>
          <a:p>
            <a:pPr>
              <a:lnSpc>
                <a:spcPts val="2000"/>
              </a:lnSpc>
            </a:pPr>
            <a:r>
              <a:rPr lang="es-ES" i="0" dirty="0">
                <a:solidFill>
                  <a:srgbClr val="A0ADB2"/>
                </a:solidFill>
                <a:effectLst/>
              </a:rPr>
              <a:t>PROFESORA:</a:t>
            </a:r>
            <a:r>
              <a:rPr lang="es-ES" b="1" i="0" dirty="0">
                <a:solidFill>
                  <a:srgbClr val="A0ADB2"/>
                </a:solidFill>
                <a:effectLst/>
              </a:rPr>
              <a:t> </a:t>
            </a:r>
            <a:r>
              <a:rPr lang="es-ES" b="1" i="0" spc="300" dirty="0">
                <a:solidFill>
                  <a:srgbClr val="A0ADB2"/>
                </a:solidFill>
                <a:effectLst/>
              </a:rPr>
              <a:t>LAURA C. POZO </a:t>
            </a:r>
            <a:r>
              <a:rPr lang="es-ES" b="1" spc="300" dirty="0" smtClean="0">
                <a:solidFill>
                  <a:srgbClr val="A0ADB2"/>
                </a:solidFill>
              </a:rPr>
              <a:t>MORALES</a:t>
            </a:r>
            <a:endParaRPr lang="es-ES" b="1" i="0" spc="300" dirty="0">
              <a:solidFill>
                <a:srgbClr val="A0ADB2"/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246611" y="1224099"/>
            <a:ext cx="5196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i="0" spc="300" dirty="0">
                <a:solidFill>
                  <a:schemeClr val="bg1"/>
                </a:solidFill>
                <a:effectLst/>
              </a:rPr>
              <a:t>RECURSOS DE INFORMACIÓN EN</a:t>
            </a:r>
          </a:p>
          <a:p>
            <a:r>
              <a:rPr lang="es-ES" sz="3600" b="1" i="0" spc="300" dirty="0">
                <a:solidFill>
                  <a:schemeClr val="bg1"/>
                </a:solidFill>
                <a:effectLst/>
              </a:rPr>
              <a:t>INGENIERÍA QUÍMICA INDUSTRIAL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85" y="3681480"/>
            <a:ext cx="905764" cy="8639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296402" y="3814831"/>
            <a:ext cx="301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ELENA PRENDES LACORT</a:t>
            </a:r>
          </a:p>
          <a:p>
            <a:r>
              <a:rPr lang="es-ES" dirty="0">
                <a:solidFill>
                  <a:schemeClr val="bg1"/>
                </a:solidFill>
              </a:rPr>
              <a:t>Sevilla </a:t>
            </a:r>
            <a:r>
              <a:rPr lang="es-ES" dirty="0" smtClean="0">
                <a:solidFill>
                  <a:schemeClr val="bg1"/>
                </a:solidFill>
              </a:rPr>
              <a:t>2 marzo 2021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" name="Imagen 11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A329CEA-1221-478B-A97C-9FA5E38A9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12" y="1352323"/>
            <a:ext cx="3287589" cy="3193057"/>
          </a:xfrm>
          <a:prstGeom prst="ellipse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3648677" y="1788430"/>
            <a:ext cx="2409009" cy="232084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A8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15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n 1" descr="Resultado de imagen de scopus">
            <a:extLst>
              <a:ext uri="{FF2B5EF4-FFF2-40B4-BE49-F238E27FC236}">
                <a16:creationId xmlns:a16="http://schemas.microsoft.com/office/drawing/2014/main" id="{6CAEFE47-3B71-4129-80AC-2843D5F6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13" y="667713"/>
            <a:ext cx="2164663" cy="6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077022B-6EFF-4A81-9DAA-5BB8FF2C6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381" y="1670319"/>
            <a:ext cx="3916019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Búsqueda en Inglés. </a:t>
            </a:r>
          </a:p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 de títulos de revistas desde 1996-</a:t>
            </a:r>
          </a:p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Actualidad. </a:t>
            </a:r>
          </a:p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 Artículos, Comunicaciones a Congresos, Patentes y Libros. </a:t>
            </a:r>
          </a:p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diaria. * Junto a los registros detallados da acceso al texto completo de los artículos contenidos en revistas-e suscritas por la Biblioteca Universitaria: 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at Publisher</a:t>
            </a:r>
            <a:r>
              <a:rPr kumimoji="0" lang="es-ES" alt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1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ES" altLang="es-ES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s-ES" altLang="es-ES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altLang="es-ES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https://fama.us.es/permalink/34CBUA_US/18mroog/alma991013077209104987</a:t>
            </a:r>
            <a:r>
              <a:rPr lang="es-ES" altLang="es-ES" sz="11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67F332-B0BA-45E3-AD22-8CCE110ED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81296"/>
            <a:ext cx="6713376" cy="40713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DB76E6-977C-43BD-9575-171B6A57D931}"/>
              </a:ext>
            </a:extLst>
          </p:cNvPr>
          <p:cNvSpPr txBox="1"/>
          <p:nvPr/>
        </p:nvSpPr>
        <p:spPr>
          <a:xfrm>
            <a:off x="685800" y="5737225"/>
            <a:ext cx="6655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 de Búsqueda en </a:t>
            </a:r>
            <a:r>
              <a:rPr kumimoji="0" lang="es-ES" altLang="es-ES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Intercambiador de calor “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exchanger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/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"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Claussius-Clapeyron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equation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 / Transmisión de calor en reactores tubulares (“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transfer” and “tubular reactor*”)  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8E1832-3B99-43AA-A93C-43A048363E27}"/>
              </a:ext>
            </a:extLst>
          </p:cNvPr>
          <p:cNvSpPr txBox="1"/>
          <p:nvPr/>
        </p:nvSpPr>
        <p:spPr>
          <a:xfrm>
            <a:off x="7885381" y="874092"/>
            <a:ext cx="3443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de datos multidisciplinar producida por Elsevier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C77B74-3995-40F6-9285-B64AACE180E6}"/>
              </a:ext>
            </a:extLst>
          </p:cNvPr>
          <p:cNvSpPr txBox="1"/>
          <p:nvPr/>
        </p:nvSpPr>
        <p:spPr>
          <a:xfrm>
            <a:off x="606245" y="819680"/>
            <a:ext cx="6096000" cy="4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Artículos y más</a:t>
            </a:r>
          </a:p>
        </p:txBody>
      </p:sp>
    </p:spTree>
    <p:extLst>
      <p:ext uri="{BB962C8B-B14F-4D97-AF65-F5344CB8AC3E}">
        <p14:creationId xmlns:p14="http://schemas.microsoft.com/office/powerpoint/2010/main" val="35124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12F0712-EC5A-430C-AA76-E9D15D58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855" y="2341637"/>
            <a:ext cx="444446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Cobertura: </a:t>
            </a:r>
            <a:r>
              <a:rPr kumimoji="0" lang="es-ES" altLang="es-ES" sz="20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1907-</a:t>
            </a: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Actualidad.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Incluye:</a:t>
            </a:r>
          </a:p>
          <a:p>
            <a:pPr marL="625475" lvl="1" indent="-1682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Artículos: +47 millones</a:t>
            </a:r>
          </a:p>
          <a:p>
            <a:pPr marL="625475" lvl="1" indent="-1682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Ponencias</a:t>
            </a:r>
          </a:p>
          <a:p>
            <a:pPr marL="625475" lvl="1" indent="-1682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atentes. </a:t>
            </a:r>
          </a:p>
          <a:p>
            <a:pPr marL="625475" lvl="1" indent="-1682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También </a:t>
            </a:r>
            <a:r>
              <a:rPr kumimoji="0" lang="es-ES" altLang="es-ES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búsquedas por sustancias y reacciones</a:t>
            </a: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5475" lvl="1" indent="-1682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" altLang="es-ES" sz="2000" b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Información</a:t>
            </a: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sobre suministradores de cualquier producto o sustancia comercial. 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Acceso con UVUS y cuenta de registro.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Tutoriales en “</a:t>
            </a:r>
            <a:r>
              <a:rPr kumimoji="0" lang="es-ES" altLang="es-ES" sz="2000" b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Scifinder</a:t>
            </a: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Web”.    </a:t>
            </a:r>
            <a:r>
              <a:rPr kumimoji="0" lang="es-ES" altLang="es-E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kumimoji="0" lang="es-ES" altLang="es-ES" sz="3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scifinder">
            <a:extLst>
              <a:ext uri="{FF2B5EF4-FFF2-40B4-BE49-F238E27FC236}">
                <a16:creationId xmlns:a16="http://schemas.microsoft.com/office/drawing/2014/main" id="{F3F51EA7-E155-4FDB-A390-96AC60CC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3" y="2248331"/>
            <a:ext cx="6309419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ifinder">
            <a:extLst>
              <a:ext uri="{FF2B5EF4-FFF2-40B4-BE49-F238E27FC236}">
                <a16:creationId xmlns:a16="http://schemas.microsoft.com/office/drawing/2014/main" id="{F2AA7F36-EFEE-4B31-ABF7-07C88375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32" y="1267500"/>
            <a:ext cx="981580" cy="83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842BC22-D845-4707-BD22-BB54CB76CB9F}"/>
              </a:ext>
            </a:extLst>
          </p:cNvPr>
          <p:cNvSpPr txBox="1"/>
          <p:nvPr/>
        </p:nvSpPr>
        <p:spPr>
          <a:xfrm>
            <a:off x="7422855" y="1177104"/>
            <a:ext cx="4315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base de datos internacional de Química, Bioquímica, Ing. Química y Medicina e incluye Medline</a:t>
            </a:r>
            <a:r>
              <a:rPr kumimoji="0" lang="es-ES" altLang="es-E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7D4436F-A5EF-4733-8E68-E5026CA7E647}"/>
              </a:ext>
            </a:extLst>
          </p:cNvPr>
          <p:cNvSpPr txBox="1"/>
          <p:nvPr/>
        </p:nvSpPr>
        <p:spPr>
          <a:xfrm>
            <a:off x="774779" y="1177104"/>
            <a:ext cx="3741238" cy="4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Artículos y más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2960" y="1619794"/>
            <a:ext cx="525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Acceso y guía para crear una cuenta</a:t>
            </a:r>
            <a:r>
              <a:rPr lang="es-ES" sz="1200" dirty="0" smtClean="0">
                <a:solidFill>
                  <a:schemeClr val="bg1"/>
                </a:solidFill>
              </a:rPr>
              <a:t>: </a:t>
            </a:r>
            <a:r>
              <a:rPr lang="es-ES" sz="1200" dirty="0" smtClean="0">
                <a:solidFill>
                  <a:schemeClr val="bg1"/>
                </a:solidFill>
                <a:hlinkClick r:id="rId4"/>
              </a:rPr>
              <a:t>https://fama.us.es/permalink/34CBUA_US/3enc2g/alma991005650229704987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0B5D59-DF71-4DB4-BF8A-B2DD0D14C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0" t="12653" r="10384" b="6123"/>
          <a:stretch/>
        </p:blipFill>
        <p:spPr>
          <a:xfrm>
            <a:off x="1260849" y="1296922"/>
            <a:ext cx="7584977" cy="48430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CEEB4F-CF1F-457A-848A-D121A902E140}"/>
              </a:ext>
            </a:extLst>
          </p:cNvPr>
          <p:cNvSpPr txBox="1"/>
          <p:nvPr/>
        </p:nvSpPr>
        <p:spPr>
          <a:xfrm>
            <a:off x="1187828" y="425662"/>
            <a:ext cx="37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Normas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C6CE90-29A9-4A27-B0D9-4B01FDD14B56}"/>
              </a:ext>
            </a:extLst>
          </p:cNvPr>
          <p:cNvSpPr txBox="1"/>
          <p:nvPr/>
        </p:nvSpPr>
        <p:spPr>
          <a:xfrm>
            <a:off x="8975036" y="1296922"/>
            <a:ext cx="289910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b="1" i="0" dirty="0" err="1" smtClean="0">
                <a:solidFill>
                  <a:schemeClr val="bg1"/>
                </a:solidFill>
                <a:effectLst/>
                <a:latin typeface="Lato"/>
              </a:rPr>
              <a:t>AENORmás</a:t>
            </a:r>
            <a:r>
              <a:rPr lang="es-ES" sz="2000" b="1" i="0" dirty="0">
                <a:solidFill>
                  <a:schemeClr val="bg1"/>
                </a:solidFill>
                <a:effectLst/>
                <a:latin typeface="Lato"/>
              </a:rPr>
              <a:t>:</a:t>
            </a:r>
          </a:p>
          <a:p>
            <a:r>
              <a:rPr lang="es-ES" sz="2000" dirty="0">
                <a:solidFill>
                  <a:schemeClr val="bg1"/>
                </a:solidFill>
                <a:latin typeface="Lato"/>
              </a:rPr>
              <a:t>B</a:t>
            </a:r>
            <a:r>
              <a:rPr lang="es-ES" sz="2000" b="0" i="0" dirty="0">
                <a:solidFill>
                  <a:schemeClr val="bg1"/>
                </a:solidFill>
                <a:effectLst/>
                <a:latin typeface="Lato"/>
              </a:rPr>
              <a:t>ase de datos que da acceso a más de </a:t>
            </a:r>
            <a:r>
              <a:rPr lang="es-ES" sz="2000" b="1" i="0" dirty="0">
                <a:solidFill>
                  <a:schemeClr val="bg1"/>
                </a:solidFill>
                <a:effectLst/>
                <a:latin typeface="Lato"/>
              </a:rPr>
              <a:t>50.000 normas </a:t>
            </a:r>
            <a:r>
              <a:rPr lang="es-ES" sz="2000" b="0" i="0" dirty="0">
                <a:solidFill>
                  <a:schemeClr val="bg1"/>
                </a:solidFill>
                <a:effectLst/>
                <a:latin typeface="Lato"/>
              </a:rPr>
              <a:t>elaboradas y adoptadas por AENOR, incluyendo normas ratificadas y anuladas.</a:t>
            </a:r>
          </a:p>
          <a:p>
            <a:endParaRPr lang="es-ES" sz="2000" b="0" i="0" dirty="0">
              <a:solidFill>
                <a:schemeClr val="bg1"/>
              </a:solidFill>
              <a:effectLst/>
              <a:latin typeface="Lato"/>
            </a:endParaRPr>
          </a:p>
          <a:p>
            <a:r>
              <a:rPr lang="es-ES" sz="2000" dirty="0">
                <a:solidFill>
                  <a:schemeClr val="bg1"/>
                </a:solidFill>
                <a:latin typeface="Lato"/>
              </a:rPr>
              <a:t>P</a:t>
            </a:r>
            <a:r>
              <a:rPr lang="es-ES" sz="2000" b="0" i="0" dirty="0">
                <a:solidFill>
                  <a:schemeClr val="bg1"/>
                </a:solidFill>
                <a:effectLst/>
                <a:latin typeface="Lato"/>
              </a:rPr>
              <a:t>ermite la descarga directa de normas.</a:t>
            </a:r>
          </a:p>
          <a:p>
            <a:endParaRPr lang="es-ES" sz="2000" b="0" i="0" dirty="0">
              <a:solidFill>
                <a:schemeClr val="bg1"/>
              </a:solidFill>
              <a:effectLst/>
              <a:latin typeface="Lato"/>
            </a:endParaRPr>
          </a:p>
          <a:p>
            <a:r>
              <a:rPr lang="es-ES" sz="2000" dirty="0">
                <a:solidFill>
                  <a:schemeClr val="bg1"/>
                </a:solidFill>
                <a:latin typeface="Lato"/>
              </a:rPr>
              <a:t>Acceso a través del </a:t>
            </a:r>
            <a:r>
              <a:rPr lang="es-ES" sz="2000" dirty="0" smtClean="0">
                <a:solidFill>
                  <a:schemeClr val="bg1"/>
                </a:solidFill>
                <a:latin typeface="Lato"/>
              </a:rPr>
              <a:t>catálogo </a:t>
            </a:r>
            <a:r>
              <a:rPr lang="es-ES" sz="2000" i="1" dirty="0" smtClean="0">
                <a:solidFill>
                  <a:schemeClr val="bg1"/>
                </a:solidFill>
                <a:latin typeface="Lato"/>
              </a:rPr>
              <a:t>Fama: </a:t>
            </a:r>
            <a:r>
              <a:rPr lang="es-ES" sz="1400" i="1" dirty="0" smtClean="0">
                <a:solidFill>
                  <a:schemeClr val="bg1"/>
                </a:solidFill>
                <a:latin typeface="Lato"/>
                <a:hlinkClick r:id="rId3"/>
              </a:rPr>
              <a:t>https://bib.us.es/busca_y_encuentra/recursos_e/aenormas</a:t>
            </a:r>
            <a:r>
              <a:rPr lang="es-ES" sz="1400" i="1" dirty="0" smtClean="0">
                <a:solidFill>
                  <a:schemeClr val="bg1"/>
                </a:solidFill>
                <a:latin typeface="Lato"/>
              </a:rPr>
              <a:t> </a:t>
            </a:r>
            <a:endParaRPr lang="es-E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B1CEC0C-BA11-40B7-B760-4F395DD93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0490" y="1293327"/>
            <a:ext cx="303058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BOE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Legislación (acceso libre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https://www.boe.es/buscar/legislacion.php</a:t>
            </a:r>
            <a:r>
              <a:rPr lang="es-ES" altLang="es-ES" sz="1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Acceso con UVUS a </a:t>
            </a: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Aranzadi digital. </a:t>
            </a:r>
            <a:r>
              <a:rPr kumimoji="0" lang="es-ES" altLang="es-E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(Suscripción </a:t>
            </a: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</a:t>
            </a:r>
            <a:r>
              <a: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 smtClean="0">
                <a:solidFill>
                  <a:schemeClr val="bg1"/>
                </a:solidFill>
                <a:hlinkClick r:id="rId3"/>
              </a:rPr>
              <a:t>https://fama.us.es/permalink/34CBUA_US/3enc2g/alma991005352309704987</a:t>
            </a:r>
            <a:r>
              <a:rPr lang="es-ES" altLang="es-ES" sz="1600" dirty="0" smtClean="0">
                <a:solidFill>
                  <a:schemeClr val="bg1"/>
                </a:solidFill>
              </a:rPr>
              <a:t>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38EF21-075D-498B-B263-C2E0AE54A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28" t="13714" r="7643" b="7894"/>
          <a:stretch/>
        </p:blipFill>
        <p:spPr>
          <a:xfrm>
            <a:off x="838742" y="1293327"/>
            <a:ext cx="7834995" cy="46502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DB99A6D-3FD2-476E-91E6-D0BCC3A07F90}"/>
              </a:ext>
            </a:extLst>
          </p:cNvPr>
          <p:cNvSpPr txBox="1"/>
          <p:nvPr/>
        </p:nvSpPr>
        <p:spPr>
          <a:xfrm>
            <a:off x="758620" y="419524"/>
            <a:ext cx="374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Legislación</a:t>
            </a:r>
          </a:p>
        </p:txBody>
      </p:sp>
    </p:spTree>
    <p:extLst>
      <p:ext uri="{BB962C8B-B14F-4D97-AF65-F5344CB8AC3E}">
        <p14:creationId xmlns:p14="http://schemas.microsoft.com/office/powerpoint/2010/main" val="28693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6E54C4C2-A8D6-4505-A2F9-C900E417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11481" r="18027" b="2345"/>
          <a:stretch>
            <a:fillRect/>
          </a:stretch>
        </p:blipFill>
        <p:spPr bwMode="auto">
          <a:xfrm>
            <a:off x="1272686" y="1280020"/>
            <a:ext cx="6068539" cy="463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769CCF-AAC3-426B-9944-E065388CB4AE}"/>
              </a:ext>
            </a:extLst>
          </p:cNvPr>
          <p:cNvSpPr txBox="1"/>
          <p:nvPr/>
        </p:nvSpPr>
        <p:spPr>
          <a:xfrm>
            <a:off x="3061730" y="6177394"/>
            <a:ext cx="606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http://guiasbus.us.es/ingenieria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17380C-F1D5-4A6F-82D1-C1E0869C4D0D}"/>
              </a:ext>
            </a:extLst>
          </p:cNvPr>
          <p:cNvSpPr txBox="1"/>
          <p:nvPr/>
        </p:nvSpPr>
        <p:spPr>
          <a:xfrm>
            <a:off x="1163417" y="461451"/>
            <a:ext cx="1062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…y otra herramienta muy </a:t>
            </a:r>
            <a:r>
              <a:rPr lang="es-ES" sz="3200" b="1" dirty="0" smtClean="0">
                <a:solidFill>
                  <a:schemeClr val="bg1"/>
                </a:solidFill>
              </a:rPr>
              <a:t>útil para TFG/TFM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9A6C23-F1DD-4DF0-BC78-6A518FC95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82269"/>
            <a:ext cx="5172093" cy="3180196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46707CC6-F8D0-4C1C-AC22-8376E1AF9C4A}"/>
              </a:ext>
            </a:extLst>
          </p:cNvPr>
          <p:cNvSpPr/>
          <p:nvPr/>
        </p:nvSpPr>
        <p:spPr>
          <a:xfrm>
            <a:off x="3359020" y="2691882"/>
            <a:ext cx="1073022" cy="5178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36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B1CEC0C-BA11-40B7-B760-4F395DD93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3958" y="1165809"/>
            <a:ext cx="252819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Búsquedas en Internet: Google y </a:t>
            </a:r>
            <a:r>
              <a:rPr kumimoji="0" lang="es-ES" altLang="es-ES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Google Académico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b="1" u="sng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i="0" dirty="0">
                <a:solidFill>
                  <a:schemeClr val="bg1"/>
                </a:solidFill>
                <a:effectLst/>
              </a:rPr>
              <a:t>Es el lugar dónde buscar información científica y técnica publicada en Acceso Abierto.</a:t>
            </a:r>
          </a:p>
          <a:p>
            <a:r>
              <a:rPr lang="es-ES" i="0" dirty="0">
                <a:solidFill>
                  <a:schemeClr val="bg1"/>
                </a:solidFill>
                <a:effectLst/>
              </a:rPr>
              <a:t>Utilice conceptos </a:t>
            </a:r>
            <a:r>
              <a:rPr lang="es-ES" i="0" dirty="0" smtClean="0">
                <a:solidFill>
                  <a:schemeClr val="bg1"/>
                </a:solidFill>
                <a:effectLst/>
              </a:rPr>
              <a:t>significativos </a:t>
            </a:r>
            <a:r>
              <a:rPr lang="es-ES" i="0" dirty="0">
                <a:solidFill>
                  <a:schemeClr val="bg1"/>
                </a:solidFill>
                <a:effectLst/>
              </a:rPr>
              <a:t>y </a:t>
            </a:r>
            <a:r>
              <a:rPr lang="es-ES" i="0" dirty="0" smtClean="0">
                <a:solidFill>
                  <a:schemeClr val="bg1"/>
                </a:solidFill>
                <a:effectLst/>
              </a:rPr>
              <a:t>usa</a:t>
            </a:r>
            <a:r>
              <a:rPr lang="es-ES" i="0" dirty="0">
                <a:solidFill>
                  <a:schemeClr val="bg1"/>
                </a:solidFill>
                <a:effectLst/>
              </a:rPr>
              <a:t> comillas para buscar expresiones o frases.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b="1" u="sng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7F0071-C6FF-497B-87C4-1E806520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77" y="1198555"/>
            <a:ext cx="7823919" cy="405034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7F97BE1-483B-419F-AAAF-3EDFAE3F03C2}"/>
              </a:ext>
            </a:extLst>
          </p:cNvPr>
          <p:cNvSpPr txBox="1"/>
          <p:nvPr/>
        </p:nvSpPr>
        <p:spPr>
          <a:xfrm>
            <a:off x="1229309" y="539970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http://scholar.google.es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stitucional.us.es/biblioteca/blogbibpolitecnica/wp-content/uploads/2021/02/otra-ve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91" y="461825"/>
            <a:ext cx="4604022" cy="541083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669280" y="457200"/>
            <a:ext cx="590441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LEAN LIBRARY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sz="2400" i="1" dirty="0" smtClean="0">
                <a:solidFill>
                  <a:schemeClr val="bg1"/>
                </a:solidFill>
              </a:rPr>
              <a:t>Lean Library</a:t>
            </a:r>
            <a:r>
              <a:rPr lang="es-ES" sz="2400" dirty="0" smtClean="0">
                <a:solidFill>
                  <a:schemeClr val="bg1"/>
                </a:solidFill>
              </a:rPr>
              <a:t> detecta en segundos, durante tus búsquedas en internet, un recurso a texto completo que tiene la BUS suscrito y te avisa.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Descarga esta extensión para tu navegador en </a:t>
            </a:r>
            <a:r>
              <a:rPr lang="es-ES" sz="2400" dirty="0" smtClean="0">
                <a:hlinkClick r:id="rId3"/>
              </a:rPr>
              <a:t>https://guiasbus.us.es/leanlibrary</a:t>
            </a:r>
            <a:r>
              <a:rPr lang="es-ES" sz="2400" dirty="0" smtClean="0"/>
              <a:t> 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entes sentado en un escritorio&#10;&#10;Descripción generada automáticamente con confianza baja">
            <a:extLst>
              <a:ext uri="{FF2B5EF4-FFF2-40B4-BE49-F238E27FC236}">
                <a16:creationId xmlns:a16="http://schemas.microsoft.com/office/drawing/2014/main" id="{569EF485-34F5-4F11-B5EB-0770A5B87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b="9936"/>
          <a:stretch/>
        </p:blipFill>
        <p:spPr>
          <a:xfrm>
            <a:off x="0" y="0"/>
            <a:ext cx="12208064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593875" y="3213462"/>
            <a:ext cx="459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Bradley Hand ITC" pitchFamily="66" charset="0"/>
              </a:rPr>
              <a:t>¡Ánimo, ya estamos terminando!</a:t>
            </a:r>
            <a:endParaRPr lang="es-ES" sz="36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C3C51F-0535-4732-AAA3-608F347844D6}"/>
              </a:ext>
            </a:extLst>
          </p:cNvPr>
          <p:cNvSpPr txBox="1"/>
          <p:nvPr/>
        </p:nvSpPr>
        <p:spPr>
          <a:xfrm>
            <a:off x="855170" y="206226"/>
            <a:ext cx="6606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spc="-150" dirty="0">
                <a:solidFill>
                  <a:schemeClr val="bg1"/>
                </a:solidFill>
                <a:latin typeface="Bradley Hand ITC" panose="03070402050302030203" pitchFamily="66" charset="0"/>
              </a:rPr>
              <a:t>A modo de resumen…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D891B9-7EB8-4B04-B155-8F85C9D73D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170" y="1998540"/>
            <a:ext cx="2188825" cy="1261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FD8286-F9CF-4198-8A4B-7EA9E1C19B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171" y="3482492"/>
            <a:ext cx="2188825" cy="12619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4494D5-01BE-487E-8D3E-1871840F5C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170" y="4966444"/>
            <a:ext cx="2188825" cy="1526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71E2DD-4339-4C7C-905C-F44CE79F8F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0480" y="1936745"/>
            <a:ext cx="2113778" cy="13237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1C2678-9B40-431D-9663-26951C26E7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4285" y="3481532"/>
            <a:ext cx="2188825" cy="13237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970048-BE61-43F6-8E0B-1DFD4269761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0399" y="4966444"/>
            <a:ext cx="2188825" cy="1526422"/>
          </a:xfrm>
          <a:prstGeom prst="rect">
            <a:avLst/>
          </a:prstGeom>
        </p:spPr>
      </p:pic>
      <p:pic>
        <p:nvPicPr>
          <p:cNvPr id="10" name="Picture 2" descr="Image result for scifinder">
            <a:extLst>
              <a:ext uri="{FF2B5EF4-FFF2-40B4-BE49-F238E27FC236}">
                <a16:creationId xmlns:a16="http://schemas.microsoft.com/office/drawing/2014/main" id="{1F5D75BB-FAD1-4546-A44E-6C864379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08" y="1904696"/>
            <a:ext cx="2206300" cy="13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59DA09-28D7-4248-974A-DBD51D7CB2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8060" t="12653" r="10384" b="6123"/>
          <a:stretch/>
        </p:blipFill>
        <p:spPr>
          <a:xfrm>
            <a:off x="9469582" y="1891556"/>
            <a:ext cx="2064613" cy="13182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2D693D-CE2C-4DA3-BD98-B68FE2A08B0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15428" t="13714" r="7643" b="7894"/>
          <a:stretch/>
        </p:blipFill>
        <p:spPr>
          <a:xfrm>
            <a:off x="9485629" y="3408373"/>
            <a:ext cx="2048566" cy="1335143"/>
          </a:xfrm>
          <a:prstGeom prst="rect">
            <a:avLst/>
          </a:prstGeom>
        </p:spPr>
      </p:pic>
      <p:pic>
        <p:nvPicPr>
          <p:cNvPr id="13" name="Imagen 4">
            <a:extLst>
              <a:ext uri="{FF2B5EF4-FFF2-40B4-BE49-F238E27FC236}">
                <a16:creationId xmlns:a16="http://schemas.microsoft.com/office/drawing/2014/main" id="{250C03E7-8582-4049-B1C4-9B32B8B3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11481" r="18027" b="2345"/>
          <a:stretch>
            <a:fillRect/>
          </a:stretch>
        </p:blipFill>
        <p:spPr bwMode="auto">
          <a:xfrm>
            <a:off x="9485629" y="4966444"/>
            <a:ext cx="2090251" cy="152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1E4E1D2-DA5F-4EB4-9751-EC8FCFD4B43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65708" y="3500494"/>
            <a:ext cx="2239631" cy="133514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78DA063-5814-478B-B129-FB21D01F090F}"/>
              </a:ext>
            </a:extLst>
          </p:cNvPr>
          <p:cNvSpPr/>
          <p:nvPr/>
        </p:nvSpPr>
        <p:spPr>
          <a:xfrm>
            <a:off x="855170" y="1532518"/>
            <a:ext cx="2093303" cy="221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LIBROS IMPRESOS Y ELECTRÓNICOS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B05A49A-4348-4399-8BFA-27660F008DC0}"/>
              </a:ext>
            </a:extLst>
          </p:cNvPr>
          <p:cNvSpPr/>
          <p:nvPr/>
        </p:nvSpPr>
        <p:spPr>
          <a:xfrm>
            <a:off x="3368351" y="1328554"/>
            <a:ext cx="5421086" cy="30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ARTÍCULOS CIENTÍFICOS (texto completo y referencias)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9514EFF-C6CB-4474-B36A-3A3C0876CA09}"/>
              </a:ext>
            </a:extLst>
          </p:cNvPr>
          <p:cNvSpPr/>
          <p:nvPr/>
        </p:nvSpPr>
        <p:spPr>
          <a:xfrm>
            <a:off x="9139797" y="1404773"/>
            <a:ext cx="2724181" cy="238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NORMAS, BOE, TRABAJOS ACADEMICOS US</a:t>
            </a:r>
          </a:p>
        </p:txBody>
      </p:sp>
    </p:spTree>
    <p:extLst>
      <p:ext uri="{BB962C8B-B14F-4D97-AF65-F5344CB8AC3E}">
        <p14:creationId xmlns:p14="http://schemas.microsoft.com/office/powerpoint/2010/main" val="332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7DC710D-AC3B-49A5-972C-35B3BCD11D92}"/>
              </a:ext>
            </a:extLst>
          </p:cNvPr>
          <p:cNvSpPr txBox="1"/>
          <p:nvPr/>
        </p:nvSpPr>
        <p:spPr>
          <a:xfrm>
            <a:off x="917665" y="1198933"/>
            <a:ext cx="9678177" cy="5034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C00000"/>
                </a:solidFill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s-E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Información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sobre todo la </a:t>
            </a:r>
            <a:r>
              <a:rPr lang="es-E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procedente de Internet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hay que evaluarla</a:t>
            </a:r>
            <a:r>
              <a:rPr lang="es-ES" sz="16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 </a:t>
            </a:r>
            <a:r>
              <a:rPr lang="es-E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criterios objetivos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1600" b="1" dirty="0">
                <a:solidFill>
                  <a:srgbClr val="7A8C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Autoría</a:t>
            </a:r>
            <a:r>
              <a:rPr lang="es-ES" sz="1600" b="1" u="sng" dirty="0">
                <a:solidFill>
                  <a:srgbClr val="7A8C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Autoridad, </a:t>
            </a:r>
            <a:r>
              <a:rPr lang="es-ES" sz="1600" b="1" dirty="0">
                <a:solidFill>
                  <a:srgbClr val="7A8C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Alojamiento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¿Quién ha escrito la página? ¿Está cualificado? ¿Reconocido en su sector? Desconfiaremos de la información anónima / Dominio del sitio web: .</a:t>
            </a:r>
            <a:r>
              <a:rPr lang="es-E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.</a:t>
            </a:r>
            <a:r>
              <a:rPr lang="es-E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.</a:t>
            </a:r>
            <a:r>
              <a:rPr lang="es-E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 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Fuentes  fiables …  Nos hace confiar en la calidad de la 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información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1600" b="1" u="sng" dirty="0">
                <a:solidFill>
                  <a:srgbClr val="7A8C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Actualización</a:t>
            </a:r>
            <a:r>
              <a:rPr lang="es-E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la información: Fecha de creación del sitio / Fecha de actualización de la página web o documento / ¿Enlaces obsoletos?  ¡Cuidado, la información puede estar desfasada</a:t>
            </a:r>
            <a:r>
              <a:rPr lang="es-E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1600" b="1" u="sng" dirty="0">
                <a:solidFill>
                  <a:srgbClr val="7A8C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Contenido</a:t>
            </a:r>
            <a:r>
              <a:rPr lang="es-ES" sz="1600" dirty="0">
                <a:solidFill>
                  <a:srgbClr val="7A8C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obra ¿contiene conclusiones argumentadas y fundamentadas? ¿La información es objetiva, imparcial, </a:t>
            </a:r>
            <a:r>
              <a:rPr lang="es-ES_tradn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completa, exacta? ¿Incluye enlaces y referencias bibliográficas bien elaborados? </a:t>
            </a:r>
            <a:endParaRPr lang="es-ES_tradnl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es-ES" sz="1600" b="1" u="sng" dirty="0">
                <a:solidFill>
                  <a:srgbClr val="7A8C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Presentación</a:t>
            </a:r>
            <a:r>
              <a:rPr lang="es-ES" sz="1600" dirty="0">
                <a:solidFill>
                  <a:srgbClr val="7A8C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s-E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contenidos ¿están escritos correctamente? ¿La información está revisada? ¿Lenguaje científico o coloquial? Balance texto/imagen. ¿Es fácil navegar por la página? ¿Presenta los contenidos estructurados, con índices, buscador, imágenes y gráficos aclaratorios? 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B58D2A-E841-4B67-A9DD-884221D3286A}"/>
              </a:ext>
            </a:extLst>
          </p:cNvPr>
          <p:cNvSpPr txBox="1"/>
          <p:nvPr/>
        </p:nvSpPr>
        <p:spPr>
          <a:xfrm>
            <a:off x="594049" y="496388"/>
            <a:ext cx="10835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spc="-150" dirty="0">
                <a:solidFill>
                  <a:srgbClr val="7A8C94"/>
                </a:solidFill>
                <a:latin typeface="Bradley Hand ITC" panose="03070402050302030203" pitchFamily="66" charset="0"/>
              </a:rPr>
              <a:t>LA EVALUACIÓN CRÍTICA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9429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buscar información">
            <a:extLst>
              <a:ext uri="{FF2B5EF4-FFF2-40B4-BE49-F238E27FC236}">
                <a16:creationId xmlns:a16="http://schemas.microsoft.com/office/drawing/2014/main" id="{AFE44867-D48A-432D-BFA5-B42694EB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B225599-E17E-413C-BACF-5C939FF1E694}"/>
              </a:ext>
            </a:extLst>
          </p:cNvPr>
          <p:cNvSpPr txBox="1"/>
          <p:nvPr/>
        </p:nvSpPr>
        <p:spPr>
          <a:xfrm>
            <a:off x="70859" y="4883662"/>
            <a:ext cx="5340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spc="-150" dirty="0">
                <a:solidFill>
                  <a:schemeClr val="bg1"/>
                </a:solidFill>
                <a:latin typeface="Bradley Hand ITC" panose="03070402050302030203" pitchFamily="66" charset="0"/>
              </a:rPr>
              <a:t>¿BUSCAR INFORMACIÓN?</a:t>
            </a:r>
          </a:p>
        </p:txBody>
      </p:sp>
    </p:spTree>
    <p:extLst>
      <p:ext uri="{BB962C8B-B14F-4D97-AF65-F5344CB8AC3E}">
        <p14:creationId xmlns:p14="http://schemas.microsoft.com/office/powerpoint/2010/main" val="16742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E2D80EC-246E-46AB-B3A3-226FC6E628F0}"/>
              </a:ext>
            </a:extLst>
          </p:cNvPr>
          <p:cNvSpPr txBox="1"/>
          <p:nvPr/>
        </p:nvSpPr>
        <p:spPr>
          <a:xfrm>
            <a:off x="774441" y="508711"/>
            <a:ext cx="1159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spc="-150" dirty="0">
                <a:solidFill>
                  <a:schemeClr val="bg1"/>
                </a:solidFill>
                <a:latin typeface="Bradley Hand ITC" panose="03070402050302030203" pitchFamily="66" charset="0"/>
              </a:rPr>
              <a:t>LA COMUNICACIÓN ÉTICA DE LA INFORMACIÓN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8FE87F-D3DA-4F80-8AF6-279654CEC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11450" r="15625" b="5072"/>
          <a:stretch/>
        </p:blipFill>
        <p:spPr>
          <a:xfrm>
            <a:off x="904460" y="1463743"/>
            <a:ext cx="6172201" cy="4177660"/>
          </a:xfrm>
          <a:prstGeom prst="rect">
            <a:avLst/>
          </a:prstGeom>
        </p:spPr>
      </p:pic>
      <p:pic>
        <p:nvPicPr>
          <p:cNvPr id="12" name="Picture 2" descr="Inicio">
            <a:extLst>
              <a:ext uri="{FF2B5EF4-FFF2-40B4-BE49-F238E27FC236}">
                <a16:creationId xmlns:a16="http://schemas.microsoft.com/office/drawing/2014/main" id="{3AEE53F4-8849-461A-BA6E-99370ADF5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3" t="-27580"/>
          <a:stretch/>
        </p:blipFill>
        <p:spPr bwMode="auto">
          <a:xfrm>
            <a:off x="7628709" y="2493413"/>
            <a:ext cx="541099" cy="5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210696" y="1463039"/>
            <a:ext cx="4715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Recuerda: copiar sin citar es PLAGIO.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Redacta siempre tu bibliografía, en la          EPS mejor usar ISO 690. Ejemplos y más en: </a:t>
            </a:r>
            <a:r>
              <a:rPr lang="es-ES" sz="2400" dirty="0" smtClean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https://guiasbus.us.es/bibliografiaycitas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38327"/>
            <a:ext cx="12192000" cy="1119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Ini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40" y="6020735"/>
            <a:ext cx="3246489" cy="5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0712" y="5867276"/>
            <a:ext cx="78574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s-ES" i="0" dirty="0">
                <a:solidFill>
                  <a:srgbClr val="A0ADB2"/>
                </a:solidFill>
                <a:effectLst/>
              </a:rPr>
              <a:t>ASIGNATURA: </a:t>
            </a:r>
            <a:r>
              <a:rPr lang="es-ES" b="1" i="0" spc="300" dirty="0">
                <a:solidFill>
                  <a:srgbClr val="A0ADB2"/>
                </a:solidFill>
                <a:effectLst/>
              </a:rPr>
              <a:t>EXPERIMENTACIÓN EN INGENIERÍA </a:t>
            </a:r>
            <a:r>
              <a:rPr lang="es-ES" b="1" i="0" spc="300" dirty="0" smtClean="0">
                <a:solidFill>
                  <a:srgbClr val="A0ADB2"/>
                </a:solidFill>
                <a:effectLst/>
              </a:rPr>
              <a:t>QUÍMICA I</a:t>
            </a:r>
            <a:endParaRPr lang="es-ES" b="1" i="0" spc="300" dirty="0">
              <a:solidFill>
                <a:srgbClr val="A0ADB2"/>
              </a:solidFill>
              <a:effectLst/>
            </a:endParaRPr>
          </a:p>
          <a:p>
            <a:pPr>
              <a:lnSpc>
                <a:spcPts val="2000"/>
              </a:lnSpc>
            </a:pPr>
            <a:r>
              <a:rPr lang="es-ES" dirty="0">
                <a:solidFill>
                  <a:srgbClr val="A0ADB2"/>
                </a:solidFill>
              </a:rPr>
              <a:t>CURSO:</a:t>
            </a:r>
            <a:r>
              <a:rPr lang="es-ES" b="1" dirty="0">
                <a:solidFill>
                  <a:srgbClr val="A0ADB2"/>
                </a:solidFill>
              </a:rPr>
              <a:t>  </a:t>
            </a:r>
            <a:r>
              <a:rPr lang="es-ES" b="1" i="0" spc="300" dirty="0">
                <a:solidFill>
                  <a:srgbClr val="A0ADB2"/>
                </a:solidFill>
                <a:effectLst/>
              </a:rPr>
              <a:t>2020-2021 | 3º Grado </a:t>
            </a:r>
          </a:p>
          <a:p>
            <a:pPr>
              <a:lnSpc>
                <a:spcPts val="2000"/>
              </a:lnSpc>
            </a:pPr>
            <a:r>
              <a:rPr lang="es-ES" i="0" dirty="0">
                <a:solidFill>
                  <a:srgbClr val="A0ADB2"/>
                </a:solidFill>
                <a:effectLst/>
              </a:rPr>
              <a:t>PROFESORA:</a:t>
            </a:r>
            <a:r>
              <a:rPr lang="es-ES" b="1" i="0" dirty="0">
                <a:solidFill>
                  <a:srgbClr val="A0ADB2"/>
                </a:solidFill>
                <a:effectLst/>
              </a:rPr>
              <a:t> </a:t>
            </a:r>
            <a:r>
              <a:rPr lang="es-ES" b="1" i="0" spc="300" dirty="0">
                <a:solidFill>
                  <a:srgbClr val="A0ADB2"/>
                </a:solidFill>
                <a:effectLst/>
              </a:rPr>
              <a:t>LAURA C. POZO </a:t>
            </a:r>
            <a:r>
              <a:rPr lang="es-ES" b="1" spc="300" dirty="0" smtClean="0">
                <a:solidFill>
                  <a:srgbClr val="A0ADB2"/>
                </a:solidFill>
              </a:rPr>
              <a:t>MORALES</a:t>
            </a:r>
            <a:endParaRPr lang="es-ES" b="1" i="0" spc="300" dirty="0">
              <a:solidFill>
                <a:srgbClr val="A0ADB2"/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89857" y="927463"/>
            <a:ext cx="59453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0" spc="300" dirty="0" smtClean="0">
                <a:solidFill>
                  <a:schemeClr val="bg1"/>
                </a:solidFill>
                <a:effectLst/>
              </a:rPr>
              <a:t>GRACIAS POR TU ATENCIÓN</a:t>
            </a:r>
          </a:p>
          <a:p>
            <a:pPr algn="ctr"/>
            <a:endParaRPr lang="es-ES" sz="3200" b="1" spc="300" dirty="0" smtClean="0">
              <a:solidFill>
                <a:schemeClr val="bg1"/>
              </a:solidFill>
            </a:endParaRPr>
          </a:p>
          <a:p>
            <a:pPr algn="ctr"/>
            <a:r>
              <a:rPr lang="es-ES" sz="2800" b="1" spc="300" dirty="0" smtClean="0">
                <a:solidFill>
                  <a:schemeClr val="bg1"/>
                </a:solidFill>
              </a:rPr>
              <a:t>Para resolver cualquier duda puedes contactar conmigo en </a:t>
            </a:r>
            <a:r>
              <a:rPr lang="es-ES" sz="2800" b="1" spc="300" dirty="0" smtClean="0">
                <a:solidFill>
                  <a:schemeClr val="bg1"/>
                </a:solidFill>
                <a:hlinkClick r:id="rId3"/>
              </a:rPr>
              <a:t>eprendes@us.es</a:t>
            </a:r>
            <a:r>
              <a:rPr lang="es-ES" sz="2800" b="1" spc="300" dirty="0" smtClean="0">
                <a:solidFill>
                  <a:schemeClr val="bg1"/>
                </a:solidFill>
              </a:rPr>
              <a:t> </a:t>
            </a:r>
            <a:endParaRPr lang="es-ES" sz="3200" b="1" i="0" spc="300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59" y="4138679"/>
            <a:ext cx="905764" cy="8639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296402" y="4311220"/>
            <a:ext cx="301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ELENA PRENDES LACORT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Sevilla, 2 marzo 2021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3" name="12 Imagen" descr="thanks-1804597_1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845" y="904956"/>
            <a:ext cx="5620162" cy="37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20C46D6-B0DD-4A58-8216-3633EFFB6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676F69-67E7-4171-B367-2D24739E8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9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D47E1A-D19E-4FCD-8323-5E88176020EC}"/>
              </a:ext>
            </a:extLst>
          </p:cNvPr>
          <p:cNvSpPr txBox="1"/>
          <p:nvPr/>
        </p:nvSpPr>
        <p:spPr>
          <a:xfrm>
            <a:off x="3379475" y="5978090"/>
            <a:ext cx="50689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http://bib.us.es/politecnica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9AFE015-4088-41E6-A010-58CC0B834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09" t="11884" r="18560" b="4638"/>
          <a:stretch/>
        </p:blipFill>
        <p:spPr>
          <a:xfrm>
            <a:off x="2813958" y="1464686"/>
            <a:ext cx="6199989" cy="456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7455984-959E-4172-AC5B-69149D1D23D7}"/>
              </a:ext>
            </a:extLst>
          </p:cNvPr>
          <p:cNvSpPr txBox="1"/>
          <p:nvPr/>
        </p:nvSpPr>
        <p:spPr>
          <a:xfrm>
            <a:off x="1014127" y="356690"/>
            <a:ext cx="10164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TODO EMPIEZA AQUÍ….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CD1C35D5-BE8E-427D-BC2A-F81BD6B089A0}"/>
              </a:ext>
            </a:extLst>
          </p:cNvPr>
          <p:cNvSpPr/>
          <p:nvPr/>
        </p:nvSpPr>
        <p:spPr>
          <a:xfrm>
            <a:off x="2138941" y="3796523"/>
            <a:ext cx="4362031" cy="1012014"/>
          </a:xfrm>
          <a:prstGeom prst="flowChartConnector">
            <a:avLst/>
          </a:prstGeom>
          <a:noFill/>
          <a:ln w="57150">
            <a:solidFill>
              <a:srgbClr val="72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890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D3265A-65C2-4029-83E5-4752522F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40" y="1180904"/>
            <a:ext cx="8432950" cy="48620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C2F5AA-6B02-408E-99BA-8CA734E5BA0D}"/>
              </a:ext>
            </a:extLst>
          </p:cNvPr>
          <p:cNvSpPr txBox="1"/>
          <p:nvPr/>
        </p:nvSpPr>
        <p:spPr>
          <a:xfrm>
            <a:off x="625024" y="6042991"/>
            <a:ext cx="6096000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ama.us.es</a:t>
            </a:r>
            <a:endParaRPr kumimoji="0" lang="es-ES" altLang="es-ES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60578D-1793-4EF7-933E-DF7C0FE7B612}"/>
              </a:ext>
            </a:extLst>
          </p:cNvPr>
          <p:cNvSpPr txBox="1"/>
          <p:nvPr/>
        </p:nvSpPr>
        <p:spPr>
          <a:xfrm>
            <a:off x="9322903" y="1873009"/>
            <a:ext cx="27332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solidFill>
                  <a:schemeClr val="bg1"/>
                </a:solidFill>
              </a:rPr>
              <a:t>Fama</a:t>
            </a:r>
            <a:r>
              <a:rPr lang="es-ES" sz="2000" dirty="0">
                <a:solidFill>
                  <a:schemeClr val="bg1"/>
                </a:solidFill>
              </a:rPr>
              <a:t> para buscar: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Libros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</a:rPr>
              <a:t>Revistas</a:t>
            </a:r>
            <a:endParaRPr lang="es-ES" sz="2000" dirty="0">
              <a:solidFill>
                <a:schemeClr val="bg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Bases de datos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Diccionarios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Tesis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Bibliografía recomendada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Patentes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BD56EF-71BC-4038-AA33-D1A38718BBCF}"/>
              </a:ext>
            </a:extLst>
          </p:cNvPr>
          <p:cNvSpPr txBox="1"/>
          <p:nvPr/>
        </p:nvSpPr>
        <p:spPr>
          <a:xfrm>
            <a:off x="625619" y="470710"/>
            <a:ext cx="1122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Libros y </a:t>
            </a:r>
            <a:r>
              <a:rPr lang="es-ES" sz="3200" b="1" dirty="0" smtClean="0">
                <a:solidFill>
                  <a:schemeClr val="bg1"/>
                </a:solidFill>
              </a:rPr>
              <a:t>revistas, en formato impreso </a:t>
            </a:r>
            <a:r>
              <a:rPr lang="es-ES" sz="3200" b="1" dirty="0">
                <a:solidFill>
                  <a:schemeClr val="bg1"/>
                </a:solidFill>
              </a:rPr>
              <a:t>o </a:t>
            </a:r>
            <a:r>
              <a:rPr lang="es-ES" sz="3200" b="1" dirty="0" smtClean="0">
                <a:solidFill>
                  <a:schemeClr val="bg1"/>
                </a:solidFill>
              </a:rPr>
              <a:t>electrónico, </a:t>
            </a:r>
            <a:r>
              <a:rPr lang="es-ES" sz="3200" b="1" dirty="0">
                <a:solidFill>
                  <a:schemeClr val="bg1"/>
                </a:solidFill>
              </a:rPr>
              <a:t>y mucho más </a:t>
            </a:r>
          </a:p>
        </p:txBody>
      </p:sp>
    </p:spTree>
    <p:extLst>
      <p:ext uri="{BB962C8B-B14F-4D97-AF65-F5344CB8AC3E}">
        <p14:creationId xmlns:p14="http://schemas.microsoft.com/office/powerpoint/2010/main" val="24882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60578D-1793-4EF7-933E-DF7C0FE7B612}"/>
              </a:ext>
            </a:extLst>
          </p:cNvPr>
          <p:cNvSpPr txBox="1"/>
          <p:nvPr/>
        </p:nvSpPr>
        <p:spPr>
          <a:xfrm>
            <a:off x="1090180" y="235132"/>
            <a:ext cx="95415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Para libros electrónicos podéis usar   </a:t>
            </a:r>
            <a:r>
              <a:rPr lang="es-ES" sz="4800" b="1" dirty="0" err="1" smtClean="0">
                <a:solidFill>
                  <a:schemeClr val="bg1"/>
                </a:solidFill>
              </a:rPr>
              <a:t>eLibro</a:t>
            </a:r>
            <a:endParaRPr lang="es-ES" sz="4800" b="1" dirty="0" smtClean="0">
              <a:solidFill>
                <a:schemeClr val="bg1"/>
              </a:solidFill>
            </a:endParaRPr>
          </a:p>
          <a:p>
            <a:r>
              <a:rPr lang="es-ES" sz="1400" b="1" dirty="0" smtClean="0">
                <a:solidFill>
                  <a:schemeClr val="bg1"/>
                </a:solidFill>
              </a:rPr>
              <a:t>Acceso: </a:t>
            </a:r>
            <a:r>
              <a:rPr lang="vi-VN" sz="1400" dirty="0" smtClean="0">
                <a:solidFill>
                  <a:schemeClr val="bg1"/>
                </a:solidFill>
                <a:hlinkClick r:id="rId2"/>
              </a:rPr>
              <a:t>https://fama.us.es/permalink/34CBUA_US/18mroog/alma991006016619704987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1400" b="1" dirty="0" smtClean="0">
                <a:solidFill>
                  <a:schemeClr val="bg1"/>
                </a:solidFill>
              </a:rPr>
              <a:t>Guía</a:t>
            </a:r>
            <a:r>
              <a:rPr lang="es-ES" sz="1400" dirty="0" smtClean="0">
                <a:solidFill>
                  <a:schemeClr val="bg1"/>
                </a:solidFill>
              </a:rPr>
              <a:t>: </a:t>
            </a:r>
            <a:r>
              <a:rPr lang="es-ES" sz="1400" dirty="0" smtClean="0">
                <a:solidFill>
                  <a:schemeClr val="bg1"/>
                </a:solidFill>
                <a:hlinkClick r:id="rId3"/>
              </a:rPr>
              <a:t>https://guiasbus.us.es/elibro/introduccion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6DDD1E-3AEC-47DB-8ACD-A03C36B4C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88" y="1538879"/>
            <a:ext cx="9294789" cy="50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53214F-F5AE-4B06-83FA-D5495A879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96" y="490088"/>
            <a:ext cx="10404944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impresos  y electrónicos.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/>
            <a:r>
              <a:rPr lang="es-ES" alt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Ejemplo </a:t>
            </a:r>
            <a:r>
              <a:rPr kumimoji="0" lang="en-U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kumimoji="0" lang="en-US" altLang="es-E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MCCABE, W.L., SMITH, J.C. y HARRIOTT, P., 2007. </a:t>
            </a:r>
            <a:r>
              <a:rPr lang="vi-VN" sz="2000" i="1" dirty="0" smtClean="0">
                <a:latin typeface="Calibri" pitchFamily="34" charset="0"/>
                <a:cs typeface="Calibri" pitchFamily="34" charset="0"/>
              </a:rPr>
              <a:t>Operaciones unitarias en Ingeniería Química 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. 7a ed. México : McGraw-Hill Interamericana. ISBN 9789701061749.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lvl="0" algn="just"/>
            <a:r>
              <a:rPr kumimoji="0" lang="es-ES" altLang="es-E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2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s-ES" altLang="es-ES" sz="2000" b="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latin typeface="+mn-lt"/>
              </a:rPr>
              <a:t>LEBRATO MARTÍNEZ, J., 2009. </a:t>
            </a:r>
            <a:r>
              <a:rPr lang="es-ES" sz="2000" i="1" dirty="0" err="1" smtClean="0">
                <a:latin typeface="+mn-lt"/>
              </a:rPr>
              <a:t>Tecnologías</a:t>
            </a:r>
            <a:r>
              <a:rPr lang="es-ES" sz="2000" i="1" dirty="0" smtClean="0">
                <a:latin typeface="+mn-lt"/>
              </a:rPr>
              <a:t> no convencionales de tratamiento de aguas : </a:t>
            </a:r>
            <a:r>
              <a:rPr lang="es-ES" sz="2000" i="1" dirty="0" err="1" smtClean="0">
                <a:latin typeface="+mn-lt"/>
              </a:rPr>
              <a:t>diseño</a:t>
            </a:r>
            <a:r>
              <a:rPr lang="es-ES" sz="2000" i="1" dirty="0" smtClean="0">
                <a:latin typeface="+mn-lt"/>
              </a:rPr>
              <a:t> y mantenimiento </a:t>
            </a:r>
            <a:r>
              <a:rPr lang="es-ES" sz="2000" dirty="0" smtClean="0">
                <a:latin typeface="+mn-lt"/>
              </a:rPr>
              <a:t>. Sevilla: EIA. ISBN 9788461354481</a:t>
            </a:r>
            <a:r>
              <a:rPr lang="es-ES" sz="2400" dirty="0" smtClean="0">
                <a:latin typeface="+mn-lt"/>
              </a:rPr>
              <a:t>.</a:t>
            </a:r>
            <a:endParaRPr kumimoji="0" lang="en-US" altLang="es-ES" sz="2000" b="0" i="0" u="none" strike="noStrike" cap="none" normalizeH="0" baseline="0" dirty="0" smtClean="0">
              <a:ln>
                <a:noFill/>
              </a:ln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lvl="0" algn="just"/>
            <a:r>
              <a:rPr lang="es-ES" altLang="es-E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Ejemplo </a:t>
            </a:r>
            <a:r>
              <a:rPr kumimoji="0" lang="en-US" altLang="es-ES" sz="20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s-ES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es-ES" sz="20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Enciclopedias</a:t>
            </a:r>
            <a:r>
              <a:rPr kumimoji="0" lang="en-US" altLang="es-ES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Ullmann’s Encyclopedia of Industrial Chemistry / Kirk-</a:t>
            </a:r>
            <a:r>
              <a:rPr kumimoji="0" lang="en-US" altLang="es-ES" sz="20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Othmer</a:t>
            </a:r>
            <a:r>
              <a:rPr kumimoji="0" lang="en-US" altLang="es-ES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Encyclopedia of chemical Technology. 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Manuales: Manual del Ingeniero químico (Perry…). 4a ed. en español</a:t>
            </a:r>
            <a:r>
              <a:rPr kumimoji="0" lang="es-ES" altLang="es-ES" sz="20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Ejemplo 4 – Libros electrónicos en el Catálogo Fama o en Plataformas como e-Libro </a:t>
            </a:r>
          </a:p>
          <a:p>
            <a:pPr algn="just"/>
            <a:r>
              <a:rPr kumimoji="0" lang="es-ES" altLang="es-ES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Permite descargar hasta 10 </a:t>
            </a:r>
            <a:r>
              <a:rPr kumimoji="0" lang="es-ES" altLang="es-ES" sz="20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libros a la vez </a:t>
            </a:r>
            <a:r>
              <a:rPr kumimoji="0" lang="es-ES" altLang="es-ES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(14 días de duración cada préstamo).</a:t>
            </a:r>
            <a:endParaRPr kumimoji="0" lang="es-ES" altLang="es-ES" sz="20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Imagen 9" descr="https://libapps-eu.s3.amazonaws.com/accounts/1386/images/e-libro_36.jpg">
            <a:extLst>
              <a:ext uri="{FF2B5EF4-FFF2-40B4-BE49-F238E27FC236}">
                <a16:creationId xmlns:a16="http://schemas.microsoft.com/office/drawing/2014/main" id="{544147CE-B066-43C7-9BBE-47452E42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28" y="3777743"/>
            <a:ext cx="1945041" cy="7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B774D04-D406-43F1-B4B9-2F6CE4C2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71" y="4716925"/>
            <a:ext cx="1079900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Revistas impresas y electrónicas.   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Ejemplo 5 –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Tecnoaqua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Ingeniería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Química /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 </a:t>
            </a:r>
            <a:r>
              <a:rPr kumimoji="0" lang="es-ES" altLang="es-E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[Recurso electrónico]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Artículos, congresos, patentes.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buscamos en bases de datos bibliográficas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http://guiasbus.us.es/ingenieria/basesdedatos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88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617E8F-E5DF-45A2-BA5A-6851099082EA}"/>
              </a:ext>
            </a:extLst>
          </p:cNvPr>
          <p:cNvSpPr txBox="1"/>
          <p:nvPr/>
        </p:nvSpPr>
        <p:spPr>
          <a:xfrm>
            <a:off x="531891" y="618599"/>
            <a:ext cx="1112821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Bibliografía recomendada por vuestra </a:t>
            </a:r>
            <a:r>
              <a:rPr kumimoji="0" lang="es-ES" altLang="es-E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profesora</a:t>
            </a: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https://biblus.us.es/bib2/bibrec/</a:t>
            </a:r>
            <a:r>
              <a:rPr lang="es-ES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ES" altLang="es-E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71DD52-355F-485C-9BCC-63727E5B8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214" y="1438611"/>
            <a:ext cx="6920226" cy="48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90B86C8-EC2D-4074-9850-043F17242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836" y="275287"/>
            <a:ext cx="4574111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DIALNET: Base de datos o portal de producción científica española</a:t>
            </a:r>
            <a:endParaRPr lang="es-ES" altLang="es-E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Contiene: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11.000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revistas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españolas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apítulos de libros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Comunicaciones a congresos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Tesis doctorales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Aprox. un  20% de los más de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millones de documentos que reseña  son accesibles </a:t>
            </a:r>
            <a:r>
              <a:rPr lang="es-ES" altLang="es-ES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texto completo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s-ES" altLang="es-E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kumimoji="0" lang="es-ES" altLang="es-ES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Multidisciplinar, aunque mejor para información sobre CCSS y Humanidades que para Ciencia y Tecnología.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Búsqueda en español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Acceso libre en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http://dialnet.unirioja.es</a:t>
            </a: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481617-807E-4AC5-9EDD-436FF8158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3" y="1398232"/>
            <a:ext cx="6465303" cy="40489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896600-FD40-46B8-A7D4-302FCF67CB23}"/>
              </a:ext>
            </a:extLst>
          </p:cNvPr>
          <p:cNvSpPr txBox="1"/>
          <p:nvPr/>
        </p:nvSpPr>
        <p:spPr>
          <a:xfrm>
            <a:off x="576387" y="674339"/>
            <a:ext cx="6096000" cy="4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Artículos en español y más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0A34ECA-6756-4244-806C-288F175284BD}"/>
              </a:ext>
            </a:extLst>
          </p:cNvPr>
          <p:cNvSpPr/>
          <p:nvPr/>
        </p:nvSpPr>
        <p:spPr>
          <a:xfrm>
            <a:off x="436701" y="5010539"/>
            <a:ext cx="1569720" cy="7371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CB6705D-1FEB-4129-9E6E-1A5BFD8372AE}"/>
              </a:ext>
            </a:extLst>
          </p:cNvPr>
          <p:cNvSpPr txBox="1"/>
          <p:nvPr/>
        </p:nvSpPr>
        <p:spPr>
          <a:xfrm>
            <a:off x="550261" y="5980080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Ejemplos búsqueda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“intercambiadores de calor” / “cogeneración de biogás”/ “fangos activados” 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DE460B9-EBD4-47CF-BAB8-8BA7B5BAE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135" y="1819471"/>
            <a:ext cx="3563279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 más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1.300.000 registros bibliográficos de artículos contenidos en unas 4.170 revistas científicas españolas. </a:t>
            </a:r>
          </a:p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2000" dirty="0">
              <a:solidFill>
                <a:srgbClr val="72727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 referencias de los artículos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 completo 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aquellos 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publicados en revistas CSIC en Acceso abierto.  </a:t>
            </a:r>
          </a:p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rgbClr val="727272"/>
              </a:solidFill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048CD7-345C-4564-9550-E3F6EA70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67" y="1406860"/>
            <a:ext cx="6437515" cy="47459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815EB15-3580-4775-AC26-1906BC682B79}"/>
              </a:ext>
            </a:extLst>
          </p:cNvPr>
          <p:cNvSpPr txBox="1"/>
          <p:nvPr/>
        </p:nvSpPr>
        <p:spPr>
          <a:xfrm>
            <a:off x="7539135" y="5174236"/>
            <a:ext cx="346064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72727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https://indices.csic.es/en-x-simple</a:t>
            </a:r>
            <a:endParaRPr lang="es-ES" sz="1400" dirty="0">
              <a:solidFill>
                <a:srgbClr val="727272"/>
              </a:solidFill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rgbClr val="7272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Ejemplos: 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Reactores de membrana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Lecho poroso / Decantadores / Aprovechamiento de aguas residuales 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rgbClr val="727272"/>
              </a:solidFill>
              <a:effectLst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B10D1D-8220-4A39-B8E9-9D885DC1FDDC}"/>
              </a:ext>
            </a:extLst>
          </p:cNvPr>
          <p:cNvSpPr txBox="1"/>
          <p:nvPr/>
        </p:nvSpPr>
        <p:spPr>
          <a:xfrm>
            <a:off x="7539135" y="693385"/>
            <a:ext cx="4338127" cy="1076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 err="1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ÍnDICEsCSIC</a:t>
            </a:r>
            <a:endParaRPr kumimoji="0" lang="es-ES" altLang="es-ES" sz="2000" b="1" i="0" u="none" strike="noStrike" cap="none" normalizeH="0" baseline="0" dirty="0">
              <a:ln>
                <a:noFill/>
              </a:ln>
              <a:solidFill>
                <a:srgbClr val="7272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Artículos Base de datos del Consejo Superior de Investigaciones Científicas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B74B17-6DF8-41E9-8259-E6B3DFC034FF}"/>
              </a:ext>
            </a:extLst>
          </p:cNvPr>
          <p:cNvSpPr txBox="1"/>
          <p:nvPr/>
        </p:nvSpPr>
        <p:spPr>
          <a:xfrm>
            <a:off x="503608" y="714109"/>
            <a:ext cx="6096000" cy="4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none" strike="noStrike" cap="none" normalizeH="0" baseline="0" dirty="0">
                <a:ln>
                  <a:noFill/>
                </a:ln>
                <a:solidFill>
                  <a:srgbClr val="727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Artículos en español y más</a:t>
            </a:r>
          </a:p>
        </p:txBody>
      </p:sp>
    </p:spTree>
    <p:extLst>
      <p:ext uri="{BB962C8B-B14F-4D97-AF65-F5344CB8AC3E}">
        <p14:creationId xmlns:p14="http://schemas.microsoft.com/office/powerpoint/2010/main" val="1079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607</Words>
  <Application>Microsoft Office PowerPoint</Application>
  <PresentationFormat>Panorámica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Lato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biblioteca</dc:creator>
  <cp:lastModifiedBy>biblioteca</cp:lastModifiedBy>
  <cp:revision>95</cp:revision>
  <dcterms:created xsi:type="dcterms:W3CDTF">2021-02-10T13:16:20Z</dcterms:created>
  <dcterms:modified xsi:type="dcterms:W3CDTF">2021-03-10T10:38:35Z</dcterms:modified>
</cp:coreProperties>
</file>