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57" r:id="rId3"/>
    <p:sldId id="296" r:id="rId4"/>
    <p:sldId id="263" r:id="rId5"/>
    <p:sldId id="258" r:id="rId6"/>
    <p:sldId id="259" r:id="rId7"/>
    <p:sldId id="268" r:id="rId8"/>
    <p:sldId id="269" r:id="rId9"/>
    <p:sldId id="260" r:id="rId10"/>
    <p:sldId id="261" r:id="rId11"/>
    <p:sldId id="266" r:id="rId12"/>
    <p:sldId id="267" r:id="rId13"/>
    <p:sldId id="264" r:id="rId14"/>
    <p:sldId id="270" r:id="rId15"/>
    <p:sldId id="271" r:id="rId16"/>
    <p:sldId id="272" r:id="rId17"/>
    <p:sldId id="273" r:id="rId18"/>
    <p:sldId id="275" r:id="rId19"/>
    <p:sldId id="274" r:id="rId20"/>
    <p:sldId id="276" r:id="rId21"/>
    <p:sldId id="277" r:id="rId22"/>
    <p:sldId id="278" r:id="rId23"/>
    <p:sldId id="279" r:id="rId24"/>
    <p:sldId id="265" r:id="rId25"/>
    <p:sldId id="280" r:id="rId26"/>
    <p:sldId id="282" r:id="rId27"/>
    <p:sldId id="285" r:id="rId28"/>
    <p:sldId id="284" r:id="rId29"/>
    <p:sldId id="283" r:id="rId30"/>
    <p:sldId id="286" r:id="rId31"/>
    <p:sldId id="287" r:id="rId32"/>
    <p:sldId id="292" r:id="rId33"/>
    <p:sldId id="288" r:id="rId34"/>
    <p:sldId id="289" r:id="rId35"/>
    <p:sldId id="290" r:id="rId36"/>
    <p:sldId id="291" r:id="rId37"/>
  </p:sldIdLst>
  <p:sldSz cx="9144000" cy="6858000" type="screen4x3"/>
  <p:notesSz cx="6669088"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Ángel" initials="JAG" lastIdx="3" clrIdx="0">
    <p:extLst>
      <p:ext uri="{19B8F6BF-5375-455C-9EA6-DF929625EA0E}">
        <p15:presenceInfo xmlns:p15="http://schemas.microsoft.com/office/powerpoint/2012/main" userId="Juan Áng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1E1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145" autoAdjust="0"/>
  </p:normalViewPr>
  <p:slideViewPr>
    <p:cSldViewPr snapToGrid="0">
      <p:cViewPr varScale="1">
        <p:scale>
          <a:sx n="71" d="100"/>
          <a:sy n="71" d="100"/>
        </p:scale>
        <p:origin x="509" y="48"/>
      </p:cViewPr>
      <p:guideLst/>
    </p:cSldViewPr>
  </p:slideViewPr>
  <p:notesTextViewPr>
    <p:cViewPr>
      <p:scale>
        <a:sx n="1" d="1"/>
        <a:sy n="1" d="1"/>
      </p:scale>
      <p:origin x="0" y="-16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1A9AFBA8-A8F7-4347-9E74-5620E06126A0}" type="datetimeFigureOut">
              <a:rPr lang="es-ES" smtClean="0"/>
              <a:t>17/12/2015</a:t>
            </a:fld>
            <a:endParaRPr lang="es-ES"/>
          </a:p>
        </p:txBody>
      </p:sp>
      <p:sp>
        <p:nvSpPr>
          <p:cNvPr id="4" name="Marcador de pie de página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021DA412-35CD-4406-891A-B5EA4A8FA9EF}" type="slidenum">
              <a:rPr lang="es-ES" smtClean="0"/>
              <a:t>‹Nº›</a:t>
            </a:fld>
            <a:endParaRPr lang="es-ES"/>
          </a:p>
        </p:txBody>
      </p:sp>
    </p:spTree>
    <p:extLst>
      <p:ext uri="{BB962C8B-B14F-4D97-AF65-F5344CB8AC3E}">
        <p14:creationId xmlns:p14="http://schemas.microsoft.com/office/powerpoint/2010/main" val="3021172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29FB7180-5DA3-4A6B-B073-2C3B36EC6160}" type="datetimeFigureOut">
              <a:rPr lang="es-ES" smtClean="0"/>
              <a:t>17/12/2015</a:t>
            </a:fld>
            <a:endParaRPr lang="es-ES"/>
          </a:p>
        </p:txBody>
      </p:sp>
      <p:sp>
        <p:nvSpPr>
          <p:cNvPr id="4" name="Marcador de imagen de diapositiva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082CA721-E16D-459B-B292-FCA3825611F5}" type="slidenum">
              <a:rPr lang="es-ES" smtClean="0"/>
              <a:t>‹Nº›</a:t>
            </a:fld>
            <a:endParaRPr lang="es-ES"/>
          </a:p>
        </p:txBody>
      </p:sp>
    </p:spTree>
    <p:extLst>
      <p:ext uri="{BB962C8B-B14F-4D97-AF65-F5344CB8AC3E}">
        <p14:creationId xmlns:p14="http://schemas.microsoft.com/office/powerpoint/2010/main" val="183451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Vamos a hablar de las expectativas de los usuarios con respecto</a:t>
            </a:r>
            <a:r>
              <a:rPr lang="es-ES" baseline="0" dirty="0" smtClean="0"/>
              <a:t> a los servicios que ofrecemos o se pudieran ofertar tras la realización de diferentes reuniones con alumnos, profesores y personal de la BUS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a:t>
            </a:fld>
            <a:endParaRPr lang="es-ES"/>
          </a:p>
        </p:txBody>
      </p:sp>
    </p:spTree>
    <p:extLst>
      <p:ext uri="{BB962C8B-B14F-4D97-AF65-F5344CB8AC3E}">
        <p14:creationId xmlns:p14="http://schemas.microsoft.com/office/powerpoint/2010/main" val="112155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reuniones</a:t>
            </a:r>
            <a:r>
              <a:rPr lang="es-ES" baseline="0" dirty="0" smtClean="0"/>
              <a:t> han sido grabadas solicitando a cada participante el consentimiento para ello, garantizando la confidencialidad de los reunidos. Las reuniones se realizaron en junio y octubre</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10</a:t>
            </a:fld>
            <a:endParaRPr lang="es-ES"/>
          </a:p>
        </p:txBody>
      </p:sp>
    </p:spTree>
    <p:extLst>
      <p:ext uri="{BB962C8B-B14F-4D97-AF65-F5344CB8AC3E}">
        <p14:creationId xmlns:p14="http://schemas.microsoft.com/office/powerpoint/2010/main" val="149160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Al igual que</a:t>
            </a:r>
            <a:r>
              <a:rPr lang="es-ES" baseline="0" dirty="0" smtClean="0"/>
              <a:t> se realizó con las encuestas de satisfacción, sus comentarios han sido clasificados por tipo de usuario y áreas a mejorar. </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11</a:t>
            </a:fld>
            <a:endParaRPr lang="es-ES"/>
          </a:p>
        </p:txBody>
      </p:sp>
    </p:spTree>
    <p:extLst>
      <p:ext uri="{BB962C8B-B14F-4D97-AF65-F5344CB8AC3E}">
        <p14:creationId xmlns:p14="http://schemas.microsoft.com/office/powerpoint/2010/main" val="1623564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Toda la información obtenida, junto con lo aportado anteriormente nos ha permitido crear informes sobre las necesidades de los alumnos (grado y posgrado, puesto que coinciden en muchas de sus valoraciones) y PDI.</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12</a:t>
            </a:fld>
            <a:endParaRPr lang="es-ES"/>
          </a:p>
        </p:txBody>
      </p:sp>
    </p:spTree>
    <p:extLst>
      <p:ext uri="{BB962C8B-B14F-4D97-AF65-F5344CB8AC3E}">
        <p14:creationId xmlns:p14="http://schemas.microsoft.com/office/powerpoint/2010/main" val="3078532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13</a:t>
            </a:fld>
            <a:endParaRPr lang="es-ES"/>
          </a:p>
        </p:txBody>
      </p:sp>
    </p:spTree>
    <p:extLst>
      <p:ext uri="{BB962C8B-B14F-4D97-AF65-F5344CB8AC3E}">
        <p14:creationId xmlns:p14="http://schemas.microsoft.com/office/powerpoint/2010/main" val="101678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Al igual que lo detectado en las</a:t>
            </a:r>
            <a:r>
              <a:rPr lang="es-ES" baseline="0" dirty="0" smtClean="0"/>
              <a:t> encuesta de satisfacción, los comentarios más escuchados en las reuniones con los alumnos hacían referencia a los espacios, colecciones, horarios y préstamos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14</a:t>
            </a:fld>
            <a:endParaRPr lang="es-ES"/>
          </a:p>
        </p:txBody>
      </p:sp>
    </p:spTree>
    <p:extLst>
      <p:ext uri="{BB962C8B-B14F-4D97-AF65-F5344CB8AC3E}">
        <p14:creationId xmlns:p14="http://schemas.microsoft.com/office/powerpoint/2010/main" val="3836173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ESPACIOS: buscan luz natural, más salas de trabajo, mobiliario más</a:t>
            </a:r>
            <a:r>
              <a:rPr lang="es-ES" baseline="0" dirty="0" smtClean="0"/>
              <a:t> cómodo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15</a:t>
            </a:fld>
            <a:endParaRPr lang="es-ES"/>
          </a:p>
        </p:txBody>
      </p:sp>
    </p:spTree>
    <p:extLst>
      <p:ext uri="{BB962C8B-B14F-4D97-AF65-F5344CB8AC3E}">
        <p14:creationId xmlns:p14="http://schemas.microsoft.com/office/powerpoint/2010/main" val="143337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COLECCIONES: pertinencia del Fondo a los</a:t>
            </a:r>
            <a:r>
              <a:rPr lang="es-ES" baseline="0" dirty="0" smtClean="0"/>
              <a:t> estudios de la Facultad en la que la Biblioteca presta sus servicios, un mayor acceso a los fondos (digitales y físicos). Mayor digitalización de las obras (sobre todo de aquellos documentos de los que hay pocos ejemplares), una mayor coherencia en la compra de ejemplares y en la materia y una mejor señalización/localización de los fondos. Se hablaba de fondos que pueden estar en centros con varios edificios; especificar en la signatura o en el registro en qué edificio se encuentra el documento y más control con el acceso a los libros de los departamentos. Aparecen en Fama pero en muchos casos no se los dan en préstamo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16</a:t>
            </a:fld>
            <a:endParaRPr lang="es-ES"/>
          </a:p>
        </p:txBody>
      </p:sp>
    </p:spTree>
    <p:extLst>
      <p:ext uri="{BB962C8B-B14F-4D97-AF65-F5344CB8AC3E}">
        <p14:creationId xmlns:p14="http://schemas.microsoft.com/office/powerpoint/2010/main" val="139704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COLECCIONES.</a:t>
            </a:r>
            <a:r>
              <a:rPr lang="es-ES" baseline="0" dirty="0" smtClean="0"/>
              <a:t> Documentos a texto completo en las plataformas; acceder a un resumen no les parece suficiente; demandan acceder gratuitamente a artículos, manuales completos de la bibliografía recomendada</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17</a:t>
            </a:fld>
            <a:endParaRPr lang="es-ES"/>
          </a:p>
        </p:txBody>
      </p:sp>
    </p:spTree>
    <p:extLst>
      <p:ext uri="{BB962C8B-B14F-4D97-AF65-F5344CB8AC3E}">
        <p14:creationId xmlns:p14="http://schemas.microsoft.com/office/powerpoint/2010/main" val="3147519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COLECCIÓN: conocer tanto qué se compra (ya se hace a través de los tableros de Pinterest de varias bibliotecas, etc.) como lo que se ha expurgado para estar al día en</a:t>
            </a:r>
            <a:r>
              <a:rPr lang="es-ES" baseline="0" dirty="0" smtClean="0"/>
              <a:t> el fondo documental con el que cuentan</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18</a:t>
            </a:fld>
            <a:endParaRPr lang="es-ES"/>
          </a:p>
        </p:txBody>
      </p:sp>
    </p:spTree>
    <p:extLst>
      <p:ext uri="{BB962C8B-B14F-4D97-AF65-F5344CB8AC3E}">
        <p14:creationId xmlns:p14="http://schemas.microsoft.com/office/powerpoint/2010/main" val="324353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HORARIOS:</a:t>
            </a:r>
            <a:r>
              <a:rPr lang="es-ES" baseline="0" dirty="0" smtClean="0"/>
              <a:t> amplios, principalmente en fechas especiales (exámenes) y verano, puesto que muchos posgrados utilizan el periodo estival para realizar sus TFG, Tesis, etc. Demandan una apertura más amplia de cara a hacer consultas, solicitar préstamos, etc.</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19</a:t>
            </a:fld>
            <a:endParaRPr lang="es-ES"/>
          </a:p>
        </p:txBody>
      </p:sp>
    </p:spTree>
    <p:extLst>
      <p:ext uri="{BB962C8B-B14F-4D97-AF65-F5344CB8AC3E}">
        <p14:creationId xmlns:p14="http://schemas.microsoft.com/office/powerpoint/2010/main" val="162644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Nosotros</a:t>
            </a:r>
            <a:r>
              <a:rPr lang="es-ES" baseline="0" dirty="0" smtClean="0"/>
              <a:t> somos la parte que está ahora subida en el estrado, pero este trabajo ha sido posible gracias a…</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a:t>
            </a:fld>
            <a:endParaRPr lang="es-ES"/>
          </a:p>
        </p:txBody>
      </p:sp>
    </p:spTree>
    <p:extLst>
      <p:ext uri="{BB962C8B-B14F-4D97-AF65-F5344CB8AC3E}">
        <p14:creationId xmlns:p14="http://schemas.microsoft.com/office/powerpoint/2010/main" val="144271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FORMACIÓN:</a:t>
            </a:r>
            <a:r>
              <a:rPr lang="es-ES" baseline="0" dirty="0" smtClean="0"/>
              <a:t> en un mundo académico en que un certificado puede marcar una pequeña diferencia curricular, los alumnos ven importante que tras la realización de los cursos de la biblioteca, se les entregue un certificado de asistencia y/o aprovechamiento. </a:t>
            </a:r>
          </a:p>
          <a:p>
            <a:r>
              <a:rPr lang="es-ES" baseline="0" dirty="0" smtClean="0"/>
              <a:t>Coinciden en que hay que difundir más los cursos y realizar actividades diversas (culturales) que acerquen al usuario a la Biblioteca. Gracias a esas actividades, llamémoslas paralelas (invitar a un autor, realizar un taller de ilustración, proyecciones, etc.), el usuario acude a la Biblioteca, nos conoce y a su vez, conoce nuestros servicios.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20</a:t>
            </a:fld>
            <a:endParaRPr lang="es-ES"/>
          </a:p>
        </p:txBody>
      </p:sp>
    </p:spTree>
    <p:extLst>
      <p:ext uri="{BB962C8B-B14F-4D97-AF65-F5344CB8AC3E}">
        <p14:creationId xmlns:p14="http://schemas.microsoft.com/office/powerpoint/2010/main" val="3180537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INFORMÁTICA:</a:t>
            </a:r>
            <a:r>
              <a:rPr lang="es-ES" baseline="0" dirty="0" smtClean="0"/>
              <a:t> la propia diapositiva ya lo dice…. Actualizado, libre de virus, amplio para poder dejar en casa el portátil personal y utilizar el proporcionado por la Biblioteca y con conexiones rápidas (la red WIFI, no depende de la Biblioteca) y mesas con electrificación.</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21</a:t>
            </a:fld>
            <a:endParaRPr lang="es-ES"/>
          </a:p>
        </p:txBody>
      </p:sp>
    </p:spTree>
    <p:extLst>
      <p:ext uri="{BB962C8B-B14F-4D97-AF65-F5344CB8AC3E}">
        <p14:creationId xmlns:p14="http://schemas.microsoft.com/office/powerpoint/2010/main" val="268779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PRÉSTAMO: ampliar el número de ejemplares.</a:t>
            </a:r>
            <a:r>
              <a:rPr lang="es-ES" baseline="0" dirty="0" smtClean="0"/>
              <a:t> Coinciden en pasar de 7 a 10 documentos. Prestar publicaciones periódicas puesto que hay revistas especializadas con muchos artículos de interés. En cuanto a las penalizaciones, sí están de acuerdo en que el usuario reincidente sea penalizado convenientemente, pero les parece excesivo la penalización por retraso en la devolución de los portátiles. CBUA e </a:t>
            </a:r>
            <a:r>
              <a:rPr lang="es-ES" baseline="0" dirty="0" err="1" smtClean="0"/>
              <a:t>Intercampus</a:t>
            </a:r>
            <a:r>
              <a:rPr lang="es-ES" baseline="0" dirty="0" smtClean="0"/>
              <a:t> –&gt; diferenciar los préstamos o más bien las reservas de documentos; al ser acumulativas, tienen que estar “jugando” con qué solicitan, qué no, qué cancelan para solicitar otro documento…</a:t>
            </a:r>
          </a:p>
          <a:p>
            <a:r>
              <a:rPr lang="es-ES" baseline="0" dirty="0" smtClean="0"/>
              <a:t>Control del PDI. Hace referencia a que el PDI solicita libros que se pueden pasar meses en sus despachos sin ser “conscientes” de que hay alumnos que también investigan y pueden utilizar esa misma publicación</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22</a:t>
            </a:fld>
            <a:endParaRPr lang="es-ES"/>
          </a:p>
        </p:txBody>
      </p:sp>
    </p:spTree>
    <p:extLst>
      <p:ext uri="{BB962C8B-B14F-4D97-AF65-F5344CB8AC3E}">
        <p14:creationId xmlns:p14="http://schemas.microsoft.com/office/powerpoint/2010/main" val="42325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¿Salas</a:t>
            </a:r>
            <a:r>
              <a:rPr lang="es-ES" baseline="0" dirty="0" smtClean="0"/>
              <a:t> de estudio o Salas de consulta? ¿Salas de silencio o Salas en las que se permita hablar? Tanto en grado como en posgrado, fueron ellos quienes empezaron el debate. Por una parte son conscientes del espacio y de la importancia del silencio facilitador de la concentración, pero por otra parte, también consideran que el fondo de las estanterías no sólo es de préstamo, es de consulta y como tal, puede llevar al debate, al intercambio de opiniones en un tono de voz moderado. Hablamos aquí de que las Bibliotecas sean centros vivos generadores de conocimiento y no salas silenciosas de estudio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23</a:t>
            </a:fld>
            <a:endParaRPr lang="es-ES"/>
          </a:p>
        </p:txBody>
      </p:sp>
    </p:spTree>
    <p:extLst>
      <p:ext uri="{BB962C8B-B14F-4D97-AF65-F5344CB8AC3E}">
        <p14:creationId xmlns:p14="http://schemas.microsoft.com/office/powerpoint/2010/main" val="3803578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24</a:t>
            </a:fld>
            <a:endParaRPr lang="es-ES"/>
          </a:p>
        </p:txBody>
      </p:sp>
    </p:spTree>
    <p:extLst>
      <p:ext uri="{BB962C8B-B14F-4D97-AF65-F5344CB8AC3E}">
        <p14:creationId xmlns:p14="http://schemas.microsoft.com/office/powerpoint/2010/main" val="588759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PDI: Como se puede ver, coinciden con los</a:t>
            </a:r>
            <a:r>
              <a:rPr lang="es-ES" baseline="0" dirty="0" smtClean="0"/>
              <a:t> alumnos. La diferencia, mínima la encontramos en los Recursos electrónicos; al ser un grupo de usuarios más centrado en la investigación, el acceso a la información es un pilar básico de sus demandas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25</a:t>
            </a:fld>
            <a:endParaRPr lang="es-ES"/>
          </a:p>
        </p:txBody>
      </p:sp>
    </p:spTree>
    <p:extLst>
      <p:ext uri="{BB962C8B-B14F-4D97-AF65-F5344CB8AC3E}">
        <p14:creationId xmlns:p14="http://schemas.microsoft.com/office/powerpoint/2010/main" val="1175489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COLECCIONES/FAMA: demandan menos ruido en el buscador, más pertinencia en las búsquedas realizadas. La clasificación acorde a las necesidades se da en campos del conocimiento muy concretos. Los matemáticos tienen su propia clasificación universal, por ejemplo. No entienden que sea necesaria la CDU; son partidarios de que llegado el caso, convivan las dos clasificaciones. Coinciden</a:t>
            </a:r>
            <a:r>
              <a:rPr lang="es-ES" baseline="0" dirty="0" smtClean="0"/>
              <a:t> en la digitalización de obras, transparencia en política de adquisiciones y cancelaciones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26</a:t>
            </a:fld>
            <a:endParaRPr lang="es-ES"/>
          </a:p>
        </p:txBody>
      </p:sp>
    </p:spTree>
    <p:extLst>
      <p:ext uri="{BB962C8B-B14F-4D97-AF65-F5344CB8AC3E}">
        <p14:creationId xmlns:p14="http://schemas.microsoft.com/office/powerpoint/2010/main" val="1452704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Enlazando con conocer qué se compra, qué se cancela, qué se expurga, les gustaría participar en reuniones para valorar qué se cancela.</a:t>
            </a:r>
            <a:r>
              <a:rPr lang="es-ES" baseline="0" dirty="0" smtClean="0"/>
              <a:t> Es cierto que los criterios de usabilidad de la colección utilizados a nivel de gestión de la colección, chocan con la idea de ellos, más centrada en el “renombre” del producto. “Hay que tener tal colección o tal suscripción porque no hay biblioteca que no la tenga… se use o no se use el producto”.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27</a:t>
            </a:fld>
            <a:endParaRPr lang="es-ES"/>
          </a:p>
        </p:txBody>
      </p:sp>
    </p:spTree>
    <p:extLst>
      <p:ext uri="{BB962C8B-B14F-4D97-AF65-F5344CB8AC3E}">
        <p14:creationId xmlns:p14="http://schemas.microsoft.com/office/powerpoint/2010/main" val="659819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Enlazando con lo anterior, demandarían</a:t>
            </a:r>
            <a:r>
              <a:rPr lang="es-ES" baseline="0" dirty="0" smtClean="0"/>
              <a:t> un espacio virtual en que tengan un rápido acceso a las adquisiciones, cancelaciones, nuevos recursos-e y actividades (coinciden con los alumnos). Quieren estar al día de todo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28</a:t>
            </a:fld>
            <a:endParaRPr lang="es-ES"/>
          </a:p>
        </p:txBody>
      </p:sp>
    </p:spTree>
    <p:extLst>
      <p:ext uri="{BB962C8B-B14F-4D97-AF65-F5344CB8AC3E}">
        <p14:creationId xmlns:p14="http://schemas.microsoft.com/office/powerpoint/2010/main" val="3031974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PRÉSTAMO: coinciden en más ejemplares</a:t>
            </a:r>
            <a:r>
              <a:rPr lang="es-ES" baseline="0" dirty="0" smtClean="0"/>
              <a:t> y ampliar el plazo de devolución. También ven necesaria la creación del perfil investigador visitante para que puedan solicitar los fondos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29</a:t>
            </a:fld>
            <a:endParaRPr lang="es-ES"/>
          </a:p>
        </p:txBody>
      </p:sp>
    </p:spTree>
    <p:extLst>
      <p:ext uri="{BB962C8B-B14F-4D97-AF65-F5344CB8AC3E}">
        <p14:creationId xmlns:p14="http://schemas.microsoft.com/office/powerpoint/2010/main" val="69239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por supuesto, en nombre del equipo, dar las gracias a todos los Responsables</a:t>
            </a:r>
            <a:r>
              <a:rPr lang="es-ES" baseline="0" dirty="0" smtClean="0"/>
              <a:t> de Bibliotecas por facilitarnos el acceso a los alumnos y a los profesores para la realización del trabajo.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a:t>
            </a:fld>
            <a:endParaRPr lang="es-ES"/>
          </a:p>
        </p:txBody>
      </p:sp>
    </p:spTree>
    <p:extLst>
      <p:ext uri="{BB962C8B-B14F-4D97-AF65-F5344CB8AC3E}">
        <p14:creationId xmlns:p14="http://schemas.microsoft.com/office/powerpoint/2010/main" val="3333578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FORMACIÓN: si bien el personal</a:t>
            </a:r>
            <a:r>
              <a:rPr lang="es-ES" baseline="0" dirty="0" smtClean="0"/>
              <a:t> investigador y profesorado se encuentra y/o considera formado, sí les gustaría que los cursos que se ofertan para ellos se hagan extensibles a los alumnos de primero. De esa manera, se evitarían tener que estar corrigiendo citas, formando ellos y llegarían a últimos cursos con mucho trabajo adelantado de cara a la realización de sus trabajo finales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30</a:t>
            </a:fld>
            <a:endParaRPr lang="es-ES"/>
          </a:p>
        </p:txBody>
      </p:sp>
    </p:spTree>
    <p:extLst>
      <p:ext uri="{BB962C8B-B14F-4D97-AF65-F5344CB8AC3E}">
        <p14:creationId xmlns:p14="http://schemas.microsoft.com/office/powerpoint/2010/main" val="1798890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FORMACIÓN:</a:t>
            </a:r>
            <a:r>
              <a:rPr lang="es-ES" baseline="0" dirty="0" smtClean="0"/>
              <a:t> coinciden en una mayor difusión de los cursos destinados al PDI</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31</a:t>
            </a:fld>
            <a:endParaRPr lang="es-ES"/>
          </a:p>
        </p:txBody>
      </p:sp>
    </p:spTree>
    <p:extLst>
      <p:ext uri="{BB962C8B-B14F-4D97-AF65-F5344CB8AC3E}">
        <p14:creationId xmlns:p14="http://schemas.microsoft.com/office/powerpoint/2010/main" val="1064549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FORMACIÓN:</a:t>
            </a:r>
            <a:r>
              <a:rPr lang="es-ES" baseline="0" dirty="0" smtClean="0"/>
              <a:t> en este caso del personal. Les gustaría que el bibliotecario conozca en profundidad el fondo documental de la biblioteca en la que presta sus servicios. Formación para TAB/TEB, personal especializado en informática</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32</a:t>
            </a:fld>
            <a:endParaRPr lang="es-ES"/>
          </a:p>
        </p:txBody>
      </p:sp>
    </p:spTree>
    <p:extLst>
      <p:ext uri="{BB962C8B-B14F-4D97-AF65-F5344CB8AC3E}">
        <p14:creationId xmlns:p14="http://schemas.microsoft.com/office/powerpoint/2010/main" val="1636668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33</a:t>
            </a:fld>
            <a:endParaRPr lang="es-ES"/>
          </a:p>
        </p:txBody>
      </p:sp>
    </p:spTree>
    <p:extLst>
      <p:ext uri="{BB962C8B-B14F-4D97-AF65-F5344CB8AC3E}">
        <p14:creationId xmlns:p14="http://schemas.microsoft.com/office/powerpoint/2010/main" val="526658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 modo de cierre, todo lo anterior y</a:t>
            </a:r>
            <a:r>
              <a:rPr lang="es-ES" baseline="0" dirty="0" smtClean="0"/>
              <a:t> en líneas generales sobre las que hay que seguir trabajando…</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34</a:t>
            </a:fld>
            <a:endParaRPr lang="es-ES"/>
          </a:p>
        </p:txBody>
      </p:sp>
    </p:spTree>
    <p:extLst>
      <p:ext uri="{BB962C8B-B14F-4D97-AF65-F5344CB8AC3E}">
        <p14:creationId xmlns:p14="http://schemas.microsoft.com/office/powerpoint/2010/main" val="320844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35</a:t>
            </a:fld>
            <a:endParaRPr lang="es-ES"/>
          </a:p>
        </p:txBody>
      </p:sp>
    </p:spTree>
    <p:extLst>
      <p:ext uri="{BB962C8B-B14F-4D97-AF65-F5344CB8AC3E}">
        <p14:creationId xmlns:p14="http://schemas.microsoft.com/office/powerpoint/2010/main" val="2099739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36</a:t>
            </a:fld>
            <a:endParaRPr lang="es-ES"/>
          </a:p>
        </p:txBody>
      </p:sp>
    </p:spTree>
    <p:extLst>
      <p:ext uri="{BB962C8B-B14F-4D97-AF65-F5344CB8AC3E}">
        <p14:creationId xmlns:p14="http://schemas.microsoft.com/office/powerpoint/2010/main" val="227360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cita</a:t>
            </a:r>
            <a:r>
              <a:rPr lang="es-ES" baseline="0" dirty="0" smtClean="0"/>
              <a:t> puede emplearse desde dos puntos de vista. Por una parte:</a:t>
            </a:r>
          </a:p>
          <a:p>
            <a:r>
              <a:rPr lang="es-ES" baseline="0" dirty="0" smtClean="0"/>
              <a:t>Nunca sabemos cómo va a ser el usuario que tenemos enfrente, sus respuestas y opiniones, lo que nos puede proporcionar puntos de vista que no veíamos respecto a un tema; sus opiniones siempre son bienvenidas</a:t>
            </a:r>
          </a:p>
          <a:p>
            <a:r>
              <a:rPr lang="es-ES" baseline="0" dirty="0" smtClean="0"/>
              <a:t>Por otra parte:</a:t>
            </a:r>
          </a:p>
          <a:p>
            <a:r>
              <a:rPr lang="es-ES" baseline="0" dirty="0" smtClean="0"/>
              <a:t>El usuario, a su vez, muchas veces no sabe qué bibliotecario va a atenderle, si está puesto en la materia, etc. </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4</a:t>
            </a:fld>
            <a:endParaRPr lang="es-ES"/>
          </a:p>
        </p:txBody>
      </p:sp>
    </p:spTree>
    <p:extLst>
      <p:ext uri="{BB962C8B-B14F-4D97-AF65-F5344CB8AC3E}">
        <p14:creationId xmlns:p14="http://schemas.microsoft.com/office/powerpoint/2010/main" val="382576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5</a:t>
            </a:fld>
            <a:endParaRPr lang="es-ES"/>
          </a:p>
        </p:txBody>
      </p:sp>
    </p:spTree>
    <p:extLst>
      <p:ext uri="{BB962C8B-B14F-4D97-AF65-F5344CB8AC3E}">
        <p14:creationId xmlns:p14="http://schemas.microsoft.com/office/powerpoint/2010/main" val="2453946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Para la realización de un “catálogo/inventario de expectativas de los usuarios” se han tenido</a:t>
            </a:r>
            <a:r>
              <a:rPr lang="es-ES" baseline="0" dirty="0" smtClean="0"/>
              <a:t> en cuenta 4 factores/herramientas de trabajo:</a:t>
            </a:r>
          </a:p>
          <a:p>
            <a:pPr marL="171450" indent="-171450">
              <a:buFontTx/>
              <a:buChar char="-"/>
            </a:pPr>
            <a:r>
              <a:rPr lang="es-ES" baseline="0" dirty="0" smtClean="0"/>
              <a:t>Encuesta de Satisfacción</a:t>
            </a:r>
          </a:p>
          <a:p>
            <a:pPr marL="171450" indent="-171450">
              <a:buFontTx/>
              <a:buChar char="-"/>
            </a:pPr>
            <a:r>
              <a:rPr lang="es-ES" baseline="0" dirty="0" smtClean="0"/>
              <a:t>Comentarios en redes sociales (principalmente sobre las instalaciones)</a:t>
            </a:r>
          </a:p>
          <a:p>
            <a:pPr marL="171450" indent="-171450">
              <a:buFontTx/>
              <a:buChar char="-"/>
            </a:pPr>
            <a:r>
              <a:rPr lang="es-ES" baseline="0" dirty="0" smtClean="0"/>
              <a:t>Entrevistas a grupos focales que han sido grabadas y analizadas</a:t>
            </a:r>
          </a:p>
          <a:p>
            <a:pPr marL="171450" indent="-171450">
              <a:buFontTx/>
              <a:buChar char="-"/>
            </a:pPr>
            <a:r>
              <a:rPr lang="es-ES" baseline="0" dirty="0" smtClean="0"/>
              <a:t>Visión de los profesionales de la BUS</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6</a:t>
            </a:fld>
            <a:endParaRPr lang="es-ES"/>
          </a:p>
        </p:txBody>
      </p:sp>
    </p:spTree>
    <p:extLst>
      <p:ext uri="{BB962C8B-B14F-4D97-AF65-F5344CB8AC3E}">
        <p14:creationId xmlns:p14="http://schemas.microsoft.com/office/powerpoint/2010/main" val="317067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Respecto</a:t>
            </a:r>
            <a:r>
              <a:rPr lang="es-ES" baseline="0" dirty="0" smtClean="0"/>
              <a:t> a la encuesta de satisfacción, el ítem ¿Qué considera necesario para mejorar los servicios de la Biblioteca? nos ha aportado, a través de los comentarios, una visión de las áreas de mejora. Los comentarios se han agrupado por usuarios, biblioteca, área sobre la que hace el comentario a nivel general, ámbito concreto del comentario y un resumen de los comentarios. Gracias a ello se han ido clasificando los comentarios, lo que nos ha permitido saber en qué área nuestros usuarios realizarían mejoras. </a:t>
            </a:r>
          </a:p>
          <a:p>
            <a:r>
              <a:rPr lang="es-ES" baseline="0" dirty="0" smtClean="0"/>
              <a:t>En el informe de las expectativas de usuarios, colgado en la intranet se pueden ver más detalladamente las conclusiones de la Encuesta.</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7</a:t>
            </a:fld>
            <a:endParaRPr lang="es-ES"/>
          </a:p>
        </p:txBody>
      </p:sp>
    </p:spTree>
    <p:extLst>
      <p:ext uri="{BB962C8B-B14F-4D97-AF65-F5344CB8AC3E}">
        <p14:creationId xmlns:p14="http://schemas.microsoft.com/office/powerpoint/2010/main" val="228324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Tanto</a:t>
            </a:r>
            <a:r>
              <a:rPr lang="es-ES" baseline="0" dirty="0" smtClean="0"/>
              <a:t> los alumnos de grado, posgrado y PDI coinciden en muchos de sus comentarios. Como se puede ver, Espacios, Fondos/Colecciones, Horario, Normativa de Préstamo y Recursos electrónicos, aglutinan el mayor número de sugerencias. Teniendo como base inicial la encuesta de satisfacción se contactó con alumnos de grado, posgrado y personal investigador para realizar pequeñas sesiones presenciales, reuniones para conocer, a través de una serie de preguntas y un pequeño debate, sus opiniones sobre el funcionamiento de la BUS, sus servicios y qué mejorarían.</a:t>
            </a:r>
            <a:endParaRPr lang="es-ES" dirty="0"/>
          </a:p>
        </p:txBody>
      </p:sp>
      <p:sp>
        <p:nvSpPr>
          <p:cNvPr id="4" name="Marcador de número de diapositiva 3"/>
          <p:cNvSpPr>
            <a:spLocks noGrp="1"/>
          </p:cNvSpPr>
          <p:nvPr>
            <p:ph type="sldNum" sz="quarter" idx="10"/>
          </p:nvPr>
        </p:nvSpPr>
        <p:spPr/>
        <p:txBody>
          <a:bodyPr/>
          <a:lstStyle/>
          <a:p>
            <a:fld id="{082CA721-E16D-459B-B292-FCA3825611F5}" type="slidenum">
              <a:rPr lang="es-ES" smtClean="0"/>
              <a:t>8</a:t>
            </a:fld>
            <a:endParaRPr lang="es-ES"/>
          </a:p>
        </p:txBody>
      </p:sp>
    </p:spTree>
    <p:extLst>
      <p:ext uri="{BB962C8B-B14F-4D97-AF65-F5344CB8AC3E}">
        <p14:creationId xmlns:p14="http://schemas.microsoft.com/office/powerpoint/2010/main" val="280980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82CA721-E16D-459B-B292-FCA3825611F5}" type="slidenum">
              <a:rPr lang="es-ES" smtClean="0"/>
              <a:t>9</a:t>
            </a:fld>
            <a:endParaRPr lang="es-ES"/>
          </a:p>
        </p:txBody>
      </p:sp>
    </p:spTree>
    <p:extLst>
      <p:ext uri="{BB962C8B-B14F-4D97-AF65-F5344CB8AC3E}">
        <p14:creationId xmlns:p14="http://schemas.microsoft.com/office/powerpoint/2010/main" val="329583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C4B210A-F09D-460A-ADAA-F3D3CB3056CD}" type="datetimeFigureOut">
              <a:rPr lang="es-ES" smtClean="0"/>
              <a:t>17/12/2015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1735667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C4B210A-F09D-460A-ADAA-F3D3CB3056CD}" type="datetimeFigureOut">
              <a:rPr lang="es-ES" smtClean="0"/>
              <a:t>17/12/2015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376112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C4B210A-F09D-460A-ADAA-F3D3CB3056CD}" type="datetimeFigureOut">
              <a:rPr lang="es-ES" smtClean="0"/>
              <a:t>17/12/2015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363067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C4B210A-F09D-460A-ADAA-F3D3CB3056CD}" type="datetimeFigureOut">
              <a:rPr lang="es-ES" smtClean="0"/>
              <a:t>17/12/2015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237978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C4B210A-F09D-460A-ADAA-F3D3CB3056CD}" type="datetimeFigureOut">
              <a:rPr lang="es-ES" smtClean="0"/>
              <a:t>17/12/2015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197688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C4B210A-F09D-460A-ADAA-F3D3CB3056CD}" type="datetimeFigureOut">
              <a:rPr lang="es-ES" smtClean="0"/>
              <a:t>17/12/2015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229823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C4B210A-F09D-460A-ADAA-F3D3CB3056CD}" type="datetimeFigureOut">
              <a:rPr lang="es-ES" smtClean="0"/>
              <a:t>17/12/2015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653010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C4B210A-F09D-460A-ADAA-F3D3CB3056CD}" type="datetimeFigureOut">
              <a:rPr lang="es-ES" smtClean="0"/>
              <a:t>17/12/2015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347485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B210A-F09D-460A-ADAA-F3D3CB3056CD}" type="datetimeFigureOut">
              <a:rPr lang="es-ES" smtClean="0"/>
              <a:t>17/12/2015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1173151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C4B210A-F09D-460A-ADAA-F3D3CB3056CD}" type="datetimeFigureOut">
              <a:rPr lang="es-ES" smtClean="0"/>
              <a:t>17/12/2015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206003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C4B210A-F09D-460A-ADAA-F3D3CB3056CD}" type="datetimeFigureOut">
              <a:rPr lang="es-ES" smtClean="0"/>
              <a:t>17/12/2015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9D1E195-8DD2-4F94-B065-D601193B367D}" type="slidenum">
              <a:rPr lang="es-ES" smtClean="0"/>
              <a:t>‹Nº›</a:t>
            </a:fld>
            <a:endParaRPr lang="es-ES"/>
          </a:p>
        </p:txBody>
      </p:sp>
    </p:spTree>
    <p:extLst>
      <p:ext uri="{BB962C8B-B14F-4D97-AF65-F5344CB8AC3E}">
        <p14:creationId xmlns:p14="http://schemas.microsoft.com/office/powerpoint/2010/main" val="187049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B210A-F09D-460A-ADAA-F3D3CB3056CD}" type="datetimeFigureOut">
              <a:rPr lang="es-ES" smtClean="0"/>
              <a:t>17/12/2015</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1E195-8DD2-4F94-B065-D601193B367D}" type="slidenum">
              <a:rPr lang="es-ES" smtClean="0"/>
              <a:t>‹Nº›</a:t>
            </a:fld>
            <a:endParaRPr lang="es-ES"/>
          </a:p>
        </p:txBody>
      </p:sp>
    </p:spTree>
    <p:extLst>
      <p:ext uri="{BB962C8B-B14F-4D97-AF65-F5344CB8AC3E}">
        <p14:creationId xmlns:p14="http://schemas.microsoft.com/office/powerpoint/2010/main" val="40184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8.jp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mailto:jgonzalez54@us.es" TargetMode="External"/><Relationship Id="rId5" Type="http://schemas.openxmlformats.org/officeDocument/2006/relationships/hyperlink" Target="mailto:brito@us.es" TargetMode="Externa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n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3378" y="167954"/>
            <a:ext cx="1473012" cy="491407"/>
          </a:xfrm>
          <a:prstGeom prst="rect">
            <a:avLst/>
          </a:prstGeom>
        </p:spPr>
      </p:pic>
      <p:pic>
        <p:nvPicPr>
          <p:cNvPr id="8" name="Imagen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3607" y="1258256"/>
            <a:ext cx="3494833" cy="1246463"/>
          </a:xfrm>
          <a:prstGeom prst="rect">
            <a:avLst/>
          </a:prstGeom>
        </p:spPr>
      </p:pic>
      <p:sp>
        <p:nvSpPr>
          <p:cNvPr id="10" name="CuadroTexto 9"/>
          <p:cNvSpPr txBox="1"/>
          <p:nvPr/>
        </p:nvSpPr>
        <p:spPr>
          <a:xfrm>
            <a:off x="5139693" y="2721114"/>
            <a:ext cx="3429000" cy="707886"/>
          </a:xfrm>
          <a:prstGeom prst="rect">
            <a:avLst/>
          </a:prstGeom>
          <a:noFill/>
        </p:spPr>
        <p:txBody>
          <a:bodyPr wrap="square" rtlCol="0">
            <a:spAutoFit/>
          </a:bodyPr>
          <a:lstStyle/>
          <a:p>
            <a:r>
              <a:rPr lang="es-ES" sz="2000" b="1" dirty="0" smtClean="0"/>
              <a:t>Lola R. Brito </a:t>
            </a:r>
          </a:p>
          <a:p>
            <a:r>
              <a:rPr lang="es-ES" sz="2000" b="1" dirty="0" smtClean="0"/>
              <a:t>Juan </a:t>
            </a:r>
            <a:r>
              <a:rPr lang="es-ES" sz="2000" b="1" dirty="0"/>
              <a:t>Ángel González</a:t>
            </a:r>
          </a:p>
        </p:txBody>
      </p:sp>
      <p:sp>
        <p:nvSpPr>
          <p:cNvPr id="2" name="CuadroTexto 1"/>
          <p:cNvSpPr txBox="1"/>
          <p:nvPr/>
        </p:nvSpPr>
        <p:spPr>
          <a:xfrm>
            <a:off x="3215473" y="4503873"/>
            <a:ext cx="5797898" cy="369332"/>
          </a:xfrm>
          <a:prstGeom prst="rect">
            <a:avLst/>
          </a:prstGeom>
          <a:noFill/>
        </p:spPr>
        <p:txBody>
          <a:bodyPr wrap="square" rtlCol="0">
            <a:spAutoFit/>
          </a:bodyPr>
          <a:lstStyle/>
          <a:p>
            <a:r>
              <a:rPr lang="es-ES" dirty="0" smtClean="0">
                <a:solidFill>
                  <a:schemeClr val="bg1"/>
                </a:solidFill>
              </a:rPr>
              <a:t>VIII Jornada de Buenas Prácticas y Gestión del Conocimiento</a:t>
            </a:r>
            <a:endParaRPr lang="es-ES" dirty="0">
              <a:solidFill>
                <a:schemeClr val="bg1"/>
              </a:solidFill>
            </a:endParaRPr>
          </a:p>
        </p:txBody>
      </p:sp>
    </p:spTree>
    <p:extLst>
      <p:ext uri="{BB962C8B-B14F-4D97-AF65-F5344CB8AC3E}">
        <p14:creationId xmlns:p14="http://schemas.microsoft.com/office/powerpoint/2010/main" val="479074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ángulo 2"/>
          <p:cNvSpPr/>
          <p:nvPr/>
        </p:nvSpPr>
        <p:spPr>
          <a:xfrm>
            <a:off x="391885" y="174170"/>
            <a:ext cx="8360229" cy="707886"/>
          </a:xfrm>
          <a:prstGeom prst="rect">
            <a:avLst/>
          </a:prstGeom>
          <a:noFill/>
        </p:spPr>
        <p:txBody>
          <a:bodyPr wrap="square" lIns="91440" tIns="45720" rIns="91440" bIns="45720">
            <a:spAutoFit/>
          </a:bodyPr>
          <a:lstStyle/>
          <a:p>
            <a:pPr algn="ctr"/>
            <a:r>
              <a:rPr lang="es-ES" sz="4000" b="1" cap="none" spc="0" dirty="0" smtClean="0">
                <a:ln w="0"/>
                <a:gradFill>
                  <a:gsLst>
                    <a:gs pos="93000">
                      <a:srgbClr val="53575C"/>
                    </a:gs>
                    <a:gs pos="100000">
                      <a:srgbClr val="C5C7CA"/>
                    </a:gs>
                  </a:gsLst>
                  <a:lin ang="5400000"/>
                </a:gradFill>
                <a:effectLst/>
              </a:rPr>
              <a:t>Contactar con los grupos de interés</a:t>
            </a:r>
            <a:endParaRPr lang="es-ES" sz="4000" b="1" cap="none" spc="0" dirty="0">
              <a:ln w="0"/>
              <a:gradFill>
                <a:gsLst>
                  <a:gs pos="93000">
                    <a:srgbClr val="53575C"/>
                  </a:gs>
                  <a:gs pos="100000">
                    <a:srgbClr val="C5C7CA"/>
                  </a:gs>
                </a:gsLst>
                <a:lin ang="5400000"/>
              </a:gradFill>
              <a:effectLst/>
            </a:endParaRPr>
          </a:p>
        </p:txBody>
      </p:sp>
      <p:sp>
        <p:nvSpPr>
          <p:cNvPr id="4" name="CuadroTexto 3"/>
          <p:cNvSpPr txBox="1"/>
          <p:nvPr/>
        </p:nvSpPr>
        <p:spPr>
          <a:xfrm>
            <a:off x="914401" y="1251857"/>
            <a:ext cx="7696200" cy="400110"/>
          </a:xfrm>
          <a:prstGeom prst="rect">
            <a:avLst/>
          </a:prstGeom>
          <a:noFill/>
        </p:spPr>
        <p:txBody>
          <a:bodyPr wrap="square" rtlCol="0">
            <a:spAutoFit/>
          </a:bodyPr>
          <a:lstStyle/>
          <a:p>
            <a:r>
              <a:rPr lang="es-ES" sz="2000" b="1" dirty="0" smtClean="0">
                <a:latin typeface="Courier New" panose="02070309020205020404" pitchFamily="49" charset="0"/>
                <a:cs typeface="Courier New" panose="02070309020205020404" pitchFamily="49" charset="0"/>
              </a:rPr>
              <a:t>Entrevistas grabadas para su posterior estudio a</a:t>
            </a:r>
            <a:endParaRPr lang="es-ES" sz="2000" b="1" dirty="0">
              <a:latin typeface="Courier New" panose="02070309020205020404" pitchFamily="49" charset="0"/>
              <a:cs typeface="Courier New" panose="02070309020205020404" pitchFamily="49" charset="0"/>
            </a:endParaRPr>
          </a:p>
        </p:txBody>
      </p:sp>
      <p:sp>
        <p:nvSpPr>
          <p:cNvPr id="5" name="CuadroTexto 4"/>
          <p:cNvSpPr txBox="1"/>
          <p:nvPr/>
        </p:nvSpPr>
        <p:spPr>
          <a:xfrm>
            <a:off x="5236029" y="2021768"/>
            <a:ext cx="3254828" cy="2308324"/>
          </a:xfrm>
          <a:prstGeom prst="rect">
            <a:avLst/>
          </a:prstGeom>
          <a:noFill/>
        </p:spPr>
        <p:txBody>
          <a:bodyPr wrap="square" rtlCol="0">
            <a:spAutoFit/>
          </a:bodyPr>
          <a:lstStyle/>
          <a:p>
            <a:pPr marL="285750" indent="-285750">
              <a:buFont typeface="Arial" panose="020B0604020202020204" pitchFamily="34" charset="0"/>
              <a:buChar char="•"/>
            </a:pPr>
            <a:r>
              <a:rPr lang="es-ES" sz="2400" dirty="0" smtClean="0"/>
              <a:t>Estudiantes de Grado</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smtClean="0"/>
              <a:t>Estudiantes de Posgrado</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smtClean="0"/>
              <a:t>PDI</a:t>
            </a:r>
            <a:endParaRPr lang="es-ES" sz="2400" dirty="0"/>
          </a:p>
        </p:txBody>
      </p:sp>
      <p:sp>
        <p:nvSpPr>
          <p:cNvPr id="6" name="CuadroTexto 5"/>
          <p:cNvSpPr txBox="1"/>
          <p:nvPr/>
        </p:nvSpPr>
        <p:spPr>
          <a:xfrm>
            <a:off x="174171" y="4886160"/>
            <a:ext cx="8969829" cy="707886"/>
          </a:xfrm>
          <a:prstGeom prst="rect">
            <a:avLst/>
          </a:prstGeom>
          <a:noFill/>
        </p:spPr>
        <p:txBody>
          <a:bodyPr wrap="square" rtlCol="0">
            <a:spAutoFit/>
          </a:bodyPr>
          <a:lstStyle/>
          <a:p>
            <a:pPr algn="ctr"/>
            <a:r>
              <a:rPr lang="es-ES" sz="2000" dirty="0" smtClean="0">
                <a:latin typeface="Courier New" panose="02070309020205020404" pitchFamily="49" charset="0"/>
                <a:cs typeface="Courier New" panose="02070309020205020404" pitchFamily="49" charset="0"/>
              </a:rPr>
              <a:t>Sus </a:t>
            </a:r>
            <a:r>
              <a:rPr lang="es-ES" sz="2000" b="1" dirty="0" smtClean="0">
                <a:latin typeface="Courier New" panose="02070309020205020404" pitchFamily="49" charset="0"/>
                <a:cs typeface="Courier New" panose="02070309020205020404" pitchFamily="49" charset="0"/>
              </a:rPr>
              <a:t>aportaciones junto con lo detectado en los documentos anteriores nos aportan las siguientes mejoras</a:t>
            </a:r>
            <a:endParaRPr lang="es-E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97116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391885" y="174170"/>
            <a:ext cx="8360229" cy="707886"/>
          </a:xfrm>
          <a:prstGeom prst="rect">
            <a:avLst/>
          </a:prstGeom>
          <a:noFill/>
        </p:spPr>
        <p:txBody>
          <a:bodyPr wrap="square" lIns="91440" tIns="45720" rIns="91440" bIns="45720">
            <a:spAutoFit/>
          </a:bodyPr>
          <a:lstStyle/>
          <a:p>
            <a:pPr algn="ctr"/>
            <a:r>
              <a:rPr lang="es-ES" sz="4000" b="1" cap="none" spc="0" dirty="0" smtClean="0">
                <a:ln w="0"/>
                <a:gradFill>
                  <a:gsLst>
                    <a:gs pos="93000">
                      <a:srgbClr val="53575C"/>
                    </a:gs>
                    <a:gs pos="100000">
                      <a:srgbClr val="C5C7CA"/>
                    </a:gs>
                  </a:gsLst>
                  <a:lin ang="5400000"/>
                </a:gradFill>
                <a:effectLst/>
              </a:rPr>
              <a:t>Clasificar sus comentarios en áreas</a:t>
            </a:r>
            <a:endParaRPr lang="es-ES" sz="4000" b="1" cap="none" spc="0" dirty="0">
              <a:ln w="0"/>
              <a:gradFill>
                <a:gsLst>
                  <a:gs pos="93000">
                    <a:srgbClr val="53575C"/>
                  </a:gs>
                  <a:gs pos="100000">
                    <a:srgbClr val="C5C7CA"/>
                  </a:gs>
                </a:gsLst>
                <a:lin ang="5400000"/>
              </a:gradFill>
              <a:effectLst/>
            </a:endParaRPr>
          </a:p>
        </p:txBody>
      </p:sp>
      <p:pic>
        <p:nvPicPr>
          <p:cNvPr id="8" name="Imagen 7"/>
          <p:cNvPicPr>
            <a:picLocks noChangeAspect="1"/>
          </p:cNvPicPr>
          <p:nvPr/>
        </p:nvPicPr>
        <p:blipFill>
          <a:blip r:embed="rId4"/>
          <a:stretch>
            <a:fillRect/>
          </a:stretch>
        </p:blipFill>
        <p:spPr>
          <a:xfrm>
            <a:off x="0" y="1056226"/>
            <a:ext cx="9144000" cy="5422151"/>
          </a:xfrm>
          <a:prstGeom prst="rect">
            <a:avLst/>
          </a:prstGeom>
        </p:spPr>
      </p:pic>
    </p:spTree>
    <p:extLst>
      <p:ext uri="{BB962C8B-B14F-4D97-AF65-F5344CB8AC3E}">
        <p14:creationId xmlns:p14="http://schemas.microsoft.com/office/powerpoint/2010/main" val="1074322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391885" y="5259371"/>
            <a:ext cx="8360229" cy="707886"/>
          </a:xfrm>
          <a:prstGeom prst="rect">
            <a:avLst/>
          </a:prstGeom>
          <a:noFill/>
        </p:spPr>
        <p:txBody>
          <a:bodyPr wrap="square" lIns="91440" tIns="45720" rIns="91440" bIns="45720">
            <a:spAutoFit/>
          </a:bodyPr>
          <a:lstStyle/>
          <a:p>
            <a:pPr algn="ctr"/>
            <a:r>
              <a:rPr lang="es-ES" sz="4000" b="1" cap="none" spc="0" dirty="0" smtClean="0">
                <a:ln w="0"/>
                <a:gradFill>
                  <a:gsLst>
                    <a:gs pos="93000">
                      <a:srgbClr val="53575C"/>
                    </a:gs>
                    <a:gs pos="100000">
                      <a:srgbClr val="C5C7CA"/>
                    </a:gs>
                  </a:gsLst>
                  <a:lin ang="5400000"/>
                </a:gradFill>
                <a:effectLst/>
              </a:rPr>
              <a:t>Redacción de informes</a:t>
            </a:r>
            <a:endParaRPr lang="es-ES" sz="4000" b="1" cap="none" spc="0" dirty="0">
              <a:ln w="0"/>
              <a:gradFill>
                <a:gsLst>
                  <a:gs pos="93000">
                    <a:srgbClr val="53575C"/>
                  </a:gs>
                  <a:gs pos="100000">
                    <a:srgbClr val="C5C7CA"/>
                  </a:gs>
                </a:gsLst>
                <a:lin ang="5400000"/>
              </a:gradFill>
              <a:effectLst/>
            </a:endParaRPr>
          </a:p>
        </p:txBody>
      </p:sp>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2866" y="369432"/>
            <a:ext cx="3375953" cy="1204064"/>
          </a:xfrm>
          <a:prstGeom prst="rect">
            <a:avLst/>
          </a:prstGeom>
        </p:spPr>
      </p:pic>
      <p:pic>
        <p:nvPicPr>
          <p:cNvPr id="4" name="Imagen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8137" y="2023258"/>
            <a:ext cx="3193057" cy="1226926"/>
          </a:xfrm>
          <a:prstGeom prst="rect">
            <a:avLst/>
          </a:prstGeom>
        </p:spPr>
      </p:pic>
      <p:pic>
        <p:nvPicPr>
          <p:cNvPr id="5" name="Imagen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6690" y="3726552"/>
            <a:ext cx="3375953" cy="891617"/>
          </a:xfrm>
          <a:prstGeom prst="rect">
            <a:avLst/>
          </a:prstGeom>
        </p:spPr>
      </p:pic>
    </p:spTree>
    <p:extLst>
      <p:ext uri="{BB962C8B-B14F-4D97-AF65-F5344CB8AC3E}">
        <p14:creationId xmlns:p14="http://schemas.microsoft.com/office/powerpoint/2010/main" val="714734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8942" y="624840"/>
            <a:ext cx="3640990" cy="1399043"/>
          </a:xfrm>
          <a:prstGeom prst="rect">
            <a:avLst/>
          </a:prstGeom>
        </p:spPr>
      </p:pic>
    </p:spTree>
    <p:extLst>
      <p:ext uri="{BB962C8B-B14F-4D97-AF65-F5344CB8AC3E}">
        <p14:creationId xmlns:p14="http://schemas.microsoft.com/office/powerpoint/2010/main" val="3588805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5379" y="91423"/>
            <a:ext cx="2088235" cy="802400"/>
          </a:xfrm>
          <a:prstGeom prst="rect">
            <a:avLst/>
          </a:prstGeom>
        </p:spPr>
      </p:pic>
      <p:sp>
        <p:nvSpPr>
          <p:cNvPr id="2" name="CuadroTexto 1"/>
          <p:cNvSpPr txBox="1"/>
          <p:nvPr/>
        </p:nvSpPr>
        <p:spPr>
          <a:xfrm>
            <a:off x="370937" y="1104182"/>
            <a:ext cx="8505646" cy="1015663"/>
          </a:xfrm>
          <a:prstGeom prst="rect">
            <a:avLst/>
          </a:prstGeom>
          <a:noFill/>
        </p:spPr>
        <p:txBody>
          <a:bodyPr wrap="square" rtlCol="0">
            <a:spAutoFit/>
          </a:bodyPr>
          <a:lstStyle/>
          <a:p>
            <a:pPr algn="ctr"/>
            <a:r>
              <a:rPr lang="es-ES" sz="2000" dirty="0" smtClean="0"/>
              <a:t>Principales usuarios presenciales de las BIBLIOTECAS. Tienen en común varios puntos que se han ido detectando a través de las encuestas y reuniones con los grupos focales</a:t>
            </a:r>
            <a:endParaRPr lang="es-ES" sz="2000" dirty="0"/>
          </a:p>
        </p:txBody>
      </p:sp>
      <p:sp>
        <p:nvSpPr>
          <p:cNvPr id="3" name="Rectángulo 2"/>
          <p:cNvSpPr/>
          <p:nvPr/>
        </p:nvSpPr>
        <p:spPr>
          <a:xfrm>
            <a:off x="716544" y="2703013"/>
            <a:ext cx="2923237" cy="923330"/>
          </a:xfrm>
          <a:prstGeom prst="rect">
            <a:avLst/>
          </a:prstGeom>
          <a:noFill/>
        </p:spPr>
        <p:txBody>
          <a:bodyPr wrap="none" lIns="91440" tIns="45720" rIns="91440" bIns="45720">
            <a:spAutoFit/>
          </a:bodyPr>
          <a:lstStyle/>
          <a:p>
            <a:pPr algn="ctr"/>
            <a:r>
              <a:rPr lang="es-E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ESPACIOS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ángulo 5"/>
          <p:cNvSpPr/>
          <p:nvPr/>
        </p:nvSpPr>
        <p:spPr>
          <a:xfrm>
            <a:off x="4082791" y="2696927"/>
            <a:ext cx="4138184" cy="923330"/>
          </a:xfrm>
          <a:prstGeom prst="rect">
            <a:avLst/>
          </a:prstGeom>
          <a:noFill/>
        </p:spPr>
        <p:txBody>
          <a:bodyPr wrap="none" lIns="91440" tIns="45720" rIns="91440" bIns="45720">
            <a:spAutoFit/>
          </a:bodyPr>
          <a:lstStyle/>
          <a:p>
            <a:pPr algn="ctr"/>
            <a:r>
              <a:rPr lang="es-E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COLECCIONES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ángulo 9"/>
          <p:cNvSpPr/>
          <p:nvPr/>
        </p:nvSpPr>
        <p:spPr>
          <a:xfrm>
            <a:off x="1354916" y="3747846"/>
            <a:ext cx="3268844" cy="923330"/>
          </a:xfrm>
          <a:prstGeom prst="rect">
            <a:avLst/>
          </a:prstGeom>
          <a:noFill/>
        </p:spPr>
        <p:txBody>
          <a:bodyPr wrap="none" lIns="91440" tIns="45720" rIns="91440" bIns="45720">
            <a:spAutoFit/>
          </a:bodyPr>
          <a:lstStyle/>
          <a:p>
            <a:pPr algn="ctr"/>
            <a:r>
              <a:rPr lang="es-E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HORARI</a:t>
            </a:r>
            <a:r>
              <a:rPr lang="es-E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ángulo 10"/>
          <p:cNvSpPr/>
          <p:nvPr/>
        </p:nvSpPr>
        <p:spPr>
          <a:xfrm>
            <a:off x="5143237" y="3735674"/>
            <a:ext cx="3704284" cy="923330"/>
          </a:xfrm>
          <a:prstGeom prst="rect">
            <a:avLst/>
          </a:prstGeom>
          <a:noFill/>
        </p:spPr>
        <p:txBody>
          <a:bodyPr wrap="none" lIns="91440" tIns="45720" rIns="91440" bIns="45720">
            <a:spAutoFit/>
          </a:bodyPr>
          <a:lstStyle/>
          <a:p>
            <a:pPr algn="ctr"/>
            <a:r>
              <a:rPr lang="es-E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PRÉSTAMOS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CuadroTexto 11"/>
          <p:cNvSpPr txBox="1"/>
          <p:nvPr/>
        </p:nvSpPr>
        <p:spPr>
          <a:xfrm>
            <a:off x="341875" y="5283514"/>
            <a:ext cx="8505646" cy="400110"/>
          </a:xfrm>
          <a:prstGeom prst="rect">
            <a:avLst/>
          </a:prstGeom>
          <a:noFill/>
        </p:spPr>
        <p:txBody>
          <a:bodyPr wrap="square" rtlCol="0">
            <a:spAutoFit/>
          </a:bodyPr>
          <a:lstStyle/>
          <a:p>
            <a:pPr algn="ctr"/>
            <a:r>
              <a:rPr lang="es-ES" sz="2000" dirty="0" smtClean="0"/>
              <a:t>Representan el mayor número de comentarios sobre qué mejorarían</a:t>
            </a:r>
            <a:endParaRPr lang="es-ES" sz="2000" dirty="0"/>
          </a:p>
        </p:txBody>
      </p:sp>
    </p:spTree>
    <p:extLst>
      <p:ext uri="{BB962C8B-B14F-4D97-AF65-F5344CB8AC3E}">
        <p14:creationId xmlns:p14="http://schemas.microsoft.com/office/powerpoint/2010/main" val="1310983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3534" y="215659"/>
            <a:ext cx="2553792" cy="816185"/>
          </a:xfrm>
          <a:prstGeom prst="rect">
            <a:avLst/>
          </a:prstGeom>
        </p:spPr>
      </p:pic>
      <p:sp>
        <p:nvSpPr>
          <p:cNvPr id="3" name="Rectángulo 2"/>
          <p:cNvSpPr/>
          <p:nvPr/>
        </p:nvSpPr>
        <p:spPr>
          <a:xfrm>
            <a:off x="120769" y="2967487"/>
            <a:ext cx="4546120" cy="769441"/>
          </a:xfrm>
          <a:prstGeom prst="rect">
            <a:avLst/>
          </a:prstGeom>
          <a:noFill/>
        </p:spPr>
        <p:txBody>
          <a:bodyPr wrap="square" lIns="91440" tIns="45720" rIns="91440" bIns="45720">
            <a:spAutoFit/>
          </a:bodyPr>
          <a:lstStyle/>
          <a:p>
            <a:pPr algn="ctr"/>
            <a:r>
              <a:rPr lang="es-ES" sz="4400" b="0" cap="none" spc="0" dirty="0" smtClean="0">
                <a:ln w="0"/>
                <a:solidFill>
                  <a:srgbClr val="C00000"/>
                </a:solidFill>
                <a:effectLst>
                  <a:outerShdw blurRad="38100" dist="19050" dir="2700000" algn="tl" rotWithShape="0">
                    <a:schemeClr val="dk1">
                      <a:alpha val="40000"/>
                    </a:schemeClr>
                  </a:outerShdw>
                </a:effectLst>
              </a:rPr>
              <a:t>REORGANIZACIÓN</a:t>
            </a:r>
            <a:endParaRPr lang="es-ES" sz="4400" b="0" cap="none" spc="0" dirty="0">
              <a:ln w="0"/>
              <a:solidFill>
                <a:srgbClr val="C00000"/>
              </a:solidFill>
              <a:effectLst>
                <a:outerShdw blurRad="38100" dist="19050" dir="2700000" algn="tl" rotWithShape="0">
                  <a:schemeClr val="dk1">
                    <a:alpha val="40000"/>
                  </a:schemeClr>
                </a:outerShdw>
              </a:effectLst>
            </a:endParaRPr>
          </a:p>
        </p:txBody>
      </p:sp>
      <p:sp>
        <p:nvSpPr>
          <p:cNvPr id="6" name="Rectángulo 5"/>
          <p:cNvSpPr/>
          <p:nvPr/>
        </p:nvSpPr>
        <p:spPr>
          <a:xfrm>
            <a:off x="5095335" y="5181600"/>
            <a:ext cx="4546120" cy="769441"/>
          </a:xfrm>
          <a:prstGeom prst="rect">
            <a:avLst/>
          </a:prstGeom>
          <a:noFill/>
        </p:spPr>
        <p:txBody>
          <a:bodyPr wrap="square" lIns="91440" tIns="45720" rIns="91440" bIns="45720">
            <a:spAutoFit/>
          </a:bodyPr>
          <a:lstStyle/>
          <a:p>
            <a:pPr algn="ctr"/>
            <a:r>
              <a:rPr lang="es-ES" sz="4400" dirty="0">
                <a:ln w="0"/>
                <a:solidFill>
                  <a:srgbClr val="C00000"/>
                </a:solidFill>
                <a:effectLst>
                  <a:outerShdw blurRad="38100" dist="19050" dir="2700000" algn="tl" rotWithShape="0">
                    <a:schemeClr val="dk1">
                      <a:alpha val="40000"/>
                    </a:schemeClr>
                  </a:outerShdw>
                </a:effectLst>
              </a:rPr>
              <a:t>d</a:t>
            </a:r>
            <a:r>
              <a:rPr lang="es-ES" sz="4400" b="0" cap="none" spc="0" dirty="0" smtClean="0">
                <a:ln w="0"/>
                <a:solidFill>
                  <a:srgbClr val="C00000"/>
                </a:solidFill>
                <a:effectLst>
                  <a:outerShdw blurRad="38100" dist="19050" dir="2700000" algn="tl" rotWithShape="0">
                    <a:schemeClr val="dk1">
                      <a:alpha val="40000"/>
                    </a:schemeClr>
                  </a:outerShdw>
                </a:effectLst>
              </a:rPr>
              <a:t>e ESPACIOS</a:t>
            </a:r>
            <a:endParaRPr lang="es-ES" sz="44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94910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7" y="1"/>
            <a:ext cx="9165057" cy="6857999"/>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3534" y="215659"/>
            <a:ext cx="2553792" cy="816185"/>
          </a:xfrm>
          <a:prstGeom prst="rect">
            <a:avLst/>
          </a:prstGeom>
        </p:spPr>
      </p:pic>
      <p:sp>
        <p:nvSpPr>
          <p:cNvPr id="5" name="Rectángulo 4"/>
          <p:cNvSpPr/>
          <p:nvPr/>
        </p:nvSpPr>
        <p:spPr>
          <a:xfrm>
            <a:off x="6108815" y="962832"/>
            <a:ext cx="3923706" cy="2554545"/>
          </a:xfrm>
          <a:prstGeom prst="rect">
            <a:avLst/>
          </a:prstGeom>
          <a:noFill/>
        </p:spPr>
        <p:txBody>
          <a:bodyPr wrap="square" lIns="91440" tIns="45720" rIns="91440" bIns="45720">
            <a:spAutoFit/>
          </a:bodyPr>
          <a:lstStyle/>
          <a:p>
            <a:r>
              <a:rPr lang="es-ES" sz="3200" b="0" cap="none" spc="0" dirty="0" smtClean="0">
                <a:ln w="0"/>
                <a:solidFill>
                  <a:schemeClr val="tx1"/>
                </a:solidFill>
                <a:effectLst>
                  <a:outerShdw blurRad="38100" dist="19050" dir="2700000" algn="tl" rotWithShape="0">
                    <a:schemeClr val="dk1">
                      <a:alpha val="40000"/>
                    </a:schemeClr>
                  </a:outerShdw>
                </a:effectLst>
              </a:rPr>
              <a:t>+ Pertinencia</a:t>
            </a:r>
          </a:p>
          <a:p>
            <a:r>
              <a:rPr lang="es-ES" sz="3200" dirty="0" smtClean="0">
                <a:ln w="0"/>
                <a:effectLst>
                  <a:outerShdw blurRad="38100" dist="19050" dir="2700000" algn="tl" rotWithShape="0">
                    <a:schemeClr val="dk1">
                      <a:alpha val="40000"/>
                    </a:schemeClr>
                  </a:outerShdw>
                </a:effectLst>
              </a:rPr>
              <a:t>+ Acceso</a:t>
            </a:r>
          </a:p>
          <a:p>
            <a:r>
              <a:rPr lang="es-ES" sz="3200" b="0" cap="none" spc="0" dirty="0" smtClean="0">
                <a:ln w="0"/>
                <a:solidFill>
                  <a:schemeClr val="tx1"/>
                </a:solidFill>
                <a:effectLst>
                  <a:outerShdw blurRad="38100" dist="19050" dir="2700000" algn="tl" rotWithShape="0">
                    <a:schemeClr val="dk1">
                      <a:alpha val="40000"/>
                    </a:schemeClr>
                  </a:outerShdw>
                </a:effectLst>
              </a:rPr>
              <a:t>+ Digitalización</a:t>
            </a:r>
          </a:p>
          <a:p>
            <a:r>
              <a:rPr lang="es-ES" sz="3200" dirty="0" smtClean="0">
                <a:ln w="0"/>
                <a:effectLst>
                  <a:outerShdw blurRad="38100" dist="19050" dir="2700000" algn="tl" rotWithShape="0">
                    <a:schemeClr val="dk1">
                      <a:alpha val="40000"/>
                    </a:schemeClr>
                  </a:outerShdw>
                </a:effectLst>
              </a:rPr>
              <a:t>+ Coherencia</a:t>
            </a:r>
          </a:p>
          <a:p>
            <a:r>
              <a:rPr lang="es-ES" sz="3200" b="0" cap="none" spc="0" dirty="0" smtClean="0">
                <a:ln w="0"/>
                <a:solidFill>
                  <a:schemeClr val="tx1"/>
                </a:solidFill>
                <a:effectLst>
                  <a:outerShdw blurRad="38100" dist="19050" dir="2700000" algn="tl" rotWithShape="0">
                    <a:schemeClr val="dk1">
                      <a:alpha val="40000"/>
                    </a:schemeClr>
                  </a:outerShdw>
                </a:effectLst>
              </a:rPr>
              <a:t>+ Señalización</a:t>
            </a:r>
            <a:endParaRPr lang="es-E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2680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3534" y="215659"/>
            <a:ext cx="2553792" cy="816185"/>
          </a:xfrm>
          <a:prstGeom prst="rect">
            <a:avLst/>
          </a:prstGeom>
        </p:spPr>
      </p:pic>
      <p:sp>
        <p:nvSpPr>
          <p:cNvPr id="7" name="Rectángulo 6"/>
          <p:cNvSpPr/>
          <p:nvPr/>
        </p:nvSpPr>
        <p:spPr>
          <a:xfrm>
            <a:off x="1409669" y="3804098"/>
            <a:ext cx="527709"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a:t>
            </a:r>
            <a:endParaRPr lang="es-ES" sz="5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9" name="Rectángulo 8"/>
          <p:cNvSpPr/>
          <p:nvPr/>
        </p:nvSpPr>
        <p:spPr>
          <a:xfrm>
            <a:off x="2746408" y="3804098"/>
            <a:ext cx="1691489"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X T O</a:t>
            </a:r>
            <a:endParaRPr lang="es-ES" sz="5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10" name="Rectángulo 9"/>
          <p:cNvSpPr/>
          <p:nvPr/>
        </p:nvSpPr>
        <p:spPr>
          <a:xfrm>
            <a:off x="4829431" y="276044"/>
            <a:ext cx="700101" cy="2800767"/>
          </a:xfrm>
          <a:prstGeom prst="rect">
            <a:avLst/>
          </a:prstGeom>
          <a:noFill/>
        </p:spPr>
        <p:txBody>
          <a:bodyPr wrap="square" lIns="91440" tIns="45720" rIns="91440" bIns="45720">
            <a:spAutoFit/>
          </a:bodyPr>
          <a:lstStyle/>
          <a:p>
            <a:pPr algn="ctr"/>
            <a:r>
              <a:rPr lang="es-ES"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a:t>
            </a:r>
          </a:p>
          <a:p>
            <a:pPr algn="ctr"/>
            <a:r>
              <a:rPr lang="es-ES" sz="4400" b="1" cap="none" spc="0"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O</a:t>
            </a:r>
          </a:p>
          <a:p>
            <a:pPr algn="ctr"/>
            <a:r>
              <a:rPr lang="es-ES"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M</a:t>
            </a:r>
          </a:p>
          <a:p>
            <a:pPr algn="ctr"/>
            <a:r>
              <a:rPr lang="es-ES" sz="4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P</a:t>
            </a:r>
          </a:p>
        </p:txBody>
      </p:sp>
      <p:sp>
        <p:nvSpPr>
          <p:cNvPr id="11" name="Rectángulo 10"/>
          <p:cNvSpPr/>
          <p:nvPr/>
        </p:nvSpPr>
        <p:spPr>
          <a:xfrm>
            <a:off x="4789931" y="3542580"/>
            <a:ext cx="700101" cy="2123658"/>
          </a:xfrm>
          <a:prstGeom prst="rect">
            <a:avLst/>
          </a:prstGeom>
          <a:noFill/>
        </p:spPr>
        <p:txBody>
          <a:bodyPr wrap="square" lIns="91440" tIns="45720" rIns="91440" bIns="45720">
            <a:spAutoFit/>
          </a:bodyPr>
          <a:lstStyle/>
          <a:p>
            <a:pPr algn="ctr"/>
            <a:r>
              <a:rPr lang="es-ES"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a:t>
            </a:r>
          </a:p>
          <a:p>
            <a:pPr algn="ctr"/>
            <a:r>
              <a:rPr lang="es-ES" sz="4400" b="1" cap="none" spc="0"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a:t>
            </a:r>
          </a:p>
          <a:p>
            <a:pPr algn="ctr"/>
            <a:r>
              <a:rPr lang="es-ES"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O</a:t>
            </a:r>
            <a:endParaRPr lang="es-ES" sz="4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13162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3534" y="215659"/>
            <a:ext cx="2553792" cy="816185"/>
          </a:xfrm>
          <a:prstGeom prst="rect">
            <a:avLst/>
          </a:prstGeom>
        </p:spPr>
      </p:pic>
      <p:sp>
        <p:nvSpPr>
          <p:cNvPr id="3" name="Rectángulo 2"/>
          <p:cNvSpPr/>
          <p:nvPr/>
        </p:nvSpPr>
        <p:spPr>
          <a:xfrm>
            <a:off x="2286807" y="1681999"/>
            <a:ext cx="2965877" cy="923330"/>
          </a:xfrm>
          <a:prstGeom prst="rect">
            <a:avLst/>
          </a:prstGeom>
          <a:noFill/>
        </p:spPr>
        <p:txBody>
          <a:bodyPr wrap="none" lIns="91440" tIns="45720" rIns="91440" bIns="45720">
            <a:spAutoFit/>
          </a:bodyPr>
          <a:lstStyle/>
          <a:p>
            <a:pPr algn="ctr"/>
            <a:r>
              <a:rPr lang="es-ES" sz="5400" b="0" cap="none" spc="0" dirty="0" smtClean="0">
                <a:ln w="0"/>
                <a:solidFill>
                  <a:schemeClr val="tx1"/>
                </a:solidFill>
                <a:effectLst>
                  <a:outerShdw blurRad="38100" dist="19050" dir="2700000" algn="tl" rotWithShape="0">
                    <a:schemeClr val="dk1">
                      <a:alpha val="40000"/>
                    </a:schemeClr>
                  </a:outerShdw>
                </a:effectLst>
              </a:rPr>
              <a:t>Adquirido</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ángulo 6"/>
          <p:cNvSpPr/>
          <p:nvPr/>
        </p:nvSpPr>
        <p:spPr>
          <a:xfrm>
            <a:off x="4957568" y="5069305"/>
            <a:ext cx="3156762" cy="923330"/>
          </a:xfrm>
          <a:prstGeom prst="rect">
            <a:avLst/>
          </a:prstGeom>
          <a:noFill/>
        </p:spPr>
        <p:txBody>
          <a:bodyPr wrap="none" lIns="91440" tIns="45720" rIns="91440" bIns="45720">
            <a:spAutoFit/>
          </a:bodyPr>
          <a:lstStyle/>
          <a:p>
            <a:pPr algn="ctr"/>
            <a:r>
              <a:rPr lang="es-ES" sz="5400" b="0" cap="none" spc="0" dirty="0" smtClean="0">
                <a:ln w="0"/>
                <a:solidFill>
                  <a:srgbClr val="C00000"/>
                </a:solidFill>
                <a:effectLst>
                  <a:outerShdw blurRad="38100" dist="19050" dir="2700000" algn="tl" rotWithShape="0">
                    <a:schemeClr val="dk1">
                      <a:alpha val="40000"/>
                    </a:schemeClr>
                  </a:outerShdw>
                </a:effectLst>
              </a:rPr>
              <a:t>Expurgado</a:t>
            </a:r>
            <a:endParaRPr lang="es-ES" sz="54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2682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2107" y="276044"/>
            <a:ext cx="2553792" cy="816185"/>
          </a:xfrm>
          <a:prstGeom prst="rect">
            <a:avLst/>
          </a:prstGeom>
        </p:spPr>
      </p:pic>
      <p:sp>
        <p:nvSpPr>
          <p:cNvPr id="3" name="Rectángulo 2"/>
          <p:cNvSpPr/>
          <p:nvPr/>
        </p:nvSpPr>
        <p:spPr>
          <a:xfrm>
            <a:off x="101979" y="569343"/>
            <a:ext cx="6462723" cy="923330"/>
          </a:xfrm>
          <a:prstGeom prst="rect">
            <a:avLst/>
          </a:prstGeom>
          <a:noFill/>
        </p:spPr>
        <p:txBody>
          <a:bodyPr wrap="square" lIns="91440" tIns="45720" rIns="91440" bIns="45720">
            <a:spAutoFit/>
          </a:bodyPr>
          <a:lstStyle/>
          <a:p>
            <a:pPr algn="ctr"/>
            <a:r>
              <a:rPr lang="es-ES" sz="5400" b="1" dirty="0" smtClean="0">
                <a:ln w="12700">
                  <a:solidFill>
                    <a:schemeClr val="tx2">
                      <a:lumMod val="75000"/>
                    </a:schemeClr>
                  </a:solidFill>
                  <a:prstDash val="solid"/>
                </a:ln>
                <a:blipFill>
                  <a:blip r:embed="rId5"/>
                  <a:tile tx="0" ty="0" sx="100000" sy="100000" flip="none" algn="tl"/>
                </a:blipFill>
                <a:effectLst>
                  <a:outerShdw dist="38100" dir="2640000" algn="bl" rotWithShape="0">
                    <a:schemeClr val="tx2">
                      <a:lumMod val="75000"/>
                    </a:schemeClr>
                  </a:outerShdw>
                </a:effectLst>
              </a:rPr>
              <a:t>HORARIOS AMPLIOS</a:t>
            </a:r>
            <a:endParaRPr lang="es-ES" sz="5400" b="1" cap="none" spc="0" dirty="0">
              <a:ln w="12700">
                <a:solidFill>
                  <a:schemeClr val="tx2">
                    <a:lumMod val="75000"/>
                  </a:schemeClr>
                </a:solidFill>
                <a:prstDash val="solid"/>
              </a:ln>
              <a:blipFill>
                <a:blip r:embed="rId5"/>
                <a:tile tx="0" ty="0" sx="100000" sy="100000" flip="none" algn="tl"/>
              </a:blipFill>
              <a:effectLst>
                <a:outerShdw dist="38100" dir="2640000" algn="bl" rotWithShape="0">
                  <a:schemeClr val="tx2">
                    <a:lumMod val="75000"/>
                  </a:schemeClr>
                </a:outerShdw>
              </a:effectLst>
            </a:endParaRPr>
          </a:p>
        </p:txBody>
      </p:sp>
      <p:sp>
        <p:nvSpPr>
          <p:cNvPr id="7" name="Rectángulo 6"/>
          <p:cNvSpPr/>
          <p:nvPr/>
        </p:nvSpPr>
        <p:spPr>
          <a:xfrm>
            <a:off x="0" y="5673227"/>
            <a:ext cx="9046283" cy="923330"/>
          </a:xfrm>
          <a:prstGeom prst="rect">
            <a:avLst/>
          </a:prstGeom>
          <a:noFill/>
        </p:spPr>
        <p:txBody>
          <a:bodyPr wrap="square" lIns="91440" tIns="45720" rIns="91440" bIns="45720">
            <a:spAutoFit/>
          </a:bodyPr>
          <a:lstStyle/>
          <a:p>
            <a:pPr algn="ctr"/>
            <a:r>
              <a:rPr lang="es-ES" sz="5400" b="1" dirty="0" smtClean="0">
                <a:ln w="12700">
                  <a:solidFill>
                    <a:schemeClr val="tx2">
                      <a:lumMod val="75000"/>
                    </a:schemeClr>
                  </a:solidFill>
                  <a:prstDash val="solid"/>
                </a:ln>
                <a:blipFill>
                  <a:blip r:embed="rId5"/>
                  <a:tile tx="0" ty="0" sx="100000" sy="100000" flip="none" algn="tl"/>
                </a:blipFill>
                <a:effectLst>
                  <a:outerShdw dist="38100" dir="2640000" algn="bl" rotWithShape="0">
                    <a:schemeClr val="tx2">
                      <a:lumMod val="75000"/>
                    </a:schemeClr>
                  </a:outerShdw>
                </a:effectLst>
              </a:rPr>
              <a:t>FIN DE SEMANA - VERANO</a:t>
            </a:r>
            <a:endParaRPr lang="es-ES" sz="5400" b="1" cap="none" spc="0" dirty="0">
              <a:ln w="12700">
                <a:solidFill>
                  <a:schemeClr val="tx2">
                    <a:lumMod val="75000"/>
                  </a:schemeClr>
                </a:solidFill>
                <a:prstDash val="solid"/>
              </a:ln>
              <a:blipFill>
                <a:blip r:embed="rId5"/>
                <a:tile tx="0" ty="0" sx="100000" sy="100000" flip="none" algn="tl"/>
              </a:blip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92277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p:cNvSpPr txBox="1"/>
          <p:nvPr/>
        </p:nvSpPr>
        <p:spPr>
          <a:xfrm>
            <a:off x="556889" y="861204"/>
            <a:ext cx="7837715" cy="2923877"/>
          </a:xfrm>
          <a:prstGeom prst="rect">
            <a:avLst/>
          </a:prstGeom>
          <a:noFill/>
        </p:spPr>
        <p:txBody>
          <a:bodyPr wrap="square" rtlCol="0">
            <a:spAutoFit/>
          </a:bodyPr>
          <a:lstStyle/>
          <a:p>
            <a:pPr algn="ctr"/>
            <a:r>
              <a:rPr lang="es-ES" sz="3200" dirty="0" smtClean="0">
                <a:solidFill>
                  <a:schemeClr val="bg1"/>
                </a:solidFill>
              </a:rPr>
              <a:t>Eugenia Gil -- Charo Gil – </a:t>
            </a:r>
            <a:r>
              <a:rPr lang="es-ES" sz="3200" dirty="0">
                <a:solidFill>
                  <a:schemeClr val="bg1"/>
                </a:solidFill>
              </a:rPr>
              <a:t>Encarnación Cánovas – María José </a:t>
            </a:r>
            <a:r>
              <a:rPr lang="es-ES" sz="3200" dirty="0" smtClean="0">
                <a:solidFill>
                  <a:schemeClr val="bg1"/>
                </a:solidFill>
              </a:rPr>
              <a:t>Márquez </a:t>
            </a:r>
            <a:r>
              <a:rPr lang="es-ES" sz="3200" dirty="0">
                <a:solidFill>
                  <a:schemeClr val="bg1"/>
                </a:solidFill>
              </a:rPr>
              <a:t>– Amparo Miranda – Carmen </a:t>
            </a:r>
            <a:r>
              <a:rPr lang="es-ES" sz="3200" dirty="0" smtClean="0">
                <a:solidFill>
                  <a:schemeClr val="bg1"/>
                </a:solidFill>
              </a:rPr>
              <a:t>Muñoz </a:t>
            </a:r>
          </a:p>
          <a:p>
            <a:pPr algn="ctr"/>
            <a:endParaRPr lang="es-ES" sz="3200" dirty="0">
              <a:solidFill>
                <a:schemeClr val="bg1"/>
              </a:solidFill>
            </a:endParaRPr>
          </a:p>
          <a:p>
            <a:pPr algn="ctr"/>
            <a:r>
              <a:rPr lang="es-ES" sz="3200" dirty="0" smtClean="0">
                <a:solidFill>
                  <a:schemeClr val="bg1"/>
                </a:solidFill>
              </a:rPr>
              <a:t>y…</a:t>
            </a:r>
            <a:endParaRPr lang="es-ES" sz="3200" dirty="0">
              <a:solidFill>
                <a:schemeClr val="bg1"/>
              </a:solidFill>
            </a:endParaRPr>
          </a:p>
          <a:p>
            <a:pPr algn="ctr"/>
            <a:endParaRPr lang="es-ES" sz="2400" dirty="0">
              <a:solidFill>
                <a:schemeClr val="bg1"/>
              </a:solidFill>
            </a:endParaRPr>
          </a:p>
        </p:txBody>
      </p:sp>
    </p:spTree>
    <p:extLst>
      <p:ext uri="{BB962C8B-B14F-4D97-AF65-F5344CB8AC3E}">
        <p14:creationId xmlns:p14="http://schemas.microsoft.com/office/powerpoint/2010/main" val="1977216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5020" y="202574"/>
            <a:ext cx="2297825" cy="734379"/>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8274"/>
            <a:ext cx="9144000" cy="4679156"/>
          </a:xfrm>
          <a:prstGeom prst="rect">
            <a:avLst/>
          </a:prstGeom>
        </p:spPr>
      </p:pic>
      <p:sp>
        <p:nvSpPr>
          <p:cNvPr id="3" name="CuadroTexto 2"/>
          <p:cNvSpPr txBox="1"/>
          <p:nvPr/>
        </p:nvSpPr>
        <p:spPr>
          <a:xfrm>
            <a:off x="1078302" y="871269"/>
            <a:ext cx="7944928" cy="369332"/>
          </a:xfrm>
          <a:prstGeom prst="rect">
            <a:avLst/>
          </a:prstGeom>
          <a:noFill/>
        </p:spPr>
        <p:txBody>
          <a:bodyPr wrap="square" rtlCol="0">
            <a:spAutoFit/>
          </a:bodyPr>
          <a:lstStyle/>
          <a:p>
            <a:r>
              <a:rPr lang="es-ES" dirty="0" smtClean="0"/>
              <a:t>Mayor difusión de los cursos  --  Actividades diversas para acercar al usuario</a:t>
            </a:r>
            <a:endParaRPr lang="es-ES" dirty="0"/>
          </a:p>
        </p:txBody>
      </p:sp>
      <p:sp>
        <p:nvSpPr>
          <p:cNvPr id="7" name="CuadroTexto 6"/>
          <p:cNvSpPr txBox="1"/>
          <p:nvPr/>
        </p:nvSpPr>
        <p:spPr>
          <a:xfrm>
            <a:off x="1078302" y="6175103"/>
            <a:ext cx="7944928" cy="369332"/>
          </a:xfrm>
          <a:prstGeom prst="rect">
            <a:avLst/>
          </a:prstGeom>
          <a:noFill/>
        </p:spPr>
        <p:txBody>
          <a:bodyPr wrap="square" rtlCol="0">
            <a:spAutoFit/>
          </a:bodyPr>
          <a:lstStyle/>
          <a:p>
            <a:r>
              <a:rPr lang="es-ES" dirty="0" smtClean="0"/>
              <a:t>Certificado de asistencia a los cursos formativos para acreditarlo en el CV</a:t>
            </a:r>
            <a:endParaRPr lang="es-ES" dirty="0"/>
          </a:p>
        </p:txBody>
      </p:sp>
    </p:spTree>
    <p:extLst>
      <p:ext uri="{BB962C8B-B14F-4D97-AF65-F5344CB8AC3E}">
        <p14:creationId xmlns:p14="http://schemas.microsoft.com/office/powerpoint/2010/main" val="4279535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8" y="1"/>
            <a:ext cx="9158018" cy="6858000"/>
          </a:xfrm>
          <a:prstGeom prst="rect">
            <a:avLst/>
          </a:prstGeom>
        </p:spPr>
      </p:pic>
      <p:pic>
        <p:nvPicPr>
          <p:cNvPr id="8" name="Imagen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1663" y="1406106"/>
            <a:ext cx="1690057" cy="540138"/>
          </a:xfrm>
          <a:prstGeom prst="rect">
            <a:avLst/>
          </a:prstGeom>
        </p:spPr>
      </p:pic>
      <p:sp>
        <p:nvSpPr>
          <p:cNvPr id="3" name="Rectángulo 2"/>
          <p:cNvSpPr/>
          <p:nvPr/>
        </p:nvSpPr>
        <p:spPr>
          <a:xfrm>
            <a:off x="2791767" y="2064374"/>
            <a:ext cx="3767506" cy="646331"/>
          </a:xfrm>
          <a:prstGeom prst="rect">
            <a:avLst/>
          </a:prstGeom>
          <a:noFill/>
        </p:spPr>
        <p:txBody>
          <a:bodyPr wrap="none" lIns="91440" tIns="45720" rIns="91440" bIns="45720">
            <a:spAutoFit/>
          </a:bodyPr>
          <a:lstStyle/>
          <a:p>
            <a:pPr algn="ctr"/>
            <a:r>
              <a:rPr lang="es-ES" sz="3600" dirty="0" smtClean="0">
                <a:ln w="0"/>
                <a:effectLst>
                  <a:outerShdw blurRad="38100" dist="19050" dir="2700000" algn="tl" rotWithShape="0">
                    <a:schemeClr val="dk1">
                      <a:alpha val="40000"/>
                    </a:schemeClr>
                  </a:outerShdw>
                </a:effectLst>
              </a:rPr>
              <a:t>Parque informático</a:t>
            </a:r>
            <a:endParaRPr lang="es-ES" sz="3600" b="0" cap="none" spc="0" dirty="0">
              <a:ln w="0"/>
              <a:solidFill>
                <a:schemeClr val="tx1"/>
              </a:solidFill>
              <a:effectLst>
                <a:outerShdw blurRad="38100" dist="19050" dir="2700000" algn="tl" rotWithShape="0">
                  <a:schemeClr val="dk1">
                    <a:alpha val="40000"/>
                  </a:schemeClr>
                </a:outerShdw>
              </a:effectLst>
            </a:endParaRPr>
          </a:p>
        </p:txBody>
      </p:sp>
      <p:sp>
        <p:nvSpPr>
          <p:cNvPr id="6" name="CuadroTexto 5"/>
          <p:cNvSpPr txBox="1"/>
          <p:nvPr/>
        </p:nvSpPr>
        <p:spPr>
          <a:xfrm>
            <a:off x="4564991" y="2828836"/>
            <a:ext cx="2280572" cy="1200329"/>
          </a:xfrm>
          <a:prstGeom prst="rect">
            <a:avLst/>
          </a:prstGeom>
          <a:noFill/>
        </p:spPr>
        <p:txBody>
          <a:bodyPr wrap="square" rtlCol="0">
            <a:spAutoFit/>
          </a:bodyPr>
          <a:lstStyle/>
          <a:p>
            <a:pPr marL="285750" indent="-285750">
              <a:buFont typeface="Arial" panose="020B0604020202020204" pitchFamily="34" charset="0"/>
              <a:buChar char="•"/>
            </a:pPr>
            <a:r>
              <a:rPr lang="es-ES" dirty="0" smtClean="0"/>
              <a:t>Actualizado</a:t>
            </a:r>
          </a:p>
          <a:p>
            <a:pPr marL="285750" indent="-285750">
              <a:buFont typeface="Arial" panose="020B0604020202020204" pitchFamily="34" charset="0"/>
              <a:buChar char="•"/>
            </a:pPr>
            <a:r>
              <a:rPr lang="es-ES" dirty="0" smtClean="0"/>
              <a:t>Libre de virus</a:t>
            </a:r>
          </a:p>
          <a:p>
            <a:pPr marL="285750" indent="-285750">
              <a:buFont typeface="Arial" panose="020B0604020202020204" pitchFamily="34" charset="0"/>
              <a:buChar char="•"/>
            </a:pPr>
            <a:r>
              <a:rPr lang="es-ES" dirty="0" smtClean="0"/>
              <a:t>Amplio</a:t>
            </a:r>
          </a:p>
          <a:p>
            <a:pPr marL="285750" indent="-285750">
              <a:buFont typeface="Arial" panose="020B0604020202020204" pitchFamily="34" charset="0"/>
              <a:buChar char="•"/>
            </a:pPr>
            <a:r>
              <a:rPr lang="es-ES" dirty="0" smtClean="0"/>
              <a:t>Conexiones/mesas</a:t>
            </a:r>
            <a:endParaRPr lang="es-ES" dirty="0"/>
          </a:p>
        </p:txBody>
      </p:sp>
    </p:spTree>
    <p:extLst>
      <p:ext uri="{BB962C8B-B14F-4D97-AF65-F5344CB8AC3E}">
        <p14:creationId xmlns:p14="http://schemas.microsoft.com/office/powerpoint/2010/main" val="3529568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3534" y="215659"/>
            <a:ext cx="2553792" cy="816185"/>
          </a:xfrm>
          <a:prstGeom prst="rect">
            <a:avLst/>
          </a:prstGeom>
        </p:spPr>
      </p:pic>
      <p:sp>
        <p:nvSpPr>
          <p:cNvPr id="4" name="Rectángulo 3"/>
          <p:cNvSpPr/>
          <p:nvPr/>
        </p:nvSpPr>
        <p:spPr>
          <a:xfrm>
            <a:off x="3026605" y="1173041"/>
            <a:ext cx="5202995" cy="923330"/>
          </a:xfrm>
          <a:prstGeom prst="rect">
            <a:avLst/>
          </a:prstGeom>
          <a:noFill/>
        </p:spPr>
        <p:txBody>
          <a:bodyPr wrap="square" lIns="91440" tIns="45720" rIns="91440" bIns="45720">
            <a:spAutoFit/>
          </a:bodyPr>
          <a:lstStyle/>
          <a:p>
            <a:pPr algn="ctr"/>
            <a:r>
              <a:rPr lang="es-ES" sz="5400" b="0" cap="none" spc="0" dirty="0" smtClean="0">
                <a:ln w="0"/>
                <a:solidFill>
                  <a:schemeClr val="accent2"/>
                </a:solidFill>
                <a:effectLst>
                  <a:reflection blurRad="6350" stA="53000" endA="300" endPos="35500" dir="5400000" sy="-90000" algn="bl" rotWithShape="0"/>
                </a:effectLst>
              </a:rPr>
              <a:t>PRÉSTAMO</a:t>
            </a:r>
            <a:endParaRPr lang="es-ES" sz="5400" b="0" cap="none" spc="0" dirty="0">
              <a:ln w="0"/>
              <a:solidFill>
                <a:schemeClr val="accent2"/>
              </a:solidFill>
              <a:effectLst>
                <a:reflection blurRad="6350" stA="53000" endA="300" endPos="35500" dir="5400000" sy="-90000" algn="bl" rotWithShape="0"/>
              </a:effectLst>
            </a:endParaRPr>
          </a:p>
        </p:txBody>
      </p:sp>
      <p:sp>
        <p:nvSpPr>
          <p:cNvPr id="5" name="Rectángulo 4"/>
          <p:cNvSpPr/>
          <p:nvPr/>
        </p:nvSpPr>
        <p:spPr>
          <a:xfrm>
            <a:off x="2229295" y="3571640"/>
            <a:ext cx="6797614" cy="3693319"/>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s-ES" sz="3600" b="0" cap="none" spc="0" dirty="0" smtClean="0">
                <a:ln w="0"/>
                <a:solidFill>
                  <a:schemeClr val="tx1"/>
                </a:solidFill>
                <a:effectLst>
                  <a:outerShdw blurRad="38100" dist="19050" dir="2700000" algn="tl" rotWithShape="0">
                    <a:schemeClr val="dk1">
                      <a:alpha val="40000"/>
                    </a:schemeClr>
                  </a:outerShdw>
                </a:effectLst>
              </a:rPr>
              <a:t>Ampliar nº de ejemplares</a:t>
            </a:r>
          </a:p>
          <a:p>
            <a:pPr marL="685800" indent="-685800">
              <a:buFont typeface="Arial" panose="020B0604020202020204" pitchFamily="34" charset="0"/>
              <a:buChar char="•"/>
            </a:pPr>
            <a:r>
              <a:rPr lang="es-ES" sz="3600" dirty="0" smtClean="0">
                <a:ln w="0"/>
                <a:effectLst>
                  <a:outerShdw blurRad="38100" dist="19050" dir="2700000" algn="tl" rotWithShape="0">
                    <a:schemeClr val="dk1">
                      <a:alpha val="40000"/>
                    </a:schemeClr>
                  </a:outerShdw>
                </a:effectLst>
              </a:rPr>
              <a:t>Revistas prestables</a:t>
            </a:r>
          </a:p>
          <a:p>
            <a:pPr marL="685800" indent="-685800">
              <a:buFont typeface="Arial" panose="020B0604020202020204" pitchFamily="34" charset="0"/>
              <a:buChar char="•"/>
            </a:pPr>
            <a:r>
              <a:rPr lang="es-ES" sz="3600" b="0" cap="none" spc="0" dirty="0" smtClean="0">
                <a:ln w="0"/>
                <a:solidFill>
                  <a:schemeClr val="tx1"/>
                </a:solidFill>
                <a:effectLst>
                  <a:outerShdw blurRad="38100" dist="19050" dir="2700000" algn="tl" rotWithShape="0">
                    <a:schemeClr val="dk1">
                      <a:alpha val="40000"/>
                    </a:schemeClr>
                  </a:outerShdw>
                </a:effectLst>
              </a:rPr>
              <a:t>Revisión de penalizaciones</a:t>
            </a:r>
          </a:p>
          <a:p>
            <a:pPr marL="685800" indent="-685800">
              <a:buFont typeface="Arial" panose="020B0604020202020204" pitchFamily="34" charset="0"/>
              <a:buChar char="•"/>
            </a:pPr>
            <a:r>
              <a:rPr lang="es-ES" sz="3600" dirty="0" smtClean="0">
                <a:ln w="0"/>
                <a:effectLst>
                  <a:outerShdw blurRad="38100" dist="19050" dir="2700000" algn="tl" rotWithShape="0">
                    <a:schemeClr val="dk1">
                      <a:alpha val="40000"/>
                    </a:schemeClr>
                  </a:outerShdw>
                </a:effectLst>
              </a:rPr>
              <a:t>Diferenciar CBUA e </a:t>
            </a:r>
            <a:r>
              <a:rPr lang="es-ES" sz="3600" dirty="0" err="1" smtClean="0">
                <a:ln w="0"/>
                <a:effectLst>
                  <a:outerShdw blurRad="38100" dist="19050" dir="2700000" algn="tl" rotWithShape="0">
                    <a:schemeClr val="dk1">
                      <a:alpha val="40000"/>
                    </a:schemeClr>
                  </a:outerShdw>
                </a:effectLst>
              </a:rPr>
              <a:t>intercampus</a:t>
            </a:r>
            <a:endParaRPr lang="es-ES" sz="3600" dirty="0" smtClean="0">
              <a:ln w="0"/>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es-ES" sz="3600" b="0" cap="none" spc="0" dirty="0" smtClean="0">
                <a:ln w="0"/>
                <a:solidFill>
                  <a:schemeClr val="tx1"/>
                </a:solidFill>
                <a:effectLst>
                  <a:outerShdw blurRad="38100" dist="19050" dir="2700000" algn="tl" rotWithShape="0">
                    <a:schemeClr val="dk1">
                      <a:alpha val="40000"/>
                    </a:schemeClr>
                  </a:outerShdw>
                </a:effectLst>
              </a:rPr>
              <a:t>Control del PDI</a:t>
            </a:r>
          </a:p>
          <a:p>
            <a:pPr algn="ctr"/>
            <a:endParaRPr lang="es-E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552884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957" y="5891841"/>
            <a:ext cx="2553792" cy="816185"/>
          </a:xfrm>
          <a:prstGeom prst="rect">
            <a:avLst/>
          </a:prstGeom>
        </p:spPr>
      </p:pic>
      <p:sp>
        <p:nvSpPr>
          <p:cNvPr id="7" name="CuadroTexto 6"/>
          <p:cNvSpPr txBox="1"/>
          <p:nvPr/>
        </p:nvSpPr>
        <p:spPr>
          <a:xfrm>
            <a:off x="1535502" y="1613140"/>
            <a:ext cx="2786331" cy="830997"/>
          </a:xfrm>
          <a:prstGeom prst="rect">
            <a:avLst/>
          </a:prstGeom>
          <a:noFill/>
        </p:spPr>
        <p:txBody>
          <a:bodyPr wrap="square" rtlCol="0">
            <a:spAutoFit/>
          </a:bodyPr>
          <a:lstStyle/>
          <a:p>
            <a:r>
              <a:rPr lang="es-ES" sz="4800" dirty="0" smtClean="0">
                <a:solidFill>
                  <a:schemeClr val="bg1"/>
                </a:solidFill>
              </a:rPr>
              <a:t>SILENCIO</a:t>
            </a:r>
            <a:endParaRPr lang="es-ES" sz="4800" dirty="0">
              <a:solidFill>
                <a:schemeClr val="bg1"/>
              </a:solidFill>
            </a:endParaRPr>
          </a:p>
        </p:txBody>
      </p:sp>
      <p:sp>
        <p:nvSpPr>
          <p:cNvPr id="9" name="CuadroTexto 8"/>
          <p:cNvSpPr txBox="1"/>
          <p:nvPr/>
        </p:nvSpPr>
        <p:spPr>
          <a:xfrm>
            <a:off x="5768197" y="1613140"/>
            <a:ext cx="2786331" cy="830997"/>
          </a:xfrm>
          <a:prstGeom prst="rect">
            <a:avLst/>
          </a:prstGeom>
          <a:noFill/>
        </p:spPr>
        <p:txBody>
          <a:bodyPr wrap="square" rtlCol="0">
            <a:spAutoFit/>
          </a:bodyPr>
          <a:lstStyle/>
          <a:p>
            <a:r>
              <a:rPr lang="es-ES" sz="4800" dirty="0" smtClean="0">
                <a:solidFill>
                  <a:schemeClr val="bg1"/>
                </a:solidFill>
              </a:rPr>
              <a:t>CONSULTA</a:t>
            </a:r>
            <a:endParaRPr lang="es-ES" sz="4800" dirty="0">
              <a:solidFill>
                <a:schemeClr val="bg1"/>
              </a:solidFill>
            </a:endParaRPr>
          </a:p>
        </p:txBody>
      </p:sp>
    </p:spTree>
    <p:extLst>
      <p:ext uri="{BB962C8B-B14F-4D97-AF65-F5344CB8AC3E}">
        <p14:creationId xmlns:p14="http://schemas.microsoft.com/office/powerpoint/2010/main" val="462180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7925" y="185741"/>
            <a:ext cx="4267276" cy="1127022"/>
          </a:xfrm>
          <a:prstGeom prst="rect">
            <a:avLst/>
          </a:prstGeom>
        </p:spPr>
      </p:pic>
    </p:spTree>
    <p:extLst>
      <p:ext uri="{BB962C8B-B14F-4D97-AF65-F5344CB8AC3E}">
        <p14:creationId xmlns:p14="http://schemas.microsoft.com/office/powerpoint/2010/main" val="294918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5553"/>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7925" y="185741"/>
            <a:ext cx="4267276" cy="1127022"/>
          </a:xfrm>
          <a:prstGeom prst="rect">
            <a:avLst/>
          </a:prstGeom>
        </p:spPr>
      </p:pic>
      <p:sp>
        <p:nvSpPr>
          <p:cNvPr id="4" name="CuadroTexto 3"/>
          <p:cNvSpPr txBox="1"/>
          <p:nvPr/>
        </p:nvSpPr>
        <p:spPr>
          <a:xfrm>
            <a:off x="733245" y="1639019"/>
            <a:ext cx="8246853" cy="369332"/>
          </a:xfrm>
          <a:prstGeom prst="rect">
            <a:avLst/>
          </a:prstGeom>
          <a:noFill/>
        </p:spPr>
        <p:txBody>
          <a:bodyPr wrap="square" rtlCol="0">
            <a:spAutoFit/>
          </a:bodyPr>
          <a:lstStyle/>
          <a:p>
            <a:r>
              <a:rPr lang="es-ES" dirty="0" smtClean="0"/>
              <a:t>Coinciden con los estudiantes de grado y posgrado en algunos intereses de mejora</a:t>
            </a:r>
            <a:endParaRPr lang="es-ES" dirty="0"/>
          </a:p>
        </p:txBody>
      </p:sp>
      <p:sp>
        <p:nvSpPr>
          <p:cNvPr id="5" name="Rectángulo 4"/>
          <p:cNvSpPr/>
          <p:nvPr/>
        </p:nvSpPr>
        <p:spPr>
          <a:xfrm>
            <a:off x="1035721" y="2490117"/>
            <a:ext cx="2923237" cy="923330"/>
          </a:xfrm>
          <a:prstGeom prst="rect">
            <a:avLst/>
          </a:prstGeom>
          <a:noFill/>
        </p:spPr>
        <p:txBody>
          <a:bodyPr wrap="none" lIns="91440" tIns="45720" rIns="91440" bIns="45720">
            <a:spAutoFit/>
          </a:bodyPr>
          <a:lstStyle/>
          <a:p>
            <a:pPr algn="ctr"/>
            <a:r>
              <a:rPr lang="es-E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ESPACIOS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ángulo 5"/>
          <p:cNvSpPr/>
          <p:nvPr/>
        </p:nvSpPr>
        <p:spPr>
          <a:xfrm>
            <a:off x="4572000" y="2490117"/>
            <a:ext cx="4138184" cy="923330"/>
          </a:xfrm>
          <a:prstGeom prst="rect">
            <a:avLst/>
          </a:prstGeom>
          <a:noFill/>
        </p:spPr>
        <p:txBody>
          <a:bodyPr wrap="none" lIns="91440" tIns="45720" rIns="91440" bIns="45720">
            <a:spAutoFit/>
          </a:bodyPr>
          <a:lstStyle/>
          <a:p>
            <a:pPr algn="ctr"/>
            <a:r>
              <a:rPr lang="es-E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COLECCIONES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ángulo 6"/>
          <p:cNvSpPr/>
          <p:nvPr/>
        </p:nvSpPr>
        <p:spPr>
          <a:xfrm>
            <a:off x="5143237" y="3735674"/>
            <a:ext cx="3704284" cy="923330"/>
          </a:xfrm>
          <a:prstGeom prst="rect">
            <a:avLst/>
          </a:prstGeom>
          <a:noFill/>
        </p:spPr>
        <p:txBody>
          <a:bodyPr wrap="none" lIns="91440" tIns="45720" rIns="91440" bIns="45720">
            <a:spAutoFit/>
          </a:bodyPr>
          <a:lstStyle/>
          <a:p>
            <a:pPr algn="ctr"/>
            <a:r>
              <a:rPr lang="es-E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PRÉSTAMOS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ángulo 7"/>
          <p:cNvSpPr/>
          <p:nvPr/>
        </p:nvSpPr>
        <p:spPr>
          <a:xfrm>
            <a:off x="290080" y="3735674"/>
            <a:ext cx="3776163" cy="923330"/>
          </a:xfrm>
          <a:prstGeom prst="rect">
            <a:avLst/>
          </a:prstGeom>
          <a:noFill/>
        </p:spPr>
        <p:txBody>
          <a:bodyPr wrap="none" lIns="91440" tIns="45720" rIns="91440" bIns="45720">
            <a:spAutoFit/>
          </a:bodyPr>
          <a:lstStyle/>
          <a:p>
            <a:pPr algn="ctr"/>
            <a:r>
              <a:rPr lang="es-E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RECURSOS-E</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2764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62"/>
            <a:ext cx="9144000" cy="6880062"/>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469" y="129397"/>
            <a:ext cx="2553531" cy="674408"/>
          </a:xfrm>
          <a:prstGeom prst="rect">
            <a:avLst/>
          </a:prstGeom>
        </p:spPr>
      </p:pic>
      <p:sp>
        <p:nvSpPr>
          <p:cNvPr id="5" name="Rectángulo 4"/>
          <p:cNvSpPr/>
          <p:nvPr/>
        </p:nvSpPr>
        <p:spPr>
          <a:xfrm>
            <a:off x="1574624" y="206882"/>
            <a:ext cx="4856073" cy="707886"/>
          </a:xfrm>
          <a:prstGeom prst="rect">
            <a:avLst/>
          </a:prstGeom>
          <a:noFill/>
        </p:spPr>
        <p:txBody>
          <a:bodyPr wrap="none" lIns="91440" tIns="45720" rIns="91440" bIns="45720">
            <a:spAutoFit/>
          </a:bodyPr>
          <a:lstStyle/>
          <a:p>
            <a:pPr algn="ctr"/>
            <a:r>
              <a:rPr lang="es-ES" sz="4000" b="0" cap="none" spc="0" dirty="0" smtClean="0">
                <a:ln w="0"/>
                <a:solidFill>
                  <a:schemeClr val="bg1"/>
                </a:solidFill>
                <a:effectLst>
                  <a:outerShdw blurRad="38100" dist="19050" dir="2700000" algn="tl" rotWithShape="0">
                    <a:schemeClr val="dk1">
                      <a:alpha val="40000"/>
                    </a:schemeClr>
                  </a:outerShdw>
                </a:effectLst>
              </a:rPr>
              <a:t>Precisión del buscador</a:t>
            </a:r>
            <a:endParaRPr lang="es-ES" sz="4000" b="0" cap="none" spc="0" dirty="0">
              <a:ln w="0"/>
              <a:solidFill>
                <a:schemeClr val="bg1"/>
              </a:solidFill>
              <a:effectLst>
                <a:outerShdw blurRad="38100" dist="19050" dir="2700000" algn="tl" rotWithShape="0">
                  <a:schemeClr val="dk1">
                    <a:alpha val="40000"/>
                  </a:schemeClr>
                </a:outerShdw>
              </a:effectLst>
            </a:endParaRPr>
          </a:p>
        </p:txBody>
      </p:sp>
      <p:sp>
        <p:nvSpPr>
          <p:cNvPr id="6" name="Rectángulo 5"/>
          <p:cNvSpPr/>
          <p:nvPr/>
        </p:nvSpPr>
        <p:spPr>
          <a:xfrm>
            <a:off x="242566" y="4491334"/>
            <a:ext cx="6444777" cy="584775"/>
          </a:xfrm>
          <a:prstGeom prst="rect">
            <a:avLst/>
          </a:prstGeom>
          <a:noFill/>
        </p:spPr>
        <p:txBody>
          <a:bodyPr wrap="none" lIns="91440" tIns="45720" rIns="91440" bIns="45720">
            <a:spAutoFit/>
          </a:bodyPr>
          <a:lstStyle/>
          <a:p>
            <a:pPr algn="ctr"/>
            <a:r>
              <a:rPr lang="es-ES" sz="3200" b="0" cap="none" spc="0" dirty="0" smtClean="0">
                <a:ln w="0"/>
                <a:solidFill>
                  <a:schemeClr val="bg1"/>
                </a:solidFill>
                <a:effectLst>
                  <a:outerShdw blurRad="38100" dist="19050" dir="2700000" algn="tl" rotWithShape="0">
                    <a:schemeClr val="dk1">
                      <a:alpha val="40000"/>
                    </a:schemeClr>
                  </a:outerShdw>
                </a:effectLst>
              </a:rPr>
              <a:t>Clasificación acorde a las necesidades</a:t>
            </a:r>
            <a:endParaRPr lang="es-ES" sz="3200" b="0" cap="none" spc="0" dirty="0">
              <a:ln w="0"/>
              <a:solidFill>
                <a:schemeClr val="bg1"/>
              </a:solidFill>
              <a:effectLst>
                <a:outerShdw blurRad="38100" dist="19050" dir="2700000" algn="tl" rotWithShape="0">
                  <a:schemeClr val="dk1">
                    <a:alpha val="40000"/>
                  </a:schemeClr>
                </a:outerShdw>
              </a:effectLst>
            </a:endParaRPr>
          </a:p>
        </p:txBody>
      </p:sp>
      <p:sp>
        <p:nvSpPr>
          <p:cNvPr id="7" name="Rectángulo 6"/>
          <p:cNvSpPr/>
          <p:nvPr/>
        </p:nvSpPr>
        <p:spPr>
          <a:xfrm>
            <a:off x="1574624" y="5076109"/>
            <a:ext cx="7369069" cy="523220"/>
          </a:xfrm>
          <a:prstGeom prst="rect">
            <a:avLst/>
          </a:prstGeom>
          <a:noFill/>
        </p:spPr>
        <p:txBody>
          <a:bodyPr wrap="none" lIns="91440" tIns="45720" rIns="91440" bIns="45720">
            <a:spAutoFit/>
          </a:bodyPr>
          <a:lstStyle/>
          <a:p>
            <a:pPr algn="ctr"/>
            <a:r>
              <a:rPr lang="es-ES" sz="2800" b="0" cap="none" spc="0" dirty="0" smtClean="0">
                <a:ln w="0"/>
                <a:solidFill>
                  <a:schemeClr val="bg1"/>
                </a:solidFill>
                <a:effectLst>
                  <a:outerShdw blurRad="38100" dist="19050" dir="2700000" algn="tl" rotWithShape="0">
                    <a:schemeClr val="dk1">
                      <a:alpha val="40000"/>
                    </a:schemeClr>
                  </a:outerShdw>
                </a:effectLst>
              </a:rPr>
              <a:t>Digitalización de obras libres de derecho de autor</a:t>
            </a:r>
            <a:endParaRPr lang="es-ES" sz="2800" b="0" cap="none" spc="0" dirty="0">
              <a:ln w="0"/>
              <a:solidFill>
                <a:schemeClr val="bg1"/>
              </a:solidFill>
              <a:effectLst>
                <a:outerShdw blurRad="38100" dist="19050" dir="2700000" algn="tl" rotWithShape="0">
                  <a:schemeClr val="dk1">
                    <a:alpha val="40000"/>
                  </a:schemeClr>
                </a:outerShdw>
              </a:effectLst>
            </a:endParaRPr>
          </a:p>
        </p:txBody>
      </p:sp>
      <p:sp>
        <p:nvSpPr>
          <p:cNvPr id="8" name="Rectángulo 7"/>
          <p:cNvSpPr/>
          <p:nvPr/>
        </p:nvSpPr>
        <p:spPr>
          <a:xfrm>
            <a:off x="142336" y="5660884"/>
            <a:ext cx="8859328" cy="1077218"/>
          </a:xfrm>
          <a:prstGeom prst="rect">
            <a:avLst/>
          </a:prstGeom>
          <a:noFill/>
        </p:spPr>
        <p:txBody>
          <a:bodyPr wrap="square" lIns="91440" tIns="45720" rIns="91440" bIns="45720">
            <a:spAutoFit/>
          </a:bodyPr>
          <a:lstStyle/>
          <a:p>
            <a:pPr algn="ctr"/>
            <a:r>
              <a:rPr lang="es-ES" sz="3200" b="0" cap="none" spc="0" dirty="0" smtClean="0">
                <a:ln w="0"/>
                <a:solidFill>
                  <a:schemeClr val="bg1"/>
                </a:solidFill>
                <a:effectLst>
                  <a:outerShdw blurRad="38100" dist="19050" dir="2700000" algn="tl" rotWithShape="0">
                    <a:schemeClr val="dk1">
                      <a:alpha val="40000"/>
                    </a:schemeClr>
                  </a:outerShdw>
                </a:effectLst>
              </a:rPr>
              <a:t>Mayor transparencia en la política de adquisiciones</a:t>
            </a:r>
          </a:p>
          <a:p>
            <a:pPr algn="ctr"/>
            <a:r>
              <a:rPr lang="es-ES" sz="3200" dirty="0" smtClean="0">
                <a:ln w="0"/>
                <a:solidFill>
                  <a:schemeClr val="bg1"/>
                </a:solidFill>
                <a:effectLst>
                  <a:outerShdw blurRad="38100" dist="19050" dir="2700000" algn="tl" rotWithShape="0">
                    <a:schemeClr val="dk1">
                      <a:alpha val="40000"/>
                    </a:schemeClr>
                  </a:outerShdw>
                </a:effectLst>
              </a:rPr>
              <a:t>cancelaciones</a:t>
            </a:r>
            <a:endParaRPr lang="es-ES" sz="32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3594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3932" y="189779"/>
            <a:ext cx="2128919" cy="562265"/>
          </a:xfrm>
          <a:prstGeom prst="rect">
            <a:avLst/>
          </a:prstGeom>
        </p:spPr>
      </p:pic>
      <p:sp>
        <p:nvSpPr>
          <p:cNvPr id="5" name="Rectángulo 4"/>
          <p:cNvSpPr/>
          <p:nvPr/>
        </p:nvSpPr>
        <p:spPr>
          <a:xfrm>
            <a:off x="282419" y="4744376"/>
            <a:ext cx="8579161" cy="1569660"/>
          </a:xfrm>
          <a:prstGeom prst="rect">
            <a:avLst/>
          </a:prstGeom>
          <a:noFill/>
        </p:spPr>
        <p:txBody>
          <a:bodyPr wrap="square" lIns="91440" tIns="45720" rIns="91440" bIns="45720">
            <a:spAutoFit/>
          </a:bodyPr>
          <a:lstStyle/>
          <a:p>
            <a:pPr algn="ctr"/>
            <a:r>
              <a:rPr lang="es-ES" sz="3200" cap="none" spc="0" dirty="0" smtClean="0">
                <a:ln w="0"/>
                <a:effectLst>
                  <a:outerShdw blurRad="38100" dist="25400" dir="5400000" algn="ctr" rotWithShape="0">
                    <a:srgbClr val="6E747A">
                      <a:alpha val="43000"/>
                    </a:srgbClr>
                  </a:outerShdw>
                </a:effectLst>
              </a:rPr>
              <a:t>Participar en reuniones para la selección de </a:t>
            </a:r>
          </a:p>
          <a:p>
            <a:pPr algn="ctr"/>
            <a:r>
              <a:rPr lang="es-ES" sz="3200" cap="none" spc="0" dirty="0" smtClean="0">
                <a:ln w="0"/>
                <a:effectLst>
                  <a:outerShdw blurRad="38100" dist="25400" dir="5400000" algn="ctr" rotWithShape="0">
                    <a:srgbClr val="6E747A">
                      <a:alpha val="43000"/>
                    </a:srgbClr>
                  </a:outerShdw>
                </a:effectLst>
              </a:rPr>
              <a:t>suscripciones/cancelaciones/expurgos y nuevos servicios</a:t>
            </a:r>
            <a:endParaRPr lang="es-ES" sz="320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2173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4641" y="241540"/>
            <a:ext cx="2006515" cy="424240"/>
          </a:xfrm>
          <a:prstGeom prst="rect">
            <a:avLst/>
          </a:prstGeom>
        </p:spPr>
      </p:pic>
      <p:sp>
        <p:nvSpPr>
          <p:cNvPr id="6" name="Rectángulo 5"/>
          <p:cNvSpPr/>
          <p:nvPr/>
        </p:nvSpPr>
        <p:spPr>
          <a:xfrm>
            <a:off x="237357" y="241540"/>
            <a:ext cx="4626395" cy="2554545"/>
          </a:xfrm>
          <a:prstGeom prst="rect">
            <a:avLst/>
          </a:prstGeom>
          <a:noFill/>
        </p:spPr>
        <p:txBody>
          <a:bodyPr wrap="none" lIns="91440" tIns="45720" rIns="91440" bIns="45720">
            <a:spAutoFit/>
          </a:bodyPr>
          <a:lstStyle/>
          <a:p>
            <a:r>
              <a:rPr lang="es-ES" sz="3200" dirty="0" smtClean="0">
                <a:ln w="0"/>
                <a:solidFill>
                  <a:srgbClr val="C00000"/>
                </a:solidFill>
                <a:effectLst>
                  <a:outerShdw blurRad="38100" dist="19050" dir="2700000" algn="tl" rotWithShape="0">
                    <a:schemeClr val="dk1">
                      <a:alpha val="40000"/>
                    </a:schemeClr>
                  </a:outerShdw>
                </a:effectLst>
              </a:rPr>
              <a:t>Espacio único que aglutine</a:t>
            </a:r>
          </a:p>
          <a:p>
            <a:pPr marL="457200" indent="-457200">
              <a:buFont typeface="Arial" panose="020B0604020202020204" pitchFamily="34" charset="0"/>
              <a:buChar char="•"/>
            </a:pPr>
            <a:r>
              <a:rPr lang="es-ES" sz="3200" b="0" cap="none" spc="0" dirty="0" smtClean="0">
                <a:ln w="0"/>
                <a:solidFill>
                  <a:srgbClr val="C00000"/>
                </a:solidFill>
                <a:effectLst>
                  <a:outerShdw blurRad="38100" dist="19050" dir="2700000" algn="tl" rotWithShape="0">
                    <a:schemeClr val="dk1">
                      <a:alpha val="40000"/>
                    </a:schemeClr>
                  </a:outerShdw>
                </a:effectLst>
              </a:rPr>
              <a:t>Adquisiciones</a:t>
            </a:r>
          </a:p>
          <a:p>
            <a:pPr marL="457200" indent="-457200">
              <a:buFont typeface="Arial" panose="020B0604020202020204" pitchFamily="34" charset="0"/>
              <a:buChar char="•"/>
            </a:pPr>
            <a:r>
              <a:rPr lang="es-ES" sz="3200" dirty="0" smtClean="0">
                <a:ln w="0"/>
                <a:solidFill>
                  <a:srgbClr val="C00000"/>
                </a:solidFill>
                <a:effectLst>
                  <a:outerShdw blurRad="38100" dist="19050" dir="2700000" algn="tl" rotWithShape="0">
                    <a:schemeClr val="dk1">
                      <a:alpha val="40000"/>
                    </a:schemeClr>
                  </a:outerShdw>
                </a:effectLst>
              </a:rPr>
              <a:t>Cancelaciones</a:t>
            </a:r>
          </a:p>
          <a:p>
            <a:pPr marL="457200" indent="-457200">
              <a:buFont typeface="Arial" panose="020B0604020202020204" pitchFamily="34" charset="0"/>
              <a:buChar char="•"/>
            </a:pPr>
            <a:r>
              <a:rPr lang="es-ES" sz="3200" b="0" cap="none" spc="0" dirty="0" smtClean="0">
                <a:ln w="0"/>
                <a:solidFill>
                  <a:srgbClr val="C00000"/>
                </a:solidFill>
                <a:effectLst>
                  <a:outerShdw blurRad="38100" dist="19050" dir="2700000" algn="tl" rotWithShape="0">
                    <a:schemeClr val="dk1">
                      <a:alpha val="40000"/>
                    </a:schemeClr>
                  </a:outerShdw>
                </a:effectLst>
              </a:rPr>
              <a:t>Nuevos recursos-e</a:t>
            </a:r>
          </a:p>
          <a:p>
            <a:pPr marL="457200" indent="-457200">
              <a:buFont typeface="Arial" panose="020B0604020202020204" pitchFamily="34" charset="0"/>
              <a:buChar char="•"/>
            </a:pPr>
            <a:r>
              <a:rPr lang="es-ES" sz="3200" dirty="0">
                <a:ln w="0"/>
                <a:solidFill>
                  <a:srgbClr val="C00000"/>
                </a:solidFill>
                <a:effectLst>
                  <a:outerShdw blurRad="38100" dist="19050" dir="2700000" algn="tl" rotWithShape="0">
                    <a:schemeClr val="dk1">
                      <a:alpha val="40000"/>
                    </a:schemeClr>
                  </a:outerShdw>
                </a:effectLst>
              </a:rPr>
              <a:t>A</a:t>
            </a:r>
            <a:r>
              <a:rPr lang="es-ES" sz="3200" dirty="0" smtClean="0">
                <a:ln w="0"/>
                <a:solidFill>
                  <a:srgbClr val="C00000"/>
                </a:solidFill>
                <a:effectLst>
                  <a:outerShdw blurRad="38100" dist="19050" dir="2700000" algn="tl" rotWithShape="0">
                    <a:schemeClr val="dk1">
                      <a:alpha val="40000"/>
                    </a:schemeClr>
                  </a:outerShdw>
                </a:effectLst>
              </a:rPr>
              <a:t>ctividades</a:t>
            </a:r>
            <a:endParaRPr lang="es-ES" sz="32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84700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3932" y="189779"/>
            <a:ext cx="2128919" cy="562265"/>
          </a:xfrm>
          <a:prstGeom prst="rect">
            <a:avLst/>
          </a:prstGeom>
        </p:spPr>
      </p:pic>
      <p:sp>
        <p:nvSpPr>
          <p:cNvPr id="7" name="Rectángulo 6"/>
          <p:cNvSpPr/>
          <p:nvPr/>
        </p:nvSpPr>
        <p:spPr>
          <a:xfrm rot="21374339">
            <a:off x="1706501" y="2872443"/>
            <a:ext cx="3488134" cy="707886"/>
          </a:xfrm>
          <a:prstGeom prst="rect">
            <a:avLst/>
          </a:prstGeom>
          <a:noFill/>
        </p:spPr>
        <p:txBody>
          <a:bodyPr wrap="none" lIns="91440" tIns="45720" rIns="91440" bIns="45720">
            <a:spAutoFit/>
          </a:bodyPr>
          <a:lstStyle/>
          <a:p>
            <a:pPr algn="ctr"/>
            <a:r>
              <a:rPr lang="es-ES" sz="4000" b="0" cap="none" spc="0" dirty="0" smtClean="0">
                <a:ln w="0"/>
                <a:solidFill>
                  <a:schemeClr val="tx1"/>
                </a:solidFill>
                <a:effectLst>
                  <a:outerShdw blurRad="38100" dist="19050" dir="2700000" algn="tl" rotWithShape="0">
                    <a:schemeClr val="dk1">
                      <a:alpha val="40000"/>
                    </a:schemeClr>
                  </a:outerShdw>
                </a:effectLst>
              </a:rPr>
              <a:t>Más ejemplares</a:t>
            </a:r>
            <a:endParaRPr lang="es-ES" sz="4000" b="0" cap="none" spc="0" dirty="0">
              <a:ln w="0"/>
              <a:solidFill>
                <a:schemeClr val="tx1"/>
              </a:solidFill>
              <a:effectLst>
                <a:outerShdw blurRad="38100" dist="19050" dir="2700000" algn="tl" rotWithShape="0">
                  <a:schemeClr val="dk1">
                    <a:alpha val="40000"/>
                  </a:schemeClr>
                </a:outerShdw>
              </a:effectLst>
            </a:endParaRPr>
          </a:p>
        </p:txBody>
      </p:sp>
      <p:sp>
        <p:nvSpPr>
          <p:cNvPr id="8" name="Rectángulo 7"/>
          <p:cNvSpPr/>
          <p:nvPr/>
        </p:nvSpPr>
        <p:spPr>
          <a:xfrm rot="20942225">
            <a:off x="2815245" y="3892600"/>
            <a:ext cx="2231059" cy="1077218"/>
          </a:xfrm>
          <a:prstGeom prst="rect">
            <a:avLst/>
          </a:prstGeom>
          <a:noFill/>
        </p:spPr>
        <p:txBody>
          <a:bodyPr wrap="non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Investigador</a:t>
            </a:r>
          </a:p>
          <a:p>
            <a:pPr algn="ctr"/>
            <a:r>
              <a:rPr lang="es-ES" sz="3200" dirty="0" smtClean="0">
                <a:ln w="0"/>
                <a:effectLst>
                  <a:outerShdw blurRad="38100" dist="19050" dir="2700000" algn="tl" rotWithShape="0">
                    <a:schemeClr val="dk1">
                      <a:alpha val="40000"/>
                    </a:schemeClr>
                  </a:outerShdw>
                </a:effectLst>
              </a:rPr>
              <a:t>visitante</a:t>
            </a:r>
            <a:endParaRPr lang="es-ES" sz="3200" b="0" cap="none" spc="0" dirty="0">
              <a:ln w="0"/>
              <a:solidFill>
                <a:schemeClr val="tx1"/>
              </a:solidFill>
              <a:effectLst>
                <a:outerShdw blurRad="38100" dist="19050" dir="2700000" algn="tl" rotWithShape="0">
                  <a:schemeClr val="dk1">
                    <a:alpha val="40000"/>
                  </a:schemeClr>
                </a:outerShdw>
              </a:effectLst>
            </a:endParaRPr>
          </a:p>
        </p:txBody>
      </p:sp>
      <p:sp>
        <p:nvSpPr>
          <p:cNvPr id="9" name="Rectángulo 8"/>
          <p:cNvSpPr/>
          <p:nvPr/>
        </p:nvSpPr>
        <p:spPr>
          <a:xfrm>
            <a:off x="2024669" y="1718935"/>
            <a:ext cx="1569340" cy="523220"/>
          </a:xfrm>
          <a:prstGeom prst="rect">
            <a:avLst/>
          </a:prstGeom>
          <a:noFill/>
        </p:spPr>
        <p:txBody>
          <a:bodyPr wrap="non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rPr>
              <a:t>Préstamo</a:t>
            </a:r>
            <a:endParaRPr lang="es-ES" sz="2800" b="0" cap="none" spc="0" dirty="0">
              <a:ln w="0"/>
              <a:solidFill>
                <a:schemeClr val="tx1"/>
              </a:solidFill>
              <a:effectLst>
                <a:outerShdw blurRad="38100" dist="19050" dir="2700000" algn="tl" rotWithShape="0">
                  <a:schemeClr val="dk1">
                    <a:alpha val="40000"/>
                  </a:schemeClr>
                </a:outerShdw>
              </a:effectLst>
            </a:endParaRPr>
          </a:p>
        </p:txBody>
      </p:sp>
      <p:sp>
        <p:nvSpPr>
          <p:cNvPr id="10" name="Rectángulo 9"/>
          <p:cNvSpPr/>
          <p:nvPr/>
        </p:nvSpPr>
        <p:spPr>
          <a:xfrm rot="784560">
            <a:off x="6838136" y="2962004"/>
            <a:ext cx="1891543" cy="830997"/>
          </a:xfrm>
          <a:prstGeom prst="rect">
            <a:avLst/>
          </a:prstGeom>
          <a:noFill/>
        </p:spPr>
        <p:txBody>
          <a:bodyPr wrap="none" lIns="91440" tIns="45720" rIns="91440" bIns="45720">
            <a:spAutoFit/>
          </a:bodyPr>
          <a:lstStyle/>
          <a:p>
            <a:pPr algn="ctr"/>
            <a:r>
              <a:rPr lang="es-ES" sz="2400" b="0" cap="none" spc="0" dirty="0" smtClean="0">
                <a:ln w="0"/>
                <a:solidFill>
                  <a:schemeClr val="tx1"/>
                </a:solidFill>
                <a:effectLst>
                  <a:outerShdw blurRad="38100" dist="19050" dir="2700000" algn="tl" rotWithShape="0">
                    <a:schemeClr val="dk1">
                      <a:alpha val="40000"/>
                    </a:schemeClr>
                  </a:outerShdw>
                </a:effectLst>
              </a:rPr>
              <a:t>Ampliar plazo</a:t>
            </a:r>
          </a:p>
          <a:p>
            <a:pPr algn="ctr"/>
            <a:r>
              <a:rPr lang="es-ES" sz="2400" dirty="0" smtClean="0">
                <a:ln w="0"/>
                <a:effectLst>
                  <a:outerShdw blurRad="38100" dist="19050" dir="2700000" algn="tl" rotWithShape="0">
                    <a:schemeClr val="dk1">
                      <a:alpha val="40000"/>
                    </a:schemeClr>
                  </a:outerShdw>
                </a:effectLst>
              </a:rPr>
              <a:t>devolución</a:t>
            </a:r>
            <a:endParaRPr lang="es-E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2842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Rectángulo 4"/>
          <p:cNvSpPr/>
          <p:nvPr/>
        </p:nvSpPr>
        <p:spPr>
          <a:xfrm>
            <a:off x="3098246" y="374860"/>
            <a:ext cx="3108287" cy="923330"/>
          </a:xfrm>
          <a:prstGeom prst="rect">
            <a:avLst/>
          </a:prstGeom>
          <a:noFill/>
        </p:spPr>
        <p:txBody>
          <a:bodyPr wrap="none" lIns="91440" tIns="45720" rIns="91440" bIns="45720">
            <a:spAutoFit/>
          </a:bodyPr>
          <a:lstStyle/>
          <a:p>
            <a:pPr algn="ctr"/>
            <a:r>
              <a:rPr lang="es-E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¡GRACIAS!</a:t>
            </a:r>
            <a:endPar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CuadroTexto 5"/>
          <p:cNvSpPr txBox="1"/>
          <p:nvPr/>
        </p:nvSpPr>
        <p:spPr>
          <a:xfrm>
            <a:off x="1286189" y="2090056"/>
            <a:ext cx="7315200" cy="769441"/>
          </a:xfrm>
          <a:prstGeom prst="rect">
            <a:avLst/>
          </a:prstGeom>
          <a:noFill/>
        </p:spPr>
        <p:txBody>
          <a:bodyPr wrap="square" rtlCol="0">
            <a:spAutoFit/>
          </a:bodyPr>
          <a:lstStyle/>
          <a:p>
            <a:r>
              <a:rPr lang="es-ES" sz="4400" dirty="0" smtClean="0"/>
              <a:t>Responsables </a:t>
            </a:r>
            <a:r>
              <a:rPr lang="es-ES" sz="4400" dirty="0"/>
              <a:t>de </a:t>
            </a:r>
            <a:r>
              <a:rPr lang="es-ES" sz="4400" dirty="0" smtClean="0"/>
              <a:t>Bibliotecas</a:t>
            </a:r>
            <a:endParaRPr lang="es-ES" sz="4400" dirty="0"/>
          </a:p>
        </p:txBody>
      </p:sp>
    </p:spTree>
    <p:extLst>
      <p:ext uri="{BB962C8B-B14F-4D97-AF65-F5344CB8AC3E}">
        <p14:creationId xmlns:p14="http://schemas.microsoft.com/office/powerpoint/2010/main" val="3291153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3932" y="189779"/>
            <a:ext cx="2128919" cy="562265"/>
          </a:xfrm>
          <a:prstGeom prst="rect">
            <a:avLst/>
          </a:prstGeom>
        </p:spPr>
      </p:pic>
      <p:sp>
        <p:nvSpPr>
          <p:cNvPr id="8" name="Rectángulo 7"/>
          <p:cNvSpPr/>
          <p:nvPr/>
        </p:nvSpPr>
        <p:spPr>
          <a:xfrm>
            <a:off x="3440912" y="941823"/>
            <a:ext cx="4650666" cy="2308324"/>
          </a:xfrm>
          <a:prstGeom prst="rect">
            <a:avLst/>
          </a:prstGeom>
          <a:noFill/>
        </p:spPr>
        <p:txBody>
          <a:bodyPr wrap="square" lIns="91440" tIns="45720" rIns="91440" bIns="45720">
            <a:spAutoFit/>
          </a:bodyPr>
          <a:lstStyle/>
          <a:p>
            <a:pPr algn="ctr"/>
            <a:r>
              <a:rPr lang="es-ES" sz="3600" b="0" cap="none" spc="0" dirty="0" smtClean="0">
                <a:ln w="0"/>
                <a:gradFill>
                  <a:gsLst>
                    <a:gs pos="21000">
                      <a:srgbClr val="53575C"/>
                    </a:gs>
                    <a:gs pos="88000">
                      <a:srgbClr val="C5C7CA"/>
                    </a:gs>
                  </a:gsLst>
                  <a:lin ang="5400000"/>
                </a:gradFill>
                <a:effectLst/>
                <a:latin typeface="Elephant" panose="02020904090505020303" pitchFamily="18" charset="0"/>
              </a:rPr>
              <a:t>Más formación especializada a </a:t>
            </a:r>
          </a:p>
          <a:p>
            <a:pPr algn="ctr"/>
            <a:r>
              <a:rPr lang="es-ES" sz="3600" dirty="0" smtClean="0">
                <a:ln w="0"/>
                <a:gradFill>
                  <a:gsLst>
                    <a:gs pos="21000">
                      <a:srgbClr val="53575C"/>
                    </a:gs>
                    <a:gs pos="88000">
                      <a:srgbClr val="C5C7CA"/>
                    </a:gs>
                  </a:gsLst>
                  <a:lin ang="5400000"/>
                </a:gradFill>
                <a:latin typeface="Elephant" panose="02020904090505020303" pitchFamily="18" charset="0"/>
              </a:rPr>
              <a:t>alumnos de primero</a:t>
            </a:r>
            <a:endParaRPr lang="es-ES" sz="3600" b="0" cap="none" spc="0" dirty="0">
              <a:ln w="0"/>
              <a:gradFill>
                <a:gsLst>
                  <a:gs pos="21000">
                    <a:srgbClr val="53575C"/>
                  </a:gs>
                  <a:gs pos="88000">
                    <a:srgbClr val="C5C7CA"/>
                  </a:gs>
                </a:gsLst>
                <a:lin ang="5400000"/>
              </a:gradFill>
              <a:effectLst/>
              <a:latin typeface="Elephant" panose="02020904090505020303" pitchFamily="18" charset="0"/>
            </a:endParaRPr>
          </a:p>
        </p:txBody>
      </p:sp>
    </p:spTree>
    <p:extLst>
      <p:ext uri="{BB962C8B-B14F-4D97-AF65-F5344CB8AC3E}">
        <p14:creationId xmlns:p14="http://schemas.microsoft.com/office/powerpoint/2010/main" val="3415271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3932" y="189779"/>
            <a:ext cx="2128919" cy="562265"/>
          </a:xfrm>
          <a:prstGeom prst="rect">
            <a:avLst/>
          </a:prstGeom>
        </p:spPr>
      </p:pic>
      <p:sp>
        <p:nvSpPr>
          <p:cNvPr id="4" name="Rectángulo 3"/>
          <p:cNvSpPr/>
          <p:nvPr/>
        </p:nvSpPr>
        <p:spPr>
          <a:xfrm>
            <a:off x="529757" y="3079479"/>
            <a:ext cx="2191626" cy="830997"/>
          </a:xfrm>
          <a:prstGeom prst="rect">
            <a:avLst/>
          </a:prstGeom>
          <a:noFill/>
        </p:spPr>
        <p:txBody>
          <a:bodyPr wrap="none" lIns="91440" tIns="45720" rIns="91440" bIns="45720">
            <a:spAutoFit/>
          </a:bodyPr>
          <a:lstStyle/>
          <a:p>
            <a:pPr algn="ctr"/>
            <a:r>
              <a:rPr lang="es-ES" sz="4800" b="0" cap="none" spc="0" dirty="0" smtClean="0">
                <a:ln w="0"/>
                <a:solidFill>
                  <a:schemeClr val="tx1"/>
                </a:solidFill>
                <a:effectLst>
                  <a:outerShdw blurRad="38100" dist="19050" dir="2700000" algn="tl" rotWithShape="0">
                    <a:schemeClr val="dk1">
                      <a:alpha val="40000"/>
                    </a:schemeClr>
                  </a:outerShdw>
                </a:effectLst>
              </a:rPr>
              <a:t>difusión</a:t>
            </a:r>
            <a:endParaRPr lang="es-ES" sz="4800" b="0" cap="none" spc="0" dirty="0">
              <a:ln w="0"/>
              <a:solidFill>
                <a:schemeClr val="tx1"/>
              </a:solidFill>
              <a:effectLst>
                <a:outerShdw blurRad="38100" dist="19050" dir="2700000" algn="tl" rotWithShape="0">
                  <a:schemeClr val="dk1">
                    <a:alpha val="40000"/>
                  </a:schemeClr>
                </a:outerShdw>
              </a:effectLst>
            </a:endParaRPr>
          </a:p>
        </p:txBody>
      </p:sp>
      <p:sp>
        <p:nvSpPr>
          <p:cNvPr id="9" name="Rectángulo 8"/>
          <p:cNvSpPr/>
          <p:nvPr/>
        </p:nvSpPr>
        <p:spPr>
          <a:xfrm>
            <a:off x="529757" y="5345350"/>
            <a:ext cx="7819961" cy="830997"/>
          </a:xfrm>
          <a:prstGeom prst="rect">
            <a:avLst/>
          </a:prstGeom>
          <a:noFill/>
        </p:spPr>
        <p:txBody>
          <a:bodyPr wrap="none" lIns="91440" tIns="45720" rIns="91440" bIns="45720">
            <a:spAutoFit/>
          </a:bodyPr>
          <a:lstStyle/>
          <a:p>
            <a:pPr algn="ctr"/>
            <a:r>
              <a:rPr lang="es-ES" sz="4800" dirty="0">
                <a:ln w="0"/>
                <a:effectLst>
                  <a:outerShdw blurRad="38100" dist="19050" dir="2700000" algn="tl" rotWithShape="0">
                    <a:schemeClr val="dk1">
                      <a:alpha val="40000"/>
                    </a:schemeClr>
                  </a:outerShdw>
                </a:effectLst>
              </a:rPr>
              <a:t>d</a:t>
            </a:r>
            <a:r>
              <a:rPr lang="es-ES" sz="4800" b="0" cap="none" spc="0" dirty="0" smtClean="0">
                <a:ln w="0"/>
                <a:solidFill>
                  <a:schemeClr val="tx1"/>
                </a:solidFill>
                <a:effectLst>
                  <a:outerShdw blurRad="38100" dist="19050" dir="2700000" algn="tl" rotWithShape="0">
                    <a:schemeClr val="dk1">
                      <a:alpha val="40000"/>
                    </a:schemeClr>
                  </a:outerShdw>
                </a:effectLst>
              </a:rPr>
              <a:t>e los cursos destinados al PDI</a:t>
            </a:r>
            <a:endParaRPr lang="es-ES" sz="4800" b="0" cap="none" spc="0" dirty="0">
              <a:ln w="0"/>
              <a:solidFill>
                <a:schemeClr val="tx1"/>
              </a:solidFill>
              <a:effectLst>
                <a:outerShdw blurRad="38100" dist="19050" dir="2700000" algn="tl" rotWithShape="0">
                  <a:schemeClr val="dk1">
                    <a:alpha val="40000"/>
                  </a:schemeClr>
                </a:outerShdw>
              </a:effectLst>
            </a:endParaRPr>
          </a:p>
        </p:txBody>
      </p:sp>
      <p:sp>
        <p:nvSpPr>
          <p:cNvPr id="10" name="Rectángulo 9"/>
          <p:cNvSpPr/>
          <p:nvPr/>
        </p:nvSpPr>
        <p:spPr>
          <a:xfrm>
            <a:off x="529757" y="1302438"/>
            <a:ext cx="1245854" cy="830997"/>
          </a:xfrm>
          <a:prstGeom prst="rect">
            <a:avLst/>
          </a:prstGeom>
          <a:noFill/>
        </p:spPr>
        <p:txBody>
          <a:bodyPr wrap="none" lIns="91440" tIns="45720" rIns="91440" bIns="45720">
            <a:spAutoFit/>
          </a:bodyPr>
          <a:lstStyle/>
          <a:p>
            <a:pPr algn="ctr"/>
            <a:r>
              <a:rPr lang="es-ES" sz="4800" b="0" cap="none" spc="0" dirty="0" smtClean="0">
                <a:ln w="0"/>
                <a:solidFill>
                  <a:schemeClr val="tx1"/>
                </a:solidFill>
                <a:effectLst>
                  <a:outerShdw blurRad="38100" dist="19050" dir="2700000" algn="tl" rotWithShape="0">
                    <a:schemeClr val="dk1">
                      <a:alpha val="40000"/>
                    </a:schemeClr>
                  </a:outerShdw>
                </a:effectLst>
              </a:rPr>
              <a:t>Más</a:t>
            </a:r>
            <a:endParaRPr lang="es-E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5147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3932" y="189779"/>
            <a:ext cx="2128919" cy="562265"/>
          </a:xfrm>
          <a:prstGeom prst="rect">
            <a:avLst/>
          </a:prstGeom>
        </p:spPr>
      </p:pic>
      <p:sp>
        <p:nvSpPr>
          <p:cNvPr id="6" name="Rectángulo 5"/>
          <p:cNvSpPr/>
          <p:nvPr/>
        </p:nvSpPr>
        <p:spPr>
          <a:xfrm rot="20168391">
            <a:off x="3065257" y="2129937"/>
            <a:ext cx="2628476" cy="646331"/>
          </a:xfrm>
          <a:prstGeom prst="rect">
            <a:avLst/>
          </a:prstGeom>
          <a:noFill/>
        </p:spPr>
        <p:txBody>
          <a:bodyPr wrap="none" lIns="91440" tIns="45720" rIns="91440" bIns="45720">
            <a:spAutoFit/>
          </a:bodyPr>
          <a:lstStyle/>
          <a:p>
            <a:pPr algn="ctr"/>
            <a:r>
              <a:rPr lang="es-ES" sz="36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FORMACIÓN</a:t>
            </a:r>
            <a:endParaRPr lang="es-E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1" name="Rectángulo 10"/>
          <p:cNvSpPr/>
          <p:nvPr/>
        </p:nvSpPr>
        <p:spPr>
          <a:xfrm rot="4500618">
            <a:off x="5025978" y="3774252"/>
            <a:ext cx="3112199" cy="646331"/>
          </a:xfrm>
          <a:prstGeom prst="rect">
            <a:avLst/>
          </a:prstGeom>
          <a:noFill/>
        </p:spPr>
        <p:txBody>
          <a:bodyPr wrap="none" lIns="91440" tIns="45720" rIns="91440" bIns="45720">
            <a:spAutoFit/>
          </a:bodyPr>
          <a:lstStyle/>
          <a:p>
            <a:pPr algn="ctr"/>
            <a:r>
              <a:rPr lang="es-ES" sz="36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ESPECIALIZADA</a:t>
            </a:r>
            <a:endParaRPr lang="es-E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058468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9017" cy="6858000"/>
          </a:xfrm>
          <a:prstGeom prst="rect">
            <a:avLst/>
          </a:prstGeom>
        </p:spPr>
      </p:pic>
      <p:sp>
        <p:nvSpPr>
          <p:cNvPr id="6" name="Rectángulo 5"/>
          <p:cNvSpPr/>
          <p:nvPr/>
        </p:nvSpPr>
        <p:spPr>
          <a:xfrm>
            <a:off x="965755" y="4200912"/>
            <a:ext cx="4003468" cy="923330"/>
          </a:xfrm>
          <a:prstGeom prst="rect">
            <a:avLst/>
          </a:prstGeom>
          <a:noFill/>
        </p:spPr>
        <p:txBody>
          <a:bodyPr wrap="none" lIns="91440" tIns="45720" rIns="91440" bIns="45720">
            <a:spAutoFit/>
            <a:scene3d>
              <a:camera prst="isometricBottomDown"/>
              <a:lightRig rig="threePt" dir="t"/>
            </a:scene3d>
          </a:bodyPr>
          <a:lstStyle/>
          <a:p>
            <a:pPr algn="ctr"/>
            <a:r>
              <a:rPr lang="es-ES" sz="5400" b="1" cap="none" spc="0" dirty="0" smtClean="0">
                <a:ln w="22225">
                  <a:solidFill>
                    <a:schemeClr val="accent2"/>
                  </a:solidFill>
                  <a:prstDash val="solid"/>
                </a:ln>
                <a:solidFill>
                  <a:schemeClr val="accent2">
                    <a:lumMod val="40000"/>
                    <a:lumOff val="60000"/>
                  </a:schemeClr>
                </a:solidFill>
                <a:effectLst/>
              </a:rPr>
              <a:t>CONCLUSIÓN</a:t>
            </a:r>
            <a:endParaRPr lang="es-E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35490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7668" y="189779"/>
            <a:ext cx="2240068" cy="59162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242" y="1149175"/>
            <a:ext cx="4623758" cy="2936619"/>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49175"/>
            <a:ext cx="4692771" cy="2936619"/>
          </a:xfrm>
          <a:prstGeom prst="rect">
            <a:avLst/>
          </a:prstGeom>
        </p:spPr>
      </p:pic>
      <p:sp>
        <p:nvSpPr>
          <p:cNvPr id="5" name="Rectángulo 4"/>
          <p:cNvSpPr/>
          <p:nvPr/>
        </p:nvSpPr>
        <p:spPr>
          <a:xfrm>
            <a:off x="526211" y="4537014"/>
            <a:ext cx="7988061" cy="1938992"/>
          </a:xfrm>
          <a:prstGeom prst="rect">
            <a:avLst/>
          </a:prstGeom>
          <a:noFill/>
        </p:spPr>
        <p:txBody>
          <a:bodyPr wrap="square" lIns="91440" tIns="45720" rIns="91440" bIns="45720">
            <a:spAutoFit/>
          </a:bodyPr>
          <a:lstStyle/>
          <a:p>
            <a:pPr algn="ctr"/>
            <a:r>
              <a:rPr lang="es-ES" sz="2400" b="0" cap="none" spc="0" dirty="0" smtClean="0">
                <a:ln w="0"/>
                <a:solidFill>
                  <a:schemeClr val="tx1"/>
                </a:solidFill>
                <a:effectLst>
                  <a:outerShdw blurRad="38100" dist="19050" dir="2700000" algn="tl" rotWithShape="0">
                    <a:schemeClr val="dk1">
                      <a:alpha val="40000"/>
                    </a:schemeClr>
                  </a:outerShdw>
                </a:effectLst>
              </a:rPr>
              <a:t>Comodidad, horarios amplios en las bibliotecas y acceso completo a los recursos en línea</a:t>
            </a:r>
            <a:r>
              <a:rPr lang="es-ES" sz="2400" dirty="0" smtClean="0">
                <a:ln w="0"/>
                <a:effectLst>
                  <a:outerShdw blurRad="38100" dist="19050" dir="2700000" algn="tl" rotWithShape="0">
                    <a:schemeClr val="dk1">
                      <a:alpha val="40000"/>
                    </a:schemeClr>
                  </a:outerShdw>
                </a:effectLst>
              </a:rPr>
              <a:t>. C</a:t>
            </a:r>
            <a:r>
              <a:rPr lang="es-ES" sz="2400" b="0" cap="none" spc="0" dirty="0" smtClean="0">
                <a:ln w="0"/>
                <a:solidFill>
                  <a:schemeClr val="tx1"/>
                </a:solidFill>
                <a:effectLst>
                  <a:outerShdw blurRad="38100" dist="19050" dir="2700000" algn="tl" rotWithShape="0">
                    <a:schemeClr val="dk1">
                      <a:alpha val="40000"/>
                    </a:schemeClr>
                  </a:outerShdw>
                </a:effectLst>
              </a:rPr>
              <a:t>onexiones rápidas. Formación que les ayude en su carrera investigadora. </a:t>
            </a:r>
            <a:r>
              <a:rPr lang="es-ES" sz="2400" dirty="0" smtClean="0">
                <a:ln w="0"/>
                <a:effectLst>
                  <a:outerShdw blurRad="38100" dist="19050" dir="2700000" algn="tl" rotWithShape="0">
                    <a:schemeClr val="dk1">
                      <a:alpha val="40000"/>
                    </a:schemeClr>
                  </a:outerShdw>
                </a:effectLst>
              </a:rPr>
              <a:t>TRANSPARENCIA en la gestión de la colección y </a:t>
            </a:r>
            <a:r>
              <a:rPr lang="es-ES" sz="2400" b="0" cap="none" spc="0" dirty="0" smtClean="0">
                <a:ln w="0"/>
                <a:solidFill>
                  <a:schemeClr val="tx1"/>
                </a:solidFill>
                <a:effectLst>
                  <a:outerShdw blurRad="38100" dist="19050" dir="2700000" algn="tl" rotWithShape="0">
                    <a:schemeClr val="dk1">
                      <a:alpha val="40000"/>
                    </a:schemeClr>
                  </a:outerShdw>
                </a:effectLst>
              </a:rPr>
              <a:t>sobre todo, contar con su </a:t>
            </a:r>
            <a:r>
              <a:rPr lang="es-ES" sz="2400" dirty="0" smtClean="0">
                <a:ln w="0"/>
                <a:effectLst>
                  <a:outerShdw blurRad="38100" dist="19050" dir="2700000" algn="tl" rotWithShape="0">
                    <a:schemeClr val="dk1">
                      <a:alpha val="40000"/>
                    </a:schemeClr>
                  </a:outerShdw>
                </a:effectLst>
              </a:rPr>
              <a:t>PARTICIPACIÓN</a:t>
            </a:r>
            <a:endParaRPr lang="es-ES" sz="2400" b="0" cap="none" spc="0" dirty="0">
              <a:ln w="0"/>
              <a:solidFill>
                <a:schemeClr val="tx1"/>
              </a:solidFill>
              <a:effectLst>
                <a:outerShdw blurRad="38100" dist="19050" dir="2700000" algn="tl" rotWithShape="0">
                  <a:schemeClr val="dk1">
                    <a:alpha val="40000"/>
                  </a:schemeClr>
                </a:outerShdw>
              </a:effectLst>
            </a:endParaRPr>
          </a:p>
        </p:txBody>
      </p:sp>
      <p:pic>
        <p:nvPicPr>
          <p:cNvPr id="9" name="Imagen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89779"/>
            <a:ext cx="2553792" cy="816185"/>
          </a:xfrm>
          <a:prstGeom prst="rect">
            <a:avLst/>
          </a:prstGeom>
        </p:spPr>
      </p:pic>
      <p:pic>
        <p:nvPicPr>
          <p:cNvPr id="7" name="Imagen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3661" y="88155"/>
            <a:ext cx="2698217" cy="693244"/>
          </a:xfrm>
          <a:prstGeom prst="rect">
            <a:avLst/>
          </a:prstGeom>
        </p:spPr>
      </p:pic>
    </p:spTree>
    <p:extLst>
      <p:ext uri="{BB962C8B-B14F-4D97-AF65-F5344CB8AC3E}">
        <p14:creationId xmlns:p14="http://schemas.microsoft.com/office/powerpoint/2010/main" val="803118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3932" y="189779"/>
            <a:ext cx="2128919" cy="562265"/>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ángulo 7"/>
          <p:cNvSpPr/>
          <p:nvPr/>
        </p:nvSpPr>
        <p:spPr>
          <a:xfrm>
            <a:off x="3361463" y="189779"/>
            <a:ext cx="5492081" cy="923330"/>
          </a:xfrm>
          <a:prstGeom prst="rect">
            <a:avLst/>
          </a:prstGeom>
          <a:noFill/>
        </p:spPr>
        <p:txBody>
          <a:bodyPr wrap="none" lIns="91440" tIns="45720" rIns="91440" bIns="45720">
            <a:spAutoFit/>
          </a:bodyPr>
          <a:lstStyle/>
          <a:p>
            <a:pPr algn="ctr"/>
            <a:r>
              <a:rPr lang="es-E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MUCHAS GRACIAS</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p:cNvSpPr txBox="1"/>
          <p:nvPr/>
        </p:nvSpPr>
        <p:spPr>
          <a:xfrm>
            <a:off x="5958672" y="1113109"/>
            <a:ext cx="3185328" cy="1754326"/>
          </a:xfrm>
          <a:prstGeom prst="rect">
            <a:avLst/>
          </a:prstGeom>
          <a:noFill/>
        </p:spPr>
        <p:txBody>
          <a:bodyPr wrap="square" rtlCol="0">
            <a:spAutoFit/>
          </a:bodyPr>
          <a:lstStyle/>
          <a:p>
            <a:pPr algn="ctr"/>
            <a:r>
              <a:rPr lang="es-ES" dirty="0" smtClean="0">
                <a:solidFill>
                  <a:schemeClr val="bg1"/>
                </a:solidFill>
              </a:rPr>
              <a:t>Lola R. Brito</a:t>
            </a:r>
          </a:p>
          <a:p>
            <a:pPr algn="ctr"/>
            <a:r>
              <a:rPr lang="es-ES" dirty="0" smtClean="0">
                <a:solidFill>
                  <a:schemeClr val="bg1"/>
                </a:solidFill>
                <a:hlinkClick r:id="rId5"/>
              </a:rPr>
              <a:t>brito@us.es</a:t>
            </a:r>
            <a:endParaRPr lang="es-ES" dirty="0" smtClean="0">
              <a:solidFill>
                <a:schemeClr val="bg1"/>
              </a:solidFill>
            </a:endParaRPr>
          </a:p>
          <a:p>
            <a:pPr algn="ctr"/>
            <a:endParaRPr lang="es-ES" dirty="0" smtClean="0">
              <a:solidFill>
                <a:schemeClr val="bg1"/>
              </a:solidFill>
            </a:endParaRPr>
          </a:p>
          <a:p>
            <a:pPr algn="ctr"/>
            <a:r>
              <a:rPr lang="es-ES" dirty="0" smtClean="0">
                <a:solidFill>
                  <a:schemeClr val="bg1"/>
                </a:solidFill>
              </a:rPr>
              <a:t>Juan Ángel González</a:t>
            </a:r>
          </a:p>
          <a:p>
            <a:pPr algn="ctr"/>
            <a:r>
              <a:rPr lang="es-ES" dirty="0" smtClean="0">
                <a:solidFill>
                  <a:schemeClr val="bg1"/>
                </a:solidFill>
                <a:hlinkClick r:id="rId6"/>
              </a:rPr>
              <a:t>jgonzalez54@us.es</a:t>
            </a:r>
            <a:endParaRPr lang="es-ES" dirty="0" smtClean="0">
              <a:solidFill>
                <a:schemeClr val="bg1"/>
              </a:solidFill>
            </a:endParaRPr>
          </a:p>
          <a:p>
            <a:pPr algn="ctr"/>
            <a:endParaRPr lang="es-ES" dirty="0">
              <a:solidFill>
                <a:schemeClr val="bg1"/>
              </a:solidFill>
            </a:endParaRPr>
          </a:p>
        </p:txBody>
      </p:sp>
      <p:pic>
        <p:nvPicPr>
          <p:cNvPr id="10" name="Imagen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0532" y="6023891"/>
            <a:ext cx="1473012" cy="491407"/>
          </a:xfrm>
          <a:prstGeom prst="rect">
            <a:avLst/>
          </a:prstGeom>
        </p:spPr>
      </p:pic>
      <p:sp>
        <p:nvSpPr>
          <p:cNvPr id="2" name="Rectángulo 1"/>
          <p:cNvSpPr/>
          <p:nvPr/>
        </p:nvSpPr>
        <p:spPr>
          <a:xfrm>
            <a:off x="1014884" y="6269594"/>
            <a:ext cx="6365648" cy="369332"/>
          </a:xfrm>
          <a:prstGeom prst="rect">
            <a:avLst/>
          </a:prstGeom>
        </p:spPr>
        <p:txBody>
          <a:bodyPr wrap="square">
            <a:spAutoFit/>
          </a:bodyPr>
          <a:lstStyle/>
          <a:p>
            <a:r>
              <a:rPr lang="es-ES" dirty="0">
                <a:solidFill>
                  <a:schemeClr val="bg1"/>
                </a:solidFill>
              </a:rPr>
              <a:t>VIII Jornada de Buenas Prácticas y Gestión del </a:t>
            </a:r>
            <a:r>
              <a:rPr lang="es-ES" dirty="0" smtClean="0">
                <a:solidFill>
                  <a:schemeClr val="bg1"/>
                </a:solidFill>
              </a:rPr>
              <a:t>Conocimiento</a:t>
            </a:r>
            <a:endParaRPr lang="es-ES" dirty="0"/>
          </a:p>
        </p:txBody>
      </p:sp>
    </p:spTree>
    <p:extLst>
      <p:ext uri="{BB962C8B-B14F-4D97-AF65-F5344CB8AC3E}">
        <p14:creationId xmlns:p14="http://schemas.microsoft.com/office/powerpoint/2010/main" val="2934792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502"/>
            <a:ext cx="9144000" cy="6973502"/>
          </a:xfrm>
          <a:prstGeom prst="rect">
            <a:avLst/>
          </a:prstGeom>
        </p:spPr>
      </p:pic>
      <p:sp>
        <p:nvSpPr>
          <p:cNvPr id="4" name="Rectángulo 3"/>
          <p:cNvSpPr/>
          <p:nvPr/>
        </p:nvSpPr>
        <p:spPr>
          <a:xfrm>
            <a:off x="1730187" y="5258147"/>
            <a:ext cx="5818388" cy="923330"/>
          </a:xfrm>
          <a:prstGeom prst="rect">
            <a:avLst/>
          </a:prstGeom>
          <a:noFill/>
        </p:spPr>
        <p:txBody>
          <a:bodyPr wrap="none" lIns="91440" tIns="45720" rIns="91440" bIns="45720">
            <a:spAutoFit/>
          </a:bodyPr>
          <a:lstStyle/>
          <a:p>
            <a:pPr algn="ctr"/>
            <a:r>
              <a:rPr lang="es-ES" sz="5400" b="0" cap="none" spc="0" dirty="0" smtClean="0">
                <a:ln w="0"/>
                <a:solidFill>
                  <a:schemeClr val="accent4">
                    <a:lumMod val="20000"/>
                    <a:lumOff val="80000"/>
                  </a:schemeClr>
                </a:solidFill>
                <a:effectLst>
                  <a:reflection blurRad="6350" stA="53000" endA="300" endPos="35500" dir="5400000" sy="-90000" algn="bl" rotWithShape="0"/>
                </a:effectLst>
                <a:latin typeface="Copperplate Gothic Light" panose="020E0507020206020404" pitchFamily="34" charset="0"/>
              </a:rPr>
              <a:t>Felices Fiestas</a:t>
            </a:r>
            <a:endParaRPr lang="es-ES" sz="5400" b="0" cap="none" spc="0" dirty="0">
              <a:ln w="0"/>
              <a:solidFill>
                <a:schemeClr val="accent4">
                  <a:lumMod val="20000"/>
                  <a:lumOff val="80000"/>
                </a:schemeClr>
              </a:solidFill>
              <a:effectLst>
                <a:reflection blurRad="6350" stA="53000" endA="300" endPos="35500" dir="5400000" sy="-90000" algn="bl" rotWithShape="0"/>
              </a:effectLst>
              <a:latin typeface="Copperplate Gothic Light" panose="020E0507020206020404" pitchFamily="34" charset="0"/>
            </a:endParaRPr>
          </a:p>
        </p:txBody>
      </p:sp>
    </p:spTree>
    <p:extLst>
      <p:ext uri="{BB962C8B-B14F-4D97-AF65-F5344CB8AC3E}">
        <p14:creationId xmlns:p14="http://schemas.microsoft.com/office/powerpoint/2010/main" val="3706444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3" name="Rectángulo 2"/>
          <p:cNvSpPr/>
          <p:nvPr/>
        </p:nvSpPr>
        <p:spPr>
          <a:xfrm>
            <a:off x="1216324" y="345383"/>
            <a:ext cx="7185804" cy="707886"/>
          </a:xfrm>
          <a:prstGeom prst="rect">
            <a:avLst/>
          </a:prstGeom>
        </p:spPr>
        <p:txBody>
          <a:bodyPr wrap="square">
            <a:spAutoFit/>
          </a:bodyPr>
          <a:lstStyle/>
          <a:p>
            <a:r>
              <a:rPr lang="es-ES" sz="2000" b="1" dirty="0" smtClean="0">
                <a:latin typeface="Lucida Calligraphy" panose="03010101010101010101" pitchFamily="66" charset="0"/>
              </a:rPr>
              <a:t>“La </a:t>
            </a:r>
            <a:r>
              <a:rPr lang="es-ES" sz="2000" b="1" dirty="0">
                <a:latin typeface="Lucida Calligraphy" panose="03010101010101010101" pitchFamily="66" charset="0"/>
              </a:rPr>
              <a:t>vida es como una caja de bombones, nunca sabes qué te va a </a:t>
            </a:r>
            <a:r>
              <a:rPr lang="es-ES" sz="2000" b="1" dirty="0" smtClean="0">
                <a:latin typeface="Lucida Calligraphy" panose="03010101010101010101" pitchFamily="66" charset="0"/>
              </a:rPr>
              <a:t>tocar”</a:t>
            </a:r>
            <a:endParaRPr lang="es-ES" sz="2000" b="1" dirty="0">
              <a:latin typeface="Lucida Calligraphy" panose="03010101010101010101" pitchFamily="66" charset="0"/>
            </a:endParaRPr>
          </a:p>
        </p:txBody>
      </p:sp>
      <p:sp>
        <p:nvSpPr>
          <p:cNvPr id="5" name="CuadroTexto 4"/>
          <p:cNvSpPr txBox="1"/>
          <p:nvPr/>
        </p:nvSpPr>
        <p:spPr>
          <a:xfrm>
            <a:off x="4477110" y="1053269"/>
            <a:ext cx="2527539" cy="369332"/>
          </a:xfrm>
          <a:prstGeom prst="rect">
            <a:avLst/>
          </a:prstGeom>
          <a:noFill/>
        </p:spPr>
        <p:txBody>
          <a:bodyPr wrap="square" rtlCol="0">
            <a:spAutoFit/>
          </a:bodyPr>
          <a:lstStyle/>
          <a:p>
            <a:r>
              <a:rPr lang="es-ES" dirty="0" smtClean="0"/>
              <a:t>(Forrest </a:t>
            </a:r>
            <a:r>
              <a:rPr lang="es-ES" dirty="0" err="1" smtClean="0"/>
              <a:t>Gump</a:t>
            </a:r>
            <a:r>
              <a:rPr lang="es-ES" dirty="0" smtClean="0"/>
              <a:t>)</a:t>
            </a:r>
            <a:endParaRPr lang="es-ES" dirty="0"/>
          </a:p>
        </p:txBody>
      </p:sp>
    </p:spTree>
    <p:extLst>
      <p:ext uri="{BB962C8B-B14F-4D97-AF65-F5344CB8AC3E}">
        <p14:creationId xmlns:p14="http://schemas.microsoft.com/office/powerpoint/2010/main" val="3562361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p:cNvSpPr/>
          <p:nvPr/>
        </p:nvSpPr>
        <p:spPr>
          <a:xfrm>
            <a:off x="2400064" y="3331028"/>
            <a:ext cx="4653878" cy="1107996"/>
          </a:xfrm>
          <a:prstGeom prst="rect">
            <a:avLst/>
          </a:prstGeom>
          <a:noFill/>
          <a:effectLst>
            <a:outerShdw blurRad="50800" dist="50800" dir="5400000" algn="ctr" rotWithShape="0">
              <a:schemeClr val="accent1">
                <a:lumMod val="50000"/>
              </a:schemeClr>
            </a:outerShdw>
          </a:effectLst>
        </p:spPr>
        <p:txBody>
          <a:bodyPr wrap="square" lIns="91440" tIns="45720" rIns="91440" bIns="45720">
            <a:spAutoFit/>
          </a:bodyPr>
          <a:lstStyle/>
          <a:p>
            <a:pPr algn="ctr"/>
            <a:r>
              <a:rPr lang="es-ES" sz="6600" b="1" cap="none" spc="0" dirty="0" smtClean="0">
                <a:ln w="12700">
                  <a:solidFill>
                    <a:schemeClr val="tx2">
                      <a:lumMod val="75000"/>
                    </a:schemeClr>
                  </a:solidFill>
                  <a:prstDash val="solid"/>
                </a:ln>
                <a:pattFill prst="pct70">
                  <a:fgClr>
                    <a:schemeClr val="bg1"/>
                  </a:fgClr>
                  <a:bgClr>
                    <a:srgbClr val="C00000"/>
                  </a:bgClr>
                </a:pattFill>
                <a:effectLst>
                  <a:glow rad="63500">
                    <a:schemeClr val="bg1">
                      <a:alpha val="40000"/>
                    </a:schemeClr>
                  </a:glow>
                  <a:outerShdw dist="38100" dir="2640000" algn="bl" rotWithShape="0">
                    <a:schemeClr val="tx2"/>
                  </a:outerShdw>
                </a:effectLst>
              </a:rPr>
              <a:t>Metodología</a:t>
            </a:r>
            <a:endParaRPr lang="es-ES" sz="6600" b="1" cap="none" spc="0" dirty="0">
              <a:ln w="12700">
                <a:solidFill>
                  <a:schemeClr val="tx2">
                    <a:lumMod val="75000"/>
                  </a:schemeClr>
                </a:solidFill>
                <a:prstDash val="solid"/>
              </a:ln>
              <a:pattFill prst="pct70">
                <a:fgClr>
                  <a:schemeClr val="bg1"/>
                </a:fgClr>
                <a:bgClr>
                  <a:srgbClr val="C00000"/>
                </a:bgClr>
              </a:pattFill>
              <a:effectLst>
                <a:glow rad="63500">
                  <a:schemeClr val="bg1">
                    <a:alpha val="40000"/>
                  </a:schemeClr>
                </a:glow>
                <a:outerShdw dist="38100" dir="2640000" algn="bl" rotWithShape="0">
                  <a:schemeClr val="tx2"/>
                </a:outerShdw>
              </a:effectLst>
            </a:endParaRPr>
          </a:p>
        </p:txBody>
      </p:sp>
    </p:spTree>
    <p:extLst>
      <p:ext uri="{BB962C8B-B14F-4D97-AF65-F5344CB8AC3E}">
        <p14:creationId xmlns:p14="http://schemas.microsoft.com/office/powerpoint/2010/main" val="3813680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p:cNvSpPr txBox="1"/>
          <p:nvPr/>
        </p:nvSpPr>
        <p:spPr>
          <a:xfrm>
            <a:off x="2220686" y="3113314"/>
            <a:ext cx="5464628" cy="2554545"/>
          </a:xfrm>
          <a:prstGeom prst="rect">
            <a:avLst/>
          </a:prstGeom>
          <a:noFill/>
        </p:spPr>
        <p:txBody>
          <a:bodyPr wrap="square" rtlCol="0">
            <a:spAutoFit/>
          </a:bodyPr>
          <a:lstStyle/>
          <a:p>
            <a:r>
              <a:rPr lang="es-ES" sz="2000" b="1" dirty="0" smtClean="0"/>
              <a:t>Comentarios en la Encuesta de Satisfacción 2014</a:t>
            </a:r>
          </a:p>
          <a:p>
            <a:endParaRPr lang="es-ES" sz="2000" b="1" dirty="0"/>
          </a:p>
          <a:p>
            <a:r>
              <a:rPr lang="es-ES" sz="2000" b="1" dirty="0" smtClean="0"/>
              <a:t>Comentarios en redes sociales</a:t>
            </a:r>
          </a:p>
          <a:p>
            <a:endParaRPr lang="es-ES" sz="2000" b="1" dirty="0"/>
          </a:p>
          <a:p>
            <a:r>
              <a:rPr lang="es-ES" sz="2000" b="1" dirty="0" smtClean="0"/>
              <a:t>Entrevistas grupales a alumnos y PDI</a:t>
            </a:r>
          </a:p>
          <a:p>
            <a:endParaRPr lang="es-ES" sz="2000" b="1" dirty="0"/>
          </a:p>
          <a:p>
            <a:r>
              <a:rPr lang="es-ES" sz="2000" b="1" dirty="0" smtClean="0"/>
              <a:t>Visión de los profesionales de la BUS sobre las expectativas de los usuarios</a:t>
            </a:r>
            <a:endParaRPr lang="es-ES" sz="2000" b="1" dirty="0"/>
          </a:p>
        </p:txBody>
      </p:sp>
    </p:spTree>
    <p:extLst>
      <p:ext uri="{BB962C8B-B14F-4D97-AF65-F5344CB8AC3E}">
        <p14:creationId xmlns:p14="http://schemas.microsoft.com/office/powerpoint/2010/main" val="1608462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391885" y="174170"/>
            <a:ext cx="8360229" cy="707886"/>
          </a:xfrm>
          <a:prstGeom prst="rect">
            <a:avLst/>
          </a:prstGeom>
          <a:noFill/>
        </p:spPr>
        <p:txBody>
          <a:bodyPr wrap="square" lIns="91440" tIns="45720" rIns="91440" bIns="45720">
            <a:spAutoFit/>
          </a:bodyPr>
          <a:lstStyle/>
          <a:p>
            <a:pPr algn="ctr"/>
            <a:r>
              <a:rPr lang="es-ES" sz="4000" b="1" cap="none" spc="0" dirty="0" smtClean="0">
                <a:ln w="0"/>
                <a:gradFill>
                  <a:gsLst>
                    <a:gs pos="93000">
                      <a:srgbClr val="53575C"/>
                    </a:gs>
                    <a:gs pos="100000">
                      <a:srgbClr val="C5C7CA"/>
                    </a:gs>
                  </a:gsLst>
                  <a:lin ang="5400000"/>
                </a:gradFill>
                <a:effectLst/>
              </a:rPr>
              <a:t>Clasificar sus comentarios en áreas</a:t>
            </a:r>
            <a:endParaRPr lang="es-ES" sz="4000" b="1" cap="none" spc="0" dirty="0">
              <a:ln w="0"/>
              <a:gradFill>
                <a:gsLst>
                  <a:gs pos="93000">
                    <a:srgbClr val="53575C"/>
                  </a:gs>
                  <a:gs pos="100000">
                    <a:srgbClr val="C5C7CA"/>
                  </a:gs>
                </a:gsLst>
                <a:lin ang="5400000"/>
              </a:gradFill>
              <a:effectLst/>
            </a:endParaRPr>
          </a:p>
        </p:txBody>
      </p:sp>
      <p:pic>
        <p:nvPicPr>
          <p:cNvPr id="3" name="Imagen 2"/>
          <p:cNvPicPr>
            <a:picLocks noChangeAspect="1"/>
          </p:cNvPicPr>
          <p:nvPr/>
        </p:nvPicPr>
        <p:blipFill>
          <a:blip r:embed="rId4"/>
          <a:stretch>
            <a:fillRect/>
          </a:stretch>
        </p:blipFill>
        <p:spPr>
          <a:xfrm>
            <a:off x="0" y="992039"/>
            <a:ext cx="9144000" cy="5865962"/>
          </a:xfrm>
          <a:prstGeom prst="rect">
            <a:avLst/>
          </a:prstGeom>
        </p:spPr>
      </p:pic>
    </p:spTree>
    <p:extLst>
      <p:ext uri="{BB962C8B-B14F-4D97-AF65-F5344CB8AC3E}">
        <p14:creationId xmlns:p14="http://schemas.microsoft.com/office/powerpoint/2010/main" val="2288595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391885" y="174170"/>
            <a:ext cx="8360229" cy="707886"/>
          </a:xfrm>
          <a:prstGeom prst="rect">
            <a:avLst/>
          </a:prstGeom>
          <a:noFill/>
        </p:spPr>
        <p:txBody>
          <a:bodyPr wrap="square" lIns="91440" tIns="45720" rIns="91440" bIns="45720">
            <a:spAutoFit/>
          </a:bodyPr>
          <a:lstStyle/>
          <a:p>
            <a:pPr algn="ctr"/>
            <a:r>
              <a:rPr lang="es-ES" sz="4000" b="1" cap="none" spc="0" dirty="0" smtClean="0">
                <a:ln w="0"/>
                <a:gradFill>
                  <a:gsLst>
                    <a:gs pos="93000">
                      <a:srgbClr val="53575C"/>
                    </a:gs>
                    <a:gs pos="100000">
                      <a:srgbClr val="C5C7CA"/>
                    </a:gs>
                  </a:gsLst>
                  <a:lin ang="5400000"/>
                </a:gradFill>
                <a:effectLst/>
              </a:rPr>
              <a:t>Clasificar sus comentarios en áreas</a:t>
            </a:r>
            <a:endParaRPr lang="es-ES" sz="4000" b="1" cap="none" spc="0" dirty="0">
              <a:ln w="0"/>
              <a:gradFill>
                <a:gsLst>
                  <a:gs pos="93000">
                    <a:srgbClr val="53575C"/>
                  </a:gs>
                  <a:gs pos="100000">
                    <a:srgbClr val="C5C7CA"/>
                  </a:gs>
                </a:gsLst>
                <a:lin ang="5400000"/>
              </a:gradFill>
              <a:effectLst/>
            </a:endParaRPr>
          </a:p>
        </p:txBody>
      </p:sp>
      <p:pic>
        <p:nvPicPr>
          <p:cNvPr id="4" name="Imagen 3"/>
          <p:cNvPicPr>
            <a:picLocks noChangeAspect="1"/>
          </p:cNvPicPr>
          <p:nvPr/>
        </p:nvPicPr>
        <p:blipFill>
          <a:blip r:embed="rId4"/>
          <a:stretch>
            <a:fillRect/>
          </a:stretch>
        </p:blipFill>
        <p:spPr>
          <a:xfrm>
            <a:off x="5373169" y="2424023"/>
            <a:ext cx="3685653" cy="2530327"/>
          </a:xfrm>
          <a:prstGeom prst="rect">
            <a:avLst/>
          </a:prstGeom>
          <a:ln>
            <a:noFill/>
          </a:ln>
          <a:effectLst>
            <a:softEdge rad="112500"/>
          </a:effectLst>
        </p:spPr>
      </p:pic>
      <p:pic>
        <p:nvPicPr>
          <p:cNvPr id="5" name="Imagen 4"/>
          <p:cNvPicPr>
            <a:picLocks noChangeAspect="1"/>
          </p:cNvPicPr>
          <p:nvPr/>
        </p:nvPicPr>
        <p:blipFill>
          <a:blip r:embed="rId5"/>
          <a:stretch>
            <a:fillRect/>
          </a:stretch>
        </p:blipFill>
        <p:spPr>
          <a:xfrm>
            <a:off x="182645" y="1100278"/>
            <a:ext cx="2911126" cy="2299522"/>
          </a:xfrm>
          <a:prstGeom prst="rect">
            <a:avLst/>
          </a:prstGeom>
          <a:ln>
            <a:noFill/>
          </a:ln>
          <a:effectLst>
            <a:softEdge rad="112500"/>
          </a:effectLst>
        </p:spPr>
      </p:pic>
      <p:pic>
        <p:nvPicPr>
          <p:cNvPr id="6" name="Imagen 5"/>
          <p:cNvPicPr>
            <a:picLocks noChangeAspect="1"/>
          </p:cNvPicPr>
          <p:nvPr/>
        </p:nvPicPr>
        <p:blipFill>
          <a:blip r:embed="rId6"/>
          <a:stretch>
            <a:fillRect/>
          </a:stretch>
        </p:blipFill>
        <p:spPr>
          <a:xfrm>
            <a:off x="567724" y="4008908"/>
            <a:ext cx="2140969" cy="2570488"/>
          </a:xfrm>
          <a:prstGeom prst="rect">
            <a:avLst/>
          </a:prstGeom>
          <a:ln>
            <a:noFill/>
          </a:ln>
          <a:effectLst>
            <a:softEdge rad="112500"/>
          </a:effectLst>
        </p:spPr>
      </p:pic>
      <p:pic>
        <p:nvPicPr>
          <p:cNvPr id="8" name="Imagen 7"/>
          <p:cNvPicPr>
            <a:picLocks noChangeAspect="1"/>
          </p:cNvPicPr>
          <p:nvPr/>
        </p:nvPicPr>
        <p:blipFill>
          <a:blip r:embed="rId7"/>
          <a:stretch>
            <a:fillRect/>
          </a:stretch>
        </p:blipFill>
        <p:spPr>
          <a:xfrm>
            <a:off x="2131759" y="2137936"/>
            <a:ext cx="2381250" cy="3219450"/>
          </a:xfrm>
          <a:prstGeom prst="rect">
            <a:avLst/>
          </a:prstGeom>
          <a:ln>
            <a:noFill/>
          </a:ln>
          <a:effectLst>
            <a:softEdge rad="112500"/>
          </a:effectLst>
        </p:spPr>
      </p:pic>
      <p:sp>
        <p:nvSpPr>
          <p:cNvPr id="9" name="Flecha derecha 8"/>
          <p:cNvSpPr/>
          <p:nvPr/>
        </p:nvSpPr>
        <p:spPr>
          <a:xfrm>
            <a:off x="4701396" y="3429000"/>
            <a:ext cx="504761" cy="150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83619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ángulo 2"/>
          <p:cNvSpPr/>
          <p:nvPr/>
        </p:nvSpPr>
        <p:spPr>
          <a:xfrm>
            <a:off x="3170217" y="267678"/>
            <a:ext cx="5307287" cy="923330"/>
          </a:xfrm>
          <a:prstGeom prst="rect">
            <a:avLst/>
          </a:prstGeom>
          <a:noFill/>
        </p:spPr>
        <p:txBody>
          <a:bodyPr wrap="none" lIns="91440" tIns="45720" rIns="91440" bIns="45720">
            <a:spAutoFit/>
          </a:bodyPr>
          <a:lstStyle/>
          <a:p>
            <a:pPr algn="ctr"/>
            <a:r>
              <a:rPr lang="es-ES" sz="5400" b="1" cap="none" spc="0" dirty="0" smtClean="0">
                <a:ln w="0"/>
                <a:gradFill>
                  <a:gsLst>
                    <a:gs pos="21000">
                      <a:srgbClr val="53575C"/>
                    </a:gs>
                    <a:gs pos="88000">
                      <a:srgbClr val="C5C7CA"/>
                    </a:gs>
                  </a:gsLst>
                  <a:lin ang="5400000"/>
                </a:gradFill>
                <a:effectLst/>
              </a:rPr>
              <a:t>GRUPOS FOCALES</a:t>
            </a:r>
            <a:endParaRPr lang="es-ES" sz="5400" b="1"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1001210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850</TotalTime>
  <Words>2115</Words>
  <Application>Microsoft Office PowerPoint</Application>
  <PresentationFormat>Presentación en pantalla (4:3)</PresentationFormat>
  <Paragraphs>187</Paragraphs>
  <Slides>36</Slides>
  <Notes>36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36</vt:i4>
      </vt:variant>
    </vt:vector>
  </HeadingPairs>
  <TitlesOfParts>
    <vt:vector size="44" baseType="lpstr">
      <vt:lpstr>Arial</vt:lpstr>
      <vt:lpstr>Calibri</vt:lpstr>
      <vt:lpstr>Calibri Light</vt:lpstr>
      <vt:lpstr>Copperplate Gothic Light</vt:lpstr>
      <vt:lpstr>Courier New</vt:lpstr>
      <vt:lpstr>Elephant</vt:lpstr>
      <vt:lpstr>Lucida Calligraphy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Ángel</dc:creator>
  <cp:lastModifiedBy>Juan Ángel</cp:lastModifiedBy>
  <cp:revision>61</cp:revision>
  <cp:lastPrinted>2015-12-15T13:11:18Z</cp:lastPrinted>
  <dcterms:created xsi:type="dcterms:W3CDTF">2015-12-01T10:52:53Z</dcterms:created>
  <dcterms:modified xsi:type="dcterms:W3CDTF">2015-12-17T07:55:43Z</dcterms:modified>
</cp:coreProperties>
</file>