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5" r:id="rId4"/>
    <p:sldId id="267" r:id="rId5"/>
    <p:sldId id="268" r:id="rId6"/>
    <p:sldId id="276" r:id="rId7"/>
    <p:sldId id="261" r:id="rId8"/>
    <p:sldId id="262" r:id="rId9"/>
    <p:sldId id="263" r:id="rId10"/>
    <p:sldId id="264" r:id="rId11"/>
    <p:sldId id="259" r:id="rId12"/>
    <p:sldId id="272" r:id="rId13"/>
    <p:sldId id="274" r:id="rId14"/>
    <p:sldId id="273" r:id="rId15"/>
    <p:sldId id="265" r:id="rId16"/>
    <p:sldId id="270" r:id="rId17"/>
    <p:sldId id="271" r:id="rId18"/>
    <p:sldId id="266" r:id="rId19"/>
    <p:sldId id="269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D4D4D"/>
                </a:solidFill>
              </a:defRPr>
            </a:lvl1pPr>
          </a:lstStyle>
          <a:p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endParaRPr lang="es-E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D4D4D"/>
                </a:solidFill>
              </a:defRPr>
            </a:lvl1pPr>
          </a:lstStyle>
          <a:p>
            <a:endParaRPr lang="es-E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DC9DBD63-CD8F-4671-AAE9-8A439B2F217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E403EBB-1A3D-4692-ADA4-12F052CBE27C}" type="slidenum">
              <a:rPr lang="ru-RU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915F78-2148-44FC-91D0-96958204A276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816FF1-9076-4A9E-A7E7-40310105060D}" type="slidenum">
              <a:rPr lang="ru-RU"/>
              <a:pPr/>
              <a:t>10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810A8F-9AE6-473C-AEBF-234D076D9326}" type="slidenum">
              <a:rPr lang="ru-RU"/>
              <a:pPr/>
              <a:t>11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E084E-8D69-4E90-A185-C504BB3AAB03}" type="slidenum">
              <a:rPr lang="ru-RU"/>
              <a:pPr/>
              <a:t>12</a:t>
            </a:fld>
            <a:endParaRPr lang="ru-RU"/>
          </a:p>
        </p:txBody>
      </p:sp>
      <p:sp>
        <p:nvSpPr>
          <p:cNvPr id="4403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FBC0C-1A5C-4DE8-954B-55EA34D9A343}" type="slidenum">
              <a:rPr lang="ru-RU"/>
              <a:pPr/>
              <a:t>13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A3E203-ABCB-47C5-AF2C-282A94040120}" type="slidenum">
              <a:rPr lang="ru-RU"/>
              <a:pPr/>
              <a:t>14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7EB666-19C3-42B8-A390-B541012E7C1B}" type="slidenum">
              <a:rPr lang="ru-RU"/>
              <a:pPr/>
              <a:t>15</a:t>
            </a:fld>
            <a:endParaRPr lang="ru-RU"/>
          </a:p>
        </p:txBody>
      </p:sp>
      <p:sp>
        <p:nvSpPr>
          <p:cNvPr id="3379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C4DFF-873D-416C-AD1B-A6F4B3A51D6D}" type="slidenum">
              <a:rPr lang="ru-RU"/>
              <a:pPr/>
              <a:t>16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B8F488-BC71-4DC0-A919-4F21C3271878}" type="slidenum">
              <a:rPr lang="ru-RU"/>
              <a:pPr/>
              <a:t>17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F6BC4-0B2F-4D8A-883B-BFBD583B3A06}" type="slidenum">
              <a:rPr lang="ru-RU"/>
              <a:pPr/>
              <a:t>18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11830-5E32-48FA-8EF8-4377B9702648}" type="slidenum">
              <a:rPr lang="ru-RU"/>
              <a:pPr/>
              <a:t>19</a:t>
            </a:fld>
            <a:endParaRPr lang="ru-RU"/>
          </a:p>
        </p:txBody>
      </p:sp>
      <p:sp>
        <p:nvSpPr>
          <p:cNvPr id="5427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EC464E-3DC9-48AB-B1B2-C68A283065A6}" type="slidenum">
              <a:rPr lang="ru-RU"/>
              <a:pPr/>
              <a:t>2</a:t>
            </a:fld>
            <a:endParaRPr lang="ru-RU"/>
          </a:p>
        </p:txBody>
      </p:sp>
      <p:sp>
        <p:nvSpPr>
          <p:cNvPr id="4813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B7E0C7-A5E5-4CE7-AD54-99D18226FAC0}" type="slidenum">
              <a:rPr lang="ru-RU"/>
              <a:pPr/>
              <a:t>20</a:t>
            </a:fld>
            <a:endParaRPr lang="ru-RU"/>
          </a:p>
        </p:txBody>
      </p:sp>
      <p:sp>
        <p:nvSpPr>
          <p:cNvPr id="5632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220A5-0EEA-4C10-AEEF-8B5A9EE81630}" type="slidenum">
              <a:rPr lang="ru-RU"/>
              <a:pPr/>
              <a:t>21</a:t>
            </a:fld>
            <a:endParaRPr lang="ru-RU"/>
          </a:p>
        </p:txBody>
      </p:sp>
      <p:sp>
        <p:nvSpPr>
          <p:cNvPr id="5837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D4A60-98A1-4D91-871B-546885E18948}" type="slidenum">
              <a:rPr lang="ru-RU"/>
              <a:pPr/>
              <a:t>22</a:t>
            </a:fld>
            <a:endParaRPr lang="ru-RU"/>
          </a:p>
        </p:txBody>
      </p:sp>
      <p:sp>
        <p:nvSpPr>
          <p:cNvPr id="6246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277EB-2F95-4BD5-A107-09B23C6C19C4}" type="slidenum">
              <a:rPr lang="ru-RU"/>
              <a:pPr/>
              <a:t>3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53B480-B328-4D69-A05B-40ECB69D90DE}" type="slidenum">
              <a:rPr lang="ru-RU"/>
              <a:pPr/>
              <a:t>4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44479-BD08-4B78-AD6F-DEB6D7B72A3E}" type="slidenum">
              <a:rPr lang="ru-RU"/>
              <a:pPr/>
              <a:t>5</a:t>
            </a:fld>
            <a:endParaRPr lang="ru-RU"/>
          </a:p>
        </p:txBody>
      </p:sp>
      <p:sp>
        <p:nvSpPr>
          <p:cNvPr id="5222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B57DB5-F021-47EE-9408-4A0DF17262D1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BEBF51-9903-4368-8173-6F212715814F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176EF7-7009-41C1-AE7D-7A673674AF9B}" type="slidenum">
              <a:rPr lang="ru-RU"/>
              <a:pPr/>
              <a:t>8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6AD3C2-A84D-4EB5-B061-A43BB4F43CD3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08800" y="2074863"/>
            <a:ext cx="1909763" cy="4960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76338" y="2074863"/>
            <a:ext cx="5580062" cy="4960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450" y="2074863"/>
            <a:ext cx="6551613" cy="1189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1338" y="1604963"/>
            <a:ext cx="2143125" cy="4524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281738" cy="4524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675" y="1658938"/>
            <a:ext cx="6046788" cy="1189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4913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074863"/>
            <a:ext cx="65516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0">
            <a:gsLst>
              <a:gs pos="0">
                <a:srgbClr val="765E2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2225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46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D4D4D"/>
          </a:solidFill>
          <a:latin typeface="+mn-lt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D4D4D"/>
          </a:solidFill>
          <a:latin typeface="+mn-lt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rgbClr val="51358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1658938"/>
            <a:ext cx="6046788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46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51358C"/>
          </a:solidFill>
          <a:latin typeface="Arial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4D4D4D"/>
          </a:solidFill>
          <a:latin typeface="+mn-lt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D4D4D"/>
          </a:solidFill>
          <a:latin typeface="+mn-lt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D4D4D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.es/estudios/titulaciones/planes/plan_101_22/asignatura_1010009/?searchterm=No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tadespistado.blogspo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entro.us.es/euee/master06_07/masteronline/presentacion.htm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entro.us.es/euee/master06_07/presentacion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centro.us.es/euee/master_udpt/master_universitario_dpt.html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bemp2.us.es/alfin/alfineee.pdf" TargetMode="External"/><Relationship Id="rId4" Type="http://schemas.openxmlformats.org/officeDocument/2006/relationships/hyperlink" Target="http://bibemp2.us.es/alfin/alfindotproject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.es/estudios/titulaciones/planes/plan_101_22/asignatura_10100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419475" y="1895475"/>
            <a:ext cx="5184775" cy="1163638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>
                <a:solidFill>
                  <a:srgbClr val="FFFFFF"/>
                </a:solidFill>
                <a:latin typeface="Tahoma" pitchFamily="34" charset="0"/>
              </a:rPr>
              <a:t>PR</a:t>
            </a:r>
            <a:r>
              <a:rPr lang="es-ES" sz="2200" b="1">
                <a:solidFill>
                  <a:srgbClr val="FFFFFF"/>
                </a:solidFill>
                <a:latin typeface="Tahoma" pitchFamily="34" charset="0"/>
              </a:rPr>
              <a:t>OGRAMA</a:t>
            </a:r>
            <a:r>
              <a:rPr lang="ru-RU" sz="2200" b="1">
                <a:solidFill>
                  <a:srgbClr val="FFFFFF"/>
                </a:solidFill>
                <a:latin typeface="Tahoma" pitchFamily="34" charset="0"/>
              </a:rPr>
              <a:t> ALFIN EN LA BIBLIOTECA DE ESTUDIOS EMPRESARIALES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00338" y="589756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 i="1">
                <a:solidFill>
                  <a:srgbClr val="CC0000"/>
                </a:solidFill>
              </a:rPr>
              <a:t>Jornada de Buenas Prácticas, 11 diciembre 2008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700213"/>
            <a:ext cx="6553200" cy="1079500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2.1 Tipología formativa ALFIN en la sala de recursos informáticos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5100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6338" y="2816225"/>
            <a:ext cx="3729037" cy="4040188"/>
          </a:xfrm>
          <a:ln/>
        </p:spPr>
        <p:txBody>
          <a:bodyPr tIns="43092"/>
          <a:lstStyle/>
          <a:p>
            <a:pPr marL="0" indent="0">
              <a:lnSpc>
                <a:spcPct val="81000"/>
              </a:lnSpc>
              <a:spcBef>
                <a:spcPts val="450"/>
              </a:spcBef>
              <a:buFont typeface="Verdana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16013" y="2781300"/>
            <a:ext cx="6840537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Sesiones especializadas curriculares en colaboración con asignaturas de las titulaciones de Empresariales y Turismo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Sesiones especializadas en colaboración con los masters de la titulación de Turismo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Actividad de Libre Configuración “Fuentes de información en Turismo</a:t>
            </a:r>
            <a:r>
              <a:rPr lang="es-ES" b="1">
                <a:solidFill>
                  <a:srgbClr val="4D4D4D"/>
                </a:solidFill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628775"/>
            <a:ext cx="6551613" cy="720725"/>
          </a:xfrm>
        </p:spPr>
        <p:txBody>
          <a:bodyPr/>
          <a:lstStyle/>
          <a:p>
            <a:pPr algn="ctr"/>
            <a:r>
              <a:rPr lang="es-ES" sz="2200" b="1"/>
              <a:t>2.2 Sesiones especializadas curriculares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7848600" cy="2808288"/>
          </a:xfrm>
        </p:spPr>
        <p:txBody>
          <a:bodyPr/>
          <a:lstStyle/>
          <a:p>
            <a:pPr marL="533400" indent="-533400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Sesiones integradas en las actividades fuera del aula de las asignaturas. </a:t>
            </a:r>
          </a:p>
          <a:p>
            <a:pPr marL="533400" indent="-533400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Valoración de la sesión en la nota final de la asignatura (0.5 a 1,5 puntos) en función de diversos criterios: control de asistencia, realización de una práctica de búsqueda bibliográfica relacionada con el contenido de la sesión,…</a:t>
            </a:r>
          </a:p>
          <a:p>
            <a:pPr marL="533400" indent="-533400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Duración: 2 a 3 horas</a:t>
            </a:r>
          </a:p>
          <a:p>
            <a:pPr marL="533400" indent="-533400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Oferta de las sesiones en horario de mañana y tarde</a:t>
            </a:r>
          </a:p>
          <a:p>
            <a:pPr marL="533400" indent="-533400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Alto índice de participación</a:t>
            </a:r>
          </a:p>
          <a:p>
            <a:pPr marL="533400" indent="-533400"/>
            <a:endParaRPr lang="es-ES" sz="1600" b="1">
              <a:solidFill>
                <a:schemeClr val="tx1"/>
              </a:solidFill>
            </a:endParaRPr>
          </a:p>
        </p:txBody>
      </p:sp>
      <p:pic>
        <p:nvPicPr>
          <p:cNvPr id="38920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734050"/>
            <a:ext cx="1228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392363" y="6208713"/>
            <a:ext cx="658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CC0000"/>
                </a:solidFill>
              </a:rPr>
              <a:t>Actividad integrada en la asignatura “Fundamentos de marketing”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628775"/>
            <a:ext cx="6551613" cy="1008063"/>
          </a:xfrm>
        </p:spPr>
        <p:txBody>
          <a:bodyPr/>
          <a:lstStyle/>
          <a:p>
            <a:pPr algn="ctr"/>
            <a:r>
              <a:rPr lang="es-ES" sz="2200" b="1"/>
              <a:t>2.3 Actividad de Libre Configuración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924175"/>
            <a:ext cx="7775575" cy="2160588"/>
          </a:xfrm>
        </p:spPr>
        <p:txBody>
          <a:bodyPr/>
          <a:lstStyle/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Actividad semipresencial (22 horas lectivas)</a:t>
            </a:r>
          </a:p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Empleo de la plataforma de enseñanza virtual WebCT como herramienta de apoyo a la docencia (material didáctico, tareas, evaluación…)</a:t>
            </a:r>
          </a:p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Implementación de herramientas Web 2.0 en la actividad: participación de los alumnos en el blog “El turista despistado”,  utilización de la herramienta de Google “Picasa”. 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767263" y="64277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000"/>
          </a:p>
        </p:txBody>
      </p:sp>
      <p:pic>
        <p:nvPicPr>
          <p:cNvPr id="43020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734050"/>
            <a:ext cx="34559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211638" y="5876925"/>
            <a:ext cx="432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0000"/>
                </a:solidFill>
              </a:rPr>
              <a:t>Blog de la actividad “El turista despistado”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628775"/>
            <a:ext cx="6551613" cy="936625"/>
          </a:xfrm>
        </p:spPr>
        <p:txBody>
          <a:bodyPr/>
          <a:lstStyle/>
          <a:p>
            <a:pPr algn="ctr"/>
            <a:r>
              <a:rPr lang="es-ES" sz="2000" b="1"/>
              <a:t>2.4 Sesiones especializadas en colaboración con los masters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7704138" cy="2519363"/>
          </a:xfrm>
        </p:spPr>
        <p:txBody>
          <a:bodyPr/>
          <a:lstStyle/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Sesiones de 4 horas integradas en la asignatura “Métodos de investigación aplicados al turismo” (Master Oficial en Dirección y planificación del turismo) </a:t>
            </a:r>
          </a:p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Sesiones de 4 horas integradas en el Master Propio en Dirección Hotelera</a:t>
            </a:r>
          </a:p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Colaboración en el Master Propio en Dirección Hotelera (versión online) con material didáctico especializado en competencias informacionales en el área de Turismo. Utilización de la plataforma WebCT.</a:t>
            </a:r>
          </a:p>
          <a:p>
            <a:pPr marL="533400" indent="-533400" algn="just">
              <a:buFont typeface="Times New Roman" pitchFamily="18" charset="0"/>
              <a:buChar char="•"/>
            </a:pPr>
            <a:r>
              <a:rPr lang="es-ES" sz="1600" b="1">
                <a:solidFill>
                  <a:schemeClr val="tx1"/>
                </a:solidFill>
              </a:rPr>
              <a:t>Nivel avanzado</a:t>
            </a:r>
          </a:p>
          <a:p>
            <a:pPr marL="533400" indent="-533400"/>
            <a:r>
              <a:rPr lang="es-ES" sz="1800"/>
              <a:t>		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876925"/>
            <a:ext cx="1295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876925"/>
            <a:ext cx="1295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0825" y="6381750"/>
            <a:ext cx="2397125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CC0000"/>
                </a:solidFill>
                <a:hlinkClick r:id="rId5"/>
              </a:rPr>
              <a:t>Dirección y Planificación del turismo</a:t>
            </a:r>
            <a:endParaRPr lang="es-ES" sz="1000" b="1">
              <a:solidFill>
                <a:srgbClr val="CC0000"/>
              </a:solidFill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5876925"/>
            <a:ext cx="1295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767263" y="64277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00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276600" y="6381750"/>
            <a:ext cx="2879725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000">
                <a:solidFill>
                  <a:schemeClr val="tx1"/>
                </a:solidFill>
                <a:hlinkClick r:id="rId7"/>
              </a:rPr>
              <a:t>Máster propio en Dirección Hotelera</a:t>
            </a:r>
            <a:endParaRPr lang="es-ES" sz="1000">
              <a:solidFill>
                <a:schemeClr val="tx1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235825" y="6381750"/>
            <a:ext cx="1211263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000">
                <a:hlinkClick r:id="rId8"/>
              </a:rPr>
              <a:t>Master online</a:t>
            </a:r>
            <a:endParaRPr lang="es-E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65100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87438" y="1641475"/>
            <a:ext cx="6218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b="1">
                <a:solidFill>
                  <a:srgbClr val="0000CC"/>
                </a:solidFill>
                <a:cs typeface="Times New Roman" pitchFamily="18" charset="0"/>
              </a:rPr>
              <a:t>Sesiones impartidas por cada Biblioteca desde el 1/1/2005 al 02/12/2008</a:t>
            </a:r>
            <a:endParaRPr lang="es-ES"/>
          </a:p>
          <a:p>
            <a:pPr eaLnBrk="0" hangingPunct="0">
              <a:buClrTx/>
              <a:buSzTx/>
              <a:buFontTx/>
              <a:buNone/>
            </a:pPr>
            <a:endParaRPr lang="es-ES">
              <a:solidFill>
                <a:srgbClr val="4D4D4D"/>
              </a:solidFill>
            </a:endParaRPr>
          </a:p>
        </p:txBody>
      </p:sp>
      <p:graphicFrame>
        <p:nvGraphicFramePr>
          <p:cNvPr id="13373" name="Group 61"/>
          <p:cNvGraphicFramePr>
            <a:graphicFrameLocks noGrp="1"/>
          </p:cNvGraphicFramePr>
          <p:nvPr/>
        </p:nvGraphicFramePr>
        <p:xfrm>
          <a:off x="3260725" y="2492375"/>
          <a:ext cx="4795838" cy="3011488"/>
        </p:xfrm>
        <a:graphic>
          <a:graphicData uri="http://schemas.openxmlformats.org/drawingml/2006/table">
            <a:tbl>
              <a:tblPr/>
              <a:tblGrid>
                <a:gridCol w="3271838"/>
                <a:gridCol w="1158875"/>
                <a:gridCol w="208280"/>
                <a:gridCol w="20828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Biblioteca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Especializados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Arquitectura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la Escuela de Estudios Empresariales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Centros de la Salud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Humanidades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Ingenieros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1.402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</a:tr>
            </a:tbl>
          </a:graphicData>
        </a:graphic>
      </p:graphicFrame>
      <p:sp>
        <p:nvSpPr>
          <p:cNvPr id="13374" name="Text Box 62"/>
          <p:cNvSpPr txBox="1">
            <a:spLocks noChangeArrowheads="1"/>
          </p:cNvSpPr>
          <p:nvPr/>
        </p:nvSpPr>
        <p:spPr bwMode="auto">
          <a:xfrm>
            <a:off x="1908175" y="6092825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CC0000"/>
                </a:solidFill>
              </a:rPr>
              <a:t>PORCENTAJE DE SESIONES : 12,20%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5100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2817813"/>
            <a:ext cx="3729038" cy="4040187"/>
          </a:xfrm>
          <a:ln/>
        </p:spPr>
        <p:txBody>
          <a:bodyPr tIns="43092"/>
          <a:lstStyle/>
          <a:p>
            <a:pPr marL="0" indent="0">
              <a:lnSpc>
                <a:spcPct val="81000"/>
              </a:lnSpc>
              <a:spcBef>
                <a:spcPts val="450"/>
              </a:spcBef>
              <a:buFont typeface="Verdana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00113" y="714375"/>
            <a:ext cx="7272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1600" b="1">
                <a:solidFill>
                  <a:srgbClr val="0000CC"/>
                </a:solidFill>
                <a:cs typeface="Times New Roman" pitchFamily="18" charset="0"/>
              </a:rPr>
              <a:t>Asistentes a las sesiones impartidas por cada Biblioteca desde el 1/1/2005 al 02/12/2008</a:t>
            </a:r>
            <a:endParaRPr lang="es-ES" sz="1600"/>
          </a:p>
          <a:p>
            <a:pPr eaLnBrk="0" hangingPunct="0">
              <a:buClrTx/>
              <a:buSzTx/>
              <a:buFontTx/>
              <a:buNone/>
            </a:pPr>
            <a:endParaRPr lang="es-ES" sz="1600">
              <a:solidFill>
                <a:srgbClr val="4D4D4D"/>
              </a:solidFill>
            </a:endParaRPr>
          </a:p>
        </p:txBody>
      </p:sp>
      <p:graphicFrame>
        <p:nvGraphicFramePr>
          <p:cNvPr id="32854" name="Group 86"/>
          <p:cNvGraphicFramePr>
            <a:graphicFrameLocks noGrp="1"/>
          </p:cNvGraphicFramePr>
          <p:nvPr/>
        </p:nvGraphicFramePr>
        <p:xfrm>
          <a:off x="3348038" y="1628775"/>
          <a:ext cx="4970462" cy="3871913"/>
        </p:xfrm>
        <a:graphic>
          <a:graphicData uri="http://schemas.openxmlformats.org/drawingml/2006/table">
            <a:tbl>
              <a:tblPr/>
              <a:tblGrid>
                <a:gridCol w="3265487"/>
                <a:gridCol w="1157288"/>
                <a:gridCol w="208280"/>
                <a:gridCol w="208280"/>
                <a:gridCol w="208280"/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Biblioteca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Especializados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Arquitectura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1.416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Centros de la Salud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Humanidades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1.280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Ingenieros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1.772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la Escuela de Estudios Empresariales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2.951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la Facultad de Bellas Artes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1.068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la Facultad de Derecho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1.533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20.371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</a:tr>
            </a:tbl>
          </a:graphicData>
        </a:graphic>
      </p:graphicFrame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0" y="562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>
              <a:solidFill>
                <a:srgbClr val="4D4D4D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539750" y="596900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0000"/>
                </a:solidFill>
              </a:rPr>
              <a:t>PORCENTAJE DE ASISTENTES: 14.49%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55650" y="1709738"/>
            <a:ext cx="7561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1600" b="1">
                <a:solidFill>
                  <a:srgbClr val="0000CC"/>
                </a:solidFill>
                <a:cs typeface="Times New Roman" pitchFamily="18" charset="0"/>
              </a:rPr>
              <a:t>Horas de formación sesiones especializadas en cada Biblioteca desde el 1/1/2005 al 02/12/2008</a:t>
            </a:r>
            <a:endParaRPr lang="es-ES" sz="1600"/>
          </a:p>
          <a:p>
            <a:pPr eaLnBrk="0" hangingPunct="0">
              <a:buClrTx/>
              <a:buSzTx/>
              <a:buFontTx/>
              <a:buNone/>
            </a:pPr>
            <a:endParaRPr lang="es-ES" sz="1600">
              <a:solidFill>
                <a:srgbClr val="4D4D4D"/>
              </a:solidFill>
            </a:endParaRPr>
          </a:p>
        </p:txBody>
      </p:sp>
      <p:graphicFrame>
        <p:nvGraphicFramePr>
          <p:cNvPr id="36903" name="Group 39"/>
          <p:cNvGraphicFramePr>
            <a:graphicFrameLocks noGrp="1"/>
          </p:cNvGraphicFramePr>
          <p:nvPr/>
        </p:nvGraphicFramePr>
        <p:xfrm>
          <a:off x="3322638" y="2833688"/>
          <a:ext cx="4714875" cy="1711325"/>
        </p:xfrm>
        <a:graphic>
          <a:graphicData uri="http://schemas.openxmlformats.org/drawingml/2006/table">
            <a:tbl>
              <a:tblPr/>
              <a:tblGrid>
                <a:gridCol w="3271837"/>
                <a:gridCol w="14430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Biblioteca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Horas de formación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Arquitectura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257,8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la Escuela de Estudios Empresariales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328,0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Centros de la Salud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974,8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Humanidades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282,8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Biblioteca de Ingenieros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234,5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Horas totales de formación: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2.791,0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BDB"/>
                    </a:solidFill>
                  </a:tcPr>
                </a:tc>
              </a:tr>
            </a:tbl>
          </a:graphicData>
        </a:graphic>
      </p:graphicFrame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539750" y="5969000"/>
            <a:ext cx="748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0000"/>
                </a:solidFill>
              </a:rPr>
              <a:t>PORCENTAJE DE HORAS DE FORMACIÓN: 11.75%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419475" y="1895475"/>
            <a:ext cx="5184775" cy="1163638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3</a:t>
            </a:r>
            <a:r>
              <a:rPr lang="ru-RU" sz="2600" b="1">
                <a:solidFill>
                  <a:srgbClr val="FFFFFF"/>
                </a:solidFill>
                <a:latin typeface="Tahoma" pitchFamily="34" charset="0"/>
              </a:rPr>
              <a:t>. ALFIN en la</a:t>
            </a:r>
            <a:r>
              <a:rPr lang="es-ES" sz="2600" b="1">
                <a:solidFill>
                  <a:srgbClr val="FFFFFF"/>
                </a:solidFill>
                <a:latin typeface="Tahoma" pitchFamily="34" charset="0"/>
              </a:rPr>
              <a:t> titulación de Turismo</a:t>
            </a:r>
            <a:endParaRPr lang="ru-RU" sz="26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27238"/>
            <a:ext cx="6553200" cy="896937"/>
          </a:xfrm>
          <a:ln/>
        </p:spPr>
        <p:txBody>
          <a:bodyPr lIns="90000" tIns="46800" rIns="90000" bIns="46800"/>
          <a:lstStyle/>
          <a:p>
            <a:pPr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Integración del programa ALFIN de la biblioteca de Empresariales en el objetivo estratégico 1.4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997200"/>
            <a:ext cx="7921625" cy="4040188"/>
          </a:xfrm>
          <a:ln/>
        </p:spPr>
        <p:txBody>
          <a:bodyPr tIns="43092"/>
          <a:lstStyle/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/>
              <a:t> </a:t>
            </a:r>
            <a:r>
              <a:rPr lang="en-US" sz="1600" b="1">
                <a:solidFill>
                  <a:schemeClr val="tx1"/>
                </a:solidFill>
              </a:rPr>
              <a:t>El objetivo estratégico 1.4 dentro del Plan Estratégico de la BUS (2008-2010 ) establece “</a:t>
            </a:r>
            <a:r>
              <a:rPr lang="en-US" sz="1600" b="1" i="1">
                <a:solidFill>
                  <a:schemeClr val="tx1"/>
                </a:solidFill>
              </a:rPr>
              <a:t>implementar las acciones formativas correspondientes al Programa ALFIN, que permitan adquirir las habilidades informacionales necesarias para gestionar de manera eficaz la información científica y técnica</a:t>
            </a:r>
            <a:r>
              <a:rPr lang="en-US" sz="1600" b="1">
                <a:solidFill>
                  <a:schemeClr val="tx1"/>
                </a:solidFill>
              </a:rPr>
              <a:t>”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En el curso del año 2008 se aprobó un Plan Marco de acción del programa ALFIN en el que se establecieron directrices generales y se desarrollaron estrategias en las bibliotecas de área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La biblioteca de Estudios Empresariales se sumó al Plan Alfin con el proyecto ligado a una asignatura de 2º curso de la diplomatura de Turismo</a:t>
            </a: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589588"/>
            <a:ext cx="847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5969000"/>
            <a:ext cx="2592388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0000"/>
                </a:solidFill>
                <a:hlinkClick r:id="rId4"/>
              </a:rPr>
              <a:t>Alfin en DotProject</a:t>
            </a:r>
            <a:endParaRPr lang="es-ES" b="1">
              <a:solidFill>
                <a:srgbClr val="CC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572000" y="5949950"/>
            <a:ext cx="29527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0000"/>
                </a:solidFill>
                <a:hlinkClick r:id="rId5"/>
              </a:rPr>
              <a:t>Proyecto de la biblioteca</a:t>
            </a:r>
            <a:endParaRPr lang="es-ES" b="1">
              <a:solidFill>
                <a:srgbClr val="CC0000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89588"/>
            <a:ext cx="847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027238"/>
            <a:ext cx="6553200" cy="896937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Motivos para elegir “Dirección y gestión de la producción en el sector turístico I”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9388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2997200"/>
            <a:ext cx="7921625" cy="4040188"/>
          </a:xfrm>
          <a:ln/>
        </p:spPr>
        <p:txBody>
          <a:bodyPr tIns="43092"/>
          <a:lstStyle/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/>
              <a:t> </a:t>
            </a:r>
            <a:r>
              <a:rPr lang="en-US" sz="1600" b="1">
                <a:solidFill>
                  <a:schemeClr val="tx1"/>
                </a:solidFill>
              </a:rPr>
              <a:t>Es una asignatura de la diplomatura de Turismo. A diferencia de la diplomatura de Empresariales, Turismo participó desde el principio en la experiencia piloto del crédito europeo. 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Es una asignatura de 2º curso, ideal para impartir las 5 competencias en habilidades informacionales a los alumnos.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Es una asignatura con elevado número de alumnos matriculados ( 450 )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Está presente en la plataforma de educación virtual Webct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Ha habido predisposición y accesibilidad por parte de los coordinadores de la asignatura para participar en el proyecto ALFIN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 b="1">
              <a:solidFill>
                <a:schemeClr val="tx1"/>
              </a:solidFill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895475"/>
            <a:ext cx="5184775" cy="1163638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200" b="1">
                <a:solidFill>
                  <a:srgbClr val="FFFFFF"/>
                </a:solidFill>
                <a:latin typeface="Tahoma" pitchFamily="34" charset="0"/>
              </a:rPr>
              <a:t>1. EL PROGRAMA ALFIN Y EL EEES (Espacio Europeo de Educación Superior)</a:t>
            </a:r>
            <a:endParaRPr lang="ru-RU" sz="22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341438"/>
            <a:ext cx="6553200" cy="1223962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Metodología docente del programa ALFIN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9388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921625" cy="4616450"/>
          </a:xfrm>
          <a:ln/>
        </p:spPr>
        <p:txBody>
          <a:bodyPr tIns="43092"/>
          <a:lstStyle/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/>
              <a:t> </a:t>
            </a:r>
            <a:r>
              <a:rPr lang="en-US" sz="1600" b="1">
                <a:solidFill>
                  <a:schemeClr val="tx1"/>
                </a:solidFill>
              </a:rPr>
              <a:t>Utilización de la plataforma webct. La biblioteca podrá acceder al espacio virtual de la asignatura. 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Se realizará una sesión introductoria presencial de 2 horas a cada grupo de mañana y tarde. El curso comenzará con nuestra intervención 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El material didáctico elaborado por la biblioteca ( 3 módulos ) se pondrá a disposición de los alumnos a través de la plataforma durante todo el cuatrimestre ( febrero-junio 2009 ). 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Además Incluirá ejercicios prácticos de autoevaluación elaborados con las herramientas de la plataforma Webct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Tutorías online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Número de horas para adquirir los conocimientos : 10 horas.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 b="1">
              <a:solidFill>
                <a:schemeClr val="tx1"/>
              </a:solidFill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773238"/>
            <a:ext cx="6553200" cy="935037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Valoración del programa ALFIN en la guía docente de la asignatura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79388" y="2782888"/>
            <a:ext cx="8978900" cy="266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7921625" cy="4329113"/>
          </a:xfrm>
          <a:ln/>
        </p:spPr>
        <p:txBody>
          <a:bodyPr tIns="43092"/>
          <a:lstStyle/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/>
              <a:t> </a:t>
            </a:r>
            <a:r>
              <a:rPr lang="en-US" sz="1600" b="1">
                <a:solidFill>
                  <a:schemeClr val="tx1"/>
                </a:solidFill>
              </a:rPr>
              <a:t>Peso de esta unidad didáctica específica y propia dentro de la guía docente en un 10% ( actividades fuera del aula )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Proposición del proyecto ALFIN como una actividad innovadora dentro del sistema de implantación del crédito europeo (ECTS)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b="1">
                <a:solidFill>
                  <a:schemeClr val="tx1"/>
                </a:solidFill>
              </a:rPr>
              <a:t> Objetivo de la asignatura : “</a:t>
            </a:r>
            <a:r>
              <a:rPr lang="es-ES" sz="1600" b="1" i="1">
                <a:solidFill>
                  <a:schemeClr val="tx1"/>
                </a:solidFill>
              </a:rPr>
              <a:t>Adquirir competencias informacionales. Persigue la adquisición de un conjunto de aptitudes y conocimientos para localizar y usar información en cualquier momento y en cualquier contexto</a:t>
            </a:r>
            <a:r>
              <a:rPr lang="es-ES" sz="1600" b="1">
                <a:solidFill>
                  <a:schemeClr val="tx1"/>
                </a:solidFill>
              </a:rPr>
              <a:t>”</a:t>
            </a:r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s-ES" sz="1600" b="1">
                <a:solidFill>
                  <a:schemeClr val="tx1"/>
                </a:solidFill>
              </a:rPr>
              <a:t> Actividad fuera del aula “</a:t>
            </a:r>
            <a:r>
              <a:rPr lang="es-ES" sz="1600" b="1" i="1">
                <a:solidFill>
                  <a:schemeClr val="tx1"/>
                </a:solidFill>
              </a:rPr>
              <a:t>Actividades dirigidas hacia la Alfabetización Informacional a través del Proyecto ALFIN</a:t>
            </a:r>
            <a:r>
              <a:rPr lang="es-ES" sz="1600" i="1">
                <a:solidFill>
                  <a:schemeClr val="tx1"/>
                </a:solidFill>
              </a:rPr>
              <a:t> (…) </a:t>
            </a:r>
            <a:r>
              <a:rPr lang="es-ES" sz="1600" b="1" i="1">
                <a:solidFill>
                  <a:schemeClr val="tx1"/>
                </a:solidFill>
              </a:rPr>
              <a:t>Persigue el desarrollo de competencias transversales relacionadas con el título de Diplomado en Turismo</a:t>
            </a:r>
            <a:r>
              <a:rPr lang="es-ES" sz="1600"/>
              <a:t> “</a:t>
            </a:r>
            <a:endParaRPr lang="en-US" sz="1600" b="1" i="1"/>
          </a:p>
          <a:p>
            <a:pPr marL="0" indent="0" algn="just">
              <a:buFont typeface="Times New Roman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 b="1" i="1"/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734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734050"/>
            <a:ext cx="1228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63713" y="5876925"/>
            <a:ext cx="738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CC0000"/>
                </a:solidFill>
              </a:rPr>
              <a:t> Programa ALFIN integrado en la asignatura “Dirección y gestión de la producción en el sector turístico “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9388" y="2782888"/>
            <a:ext cx="8978900" cy="266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27088" y="3252788"/>
            <a:ext cx="75723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chemeClr val="accent2"/>
                </a:solidFill>
              </a:rPr>
              <a:t>¡ Muchas gracias por vuestra atención ¡</a:t>
            </a:r>
          </a:p>
          <a:p>
            <a:pPr algn="ctr"/>
            <a:endParaRPr lang="es-ES" sz="2800" b="1">
              <a:solidFill>
                <a:schemeClr val="accent2"/>
              </a:solidFill>
            </a:endParaRPr>
          </a:p>
          <a:p>
            <a:pPr algn="ctr"/>
            <a:r>
              <a:rPr lang="es-ES" sz="2000" b="1">
                <a:solidFill>
                  <a:schemeClr val="accent2"/>
                </a:solidFill>
              </a:rPr>
              <a:t>Biblioteca de Estudios Empresariales</a:t>
            </a:r>
          </a:p>
          <a:p>
            <a:pPr algn="ctr"/>
            <a:endParaRPr lang="es-ES" sz="2000" b="1">
              <a:solidFill>
                <a:schemeClr val="accent2"/>
              </a:solidFill>
            </a:endParaRPr>
          </a:p>
          <a:p>
            <a:pPr algn="ctr"/>
            <a:endParaRPr lang="es-ES" sz="2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27238"/>
            <a:ext cx="6553200" cy="538162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>
                <a:latin typeface="Tahoma" pitchFamily="34" charset="0"/>
              </a:rPr>
              <a:t/>
            </a:r>
            <a:br>
              <a:rPr lang="en-US" sz="2200" b="1">
                <a:latin typeface="Tahoma" pitchFamily="34" charset="0"/>
              </a:rPr>
            </a:br>
            <a:r>
              <a:rPr lang="en-US" sz="2200" b="1"/>
              <a:t>1.1. Oportunidades de la biblioteca ante el EEES</a:t>
            </a:r>
            <a:br>
              <a:rPr lang="en-US" sz="2200" b="1"/>
            </a:br>
            <a:endParaRPr lang="en-US" sz="2200" b="1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5100" y="2492375"/>
            <a:ext cx="8978900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6338" y="2816225"/>
            <a:ext cx="3729037" cy="4040188"/>
          </a:xfrm>
          <a:ln/>
        </p:spPr>
        <p:txBody>
          <a:bodyPr tIns="43092"/>
          <a:lstStyle/>
          <a:p>
            <a:pPr marL="0" indent="0">
              <a:lnSpc>
                <a:spcPct val="81000"/>
              </a:lnSpc>
              <a:spcBef>
                <a:spcPts val="450"/>
              </a:spcBef>
              <a:buFont typeface="Verdana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8135938" cy="2563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 New Roman" pitchFamily="18" charset="0"/>
              <a:buChar char="•"/>
            </a:pP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tx1"/>
                </a:solidFill>
              </a:rPr>
              <a:t>La Escuela de Estudios Empresariales es un </a:t>
            </a:r>
            <a:r>
              <a:rPr lang="es-ES" b="1">
                <a:solidFill>
                  <a:schemeClr val="accent2"/>
                </a:solidFill>
              </a:rPr>
              <a:t>centro piloto</a:t>
            </a:r>
            <a:r>
              <a:rPr lang="es-ES" b="1">
                <a:solidFill>
                  <a:schemeClr val="tx1"/>
                </a:solidFill>
              </a:rPr>
              <a:t> en la experiencia del crédito europeo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El centro tiene una política de </a:t>
            </a:r>
            <a:r>
              <a:rPr lang="es-ES" b="1">
                <a:solidFill>
                  <a:schemeClr val="accent2"/>
                </a:solidFill>
              </a:rPr>
              <a:t>gestión basada en la calidad</a:t>
            </a:r>
            <a:r>
              <a:rPr lang="es-ES" b="1">
                <a:solidFill>
                  <a:schemeClr val="tx1"/>
                </a:solidFill>
              </a:rPr>
              <a:t> y en la excelencia desde 1996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El centro opta por adecuar la biblioteca al nuevo escenario del EEES : remodelación de la sala de referencia y hemeroteca en una sala de recursos informáticos (2005), compra de portátiles para trabajos en grupo (2007-)</a:t>
            </a:r>
          </a:p>
          <a:p>
            <a:pPr algn="just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27238"/>
            <a:ext cx="6553200" cy="681037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1.2. Oportunidades de la biblioteca ante el EEES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5100" y="2782888"/>
            <a:ext cx="8728075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6338" y="2816225"/>
            <a:ext cx="3729037" cy="4040188"/>
          </a:xfrm>
          <a:ln/>
        </p:spPr>
        <p:txBody>
          <a:bodyPr tIns="43092"/>
          <a:lstStyle/>
          <a:p>
            <a:pPr marL="0" indent="0">
              <a:lnSpc>
                <a:spcPct val="81000"/>
              </a:lnSpc>
              <a:spcBef>
                <a:spcPts val="450"/>
              </a:spcBef>
              <a:buFont typeface="Verdana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5650" y="2924175"/>
            <a:ext cx="7848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accent2"/>
                </a:solidFill>
              </a:rPr>
              <a:t>Concienciación</a:t>
            </a:r>
            <a:r>
              <a:rPr lang="es-ES" b="1">
                <a:solidFill>
                  <a:schemeClr val="tx1"/>
                </a:solidFill>
              </a:rPr>
              <a:t> del personal de la biblioteca ante esta nueva oportunidad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accent2"/>
                </a:solidFill>
              </a:rPr>
              <a:t>Visibilidad</a:t>
            </a:r>
            <a:r>
              <a:rPr lang="es-ES" b="1">
                <a:solidFill>
                  <a:schemeClr val="tx1"/>
                </a:solidFill>
              </a:rPr>
              <a:t> de la biblioteca y su integración en la organización académica y docente ( asistencia en las comisiones del centro, presencia de la biblioteca en las actividades fuera del aula de diferentes asignaturas…)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accent2"/>
                </a:solidFill>
              </a:rPr>
              <a:t>Sensibilización</a:t>
            </a:r>
            <a:r>
              <a:rPr lang="es-ES" b="1">
                <a:solidFill>
                  <a:schemeClr val="tx1"/>
                </a:solidFill>
              </a:rPr>
              <a:t> del centro en la política de formación de usuarios de la biblioteca con la instalación de medios audiovisuales en la sala de recursos informáticos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027238"/>
            <a:ext cx="6553200" cy="681037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1.3. Oportunidades de la biblioteca ante el EEES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5100" y="2782888"/>
            <a:ext cx="8728075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6338" y="2816225"/>
            <a:ext cx="3729037" cy="4040188"/>
          </a:xfrm>
          <a:ln/>
        </p:spPr>
        <p:txBody>
          <a:bodyPr tIns="43092"/>
          <a:lstStyle/>
          <a:p>
            <a:pPr marL="0" indent="0">
              <a:lnSpc>
                <a:spcPct val="81000"/>
              </a:lnSpc>
              <a:spcBef>
                <a:spcPts val="450"/>
              </a:spcBef>
              <a:buFont typeface="Verdana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55650" y="2924175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La Subdirección de Innovación docente del centro </a:t>
            </a:r>
            <a:r>
              <a:rPr lang="es-ES" b="1">
                <a:solidFill>
                  <a:schemeClr val="accent2"/>
                </a:solidFill>
              </a:rPr>
              <a:t>involucra a la biblioteca</a:t>
            </a:r>
            <a:r>
              <a:rPr lang="es-ES" b="1">
                <a:solidFill>
                  <a:schemeClr val="tx1"/>
                </a:solidFill>
              </a:rPr>
              <a:t> en el Plan de Renovación de las metodologías docentes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accent2"/>
                </a:solidFill>
              </a:rPr>
              <a:t>Implicación </a:t>
            </a:r>
            <a:r>
              <a:rPr lang="es-ES" b="1">
                <a:solidFill>
                  <a:schemeClr val="tx1"/>
                </a:solidFill>
              </a:rPr>
              <a:t>de los profesores en el proyecto ALFIN mediante la colaboración de la biblioteca con asignaturas de la titulación de Turismo ( modo presencial o virtual a través de Webct )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accent2"/>
                </a:solidFill>
              </a:rPr>
              <a:t>Disponibilidad </a:t>
            </a:r>
            <a:r>
              <a:rPr lang="es-ES" b="1">
                <a:solidFill>
                  <a:schemeClr val="tx1"/>
                </a:solidFill>
              </a:rPr>
              <a:t>de recursos electrónicos especializados en turismo</a:t>
            </a:r>
          </a:p>
          <a:p>
            <a:pPr algn="just">
              <a:buFont typeface="Times New Roman" pitchFamily="18" charset="0"/>
              <a:buChar char="•"/>
            </a:pPr>
            <a:r>
              <a:rPr lang="es-ES" b="1">
                <a:solidFill>
                  <a:schemeClr val="accent2"/>
                </a:solidFill>
              </a:rPr>
              <a:t> Utilización </a:t>
            </a:r>
            <a:r>
              <a:rPr lang="es-ES" b="1">
                <a:solidFill>
                  <a:schemeClr val="tx1"/>
                </a:solidFill>
              </a:rPr>
              <a:t>de herramientas informáticas de la web 2.0 para el desarrollo del programa ALFIN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419475" y="1895475"/>
            <a:ext cx="5184775" cy="1163638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200" b="1">
                <a:solidFill>
                  <a:srgbClr val="FFFFFF"/>
                </a:solidFill>
                <a:latin typeface="Tahoma" pitchFamily="34" charset="0"/>
              </a:rPr>
              <a:t>2</a:t>
            </a:r>
            <a:r>
              <a:rPr lang="ru-RU" sz="2200" b="1">
                <a:solidFill>
                  <a:srgbClr val="FFFFFF"/>
                </a:solidFill>
                <a:latin typeface="Tahoma" pitchFamily="34" charset="0"/>
              </a:rPr>
              <a:t>.</a:t>
            </a:r>
            <a:r>
              <a:rPr lang="es-ES" sz="2200" b="1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ru-RU" sz="2200" b="1">
                <a:solidFill>
                  <a:srgbClr val="FFFFFF"/>
                </a:solidFill>
                <a:latin typeface="Tahoma" pitchFamily="34" charset="0"/>
              </a:rPr>
              <a:t>ALFIN en las instalaciones de la biblioteca</a:t>
            </a:r>
            <a:r>
              <a:rPr lang="es-ES" sz="2200" b="1">
                <a:solidFill>
                  <a:srgbClr val="FFFFFF"/>
                </a:solidFill>
                <a:latin typeface="Tahoma" pitchFamily="34" charset="0"/>
              </a:rPr>
              <a:t> de Estudios Empresariales</a:t>
            </a:r>
            <a:endParaRPr lang="ru-RU" sz="22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773238"/>
            <a:ext cx="6553200" cy="1008062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Creación de la sala de recursos informáticos de la biblioteca ( 2005 )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2781300"/>
            <a:ext cx="8135937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>
                <a:solidFill>
                  <a:srgbClr val="4D4D4D"/>
                </a:solidFill>
              </a:rPr>
              <a:t> </a:t>
            </a:r>
            <a:r>
              <a:rPr lang="es-ES_tradnl" sz="1600" b="1">
                <a:solidFill>
                  <a:schemeClr val="tx1"/>
                </a:solidFill>
              </a:rPr>
              <a:t>Modificación de la sala de Hemeroteca y Referencia. Reutilización de la sala como espacio multiuso para la investigación y la docencia ( cursos de formación en habilidades informacionales : sesiones especializadas, actividad de libre configuración y máster )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>
                <a:srgbClr val="4D4D4D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600" b="1">
                <a:solidFill>
                  <a:schemeClr val="tx1"/>
                </a:solidFill>
              </a:rPr>
              <a:t> Instalación de pantalla y cañón conectado a un ordenador. 22 pc's fijos, impresora en red, escaner y fotocopiadora. Instalación de herramientas informáticas específicas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buClr>
                <a:srgbClr val="4D4D4D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600" b="1">
                <a:solidFill>
                  <a:schemeClr val="tx1"/>
                </a:solidFill>
              </a:rPr>
              <a:t> Mesas electrificadas con 40 puestos preparados para portátiles. Red wifi</a:t>
            </a:r>
            <a:r>
              <a:rPr lang="es-ES_tradnl" sz="1600" b="1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6338" y="2997200"/>
            <a:ext cx="7643812" cy="4040188"/>
          </a:xfrm>
          <a:ln/>
        </p:spPr>
        <p:txBody>
          <a:bodyPr tIns="43092"/>
          <a:lstStyle/>
          <a:p>
            <a:pPr>
              <a:lnSpc>
                <a:spcPct val="81000"/>
              </a:lnSpc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81000"/>
              </a:lnSpc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4319588"/>
            <a:ext cx="7920038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759450"/>
            <a:ext cx="3419475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759450"/>
            <a:ext cx="3240088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924175"/>
            <a:ext cx="8099425" cy="35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2327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>
                <a:solidFill>
                  <a:srgbClr val="51358C"/>
                </a:solidFill>
                <a:latin typeface="Tahoma" pitchFamily="34" charset="0"/>
              </a:rPr>
              <a:t> </a:t>
            </a:r>
            <a:r>
              <a:rPr lang="en-US" sz="2200" b="1">
                <a:solidFill>
                  <a:srgbClr val="51358C"/>
                </a:solidFill>
              </a:rPr>
              <a:t>Apoyo a la investigación. Acceso a los recursos electrónicos.</a:t>
            </a:r>
            <a:r>
              <a:rPr lang="en-US" sz="2200" b="1">
                <a:solidFill>
                  <a:srgbClr val="51358C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412875"/>
            <a:ext cx="6553200" cy="1223963"/>
          </a:xfrm>
          <a:ln/>
        </p:spPr>
        <p:txBody>
          <a:bodyPr lIns="90000" tIns="46800" rIns="90000" bIns="46800"/>
          <a:lstStyle/>
          <a:p>
            <a:pPr algn="ctr">
              <a:lnSpc>
                <a:spcPct val="101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/>
              <a:t>Apoyo a la docencia. Cursos de formación en habilidades informacionales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5100" y="2782888"/>
            <a:ext cx="8978900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220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>
              <a:solidFill>
                <a:srgbClr val="4D4D4D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76338" y="2997200"/>
            <a:ext cx="7643812" cy="4040188"/>
          </a:xfrm>
          <a:ln/>
        </p:spPr>
        <p:txBody>
          <a:bodyPr tIns="43092" anchor="ctr"/>
          <a:lstStyle/>
          <a:p>
            <a:pPr marL="0" indent="0">
              <a:lnSpc>
                <a:spcPct val="81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latin typeface="Verdana" pitchFamily="34" charset="0"/>
            </a:endParaRPr>
          </a:p>
          <a:p>
            <a:pPr marL="0" indent="0">
              <a:lnSpc>
                <a:spcPct val="81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24175"/>
            <a:ext cx="7920038" cy="3735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1394</Words>
  <Application>Microsoft Office PowerPoint</Application>
  <PresentationFormat>Presentación en pantalla (4:3)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Tahoma</vt:lpstr>
      <vt:lpstr>Verdana</vt:lpstr>
      <vt:lpstr>Diseño predeterminado</vt:lpstr>
      <vt:lpstr>Diseño predeterminado</vt:lpstr>
      <vt:lpstr>PROGRAMA ALFIN EN LA BIBLIOTECA DE ESTUDIOS EMPRESARIALES</vt:lpstr>
      <vt:lpstr>1. EL PROGRAMA ALFIN Y EL EEES (Espacio Europeo de Educación Superior)</vt:lpstr>
      <vt:lpstr> 1.1. Oportunidades de la biblioteca ante el EEES </vt:lpstr>
      <vt:lpstr>1.2. Oportunidades de la biblioteca ante el EEES</vt:lpstr>
      <vt:lpstr>1.3. Oportunidades de la biblioteca ante el EEES</vt:lpstr>
      <vt:lpstr>2. ALFIN en las instalaciones de la biblioteca de Estudios Empresariales</vt:lpstr>
      <vt:lpstr>Creación de la sala de recursos informáticos de la biblioteca ( 2005 )</vt:lpstr>
      <vt:lpstr>Diapositiva 8</vt:lpstr>
      <vt:lpstr>Apoyo a la docencia. Cursos de formación en habilidades informacionales</vt:lpstr>
      <vt:lpstr>2.1 Tipología formativa ALFIN en la sala de recursos informáticos</vt:lpstr>
      <vt:lpstr>2.2 Sesiones especializadas curriculares</vt:lpstr>
      <vt:lpstr>2.3 Actividad de Libre Configuración</vt:lpstr>
      <vt:lpstr>2.4 Sesiones especializadas en colaboración con los masters</vt:lpstr>
      <vt:lpstr>Diapositiva 14</vt:lpstr>
      <vt:lpstr>Diapositiva 15</vt:lpstr>
      <vt:lpstr>Diapositiva 16</vt:lpstr>
      <vt:lpstr>3. ALFIN en la titulación de Turismo</vt:lpstr>
      <vt:lpstr>Integración del programa ALFIN de la biblioteca de Empresariales en el objetivo estratégico 1.4 </vt:lpstr>
      <vt:lpstr>Motivos para elegir “Dirección y gestión de la producción en el sector turístico I” </vt:lpstr>
      <vt:lpstr>Metodología docente del programa ALFIN</vt:lpstr>
      <vt:lpstr>Valoración del programa ALFIN en la guía docente de la asignatura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Jose Vinagre</dc:creator>
  <cp:lastModifiedBy>biblioteca-BGU</cp:lastModifiedBy>
  <cp:revision>77</cp:revision>
  <cp:lastPrinted>1601-01-01T00:00:00Z</cp:lastPrinted>
  <dcterms:created xsi:type="dcterms:W3CDTF">2008-09-26T10:28:53Z</dcterms:created>
  <dcterms:modified xsi:type="dcterms:W3CDTF">2015-10-26T09:20:42Z</dcterms:modified>
</cp:coreProperties>
</file>