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1"/>
  </p:notesMasterIdLst>
  <p:sldIdLst>
    <p:sldId id="259" r:id="rId2"/>
    <p:sldId id="343" r:id="rId3"/>
    <p:sldId id="258" r:id="rId4"/>
    <p:sldId id="336" r:id="rId5"/>
    <p:sldId id="317" r:id="rId6"/>
    <p:sldId id="298" r:id="rId7"/>
    <p:sldId id="341" r:id="rId8"/>
    <p:sldId id="286" r:id="rId9"/>
    <p:sldId id="318" r:id="rId10"/>
    <p:sldId id="289" r:id="rId11"/>
    <p:sldId id="319" r:id="rId12"/>
    <p:sldId id="325" r:id="rId13"/>
    <p:sldId id="337" r:id="rId14"/>
    <p:sldId id="338" r:id="rId15"/>
    <p:sldId id="335" r:id="rId16"/>
    <p:sldId id="324" r:id="rId17"/>
    <p:sldId id="328" r:id="rId18"/>
    <p:sldId id="339" r:id="rId19"/>
    <p:sldId id="329" r:id="rId20"/>
    <p:sldId id="330" r:id="rId21"/>
    <p:sldId id="331" r:id="rId22"/>
    <p:sldId id="332" r:id="rId23"/>
    <p:sldId id="333" r:id="rId24"/>
    <p:sldId id="342" r:id="rId25"/>
    <p:sldId id="345" r:id="rId26"/>
    <p:sldId id="327" r:id="rId27"/>
    <p:sldId id="344" r:id="rId28"/>
    <p:sldId id="293" r:id="rId29"/>
    <p:sldId id="294" r:id="rId30"/>
  </p:sldIdLst>
  <p:sldSz cx="9144000" cy="6858000" type="screen4x3"/>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8" autoAdjust="0"/>
    <p:restoredTop sz="95785" autoAdjust="0"/>
  </p:normalViewPr>
  <p:slideViewPr>
    <p:cSldViewPr snapToGrid="0">
      <p:cViewPr varScale="1">
        <p:scale>
          <a:sx n="65" d="100"/>
          <a:sy n="65" d="100"/>
        </p:scale>
        <p:origin x="1512" y="60"/>
      </p:cViewPr>
      <p:guideLst>
        <p:guide orient="horz" pos="2160"/>
        <p:guide pos="2880"/>
      </p:guideLst>
    </p:cSldViewPr>
  </p:slideViewPr>
  <p:outlineViewPr>
    <p:cViewPr>
      <p:scale>
        <a:sx n="33" d="100"/>
        <a:sy n="33" d="100"/>
      </p:scale>
      <p:origin x="0" y="15936"/>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localhost\Users\franck\Documents\DATA%20MDPI\TARGETS%20&amp;%20REPORTS%20\REPORTS\Competitors\OASPA-Members-CC-BY-Growth_Data-to-2015_CC0-with%20grap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localhost\Users\franck\Desktop\Competitors%202016-2017.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r>
              <a:rPr lang="es-ES" sz="2000" noProof="0" dirty="0">
                <a:solidFill>
                  <a:schemeClr val="tx1"/>
                </a:solidFill>
              </a:rPr>
              <a:t>Distribución</a:t>
            </a:r>
            <a:r>
              <a:rPr lang="es-ES" sz="2000" baseline="0" noProof="0" dirty="0">
                <a:solidFill>
                  <a:schemeClr val="tx1"/>
                </a:solidFill>
              </a:rPr>
              <a:t> de artículos publicados en acceso abierto en 2016</a:t>
            </a:r>
            <a:endParaRPr lang="es-ES" sz="2000" noProof="0" dirty="0">
              <a:solidFill>
                <a:schemeClr val="tx1"/>
              </a:solidFill>
            </a:endParaRPr>
          </a:p>
          <a:p>
            <a:pPr>
              <a:defRPr sz="2000">
                <a:solidFill>
                  <a:schemeClr val="tx1"/>
                </a:solidFill>
              </a:defRPr>
            </a:pPr>
            <a:endParaRPr lang="en-US" sz="2000" dirty="0">
              <a:solidFill>
                <a:schemeClr val="tx1"/>
              </a:solidFill>
            </a:endParaRPr>
          </a:p>
          <a:p>
            <a:pPr>
              <a:defRPr sz="2000">
                <a:solidFill>
                  <a:schemeClr val="tx1"/>
                </a:solidFill>
              </a:defRPr>
            </a:pPr>
            <a:endParaRPr lang="en-US" sz="2000" dirty="0">
              <a:solidFill>
                <a:schemeClr val="tx1"/>
              </a:solidFill>
            </a:endParaRPr>
          </a:p>
          <a:p>
            <a:pPr>
              <a:defRPr sz="2000">
                <a:solidFill>
                  <a:schemeClr val="tx1"/>
                </a:solidFill>
              </a:defRPr>
            </a:pPr>
            <a:endParaRPr lang="en-US" sz="2000" dirty="0">
              <a:solidFill>
                <a:schemeClr val="tx1"/>
              </a:solidFill>
            </a:endParaRPr>
          </a:p>
        </c:rich>
      </c:tx>
      <c:layout>
        <c:manualLayout>
          <c:xMode val="edge"/>
          <c:yMode val="edge"/>
          <c:x val="0.13375262223850093"/>
          <c:y val="1.4958905135453913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F0EF-457E-B1D5-28AF3866FF60}"/>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F0EF-457E-B1D5-28AF3866FF60}"/>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F0EF-457E-B1D5-28AF3866FF60}"/>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F0EF-457E-B1D5-28AF3866FF60}"/>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F0EF-457E-B1D5-28AF3866FF60}"/>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F0EF-457E-B1D5-28AF3866FF60}"/>
              </c:ext>
            </c:extLst>
          </c:dPt>
          <c:dPt>
            <c:idx val="6"/>
            <c:bubble3D val="0"/>
            <c:spPr>
              <a:solidFill>
                <a:schemeClr val="accent1">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D-F0EF-457E-B1D5-28AF3866FF60}"/>
              </c:ext>
            </c:extLst>
          </c:dPt>
          <c:dPt>
            <c:idx val="7"/>
            <c:bubble3D val="0"/>
            <c:spPr>
              <a:solidFill>
                <a:schemeClr val="accent2">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F-F0EF-457E-B1D5-28AF3866FF60}"/>
              </c:ext>
            </c:extLst>
          </c:dPt>
          <c:dPt>
            <c:idx val="8"/>
            <c:bubble3D val="0"/>
            <c:spPr>
              <a:solidFill>
                <a:schemeClr val="accent3">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1-F0EF-457E-B1D5-28AF3866FF60}"/>
              </c:ext>
            </c:extLst>
          </c:dPt>
          <c:dPt>
            <c:idx val="9"/>
            <c:bubble3D val="0"/>
            <c:spPr>
              <a:solidFill>
                <a:schemeClr val="accent4">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3-F0EF-457E-B1D5-28AF3866FF60}"/>
              </c:ext>
            </c:extLst>
          </c:dPt>
          <c:dPt>
            <c:idx val="10"/>
            <c:bubble3D val="0"/>
            <c:spPr>
              <a:solidFill>
                <a:schemeClr val="accent5">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5-F0EF-457E-B1D5-28AF3866FF60}"/>
              </c:ext>
            </c:extLst>
          </c:dPt>
          <c:dPt>
            <c:idx val="11"/>
            <c:bubble3D val="0"/>
            <c:spPr>
              <a:solidFill>
                <a:schemeClr val="accent6">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7-F0EF-457E-B1D5-28AF3866FF60}"/>
              </c:ext>
            </c:extLst>
          </c:dPt>
          <c:dPt>
            <c:idx val="12"/>
            <c:bubble3D val="0"/>
            <c:spPr>
              <a:solidFill>
                <a:schemeClr val="accent1">
                  <a:lumMod val="80000"/>
                  <a:lumOff val="2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9-F0EF-457E-B1D5-28AF3866FF60}"/>
              </c:ext>
            </c:extLst>
          </c:dPt>
          <c:dPt>
            <c:idx val="13"/>
            <c:bubble3D val="0"/>
            <c:spPr>
              <a:solidFill>
                <a:schemeClr val="accent2">
                  <a:lumMod val="80000"/>
                  <a:lumOff val="2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B-F0EF-457E-B1D5-28AF3866FF60}"/>
              </c:ext>
            </c:extLst>
          </c:dPt>
          <c:dPt>
            <c:idx val="14"/>
            <c:bubble3D val="0"/>
            <c:spPr>
              <a:solidFill>
                <a:schemeClr val="accent3">
                  <a:lumMod val="80000"/>
                  <a:lumOff val="2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D-F0EF-457E-B1D5-28AF3866FF60}"/>
              </c:ext>
            </c:extLst>
          </c:dPt>
          <c:dPt>
            <c:idx val="15"/>
            <c:bubble3D val="0"/>
            <c:spPr>
              <a:solidFill>
                <a:schemeClr val="accent4">
                  <a:lumMod val="80000"/>
                  <a:lumOff val="2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1F-F0EF-457E-B1D5-28AF3866FF60}"/>
              </c:ext>
            </c:extLst>
          </c:dPt>
          <c:dPt>
            <c:idx val="16"/>
            <c:bubble3D val="0"/>
            <c:spPr>
              <a:solidFill>
                <a:schemeClr val="accent5">
                  <a:lumMod val="80000"/>
                  <a:lumOff val="2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21-F0EF-457E-B1D5-28AF3866FF60}"/>
              </c:ext>
            </c:extLst>
          </c:dPt>
          <c:dPt>
            <c:idx val="17"/>
            <c:bubble3D val="0"/>
            <c:spPr>
              <a:solidFill>
                <a:schemeClr val="accent6">
                  <a:lumMod val="80000"/>
                  <a:lumOff val="2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23-F0EF-457E-B1D5-28AF3866FF60}"/>
              </c:ext>
            </c:extLst>
          </c:dPt>
          <c:dLbls>
            <c:dLbl>
              <c:idx val="0"/>
              <c:layout>
                <c:manualLayout>
                  <c:x val="-0.16338626152347199"/>
                  <c:y val="0.157953270144259"/>
                </c:manualLayout>
              </c:layout>
              <c:tx>
                <c:rich>
                  <a:bodyPr/>
                  <a:lstStyle/>
                  <a:p>
                    <a:fld id="{F9122983-7E56-F941-9CF4-ED68487ACB44}" type="CATEGORYNAME">
                      <a:rPr lang="en-US"/>
                      <a:pPr/>
                      <a:t>[CATEGORY NAME]</a:t>
                    </a:fld>
                    <a:r>
                      <a:rPr lang="en-US" baseline="0" dirty="0"/>
                      <a:t>
26%</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0EF-457E-B1D5-28AF3866FF60}"/>
                </c:ext>
              </c:extLst>
            </c:dLbl>
            <c:dLbl>
              <c:idx val="1"/>
              <c:tx>
                <c:rich>
                  <a:bodyPr/>
                  <a:lstStyle/>
                  <a:p>
                    <a:r>
                      <a:rPr lang="en-US" dirty="0"/>
                      <a:t>MDPI</a:t>
                    </a:r>
                    <a:r>
                      <a:rPr lang="en-US" baseline="0" dirty="0"/>
                      <a:t>
16%</a:t>
                    </a:r>
                    <a:endParaRPr lang="en-US" dirty="0"/>
                  </a:p>
                </c:rich>
              </c:tx>
              <c:dLblPos val="in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0EF-457E-B1D5-28AF3866FF60}"/>
                </c:ext>
              </c:extLst>
            </c:dLbl>
            <c:dLbl>
              <c:idx val="2"/>
              <c:tx>
                <c:rich>
                  <a:bodyPr/>
                  <a:lstStyle/>
                  <a:p>
                    <a:fld id="{B3B474F6-0AFC-5144-B648-3ECCE262B403}" type="CATEGORYNAME">
                      <a:rPr lang="en-US"/>
                      <a:pPr/>
                      <a:t>[CATEGORY NAME]</a:t>
                    </a:fld>
                    <a:r>
                      <a:rPr lang="en-US" baseline="0" dirty="0"/>
                      <a:t>
17%</a:t>
                    </a:r>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F0EF-457E-B1D5-28AF3866FF60}"/>
                </c:ext>
              </c:extLst>
            </c:dLbl>
            <c:dLbl>
              <c:idx val="3"/>
              <c:tx>
                <c:rich>
                  <a:bodyPr/>
                  <a:lstStyle/>
                  <a:p>
                    <a:r>
                      <a:rPr lang="en-US" dirty="0"/>
                      <a:t>Hindawi</a:t>
                    </a:r>
                    <a:r>
                      <a:rPr lang="en-US" baseline="0" dirty="0"/>
                      <a:t>
12%</a:t>
                    </a:r>
                    <a:endParaRPr lang="en-US" dirty="0"/>
                  </a:p>
                </c:rich>
              </c:tx>
              <c:dLblPos val="in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0EF-457E-B1D5-28AF3866FF60}"/>
                </c:ext>
              </c:extLst>
            </c:dLbl>
            <c:dLbl>
              <c:idx val="4"/>
              <c:layout>
                <c:manualLayout>
                  <c:x val="-4.2494009906796901E-2"/>
                  <c:y val="5.918578524626599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0EF-457E-B1D5-28AF3866FF60}"/>
                </c:ext>
              </c:extLst>
            </c:dLbl>
            <c:dLbl>
              <c:idx val="5"/>
              <c:tx>
                <c:rich>
                  <a:bodyPr/>
                  <a:lstStyle/>
                  <a:p>
                    <a:r>
                      <a:rPr lang="en-US" dirty="0"/>
                      <a:t>Frontiers</a:t>
                    </a:r>
                  </a:p>
                  <a:p>
                    <a:r>
                      <a:rPr lang="en-US" dirty="0"/>
                      <a:t>13%</a:t>
                    </a:r>
                  </a:p>
                </c:rich>
              </c:tx>
              <c:dLblPos val="in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0EF-457E-B1D5-28AF3866FF60}"/>
                </c:ext>
              </c:extLst>
            </c:dLbl>
            <c:dLbl>
              <c:idx val="6"/>
              <c:layout>
                <c:manualLayout>
                  <c:x val="-0.113980060282175"/>
                  <c:y val="0.1780970147354060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F0EF-457E-B1D5-28AF3866FF60}"/>
                </c:ext>
              </c:extLst>
            </c:dLbl>
            <c:dLbl>
              <c:idx val="7"/>
              <c:layout>
                <c:manualLayout>
                  <c:x val="-0.198784045072157"/>
                  <c:y val="0.11888619813631"/>
                </c:manualLayout>
              </c:layout>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7.6578134807545703E-2"/>
                      <c:h val="0.159693242892369"/>
                    </c:manualLayout>
                  </c15:layout>
                </c:ext>
                <c:ext xmlns:c16="http://schemas.microsoft.com/office/drawing/2014/chart" uri="{C3380CC4-5D6E-409C-BE32-E72D297353CC}">
                  <c16:uniqueId val="{0000000F-F0EF-457E-B1D5-28AF3866FF60}"/>
                </c:ext>
              </c:extLst>
            </c:dLbl>
            <c:dLbl>
              <c:idx val="8"/>
              <c:layout>
                <c:manualLayout>
                  <c:x val="-0.14312683105410501"/>
                  <c:y val="2.084899560636119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F0EF-457E-B1D5-28AF3866FF60}"/>
                </c:ext>
              </c:extLst>
            </c:dLbl>
            <c:dLbl>
              <c:idx val="9"/>
              <c:delete val="1"/>
              <c:extLst>
                <c:ext xmlns:c15="http://schemas.microsoft.com/office/drawing/2012/chart" uri="{CE6537A1-D6FC-4f65-9D91-7224C49458BB}"/>
                <c:ext xmlns:c16="http://schemas.microsoft.com/office/drawing/2014/chart" uri="{C3380CC4-5D6E-409C-BE32-E72D297353CC}">
                  <c16:uniqueId val="{00000013-F0EF-457E-B1D5-28AF3866FF60}"/>
                </c:ext>
              </c:extLst>
            </c:dLbl>
            <c:dLbl>
              <c:idx val="10"/>
              <c:layout>
                <c:manualLayout>
                  <c:x val="-2.18205311857049E-2"/>
                  <c:y val="-9.7818630392965903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F0EF-457E-B1D5-28AF3866FF60}"/>
                </c:ext>
              </c:extLst>
            </c:dLbl>
            <c:dLbl>
              <c:idx val="11"/>
              <c:delete val="1"/>
              <c:extLst>
                <c:ext xmlns:c15="http://schemas.microsoft.com/office/drawing/2012/chart" uri="{CE6537A1-D6FC-4f65-9D91-7224C49458BB}"/>
                <c:ext xmlns:c16="http://schemas.microsoft.com/office/drawing/2014/chart" uri="{C3380CC4-5D6E-409C-BE32-E72D297353CC}">
                  <c16:uniqueId val="{00000017-F0EF-457E-B1D5-28AF3866FF60}"/>
                </c:ext>
              </c:extLst>
            </c:dLbl>
            <c:dLbl>
              <c:idx val="12"/>
              <c:layout>
                <c:manualLayout>
                  <c:x val="-5.8021772845267598E-2"/>
                  <c:y val="-7.805398465888820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9-F0EF-457E-B1D5-28AF3866FF60}"/>
                </c:ext>
              </c:extLst>
            </c:dLbl>
            <c:dLbl>
              <c:idx val="13"/>
              <c:delete val="1"/>
              <c:extLst>
                <c:ext xmlns:c15="http://schemas.microsoft.com/office/drawing/2012/chart" uri="{CE6537A1-D6FC-4f65-9D91-7224C49458BB}"/>
                <c:ext xmlns:c16="http://schemas.microsoft.com/office/drawing/2014/chart" uri="{C3380CC4-5D6E-409C-BE32-E72D297353CC}">
                  <c16:uniqueId val="{0000001B-F0EF-457E-B1D5-28AF3866FF60}"/>
                </c:ext>
              </c:extLst>
            </c:dLbl>
            <c:dLbl>
              <c:idx val="14"/>
              <c:layout>
                <c:manualLayout>
                  <c:x val="-2.1578559212217699E-2"/>
                  <c:y val="-0.10567548504292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D-F0EF-457E-B1D5-28AF3866FF60}"/>
                </c:ext>
              </c:extLst>
            </c:dLbl>
            <c:dLbl>
              <c:idx val="15"/>
              <c:layout>
                <c:manualLayout>
                  <c:x val="6.17762895532551E-2"/>
                  <c:y val="-7.481026416454089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F-F0EF-457E-B1D5-28AF3866FF60}"/>
                </c:ext>
              </c:extLst>
            </c:dLbl>
            <c:dLbl>
              <c:idx val="16"/>
              <c:delete val="1"/>
              <c:extLst>
                <c:ext xmlns:c15="http://schemas.microsoft.com/office/drawing/2012/chart" uri="{CE6537A1-D6FC-4f65-9D91-7224C49458BB}"/>
                <c:ext xmlns:c16="http://schemas.microsoft.com/office/drawing/2014/chart" uri="{C3380CC4-5D6E-409C-BE32-E72D297353CC}">
                  <c16:uniqueId val="{00000021-F0EF-457E-B1D5-28AF3866FF60}"/>
                </c:ext>
              </c:extLst>
            </c:dLbl>
            <c:dLbl>
              <c:idx val="17"/>
              <c:layout>
                <c:manualLayout>
                  <c:x val="9.9289575190678797E-2"/>
                  <c:y val="-1.868269810571910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23-F0EF-457E-B1D5-28AF3866FF6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'CC BY - Fully OA Journals'!$D$6:$U$6</c:f>
              <c:strCache>
                <c:ptCount val="18"/>
                <c:pt idx="0">
                  <c:v>Springer Nature</c:v>
                </c:pt>
                <c:pt idx="1">
                  <c:v>Hindawi</c:v>
                </c:pt>
                <c:pt idx="2">
                  <c:v>PLoS</c:v>
                </c:pt>
                <c:pt idx="3">
                  <c:v>Frontiers</c:v>
                </c:pt>
                <c:pt idx="4">
                  <c:v>AIP</c:v>
                </c:pt>
                <c:pt idx="5">
                  <c:v>MDPI</c:v>
                </c:pt>
                <c:pt idx="6">
                  <c:v>AOSIS</c:v>
                </c:pt>
                <c:pt idx="7">
                  <c:v>eLife</c:v>
                </c:pt>
                <c:pt idx="8">
                  <c:v>PeerJ</c:v>
                </c:pt>
                <c:pt idx="9">
                  <c:v>Ubiquity Press</c:v>
                </c:pt>
                <c:pt idx="10">
                  <c:v>Copernicus</c:v>
                </c:pt>
                <c:pt idx="11">
                  <c:v>JMIR Publications</c:v>
                </c:pt>
                <c:pt idx="12">
                  <c:v>OUP</c:v>
                </c:pt>
                <c:pt idx="13">
                  <c:v>Uopen Journals (formerly Igitur)</c:v>
                </c:pt>
                <c:pt idx="14">
                  <c:v>BMJ</c:v>
                </c:pt>
                <c:pt idx="15">
                  <c:v>Karger</c:v>
                </c:pt>
                <c:pt idx="16">
                  <c:v>CSIC</c:v>
                </c:pt>
                <c:pt idx="17">
                  <c:v>SAGE</c:v>
                </c:pt>
              </c:strCache>
            </c:strRef>
          </c:cat>
          <c:val>
            <c:numRef>
              <c:f>'CC BY - Fully OA Journals'!$D$7:$U$7</c:f>
              <c:numCache>
                <c:formatCode>0</c:formatCode>
                <c:ptCount val="18"/>
                <c:pt idx="0" formatCode="General">
                  <c:v>52975</c:v>
                </c:pt>
                <c:pt idx="1">
                  <c:v>22583</c:v>
                </c:pt>
                <c:pt idx="2" formatCode="General">
                  <c:v>31860</c:v>
                </c:pt>
                <c:pt idx="3" formatCode="General">
                  <c:v>12813</c:v>
                </c:pt>
                <c:pt idx="4" formatCode="General">
                  <c:v>1181</c:v>
                </c:pt>
                <c:pt idx="5" formatCode="General">
                  <c:v>17358</c:v>
                </c:pt>
                <c:pt idx="6" formatCode="General">
                  <c:v>1061</c:v>
                </c:pt>
                <c:pt idx="7" formatCode="General">
                  <c:v>872</c:v>
                </c:pt>
                <c:pt idx="8" formatCode="General">
                  <c:v>838</c:v>
                </c:pt>
                <c:pt idx="9" formatCode="General">
                  <c:v>539</c:v>
                </c:pt>
                <c:pt idx="10" formatCode="General">
                  <c:v>8337</c:v>
                </c:pt>
                <c:pt idx="11" formatCode="General">
                  <c:v>700</c:v>
                </c:pt>
                <c:pt idx="12" formatCode="General">
                  <c:v>1874</c:v>
                </c:pt>
                <c:pt idx="13" formatCode="General">
                  <c:v>372</c:v>
                </c:pt>
                <c:pt idx="14" formatCode="General">
                  <c:v>305</c:v>
                </c:pt>
                <c:pt idx="15" formatCode="General">
                  <c:v>1445</c:v>
                </c:pt>
                <c:pt idx="16" formatCode="General">
                  <c:v>882</c:v>
                </c:pt>
                <c:pt idx="17" formatCode="General">
                  <c:v>1010</c:v>
                </c:pt>
              </c:numCache>
            </c:numRef>
          </c:val>
          <c:extLst>
            <c:ext xmlns:c16="http://schemas.microsoft.com/office/drawing/2014/chart" uri="{C3380CC4-5D6E-409C-BE32-E72D297353CC}">
              <c16:uniqueId val="{00000024-F0EF-457E-B1D5-28AF3866FF60}"/>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strRef>
              <c:f>Worksheet!$A$31</c:f>
              <c:strCache>
                <c:ptCount val="1"/>
                <c:pt idx="0">
                  <c:v>MDPI</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val>
            <c:numRef>
              <c:f>(Worksheet!$B$38:$B$43,Worksheet!$C$32:$C$36)</c:f>
              <c:numCache>
                <c:formatCode>General</c:formatCode>
                <c:ptCount val="11"/>
                <c:pt idx="0">
                  <c:v>2031</c:v>
                </c:pt>
                <c:pt idx="1">
                  <c:v>2178</c:v>
                </c:pt>
                <c:pt idx="2">
                  <c:v>2104</c:v>
                </c:pt>
                <c:pt idx="3">
                  <c:v>1936</c:v>
                </c:pt>
                <c:pt idx="4">
                  <c:v>2312</c:v>
                </c:pt>
                <c:pt idx="5">
                  <c:v>2384</c:v>
                </c:pt>
                <c:pt idx="6">
                  <c:v>2530</c:v>
                </c:pt>
                <c:pt idx="7">
                  <c:v>2586</c:v>
                </c:pt>
                <c:pt idx="8">
                  <c:v>2917</c:v>
                </c:pt>
                <c:pt idx="9">
                  <c:v>2338</c:v>
                </c:pt>
                <c:pt idx="10">
                  <c:v>2082</c:v>
                </c:pt>
              </c:numCache>
            </c:numRef>
          </c:val>
          <c:smooth val="0"/>
          <c:extLst>
            <c:ext xmlns:c16="http://schemas.microsoft.com/office/drawing/2014/chart" uri="{C3380CC4-5D6E-409C-BE32-E72D297353CC}">
              <c16:uniqueId val="{00000000-5C11-4846-869A-E0AB0C4472CA}"/>
            </c:ext>
          </c:extLst>
        </c:ser>
        <c:ser>
          <c:idx val="3"/>
          <c:order val="1"/>
          <c:tx>
            <c:strRef>
              <c:f>Worksheet!$A$16</c:f>
              <c:strCache>
                <c:ptCount val="1"/>
                <c:pt idx="0">
                  <c:v>Public Library of Science (PLoS)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(Worksheet!$A$23:$A$28,Worksheet!$A$17:$A$21)</c:f>
              <c:numCache>
                <c:formatCode>mmm\-yy</c:formatCode>
                <c:ptCount val="11"/>
                <c:pt idx="0">
                  <c:v>42552</c:v>
                </c:pt>
                <c:pt idx="1">
                  <c:v>42583</c:v>
                </c:pt>
                <c:pt idx="2">
                  <c:v>42614</c:v>
                </c:pt>
                <c:pt idx="3">
                  <c:v>42644</c:v>
                </c:pt>
                <c:pt idx="4">
                  <c:v>42675</c:v>
                </c:pt>
                <c:pt idx="5">
                  <c:v>42705</c:v>
                </c:pt>
                <c:pt idx="6">
                  <c:v>42736</c:v>
                </c:pt>
                <c:pt idx="7">
                  <c:v>42767</c:v>
                </c:pt>
                <c:pt idx="8">
                  <c:v>42795</c:v>
                </c:pt>
                <c:pt idx="9">
                  <c:v>42826</c:v>
                </c:pt>
                <c:pt idx="10">
                  <c:v>42856</c:v>
                </c:pt>
              </c:numCache>
            </c:numRef>
          </c:cat>
          <c:val>
            <c:numRef>
              <c:f>(Worksheet!$B$23:$B$28,Worksheet!$C$17:$C$21)</c:f>
              <c:numCache>
                <c:formatCode>General</c:formatCode>
                <c:ptCount val="11"/>
                <c:pt idx="0">
                  <c:v>2011</c:v>
                </c:pt>
                <c:pt idx="1">
                  <c:v>2119</c:v>
                </c:pt>
                <c:pt idx="2">
                  <c:v>2111</c:v>
                </c:pt>
                <c:pt idx="3">
                  <c:v>2091</c:v>
                </c:pt>
                <c:pt idx="4">
                  <c:v>1884</c:v>
                </c:pt>
                <c:pt idx="5">
                  <c:v>1914</c:v>
                </c:pt>
                <c:pt idx="6">
                  <c:v>2359</c:v>
                </c:pt>
                <c:pt idx="7">
                  <c:v>2115</c:v>
                </c:pt>
                <c:pt idx="8">
                  <c:v>2234</c:v>
                </c:pt>
                <c:pt idx="9">
                  <c:v>1960</c:v>
                </c:pt>
                <c:pt idx="10">
                  <c:v>1840</c:v>
                </c:pt>
              </c:numCache>
            </c:numRef>
          </c:val>
          <c:smooth val="0"/>
          <c:extLst>
            <c:ext xmlns:c16="http://schemas.microsoft.com/office/drawing/2014/chart" uri="{C3380CC4-5D6E-409C-BE32-E72D297353CC}">
              <c16:uniqueId val="{00000001-5C11-4846-869A-E0AB0C4472CA}"/>
            </c:ext>
          </c:extLst>
        </c:ser>
        <c:ser>
          <c:idx val="2"/>
          <c:order val="2"/>
          <c:tx>
            <c:strRef>
              <c:f>Worksheet!$A$46</c:f>
              <c:strCache>
                <c:ptCount val="1"/>
                <c:pt idx="0">
                  <c:v>Frontiers</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val>
            <c:numRef>
              <c:f>(Worksheet!$B$53:$B$58,Worksheet!$C$47:$C$51)</c:f>
              <c:numCache>
                <c:formatCode>General</c:formatCode>
                <c:ptCount val="11"/>
                <c:pt idx="0">
                  <c:v>911</c:v>
                </c:pt>
                <c:pt idx="1">
                  <c:v>1414</c:v>
                </c:pt>
                <c:pt idx="2">
                  <c:v>1119</c:v>
                </c:pt>
                <c:pt idx="3">
                  <c:v>1143</c:v>
                </c:pt>
                <c:pt idx="4">
                  <c:v>1509</c:v>
                </c:pt>
                <c:pt idx="5">
                  <c:v>1178</c:v>
                </c:pt>
                <c:pt idx="6">
                  <c:v>1250</c:v>
                </c:pt>
                <c:pt idx="7">
                  <c:v>1552</c:v>
                </c:pt>
                <c:pt idx="8">
                  <c:v>1696</c:v>
                </c:pt>
                <c:pt idx="9">
                  <c:v>1539</c:v>
                </c:pt>
                <c:pt idx="10">
                  <c:v>1206</c:v>
                </c:pt>
              </c:numCache>
            </c:numRef>
          </c:val>
          <c:smooth val="0"/>
          <c:extLst>
            <c:ext xmlns:c16="http://schemas.microsoft.com/office/drawing/2014/chart" uri="{C3380CC4-5D6E-409C-BE32-E72D297353CC}">
              <c16:uniqueId val="{00000002-5C11-4846-869A-E0AB0C4472CA}"/>
            </c:ext>
          </c:extLst>
        </c:ser>
        <c:ser>
          <c:idx val="0"/>
          <c:order val="3"/>
          <c:tx>
            <c:strRef>
              <c:f>Worksheet!$A$61</c:f>
              <c:strCache>
                <c:ptCount val="1"/>
                <c:pt idx="0">
                  <c:v>Hindawi</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val>
            <c:numRef>
              <c:f>(Worksheet!$B$68,Worksheet!$B$68:$B$73,Worksheet!$C$62:$C$66)</c:f>
              <c:numCache>
                <c:formatCode>General</c:formatCode>
                <c:ptCount val="12"/>
                <c:pt idx="0">
                  <c:v>1506</c:v>
                </c:pt>
                <c:pt idx="1">
                  <c:v>1506</c:v>
                </c:pt>
                <c:pt idx="2">
                  <c:v>1506</c:v>
                </c:pt>
                <c:pt idx="3">
                  <c:v>1506</c:v>
                </c:pt>
                <c:pt idx="4">
                  <c:v>1506</c:v>
                </c:pt>
                <c:pt idx="5">
                  <c:v>1506</c:v>
                </c:pt>
                <c:pt idx="6">
                  <c:v>1506</c:v>
                </c:pt>
                <c:pt idx="7">
                  <c:v>1177</c:v>
                </c:pt>
                <c:pt idx="8">
                  <c:v>1177</c:v>
                </c:pt>
                <c:pt idx="9">
                  <c:v>1177</c:v>
                </c:pt>
                <c:pt idx="10">
                  <c:v>1177</c:v>
                </c:pt>
                <c:pt idx="11">
                  <c:v>1177</c:v>
                </c:pt>
              </c:numCache>
            </c:numRef>
          </c:val>
          <c:smooth val="0"/>
          <c:extLst>
            <c:ext xmlns:c16="http://schemas.microsoft.com/office/drawing/2014/chart" uri="{C3380CC4-5D6E-409C-BE32-E72D297353CC}">
              <c16:uniqueId val="{00000003-5C11-4846-869A-E0AB0C4472CA}"/>
            </c:ext>
          </c:extLst>
        </c:ser>
        <c:dLbls>
          <c:showLegendKey val="0"/>
          <c:showVal val="0"/>
          <c:showCatName val="0"/>
          <c:showSerName val="0"/>
          <c:showPercent val="0"/>
          <c:showBubbleSize val="0"/>
        </c:dLbls>
        <c:marker val="1"/>
        <c:smooth val="0"/>
        <c:axId val="-1729130240"/>
        <c:axId val="-1729476752"/>
      </c:lineChart>
      <c:catAx>
        <c:axId val="-1729130240"/>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729476752"/>
        <c:crosses val="autoZero"/>
        <c:auto val="1"/>
        <c:lblAlgn val="ctr"/>
        <c:lblOffset val="100"/>
        <c:noMultiLvlLbl val="0"/>
      </c:catAx>
      <c:valAx>
        <c:axId val="-1729476752"/>
        <c:scaling>
          <c:orientation val="minMax"/>
          <c:max val="3000"/>
          <c:min val="5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291302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de-DE" dirty="0"/>
          </a:p>
        </p:txBody>
      </p:sp>
      <p:sp>
        <p:nvSpPr>
          <p:cNvPr id="3" name="Date Placeholder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39391081-8DA7-4CED-A68A-AE0E6C729C06}" type="datetimeFigureOut">
              <a:rPr lang="de-DE" smtClean="0"/>
              <a:t>24.10.2017</a:t>
            </a:fld>
            <a:endParaRPr lang="de-DE" dirty="0"/>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673577" y="4688007"/>
            <a:ext cx="5388610" cy="444127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de-DE" dirty="0"/>
          </a:p>
        </p:txBody>
      </p:sp>
      <p:sp>
        <p:nvSpPr>
          <p:cNvPr id="7" name="Slide Number Placeholder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370CB764-BEAF-4ECD-AC46-8816A16275C3}" type="slidenum">
              <a:rPr lang="de-DE" smtClean="0"/>
              <a:t>‹#›</a:t>
            </a:fld>
            <a:endParaRPr lang="de-DE" dirty="0"/>
          </a:p>
        </p:txBody>
      </p:sp>
    </p:spTree>
    <p:extLst>
      <p:ext uri="{BB962C8B-B14F-4D97-AF65-F5344CB8AC3E}">
        <p14:creationId xmlns:p14="http://schemas.microsoft.com/office/powerpoint/2010/main" val="2742376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mdpi.com/"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cilit.net/" TargetMode="External"/><Relationship Id="rId5" Type="http://schemas.openxmlformats.org/officeDocument/2006/relationships/hyperlink" Target="http://sciforum.net/user/group/create" TargetMode="External"/><Relationship Id="rId4" Type="http://schemas.openxmlformats.org/officeDocument/2006/relationships/hyperlink" Target="http://sciforum.net/groups"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preprints.org/"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www.mdpi.com/journal/data" TargetMode="External"/><Relationship Id="rId4" Type="http://schemas.openxmlformats.org/officeDocument/2006/relationships/hyperlink" Target="http://www.mdpi.com/"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usy.mdpi.co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E6318CC0-A735-4CC1-9FE7-FF0699C62AE3}" type="slidenum">
              <a:rPr lang="de-CH" smtClean="0"/>
              <a:t>4</a:t>
            </a:fld>
            <a:endParaRPr lang="de-CH" dirty="0"/>
          </a:p>
        </p:txBody>
      </p:sp>
    </p:spTree>
    <p:extLst>
      <p:ext uri="{BB962C8B-B14F-4D97-AF65-F5344CB8AC3E}">
        <p14:creationId xmlns:p14="http://schemas.microsoft.com/office/powerpoint/2010/main" val="999178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0CB764-BEAF-4ECD-AC46-8816A16275C3}" type="slidenum">
              <a:rPr lang="de-DE" smtClean="0"/>
              <a:t>21</a:t>
            </a:fld>
            <a:endParaRPr lang="de-DE" dirty="0"/>
          </a:p>
        </p:txBody>
      </p:sp>
    </p:spTree>
    <p:extLst>
      <p:ext uri="{BB962C8B-B14F-4D97-AF65-F5344CB8AC3E}">
        <p14:creationId xmlns:p14="http://schemas.microsoft.com/office/powerpoint/2010/main" val="289869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Sciforum is a platform for scholarly exchange and collaboration developed and maintained by </a:t>
            </a:r>
            <a:r>
              <a:rPr lang="en-GB" dirty="0">
                <a:hlinkClick r:id="rId3"/>
              </a:rPr>
              <a:t>MDPI</a:t>
            </a:r>
            <a:r>
              <a:rPr lang="en-GB" dirty="0"/>
              <a:t> in beautiful Basel, Switzerland. With Sciforum you can:</a:t>
            </a:r>
          </a:p>
          <a:p>
            <a:r>
              <a:rPr lang="en-GB" dirty="0"/>
              <a:t>Participate in online conferences</a:t>
            </a:r>
          </a:p>
          <a:p>
            <a:r>
              <a:rPr lang="en-GB" dirty="0"/>
              <a:t>Share scholarly papers and other files</a:t>
            </a:r>
          </a:p>
          <a:p>
            <a:r>
              <a:rPr lang="en-GB" dirty="0"/>
              <a:t>Create or join discussion groups</a:t>
            </a:r>
          </a:p>
          <a:p>
            <a:r>
              <a:rPr lang="en-GB" dirty="0"/>
              <a:t>Collaboratively manage bibliographies</a:t>
            </a:r>
          </a:p>
          <a:p>
            <a:endParaRPr lang="en-GB" dirty="0"/>
          </a:p>
          <a:p>
            <a:r>
              <a:rPr lang="en-GB" i="1" dirty="0"/>
              <a:t>Electronic Conferences / Virtual Conferences</a:t>
            </a:r>
          </a:p>
          <a:p>
            <a:r>
              <a:rPr lang="en-GB" dirty="0"/>
              <a:t>Electronic conferences (or e-conferences) are scholarly events that are hold online on this platform during a limited period of time. As they are online, anyone can attend from virtually anywhere. During the time of the conference, participants can discuss online on the conference pages. Proceedings papers and discussions are directly archived on Sciforum for posterity. Typically the electronic conferences on Sciforum are free to participate for both, presenters and attendees.</a:t>
            </a:r>
          </a:p>
          <a:p>
            <a:endParaRPr lang="en-GB" i="1" dirty="0"/>
          </a:p>
          <a:p>
            <a:r>
              <a:rPr lang="en-GB" i="1" dirty="0"/>
              <a:t>Traditional Conferences</a:t>
            </a:r>
          </a:p>
          <a:p>
            <a:r>
              <a:rPr lang="en-GB" dirty="0"/>
              <a:t>Sciforum is also the home of a few traditional ("real life") conferences. For those events, Sciforum will typically serve as the platform for registering with the conference, and for the submission of abstracts and manuscripts. Depending on the conference, presentations and proceedings papers will be made available on Sciforum after the event.</a:t>
            </a:r>
          </a:p>
          <a:p>
            <a:endParaRPr lang="en-GB" dirty="0"/>
          </a:p>
          <a:p>
            <a:r>
              <a:rPr lang="en-GB" dirty="0"/>
              <a:t>Discussion and Collaboration Groups</a:t>
            </a:r>
          </a:p>
          <a:p>
            <a:pPr defTabSz="920892">
              <a:defRPr/>
            </a:pPr>
            <a:r>
              <a:rPr lang="en-GB" dirty="0"/>
              <a:t>In Fall 2014 we launched our </a:t>
            </a:r>
            <a:r>
              <a:rPr lang="en-GB" dirty="0">
                <a:hlinkClick r:id="rId4"/>
              </a:rPr>
              <a:t>discussion and collaboration groups</a:t>
            </a:r>
            <a:r>
              <a:rPr lang="en-GB" dirty="0"/>
              <a:t>. Anyone with a registered account can </a:t>
            </a:r>
            <a:r>
              <a:rPr lang="en-GB" dirty="0">
                <a:hlinkClick r:id="rId5"/>
              </a:rPr>
              <a:t>create a new group</a:t>
            </a:r>
            <a:r>
              <a:rPr lang="en-GB" dirty="0"/>
              <a:t>. Groups can be either closed access (private groups, members are moderated by the group owner) or open access groups (anyone can join and participate with the groups). </a:t>
            </a:r>
            <a:r>
              <a:rPr lang="en-US" dirty="0"/>
              <a:t>Invite people, share files, create a discussion group around the paper.</a:t>
            </a:r>
          </a:p>
          <a:p>
            <a:r>
              <a:rPr lang="en-GB" dirty="0"/>
              <a:t>Each group is linked to a mailing list, meaning that the messages posted online on Sciforum will be distributed to the group members by e-mail on a regular basis.</a:t>
            </a:r>
          </a:p>
          <a:p>
            <a:r>
              <a:rPr lang="en-GB" dirty="0"/>
              <a:t>Our discussion groups offer a few handy tools for scholars, such as a shared bibliography management tool, export of citations in different formats, sharing and exchanged of files in private groups or directly amongst members of the platform, </a:t>
            </a:r>
            <a:r>
              <a:rPr lang="en-GB" i="1" dirty="0"/>
              <a:t>etc.</a:t>
            </a:r>
          </a:p>
          <a:p>
            <a:endParaRPr lang="en-GB" i="1" dirty="0"/>
          </a:p>
          <a:p>
            <a:r>
              <a:rPr lang="en-GB" i="1" dirty="0"/>
              <a:t>SciFeed</a:t>
            </a:r>
            <a:r>
              <a:rPr lang="en-GB" dirty="0"/>
              <a:t>: Your Customizable Scientific Feed.</a:t>
            </a:r>
          </a:p>
          <a:p>
            <a:r>
              <a:rPr lang="en-GB" dirty="0"/>
              <a:t>Welcome to </a:t>
            </a:r>
            <a:r>
              <a:rPr lang="en-GB" i="1" dirty="0"/>
              <a:t>SciFeed</a:t>
            </a:r>
            <a:r>
              <a:rPr lang="en-GB" dirty="0"/>
              <a:t>, the academic service that keeps you informed by email as soon as new articles matching your query are published.</a:t>
            </a:r>
            <a:br>
              <a:rPr lang="en-GB" dirty="0"/>
            </a:br>
            <a:r>
              <a:rPr lang="en-GB" i="1" dirty="0"/>
              <a:t>SciFeed</a:t>
            </a:r>
            <a:r>
              <a:rPr lang="en-GB" dirty="0"/>
              <a:t> searches the literature database </a:t>
            </a:r>
            <a:r>
              <a:rPr lang="en-GB" i="1" dirty="0">
                <a:hlinkClick r:id="rId6"/>
              </a:rPr>
              <a:t>SciLit</a:t>
            </a:r>
            <a:r>
              <a:rPr lang="en-GB" dirty="0"/>
              <a:t> which contains more than 85 millions of articles. </a:t>
            </a:r>
            <a:r>
              <a:rPr lang="en-GB" i="1" dirty="0">
                <a:hlinkClick r:id="rId6"/>
              </a:rPr>
              <a:t>SciLit</a:t>
            </a:r>
            <a:r>
              <a:rPr lang="en-GB" dirty="0"/>
              <a:t> is updated everyday, based on new publications deposited to </a:t>
            </a:r>
            <a:r>
              <a:rPr lang="en-GB" i="1" dirty="0"/>
              <a:t>CrossRef</a:t>
            </a:r>
            <a:r>
              <a:rPr lang="en-GB" dirty="0"/>
              <a:t>.</a:t>
            </a:r>
          </a:p>
          <a:p>
            <a:br>
              <a:rPr lang="en-GB" dirty="0"/>
            </a:br>
            <a:endParaRPr lang="en-GB" dirty="0"/>
          </a:p>
          <a:p>
            <a:endParaRPr lang="en-GB" dirty="0"/>
          </a:p>
        </p:txBody>
      </p:sp>
      <p:sp>
        <p:nvSpPr>
          <p:cNvPr id="4" name="Slide Number Placeholder 3"/>
          <p:cNvSpPr>
            <a:spLocks noGrp="1"/>
          </p:cNvSpPr>
          <p:nvPr>
            <p:ph type="sldNum" sz="quarter" idx="10"/>
          </p:nvPr>
        </p:nvSpPr>
        <p:spPr/>
        <p:txBody>
          <a:bodyPr/>
          <a:lstStyle/>
          <a:p>
            <a:fld id="{370CB764-BEAF-4ECD-AC46-8816A16275C3}" type="slidenum">
              <a:rPr lang="de-DE" smtClean="0"/>
              <a:t>22</a:t>
            </a:fld>
            <a:endParaRPr lang="de-DE" dirty="0"/>
          </a:p>
        </p:txBody>
      </p:sp>
    </p:spTree>
    <p:extLst>
      <p:ext uri="{BB962C8B-B14F-4D97-AF65-F5344CB8AC3E}">
        <p14:creationId xmlns:p14="http://schemas.microsoft.com/office/powerpoint/2010/main" val="1413073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Helvetica Neue"/>
              </a:rPr>
              <a:t>Preprints is a free (not-for-profit) multidisciplinary preprint platform that makes scientific manuscripts from all fields of research immediately available at </a:t>
            </a:r>
            <a:r>
              <a:rPr lang="en-US" dirty="0">
                <a:latin typeface="Helvetica Neue"/>
                <a:hlinkClick r:id="rId3"/>
              </a:rPr>
              <a:t>www.preprints.org</a:t>
            </a:r>
            <a:r>
              <a:rPr lang="en-US" dirty="0">
                <a:latin typeface="Helvetica Neue"/>
              </a:rPr>
              <a:t>. </a:t>
            </a:r>
          </a:p>
          <a:p>
            <a:pPr lvl="1"/>
            <a:r>
              <a:rPr lang="en-US" dirty="0">
                <a:latin typeface="Helvetica Neue"/>
              </a:rPr>
              <a:t>The advanced search function of Preprints allows for a search by keywords in the article or in the comments, author name, author affiliation, subject areas, disciplines, or date posted.   </a:t>
            </a:r>
          </a:p>
          <a:p>
            <a:pPr lvl="1"/>
            <a:r>
              <a:rPr lang="en-US" dirty="0">
                <a:latin typeface="Helvetica Neue"/>
              </a:rPr>
              <a:t>Readers can share preprints on social media and bookmark them on external services such as CiteULike, Mendeley, BibSonomy, Reddit, or Delicious.</a:t>
            </a:r>
          </a:p>
          <a:p>
            <a:pPr lvl="1"/>
            <a:r>
              <a:rPr lang="en-US" dirty="0">
                <a:latin typeface="Helvetica Neue"/>
              </a:rPr>
              <a:t>Preprints will permanently archive full text documents with specialist services that cater for long‐term preservation.</a:t>
            </a:r>
          </a:p>
          <a:p>
            <a:pPr lvl="1"/>
            <a:r>
              <a:rPr lang="en-US" dirty="0">
                <a:latin typeface="Helvetica Neue"/>
              </a:rPr>
              <a:t>All posted preprints are immediately citable by their assigned digital object identifier (DOI). Preprints encourages authors to post updates of their working manuscript as research progresses. From the first draft to the final document, every version is independently citable with its unique DOI.</a:t>
            </a:r>
          </a:p>
          <a:p>
            <a:endParaRPr lang="en-GB" dirty="0"/>
          </a:p>
          <a:p>
            <a:r>
              <a:rPr lang="en-GB" dirty="0"/>
              <a:t>A preprint is any article that hasn’t yet been peer-reviewed and published in an academic journal. In most cases, you can think of it as a draft or working paper. A preprint can be updated and improved at any time.</a:t>
            </a:r>
          </a:p>
          <a:p>
            <a:r>
              <a:rPr lang="en-GB" b="1" dirty="0"/>
              <a:t>What’s unique about </a:t>
            </a:r>
            <a:r>
              <a:rPr lang="en-GB" b="1" i="1" dirty="0"/>
              <a:t>Preprints</a:t>
            </a:r>
            <a:r>
              <a:rPr lang="en-GB" b="1" dirty="0"/>
              <a:t> compared with other preprint archive servers?</a:t>
            </a:r>
          </a:p>
          <a:p>
            <a:r>
              <a:rPr lang="en-GB" b="1" dirty="0"/>
              <a:t>Posting </a:t>
            </a:r>
            <a:r>
              <a:rPr lang="en-GB" b="1" i="1" dirty="0"/>
              <a:t>Preprints</a:t>
            </a:r>
            <a:r>
              <a:rPr lang="en-GB" b="1" dirty="0"/>
              <a:t> in All Research Fields</a:t>
            </a:r>
            <a:br>
              <a:rPr lang="en-GB" dirty="0"/>
            </a:br>
            <a:r>
              <a:rPr lang="en-GB" dirty="0"/>
              <a:t>Today’s major preprint platforms focus on specific research fields. We want to ensure that all academics are able to establish research precedence by using a multidisciplinary preprint platform. This is why </a:t>
            </a:r>
            <a:r>
              <a:rPr lang="en-GB" i="1" dirty="0"/>
              <a:t>Preprints</a:t>
            </a:r>
            <a:r>
              <a:rPr lang="en-GB" dirty="0"/>
              <a:t> matters. </a:t>
            </a:r>
            <a:br>
              <a:rPr lang="en-GB" dirty="0"/>
            </a:br>
            <a:br>
              <a:rPr lang="en-GB" dirty="0"/>
            </a:br>
            <a:r>
              <a:rPr lang="en-GB" b="1" dirty="0"/>
              <a:t>We are Making Research Discoverable, Sharable and Citable</a:t>
            </a:r>
            <a:br>
              <a:rPr lang="en-GB" dirty="0"/>
            </a:br>
            <a:r>
              <a:rPr lang="en-GB" dirty="0"/>
              <a:t>Open science calls for transparent and public dissemination of scientific content. This means that a preprint service requires optimized search, possibilities to share content in scientific communities, reliable archiving, and the possibility to immediately cite content.</a:t>
            </a:r>
          </a:p>
          <a:p>
            <a:r>
              <a:rPr lang="en-GB" dirty="0"/>
              <a:t>The advanced search function of </a:t>
            </a:r>
            <a:r>
              <a:rPr lang="en-GB" i="1" dirty="0"/>
              <a:t>Preprints </a:t>
            </a:r>
            <a:r>
              <a:rPr lang="en-GB" dirty="0"/>
              <a:t>allows for a search by keywords in the article or in the comments, author name, author affiliation, subject areas, disciplines, or date posted.</a:t>
            </a:r>
          </a:p>
          <a:p>
            <a:r>
              <a:rPr lang="en-GB" dirty="0"/>
              <a:t>Readers can share preprints on social media and bookmark them on external services such as CiteULike, Mendeley, BibSonomy, Reddit, or Delicious.</a:t>
            </a:r>
          </a:p>
          <a:p>
            <a:r>
              <a:rPr lang="en-GB" dirty="0"/>
              <a:t>All posted preprints are immediately citable by their assigned digital object identifier (DOI). </a:t>
            </a:r>
            <a:r>
              <a:rPr lang="en-GB" i="1" dirty="0"/>
              <a:t>Preprints</a:t>
            </a:r>
            <a:r>
              <a:rPr lang="en-GB" dirty="0"/>
              <a:t>encourages authors to post updates of their working manuscript as research progresses. From the first draft to the final document, every version is independently citable with its unique DOI.</a:t>
            </a:r>
          </a:p>
          <a:p>
            <a:r>
              <a:rPr lang="en-GB" b="1" dirty="0"/>
              <a:t>Types of Paper Accepted</a:t>
            </a:r>
          </a:p>
          <a:p>
            <a:r>
              <a:rPr lang="en-GB" i="1" dirty="0"/>
              <a:t>Preprints</a:t>
            </a:r>
            <a:r>
              <a:rPr lang="en-GB" dirty="0"/>
              <a:t> publishes any article that reports original research results or a comprehensive review of a field. As such, the following types of articles are suitable: Article, Review, Conference Paper, Data Descriptor, Brief Report, Case Report, Communication, Short Note, Technical Note, Hypothesis. Other types of articles may be accepted at the discretion of the editorial team.</a:t>
            </a:r>
          </a:p>
          <a:p>
            <a:r>
              <a:rPr lang="en-GB" b="1" dirty="0"/>
              <a:t>Copyright and Licenses</a:t>
            </a:r>
          </a:p>
          <a:p>
            <a:r>
              <a:rPr lang="en-GB" dirty="0"/>
              <a:t>All preprints are posted with a CC BY and authors grant </a:t>
            </a:r>
            <a:r>
              <a:rPr lang="en-GB" i="1" dirty="0"/>
              <a:t>Preprints </a:t>
            </a:r>
            <a:r>
              <a:rPr lang="en-GB" dirty="0"/>
              <a:t>a license to distribute the article, which states:</a:t>
            </a:r>
          </a:p>
          <a:p>
            <a:r>
              <a:rPr lang="en-GB" dirty="0"/>
              <a:t>I grant </a:t>
            </a:r>
            <a:r>
              <a:rPr lang="en-GB" i="1" dirty="0"/>
              <a:t>Preprints</a:t>
            </a:r>
            <a:r>
              <a:rPr lang="en-GB" dirty="0"/>
              <a:t> a perpetual, non-exclusive license to distribute this article.</a:t>
            </a:r>
          </a:p>
          <a:p>
            <a:r>
              <a:rPr lang="en-GB" dirty="0"/>
              <a:t>I certify that I have the right to grant this license.</a:t>
            </a:r>
          </a:p>
          <a:p>
            <a:r>
              <a:rPr lang="en-GB" dirty="0"/>
              <a:t>I understand that submissions cannot be completely removed once accepted by </a:t>
            </a:r>
            <a:r>
              <a:rPr lang="en-GB" i="1" dirty="0"/>
              <a:t>Preprints</a:t>
            </a:r>
            <a:r>
              <a:rPr lang="en-GB" dirty="0"/>
              <a:t>.</a:t>
            </a:r>
          </a:p>
          <a:p>
            <a:r>
              <a:rPr lang="en-GB" i="1" dirty="0"/>
              <a:t>Preprints</a:t>
            </a:r>
            <a:r>
              <a:rPr lang="en-GB" dirty="0"/>
              <a:t> does not accept content created by a third party that has not authorized distribution. Authors should be aware that articles uploaded cannot be published in a journal that prohibits prior distribution on an e-print server. If your paper is published elsewhere and you want to post it on </a:t>
            </a:r>
            <a:r>
              <a:rPr lang="en-GB" i="1" dirty="0"/>
              <a:t>Preprints</a:t>
            </a:r>
            <a:r>
              <a:rPr lang="en-GB" dirty="0"/>
              <a:t>, you must obtain permissions from for any materials that you do not hold copyright to, and include the permission in your submission.</a:t>
            </a:r>
          </a:p>
          <a:p>
            <a:r>
              <a:rPr lang="en-GB" dirty="0"/>
              <a:t>All preprints are released under a CC BY license, and CC BY or CC0 licenses for associated datasets.</a:t>
            </a:r>
          </a:p>
          <a:p>
            <a:r>
              <a:rPr lang="en-GB" b="1" dirty="0"/>
              <a:t>Retracting a Manuscript</a:t>
            </a:r>
            <a:endParaRPr lang="en-GB" dirty="0"/>
          </a:p>
          <a:p>
            <a:r>
              <a:rPr lang="en-GB" dirty="0"/>
              <a:t>Submissions can be deleted before they are accepted by </a:t>
            </a:r>
            <a:r>
              <a:rPr lang="en-GB" i="1" dirty="0"/>
              <a:t>Preprints</a:t>
            </a:r>
            <a:r>
              <a:rPr lang="en-GB" dirty="0"/>
              <a:t> editorial office. Once accepted, authors can request to withdraw a manuscript, but must provide a compelling reason for doing so. </a:t>
            </a:r>
            <a:r>
              <a:rPr lang="en-GB" i="1" dirty="0"/>
              <a:t>Preprints</a:t>
            </a:r>
            <a:r>
              <a:rPr lang="en-GB" dirty="0"/>
              <a:t> retains the right to refuse requests for withdrawal or to retract manuscripts considered to have contravened the publication policy. Withdrawn preprints will no longer be available to download as a PDF document and will be marked as "Withdrawn". The public article page will still be kept as a record.</a:t>
            </a:r>
          </a:p>
          <a:p>
            <a:r>
              <a:rPr lang="en-GB" b="1" dirty="0"/>
              <a:t>Committee on Publication Ethics (COPE)</a:t>
            </a:r>
            <a:endParaRPr lang="en-GB" dirty="0"/>
          </a:p>
          <a:p>
            <a:r>
              <a:rPr lang="en-GB" i="1" dirty="0"/>
              <a:t>Preprints</a:t>
            </a:r>
            <a:r>
              <a:rPr lang="en-GB" dirty="0"/>
              <a:t> is maintained and operated by </a:t>
            </a:r>
            <a:r>
              <a:rPr lang="en-GB" dirty="0">
                <a:hlinkClick r:id="rId4"/>
              </a:rPr>
              <a:t>MDPI</a:t>
            </a:r>
            <a:r>
              <a:rPr lang="en-GB" dirty="0"/>
              <a:t>, a publisher of open access journals. MDPI and </a:t>
            </a:r>
            <a:r>
              <a:rPr lang="en-GB" i="1" dirty="0"/>
              <a:t>Preprints</a:t>
            </a:r>
            <a:r>
              <a:rPr lang="en-GB" dirty="0"/>
              <a:t> adhere to the COPE Code of Conduct and Best Practice Guidelines. Manuscripts containing original descriptions of research conducted on humans or experimental animals must contain details of approval from a properly constituted research ethics committee. As a minimum, the project identification code, date of approval and name of the ethics committee or institutional review board should be cited in the “Methods” section.</a:t>
            </a:r>
          </a:p>
          <a:p>
            <a:r>
              <a:rPr lang="en-GB" b="1" dirty="0"/>
              <a:t>Supplementary Materials, Data Deposit and Software Source Code</a:t>
            </a:r>
            <a:endParaRPr lang="en-GB" dirty="0"/>
          </a:p>
          <a:p>
            <a:r>
              <a:rPr lang="en-GB" dirty="0"/>
              <a:t>In order to maintain the integrity, transparency and reproducibility of research records, authors are strongly encouraged to make their experimental and research data openly available by depositing data in </a:t>
            </a:r>
            <a:r>
              <a:rPr lang="en-GB" i="1" dirty="0"/>
              <a:t>Preprints</a:t>
            </a:r>
            <a:r>
              <a:rPr lang="en-GB" dirty="0"/>
              <a:t> along with the manuscript. For papers in which new computer code (e.g., analytical bioinformatics tools or computer simulations) is of central importance, the authors are encouraged to release custom computer code either by depositing in public source code repositories or by announcing the source code as supplementary material to the paper. Additional data and files can be uploaded as "Supplementary Files" during the manuscript submission process. Accepted file formats include (but are not limited to):</a:t>
            </a:r>
          </a:p>
          <a:p>
            <a:r>
              <a:rPr lang="en-GB" dirty="0"/>
              <a:t>data tables and spreadsheets (text files, MS Excel, OpenOffice, CSV, XML, </a:t>
            </a:r>
            <a:r>
              <a:rPr lang="en-GB" i="1" dirty="0"/>
              <a:t>etc.</a:t>
            </a:r>
            <a:r>
              <a:rPr lang="en-GB" dirty="0"/>
              <a:t>)</a:t>
            </a:r>
          </a:p>
          <a:p>
            <a:r>
              <a:rPr lang="en-GB" dirty="0"/>
              <a:t>text documents (text files, PDF, MS Word, OpenOffice, </a:t>
            </a:r>
            <a:r>
              <a:rPr lang="en-GB" i="1" dirty="0"/>
              <a:t>etc.</a:t>
            </a:r>
            <a:r>
              <a:rPr lang="en-GB" dirty="0"/>
              <a:t>;</a:t>
            </a:r>
          </a:p>
          <a:p>
            <a:r>
              <a:rPr lang="en-GB" dirty="0"/>
              <a:t>images (JPEG, PNG, GIF, TIFF, BMP, </a:t>
            </a:r>
            <a:r>
              <a:rPr lang="en-GB" i="1" dirty="0"/>
              <a:t>etc.</a:t>
            </a:r>
            <a:r>
              <a:rPr lang="en-GB" dirty="0"/>
              <a:t>)</a:t>
            </a:r>
          </a:p>
          <a:p>
            <a:r>
              <a:rPr lang="en-GB" dirty="0"/>
              <a:t>videos (AVI, MPG, QuickTime, </a:t>
            </a:r>
            <a:r>
              <a:rPr lang="en-GB" i="1" dirty="0"/>
              <a:t>etc.</a:t>
            </a:r>
            <a:r>
              <a:rPr lang="en-GB" dirty="0"/>
              <a:t>)</a:t>
            </a:r>
          </a:p>
          <a:p>
            <a:r>
              <a:rPr lang="en-GB" dirty="0"/>
              <a:t>executables (EXE, Java, </a:t>
            </a:r>
            <a:r>
              <a:rPr lang="en-GB" i="1" dirty="0"/>
              <a:t>etc.</a:t>
            </a:r>
            <a:r>
              <a:rPr lang="en-GB" dirty="0"/>
              <a:t>)</a:t>
            </a:r>
          </a:p>
          <a:p>
            <a:r>
              <a:rPr lang="en-GB" dirty="0"/>
              <a:t>Citations and references in supplementary files are permitted provided that they also appear in the main text and in the reference list. The journal </a:t>
            </a:r>
            <a:r>
              <a:rPr lang="en-GB" i="1" dirty="0">
                <a:hlinkClick r:id="rId5"/>
              </a:rPr>
              <a:t>Data</a:t>
            </a:r>
            <a:r>
              <a:rPr lang="en-GB" dirty="0"/>
              <a:t> (ISSN 2306-5729) also accepts submissions of dataset papers, and the publication of small data sets along with the paper, and/or software source codes is encouraged.</a:t>
            </a:r>
          </a:p>
          <a:p>
            <a:r>
              <a:rPr lang="en-GB" b="1" dirty="0"/>
              <a:t>Reproducing Published Material from Other Publishers</a:t>
            </a:r>
            <a:endParaRPr lang="en-GB" dirty="0"/>
          </a:p>
          <a:p>
            <a:r>
              <a:rPr lang="en-GB" dirty="0"/>
              <a:t>It is absolutely essential that authors obtain permission to reproduce any published material (figures, schemes, tables or any extract of a text), which does not fall into the public domain, or for which they do not hold the copyright. The authors must request permission from the copyright holder prior to posting to </a:t>
            </a:r>
            <a:r>
              <a:rPr lang="en-GB" i="1" dirty="0"/>
              <a:t>Preprints </a:t>
            </a:r>
            <a:r>
              <a:rPr lang="en-GB" dirty="0"/>
              <a:t>(please refer to the imprint of the individual publications to identify the copyright holder).</a:t>
            </a:r>
          </a:p>
          <a:p>
            <a:r>
              <a:rPr lang="en-GB" dirty="0"/>
              <a:t>Permission </a:t>
            </a:r>
            <a:r>
              <a:rPr lang="en-GB" b="1" dirty="0"/>
              <a:t>is required</a:t>
            </a:r>
            <a:r>
              <a:rPr lang="en-GB" dirty="0"/>
              <a:t> for:</a:t>
            </a:r>
          </a:p>
          <a:p>
            <a:r>
              <a:rPr lang="en-GB" dirty="0"/>
              <a:t>Your own works published by other publishers and for which you did not retain copyright.</a:t>
            </a:r>
          </a:p>
          <a:p>
            <a:r>
              <a:rPr lang="en-GB" dirty="0"/>
              <a:t>Substantial extracts from anyone's works.</a:t>
            </a:r>
          </a:p>
          <a:p>
            <a:r>
              <a:rPr lang="en-GB" dirty="0"/>
              <a:t>Use of tables, graphs, charts, schemes and artworks, if they are unaltered or only slightly modified.</a:t>
            </a:r>
          </a:p>
          <a:p>
            <a:r>
              <a:rPr lang="en-GB" dirty="0"/>
              <a:t>Photographs for which you do not hold copyright.</a:t>
            </a:r>
          </a:p>
          <a:p>
            <a:r>
              <a:rPr lang="en-GB" dirty="0"/>
              <a:t>Permission </a:t>
            </a:r>
            <a:r>
              <a:rPr lang="en-GB" b="1" dirty="0"/>
              <a:t>is not required</a:t>
            </a:r>
            <a:r>
              <a:rPr lang="en-GB" dirty="0"/>
              <a:t> for:</a:t>
            </a:r>
          </a:p>
          <a:p>
            <a:r>
              <a:rPr lang="en-GB" dirty="0"/>
              <a:t>Reconstruction of your own table with data already published elsewhere. Please notice that in this case you must cite the source of the data in the form of either "Data from..." or "Adapted from...".</a:t>
            </a:r>
          </a:p>
          <a:p>
            <a:r>
              <a:rPr lang="en-GB" dirty="0"/>
              <a:t>Reasonably short quotes are considered fair use and therefore do not require permission.</a:t>
            </a:r>
          </a:p>
          <a:p>
            <a:r>
              <a:rPr lang="en-GB" dirty="0"/>
              <a:t>Graphs, charts, schemes and artworks that are completely redrawn by the authors and significantly changed beyond recognition do not require permission.</a:t>
            </a:r>
          </a:p>
          <a:p>
            <a:endParaRPr lang="en-GB" dirty="0"/>
          </a:p>
          <a:p>
            <a:endParaRPr lang="en-GB" dirty="0"/>
          </a:p>
        </p:txBody>
      </p:sp>
      <p:sp>
        <p:nvSpPr>
          <p:cNvPr id="4" name="Slide Number Placeholder 3"/>
          <p:cNvSpPr>
            <a:spLocks noGrp="1"/>
          </p:cNvSpPr>
          <p:nvPr>
            <p:ph type="sldNum" sz="quarter" idx="10"/>
          </p:nvPr>
        </p:nvSpPr>
        <p:spPr/>
        <p:txBody>
          <a:bodyPr/>
          <a:lstStyle/>
          <a:p>
            <a:fld id="{370CB764-BEAF-4ECD-AC46-8816A16275C3}" type="slidenum">
              <a:rPr lang="de-DE" smtClean="0"/>
              <a:t>23</a:t>
            </a:fld>
            <a:endParaRPr lang="de-DE" dirty="0"/>
          </a:p>
        </p:txBody>
      </p:sp>
    </p:spTree>
    <p:extLst>
      <p:ext uri="{BB962C8B-B14F-4D97-AF65-F5344CB8AC3E}">
        <p14:creationId xmlns:p14="http://schemas.microsoft.com/office/powerpoint/2010/main" val="872687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318CC0-A735-4CC1-9FE7-FF0699C62AE3}" type="slidenum">
              <a:rPr lang="de-CH" smtClean="0"/>
              <a:t>26</a:t>
            </a:fld>
            <a:endParaRPr lang="de-CH" dirty="0"/>
          </a:p>
        </p:txBody>
      </p:sp>
    </p:spTree>
    <p:extLst>
      <p:ext uri="{BB962C8B-B14F-4D97-AF65-F5344CB8AC3E}">
        <p14:creationId xmlns:p14="http://schemas.microsoft.com/office/powerpoint/2010/main" val="521354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E6318CC0-A735-4CC1-9FE7-FF0699C62AE3}" type="slidenum">
              <a:rPr lang="de-CH" smtClean="0"/>
              <a:t>27</a:t>
            </a:fld>
            <a:endParaRPr lang="de-CH" dirty="0"/>
          </a:p>
        </p:txBody>
      </p:sp>
    </p:spTree>
    <p:extLst>
      <p:ext uri="{BB962C8B-B14F-4D97-AF65-F5344CB8AC3E}">
        <p14:creationId xmlns:p14="http://schemas.microsoft.com/office/powerpoint/2010/main" val="1559471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0CB764-BEAF-4ECD-AC46-8816A16275C3}" type="slidenum">
              <a:rPr lang="de-DE" smtClean="0"/>
              <a:t>5</a:t>
            </a:fld>
            <a:endParaRPr lang="de-DE" dirty="0"/>
          </a:p>
        </p:txBody>
      </p:sp>
    </p:spTree>
    <p:extLst>
      <p:ext uri="{BB962C8B-B14F-4D97-AF65-F5344CB8AC3E}">
        <p14:creationId xmlns:p14="http://schemas.microsoft.com/office/powerpoint/2010/main" val="842575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0CB764-BEAF-4ECD-AC46-8816A16275C3}" type="slidenum">
              <a:rPr lang="de-DE" smtClean="0"/>
              <a:t>9</a:t>
            </a:fld>
            <a:endParaRPr lang="de-DE" dirty="0"/>
          </a:p>
        </p:txBody>
      </p:sp>
    </p:spTree>
    <p:extLst>
      <p:ext uri="{BB962C8B-B14F-4D97-AF65-F5344CB8AC3E}">
        <p14:creationId xmlns:p14="http://schemas.microsoft.com/office/powerpoint/2010/main" val="1739222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CB764-BEAF-4ECD-AC46-8816A16275C3}" type="slidenum">
              <a:rPr lang="de-DE" smtClean="0"/>
              <a:t>11</a:t>
            </a:fld>
            <a:endParaRPr lang="de-DE" dirty="0"/>
          </a:p>
        </p:txBody>
      </p:sp>
    </p:spTree>
    <p:extLst>
      <p:ext uri="{BB962C8B-B14F-4D97-AF65-F5344CB8AC3E}">
        <p14:creationId xmlns:p14="http://schemas.microsoft.com/office/powerpoint/2010/main" val="520932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0CB764-BEAF-4ECD-AC46-8816A16275C3}" type="slidenum">
              <a:rPr lang="de-DE" smtClean="0"/>
              <a:t>12</a:t>
            </a:fld>
            <a:endParaRPr lang="de-DE" dirty="0"/>
          </a:p>
        </p:txBody>
      </p:sp>
    </p:spTree>
    <p:extLst>
      <p:ext uri="{BB962C8B-B14F-4D97-AF65-F5344CB8AC3E}">
        <p14:creationId xmlns:p14="http://schemas.microsoft.com/office/powerpoint/2010/main" val="145532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E6318CC0-A735-4CC1-9FE7-FF0699C62AE3}" type="slidenum">
              <a:rPr lang="de-CH" smtClean="0"/>
              <a:t>16</a:t>
            </a:fld>
            <a:endParaRPr lang="de-CH" dirty="0"/>
          </a:p>
        </p:txBody>
      </p:sp>
    </p:spTree>
    <p:extLst>
      <p:ext uri="{BB962C8B-B14F-4D97-AF65-F5344CB8AC3E}">
        <p14:creationId xmlns:p14="http://schemas.microsoft.com/office/powerpoint/2010/main" val="1121513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Detrás del proceso de revisión hay un Sistema desarrollado por MDPI. The MDPI online submission system, </a:t>
            </a:r>
            <a:r>
              <a:rPr lang="en-GB" b="1" dirty="0">
                <a:hlinkClick r:id="rId3"/>
              </a:rPr>
              <a:t>Susy</a:t>
            </a:r>
            <a:r>
              <a:rPr lang="en-GB" dirty="0"/>
              <a:t>, incorporates online tools for manuscript submission, peer-reviewing and editorial decision making. The reviewers and external editors will not need to have an account with the MDPI submission system in order to finish the tasks assigned to them. Rather, the system will recognize the reviewers and external editors through one-time usable IDs in the URLs. Editors-in-Chief and Guest Editors can view articles submitted to their journal or special issue via Susy at any time.</a:t>
            </a:r>
          </a:p>
        </p:txBody>
      </p:sp>
      <p:sp>
        <p:nvSpPr>
          <p:cNvPr id="4" name="Slide Number Placeholder 3"/>
          <p:cNvSpPr>
            <a:spLocks noGrp="1"/>
          </p:cNvSpPr>
          <p:nvPr>
            <p:ph type="sldNum" sz="quarter" idx="10"/>
          </p:nvPr>
        </p:nvSpPr>
        <p:spPr/>
        <p:txBody>
          <a:bodyPr/>
          <a:lstStyle/>
          <a:p>
            <a:fld id="{370CB764-BEAF-4ECD-AC46-8816A16275C3}" type="slidenum">
              <a:rPr lang="de-DE" smtClean="0"/>
              <a:t>17</a:t>
            </a:fld>
            <a:endParaRPr lang="de-DE" dirty="0"/>
          </a:p>
        </p:txBody>
      </p:sp>
    </p:spTree>
    <p:extLst>
      <p:ext uri="{BB962C8B-B14F-4D97-AF65-F5344CB8AC3E}">
        <p14:creationId xmlns:p14="http://schemas.microsoft.com/office/powerpoint/2010/main" val="3617110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0CB764-BEAF-4ECD-AC46-8816A16275C3}" type="slidenum">
              <a:rPr lang="de-DE" smtClean="0"/>
              <a:t>19</a:t>
            </a:fld>
            <a:endParaRPr lang="de-DE" dirty="0"/>
          </a:p>
        </p:txBody>
      </p:sp>
    </p:spTree>
    <p:extLst>
      <p:ext uri="{BB962C8B-B14F-4D97-AF65-F5344CB8AC3E}">
        <p14:creationId xmlns:p14="http://schemas.microsoft.com/office/powerpoint/2010/main" val="1807417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70CB764-BEAF-4ECD-AC46-8816A16275C3}" type="slidenum">
              <a:rPr lang="de-DE" smtClean="0"/>
              <a:t>20</a:t>
            </a:fld>
            <a:endParaRPr lang="de-DE" dirty="0"/>
          </a:p>
        </p:txBody>
      </p:sp>
    </p:spTree>
    <p:extLst>
      <p:ext uri="{BB962C8B-B14F-4D97-AF65-F5344CB8AC3E}">
        <p14:creationId xmlns:p14="http://schemas.microsoft.com/office/powerpoint/2010/main" val="3352643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1F8B4-AB2A-436F-9F8B-7164B04BE2CC}" type="datetime1">
              <a:rPr lang="en-US" smtClean="0"/>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43AE4C-B054-40B0-BCFD-B61275CBDE9F}" type="slidenum">
              <a:rPr lang="en-US" smtClean="0"/>
              <a:t>‹#›</a:t>
            </a:fld>
            <a:endParaRPr lang="en-US" dirty="0"/>
          </a:p>
        </p:txBody>
      </p:sp>
    </p:spTree>
    <p:extLst>
      <p:ext uri="{BB962C8B-B14F-4D97-AF65-F5344CB8AC3E}">
        <p14:creationId xmlns:p14="http://schemas.microsoft.com/office/powerpoint/2010/main" val="2586571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83BF04-B103-4896-969F-BFE9BEBC8215}" type="datetime1">
              <a:rPr lang="en-US" smtClean="0"/>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43AE4C-B054-40B0-BCFD-B61275CBDE9F}" type="slidenum">
              <a:rPr lang="en-US" smtClean="0"/>
              <a:t>‹#›</a:t>
            </a:fld>
            <a:endParaRPr lang="en-US" dirty="0"/>
          </a:p>
        </p:txBody>
      </p:sp>
    </p:spTree>
    <p:extLst>
      <p:ext uri="{BB962C8B-B14F-4D97-AF65-F5344CB8AC3E}">
        <p14:creationId xmlns:p14="http://schemas.microsoft.com/office/powerpoint/2010/main" val="3463080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C4AA84-888F-44BF-9A8C-5334B19D8AD9}" type="datetime1">
              <a:rPr lang="en-US" smtClean="0"/>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43AE4C-B054-40B0-BCFD-B61275CBDE9F}" type="slidenum">
              <a:rPr lang="en-US" smtClean="0"/>
              <a:t>‹#›</a:t>
            </a:fld>
            <a:endParaRPr lang="en-US" dirty="0"/>
          </a:p>
        </p:txBody>
      </p:sp>
    </p:spTree>
    <p:extLst>
      <p:ext uri="{BB962C8B-B14F-4D97-AF65-F5344CB8AC3E}">
        <p14:creationId xmlns:p14="http://schemas.microsoft.com/office/powerpoint/2010/main" val="3566959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FE6DF3-EFD0-4D12-8402-82EB81E60043}" type="datetime1">
              <a:rPr lang="en-US" smtClean="0"/>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43AE4C-B054-40B0-BCFD-B61275CBDE9F}" type="slidenum">
              <a:rPr lang="en-US" smtClean="0"/>
              <a:t>‹#›</a:t>
            </a:fld>
            <a:endParaRPr lang="en-US" dirty="0"/>
          </a:p>
        </p:txBody>
      </p:sp>
    </p:spTree>
    <p:extLst>
      <p:ext uri="{BB962C8B-B14F-4D97-AF65-F5344CB8AC3E}">
        <p14:creationId xmlns:p14="http://schemas.microsoft.com/office/powerpoint/2010/main" val="1400010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640FC3-3016-4A2B-9203-D0EF0A8DF021}" type="datetime1">
              <a:rPr lang="en-US" smtClean="0"/>
              <a:t>10/24/2017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43AE4C-B054-40B0-BCFD-B61275CBDE9F}" type="slidenum">
              <a:rPr lang="en-US" smtClean="0"/>
              <a:t>‹#›</a:t>
            </a:fld>
            <a:endParaRPr lang="en-US" dirty="0"/>
          </a:p>
        </p:txBody>
      </p:sp>
    </p:spTree>
    <p:extLst>
      <p:ext uri="{BB962C8B-B14F-4D97-AF65-F5344CB8AC3E}">
        <p14:creationId xmlns:p14="http://schemas.microsoft.com/office/powerpoint/2010/main" val="729656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A91BE9-CE61-4B9B-849A-1EA424B9FAC6}" type="datetime1">
              <a:rPr lang="en-US" smtClean="0"/>
              <a:t>10/24/2017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43AE4C-B054-40B0-BCFD-B61275CBDE9F}" type="slidenum">
              <a:rPr lang="en-US" smtClean="0"/>
              <a:t>‹#›</a:t>
            </a:fld>
            <a:endParaRPr lang="en-US" dirty="0"/>
          </a:p>
        </p:txBody>
      </p:sp>
    </p:spTree>
    <p:extLst>
      <p:ext uri="{BB962C8B-B14F-4D97-AF65-F5344CB8AC3E}">
        <p14:creationId xmlns:p14="http://schemas.microsoft.com/office/powerpoint/2010/main" val="65840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8B5BB6-9D65-4DE6-BA27-151C69675F62}" type="datetime1">
              <a:rPr lang="en-US" smtClean="0"/>
              <a:t>10/24/2017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43AE4C-B054-40B0-BCFD-B61275CBDE9F}" type="slidenum">
              <a:rPr lang="en-US" smtClean="0"/>
              <a:t>‹#›</a:t>
            </a:fld>
            <a:endParaRPr lang="en-US" dirty="0"/>
          </a:p>
        </p:txBody>
      </p:sp>
    </p:spTree>
    <p:extLst>
      <p:ext uri="{BB962C8B-B14F-4D97-AF65-F5344CB8AC3E}">
        <p14:creationId xmlns:p14="http://schemas.microsoft.com/office/powerpoint/2010/main" val="2478138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31C9ED0-E5CE-4FE2-A2DC-083CB7724901}" type="datetime1">
              <a:rPr lang="en-US" smtClean="0"/>
              <a:t>10/24/2017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43AE4C-B054-40B0-BCFD-B61275CBDE9F}" type="slidenum">
              <a:rPr lang="en-US" smtClean="0"/>
              <a:t>‹#›</a:t>
            </a:fld>
            <a:endParaRPr lang="en-US" dirty="0"/>
          </a:p>
        </p:txBody>
      </p:sp>
    </p:spTree>
    <p:extLst>
      <p:ext uri="{BB962C8B-B14F-4D97-AF65-F5344CB8AC3E}">
        <p14:creationId xmlns:p14="http://schemas.microsoft.com/office/powerpoint/2010/main" val="2116139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AB474-10BD-4DD9-A004-2143A7338A49}" type="datetime1">
              <a:rPr lang="en-US" smtClean="0"/>
              <a:t>10/24/2017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943AE4C-B054-40B0-BCFD-B61275CBDE9F}" type="slidenum">
              <a:rPr lang="en-US" smtClean="0"/>
              <a:t>‹#›</a:t>
            </a:fld>
            <a:endParaRPr lang="en-US" dirty="0"/>
          </a:p>
        </p:txBody>
      </p:sp>
    </p:spTree>
    <p:extLst>
      <p:ext uri="{BB962C8B-B14F-4D97-AF65-F5344CB8AC3E}">
        <p14:creationId xmlns:p14="http://schemas.microsoft.com/office/powerpoint/2010/main" val="4242175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F872BC-454A-4D2A-BB7E-2DFC9E81F220}" type="datetime1">
              <a:rPr lang="en-US" smtClean="0"/>
              <a:t>10/24/2017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43AE4C-B054-40B0-BCFD-B61275CBDE9F}" type="slidenum">
              <a:rPr lang="en-US" smtClean="0"/>
              <a:t>‹#›</a:t>
            </a:fld>
            <a:endParaRPr lang="en-US" dirty="0"/>
          </a:p>
        </p:txBody>
      </p:sp>
    </p:spTree>
    <p:extLst>
      <p:ext uri="{BB962C8B-B14F-4D97-AF65-F5344CB8AC3E}">
        <p14:creationId xmlns:p14="http://schemas.microsoft.com/office/powerpoint/2010/main" val="1703455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EB1C8A-4AF9-42BA-BEC6-C57C43FC0624}" type="datetime1">
              <a:rPr lang="en-US" smtClean="0"/>
              <a:t>10/24/2017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43AE4C-B054-40B0-BCFD-B61275CBDE9F}" type="slidenum">
              <a:rPr lang="en-US" smtClean="0"/>
              <a:t>‹#›</a:t>
            </a:fld>
            <a:endParaRPr lang="en-US" dirty="0"/>
          </a:p>
        </p:txBody>
      </p:sp>
    </p:spTree>
    <p:extLst>
      <p:ext uri="{BB962C8B-B14F-4D97-AF65-F5344CB8AC3E}">
        <p14:creationId xmlns:p14="http://schemas.microsoft.com/office/powerpoint/2010/main" val="3893571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5A352B-D7D4-48F7-92A5-5E413D3D409A}" type="datetime1">
              <a:rPr lang="en-US" smtClean="0"/>
              <a:t>10/24/2017</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43AE4C-B054-40B0-BCFD-B61275CBDE9F}" type="slidenum">
              <a:rPr lang="en-US" smtClean="0"/>
              <a:t>‹#›</a:t>
            </a:fld>
            <a:endParaRPr lang="en-US" dirty="0"/>
          </a:p>
        </p:txBody>
      </p:sp>
    </p:spTree>
    <p:extLst>
      <p:ext uri="{BB962C8B-B14F-4D97-AF65-F5344CB8AC3E}">
        <p14:creationId xmlns:p14="http://schemas.microsoft.com/office/powerpoint/2010/main" val="40396135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www.mdpi.com/journal/ijms" TargetMode="External"/><Relationship Id="rId18" Type="http://schemas.openxmlformats.org/officeDocument/2006/relationships/image" Target="../media/image23.png"/><Relationship Id="rId26" Type="http://schemas.openxmlformats.org/officeDocument/2006/relationships/image" Target="../media/image27.png"/><Relationship Id="rId39" Type="http://schemas.openxmlformats.org/officeDocument/2006/relationships/hyperlink" Target="http://www.mdpi.com/journal/water" TargetMode="External"/><Relationship Id="rId3" Type="http://schemas.openxmlformats.org/officeDocument/2006/relationships/hyperlink" Target="http://www.mdpi.com/journal/applsci" TargetMode="External"/><Relationship Id="rId21" Type="http://schemas.openxmlformats.org/officeDocument/2006/relationships/hyperlink" Target="http://www.mdpi.com/journal/nutrients" TargetMode="External"/><Relationship Id="rId34" Type="http://schemas.openxmlformats.org/officeDocument/2006/relationships/image" Target="../media/image31.png"/><Relationship Id="rId7" Type="http://schemas.openxmlformats.org/officeDocument/2006/relationships/hyperlink" Target="http://www.mdpi.com/journal/entropy" TargetMode="External"/><Relationship Id="rId12" Type="http://schemas.openxmlformats.org/officeDocument/2006/relationships/image" Target="../media/image20.png"/><Relationship Id="rId17" Type="http://schemas.openxmlformats.org/officeDocument/2006/relationships/hyperlink" Target="http://www.mdpi.com/journal/materials" TargetMode="External"/><Relationship Id="rId25" Type="http://schemas.openxmlformats.org/officeDocument/2006/relationships/hyperlink" Target="http://www.mdpi.com/journal/religions" TargetMode="External"/><Relationship Id="rId33" Type="http://schemas.openxmlformats.org/officeDocument/2006/relationships/hyperlink" Target="http://www.mdpi.com/journal/symmetry" TargetMode="External"/><Relationship Id="rId38" Type="http://schemas.openxmlformats.org/officeDocument/2006/relationships/image" Target="../media/image33.png"/><Relationship Id="rId2" Type="http://schemas.openxmlformats.org/officeDocument/2006/relationships/image" Target="../media/image15.png"/><Relationship Id="rId16" Type="http://schemas.openxmlformats.org/officeDocument/2006/relationships/image" Target="../media/image22.png"/><Relationship Id="rId20" Type="http://schemas.openxmlformats.org/officeDocument/2006/relationships/image" Target="../media/image24.png"/><Relationship Id="rId29" Type="http://schemas.openxmlformats.org/officeDocument/2006/relationships/hyperlink" Target="http://www.mdpi.com/journal/sensors" TargetMode="External"/><Relationship Id="rId41"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hyperlink" Target="http://www.mdpi.com/journal/ijerph" TargetMode="External"/><Relationship Id="rId24" Type="http://schemas.openxmlformats.org/officeDocument/2006/relationships/image" Target="../media/image26.png"/><Relationship Id="rId32" Type="http://schemas.openxmlformats.org/officeDocument/2006/relationships/image" Target="../media/image30.png"/><Relationship Id="rId37" Type="http://schemas.openxmlformats.org/officeDocument/2006/relationships/hyperlink" Target="http://www.mdpi.com/journal/viruses" TargetMode="External"/><Relationship Id="rId40" Type="http://schemas.openxmlformats.org/officeDocument/2006/relationships/image" Target="../media/image34.png"/><Relationship Id="rId5" Type="http://schemas.openxmlformats.org/officeDocument/2006/relationships/hyperlink" Target="http://www.mdpi.com/journal/energies" TargetMode="External"/><Relationship Id="rId15" Type="http://schemas.openxmlformats.org/officeDocument/2006/relationships/hyperlink" Target="http://www.mdpi.com/journal/marinedrugs" TargetMode="External"/><Relationship Id="rId23" Type="http://schemas.openxmlformats.org/officeDocument/2006/relationships/hyperlink" Target="http://www.mdpi.com/journal/polymers" TargetMode="External"/><Relationship Id="rId28" Type="http://schemas.openxmlformats.org/officeDocument/2006/relationships/image" Target="../media/image28.png"/><Relationship Id="rId36" Type="http://schemas.openxmlformats.org/officeDocument/2006/relationships/image" Target="../media/image32.png"/><Relationship Id="rId10" Type="http://schemas.openxmlformats.org/officeDocument/2006/relationships/image" Target="../media/image19.png"/><Relationship Id="rId19" Type="http://schemas.openxmlformats.org/officeDocument/2006/relationships/hyperlink" Target="http://www.mdpi.com/journal/molecules" TargetMode="External"/><Relationship Id="rId31" Type="http://schemas.openxmlformats.org/officeDocument/2006/relationships/hyperlink" Target="http://www.mdpi.com/journal/sustainability" TargetMode="External"/><Relationship Id="rId4" Type="http://schemas.openxmlformats.org/officeDocument/2006/relationships/image" Target="../media/image16.png"/><Relationship Id="rId9" Type="http://schemas.openxmlformats.org/officeDocument/2006/relationships/hyperlink" Target="http://www.mdpi.com/journal/forests" TargetMode="External"/><Relationship Id="rId14" Type="http://schemas.openxmlformats.org/officeDocument/2006/relationships/image" Target="../media/image21.png"/><Relationship Id="rId22" Type="http://schemas.openxmlformats.org/officeDocument/2006/relationships/image" Target="../media/image25.png"/><Relationship Id="rId27" Type="http://schemas.openxmlformats.org/officeDocument/2006/relationships/hyperlink" Target="http://www.mdpi.com/journal/remotesensing" TargetMode="External"/><Relationship Id="rId30" Type="http://schemas.openxmlformats.org/officeDocument/2006/relationships/image" Target="../media/image29.png"/><Relationship Id="rId35" Type="http://schemas.openxmlformats.org/officeDocument/2006/relationships/hyperlink" Target="http://www.mdpi.com/journal/toxins"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6.png"/><Relationship Id="rId7" Type="http://schemas.openxmlformats.org/officeDocument/2006/relationships/image" Target="../media/image5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2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hyperlink" Target="https://www.facebook.com/MDPIOpenAccessPublishing" TargetMode="External"/><Relationship Id="rId7" Type="http://schemas.openxmlformats.org/officeDocument/2006/relationships/image" Target="../media/image54.png"/><Relationship Id="rId2" Type="http://schemas.openxmlformats.org/officeDocument/2006/relationships/hyperlink" Target="https://twitter.com/MDPIOpenAccess" TargetMode="External"/><Relationship Id="rId1" Type="http://schemas.openxmlformats.org/officeDocument/2006/relationships/slideLayout" Target="../slideLayouts/slideLayout2.xml"/><Relationship Id="rId6" Type="http://schemas.openxmlformats.org/officeDocument/2006/relationships/hyperlink" Target="mailto:ioap@mdpi.com" TargetMode="External"/><Relationship Id="rId11" Type="http://schemas.openxmlformats.org/officeDocument/2006/relationships/image" Target="../media/image2.png"/><Relationship Id="rId5" Type="http://schemas.openxmlformats.org/officeDocument/2006/relationships/hyperlink" Target="http://www.mdpi.com/" TargetMode="External"/><Relationship Id="rId10" Type="http://schemas.openxmlformats.org/officeDocument/2006/relationships/image" Target="../media/image57.png"/><Relationship Id="rId4" Type="http://schemas.openxmlformats.org/officeDocument/2006/relationships/hyperlink" Target="https://www.linkedin.com/company/mdpi" TargetMode="External"/><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3" name="Picture 2">
            <a:extLst>
              <a:ext uri="{FF2B5EF4-FFF2-40B4-BE49-F238E27FC236}">
                <a16:creationId xmlns:a16="http://schemas.microsoft.com/office/drawing/2014/main" id="{B4DF3092-0916-49F5-BED2-099A6D9948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8929" y="745155"/>
            <a:ext cx="6239407" cy="3915227"/>
          </a:xfrm>
          <a:prstGeom prst="rect">
            <a:avLst/>
          </a:prstGeom>
        </p:spPr>
      </p:pic>
      <p:sp>
        <p:nvSpPr>
          <p:cNvPr id="11" name="Footer Placeholder 4">
            <a:extLst>
              <a:ext uri="{FF2B5EF4-FFF2-40B4-BE49-F238E27FC236}">
                <a16:creationId xmlns:a16="http://schemas.microsoft.com/office/drawing/2014/main" id="{7CA407FC-5CDD-44A8-AEE1-2E7D558BACFD}"/>
              </a:ext>
            </a:extLst>
          </p:cNvPr>
          <p:cNvSpPr>
            <a:spLocks noGrp="1"/>
          </p:cNvSpPr>
          <p:nvPr>
            <p:ph type="ftr" sz="quarter" idx="11"/>
          </p:nvPr>
        </p:nvSpPr>
        <p:spPr>
          <a:xfrm>
            <a:off x="2432482" y="4864569"/>
            <a:ext cx="4115384" cy="1358678"/>
          </a:xfrm>
        </p:spPr>
        <p:txBody>
          <a:bodyPr/>
          <a:lstStyle/>
          <a:p>
            <a:r>
              <a:rPr lang="en-GB" sz="2800" b="1" dirty="0">
                <a:solidFill>
                  <a:schemeClr val="tx1"/>
                </a:solidFill>
                <a:latin typeface="Helvetica Neue"/>
              </a:rPr>
              <a:t>Universidad de Sevilla </a:t>
            </a:r>
          </a:p>
          <a:p>
            <a:r>
              <a:rPr lang="en-GB" sz="2000" dirty="0">
                <a:solidFill>
                  <a:schemeClr val="tx1"/>
                </a:solidFill>
                <a:latin typeface="Helvetica Neue"/>
              </a:rPr>
              <a:t>24/10/2017</a:t>
            </a:r>
          </a:p>
          <a:p>
            <a:r>
              <a:rPr lang="de-CH" sz="2000" dirty="0">
                <a:solidFill>
                  <a:schemeClr val="tx1"/>
                </a:solidFill>
                <a:latin typeface="Helvetica Neue"/>
              </a:rPr>
              <a:t>Michele Cardani</a:t>
            </a:r>
          </a:p>
        </p:txBody>
      </p:sp>
    </p:spTree>
    <p:extLst>
      <p:ext uri="{BB962C8B-B14F-4D97-AF65-F5344CB8AC3E}">
        <p14:creationId xmlns:p14="http://schemas.microsoft.com/office/powerpoint/2010/main" val="2621657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0060" y="3381784"/>
            <a:ext cx="6425575" cy="3126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28650" y="172298"/>
            <a:ext cx="7886700" cy="1325563"/>
          </a:xfrm>
        </p:spPr>
        <p:txBody>
          <a:bodyPr/>
          <a:lstStyle/>
          <a:p>
            <a:r>
              <a:rPr lang="de-CH" dirty="0">
                <a:latin typeface="+mn-lt"/>
              </a:rPr>
              <a:t>Portfolio de revistas</a:t>
            </a:r>
          </a:p>
        </p:txBody>
      </p:sp>
      <p:sp>
        <p:nvSpPr>
          <p:cNvPr id="6" name="Slide Number Placeholder 5"/>
          <p:cNvSpPr>
            <a:spLocks noGrp="1"/>
          </p:cNvSpPr>
          <p:nvPr>
            <p:ph type="sldNum" sz="quarter" idx="12"/>
          </p:nvPr>
        </p:nvSpPr>
        <p:spPr/>
        <p:txBody>
          <a:bodyPr/>
          <a:lstStyle/>
          <a:p>
            <a:fld id="{1DF7D8A5-6DCC-4CF9-B05C-9A3B6968F37A}" type="slidenum">
              <a:rPr lang="de-CH" smtClean="0">
                <a:latin typeface="Helvetica Neue"/>
              </a:rPr>
              <a:t>10</a:t>
            </a:fld>
            <a:endParaRPr lang="de-CH" dirty="0">
              <a:latin typeface="Helvetica Neue"/>
            </a:endParaRPr>
          </a:p>
        </p:txBody>
      </p:sp>
      <p:grpSp>
        <p:nvGrpSpPr>
          <p:cNvPr id="12" name="Group 11">
            <a:extLst>
              <a:ext uri="{FF2B5EF4-FFF2-40B4-BE49-F238E27FC236}">
                <a16:creationId xmlns:a16="http://schemas.microsoft.com/office/drawing/2014/main" id="{A0F07545-4D4D-4B05-91E9-E4647E3B4AF0}"/>
              </a:ext>
            </a:extLst>
          </p:cNvPr>
          <p:cNvGrpSpPr>
            <a:grpSpLocks noChangeAspect="1"/>
          </p:cNvGrpSpPr>
          <p:nvPr/>
        </p:nvGrpSpPr>
        <p:grpSpPr>
          <a:xfrm>
            <a:off x="522572" y="1619250"/>
            <a:ext cx="4465966" cy="2404270"/>
            <a:chOff x="544466" y="1556209"/>
            <a:chExt cx="8103520" cy="4362561"/>
          </a:xfrm>
        </p:grpSpPr>
        <p:pic>
          <p:nvPicPr>
            <p:cNvPr id="13" name="Picture 12">
              <a:hlinkClick r:id="rId3"/>
              <a:extLst>
                <a:ext uri="{FF2B5EF4-FFF2-40B4-BE49-F238E27FC236}">
                  <a16:creationId xmlns:a16="http://schemas.microsoft.com/office/drawing/2014/main" id="{EE4E26CA-0D10-4C86-8F05-87165C7A13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018" y="1556209"/>
              <a:ext cx="1705215" cy="642481"/>
            </a:xfrm>
            <a:prstGeom prst="rect">
              <a:avLst/>
            </a:prstGeom>
          </p:spPr>
        </p:pic>
        <p:pic>
          <p:nvPicPr>
            <p:cNvPr id="14" name="Picture 13">
              <a:hlinkClick r:id="rId5"/>
              <a:extLst>
                <a:ext uri="{FF2B5EF4-FFF2-40B4-BE49-F238E27FC236}">
                  <a16:creationId xmlns:a16="http://schemas.microsoft.com/office/drawing/2014/main" id="{C8819490-4F1E-4DD9-BE7F-254414975A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4466" y="2153560"/>
              <a:ext cx="2016921" cy="641748"/>
            </a:xfrm>
            <a:prstGeom prst="rect">
              <a:avLst/>
            </a:prstGeom>
          </p:spPr>
        </p:pic>
        <p:pic>
          <p:nvPicPr>
            <p:cNvPr id="15" name="Picture 14">
              <a:hlinkClick r:id="rId7"/>
              <a:extLst>
                <a:ext uri="{FF2B5EF4-FFF2-40B4-BE49-F238E27FC236}">
                  <a16:creationId xmlns:a16="http://schemas.microsoft.com/office/drawing/2014/main" id="{6F797804-EA24-4F00-B295-4FB7787F36C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0747" y="2760061"/>
              <a:ext cx="1874636" cy="641747"/>
            </a:xfrm>
            <a:prstGeom prst="rect">
              <a:avLst/>
            </a:prstGeom>
          </p:spPr>
        </p:pic>
        <p:pic>
          <p:nvPicPr>
            <p:cNvPr id="16" name="Picture 15">
              <a:hlinkClick r:id="rId9"/>
              <a:extLst>
                <a:ext uri="{FF2B5EF4-FFF2-40B4-BE49-F238E27FC236}">
                  <a16:creationId xmlns:a16="http://schemas.microsoft.com/office/drawing/2014/main" id="{F0681F8C-9582-4C76-8489-10D331C74F5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0747" y="3389308"/>
              <a:ext cx="1764622" cy="641747"/>
            </a:xfrm>
            <a:prstGeom prst="rect">
              <a:avLst/>
            </a:prstGeom>
          </p:spPr>
        </p:pic>
        <p:pic>
          <p:nvPicPr>
            <p:cNvPr id="17" name="Picture 16">
              <a:hlinkClick r:id="rId11"/>
              <a:extLst>
                <a:ext uri="{FF2B5EF4-FFF2-40B4-BE49-F238E27FC236}">
                  <a16:creationId xmlns:a16="http://schemas.microsoft.com/office/drawing/2014/main" id="{3DE40F46-6D49-4746-A98C-4CD4906FE45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62018" y="3988506"/>
              <a:ext cx="2223013" cy="641747"/>
            </a:xfrm>
            <a:prstGeom prst="rect">
              <a:avLst/>
            </a:prstGeom>
          </p:spPr>
        </p:pic>
        <p:pic>
          <p:nvPicPr>
            <p:cNvPr id="18" name="Picture 17">
              <a:hlinkClick r:id="rId13"/>
              <a:extLst>
                <a:ext uri="{FF2B5EF4-FFF2-40B4-BE49-F238E27FC236}">
                  <a16:creationId xmlns:a16="http://schemas.microsoft.com/office/drawing/2014/main" id="{97D10F7D-B10F-48CE-BB4C-EBF69B1BD59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4753" y="4625030"/>
              <a:ext cx="2177541" cy="641748"/>
            </a:xfrm>
            <a:prstGeom prst="rect">
              <a:avLst/>
            </a:prstGeom>
          </p:spPr>
        </p:pic>
        <p:pic>
          <p:nvPicPr>
            <p:cNvPr id="20" name="Picture 19">
              <a:hlinkClick r:id="rId15"/>
              <a:extLst>
                <a:ext uri="{FF2B5EF4-FFF2-40B4-BE49-F238E27FC236}">
                  <a16:creationId xmlns:a16="http://schemas.microsoft.com/office/drawing/2014/main" id="{591DADB2-53C7-4410-A4B1-0CB7DC8B10B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61585" y="5266778"/>
              <a:ext cx="1703015" cy="642481"/>
            </a:xfrm>
            <a:prstGeom prst="rect">
              <a:avLst/>
            </a:prstGeom>
          </p:spPr>
        </p:pic>
        <p:pic>
          <p:nvPicPr>
            <p:cNvPr id="21" name="Picture 20">
              <a:hlinkClick r:id="rId17"/>
              <a:extLst>
                <a:ext uri="{FF2B5EF4-FFF2-40B4-BE49-F238E27FC236}">
                  <a16:creationId xmlns:a16="http://schemas.microsoft.com/office/drawing/2014/main" id="{616088F1-E39A-4DEA-84C8-62C2CE52073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563377" y="1565721"/>
              <a:ext cx="2057992" cy="641747"/>
            </a:xfrm>
            <a:prstGeom prst="rect">
              <a:avLst/>
            </a:prstGeom>
          </p:spPr>
        </p:pic>
        <p:pic>
          <p:nvPicPr>
            <p:cNvPr id="22" name="Picture 21">
              <a:hlinkClick r:id="rId19"/>
              <a:extLst>
                <a:ext uri="{FF2B5EF4-FFF2-40B4-BE49-F238E27FC236}">
                  <a16:creationId xmlns:a16="http://schemas.microsoft.com/office/drawing/2014/main" id="{D0570B86-5BF1-45C5-A87E-26F60B565E2E}"/>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563377" y="2193480"/>
              <a:ext cx="2198627" cy="641931"/>
            </a:xfrm>
            <a:prstGeom prst="rect">
              <a:avLst/>
            </a:prstGeom>
          </p:spPr>
        </p:pic>
        <p:pic>
          <p:nvPicPr>
            <p:cNvPr id="23" name="Picture 22">
              <a:hlinkClick r:id="rId21"/>
              <a:extLst>
                <a:ext uri="{FF2B5EF4-FFF2-40B4-BE49-F238E27FC236}">
                  <a16:creationId xmlns:a16="http://schemas.microsoft.com/office/drawing/2014/main" id="{358983D2-3879-4228-BF5D-6608B0E213A0}"/>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563377" y="2804820"/>
              <a:ext cx="2016554" cy="641381"/>
            </a:xfrm>
            <a:prstGeom prst="rect">
              <a:avLst/>
            </a:prstGeom>
          </p:spPr>
        </p:pic>
        <p:pic>
          <p:nvPicPr>
            <p:cNvPr id="24" name="Picture 23">
              <a:hlinkClick r:id="rId23"/>
              <a:extLst>
                <a:ext uri="{FF2B5EF4-FFF2-40B4-BE49-F238E27FC236}">
                  <a16:creationId xmlns:a16="http://schemas.microsoft.com/office/drawing/2014/main" id="{6FCCE235-6FA8-42C3-AAAD-DFE4EF540B0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563377" y="3398820"/>
              <a:ext cx="2057992" cy="641747"/>
            </a:xfrm>
            <a:prstGeom prst="rect">
              <a:avLst/>
            </a:prstGeom>
          </p:spPr>
        </p:pic>
        <p:pic>
          <p:nvPicPr>
            <p:cNvPr id="25" name="Picture 24">
              <a:hlinkClick r:id="rId25"/>
              <a:extLst>
                <a:ext uri="{FF2B5EF4-FFF2-40B4-BE49-F238E27FC236}">
                  <a16:creationId xmlns:a16="http://schemas.microsoft.com/office/drawing/2014/main" id="{CC3309DD-84A3-4350-82C6-94C79584E018}"/>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563377" y="3992795"/>
              <a:ext cx="2067527" cy="641747"/>
            </a:xfrm>
            <a:prstGeom prst="rect">
              <a:avLst/>
            </a:prstGeom>
          </p:spPr>
        </p:pic>
        <p:pic>
          <p:nvPicPr>
            <p:cNvPr id="26" name="Picture 25">
              <a:hlinkClick r:id="rId27"/>
              <a:extLst>
                <a:ext uri="{FF2B5EF4-FFF2-40B4-BE49-F238E27FC236}">
                  <a16:creationId xmlns:a16="http://schemas.microsoft.com/office/drawing/2014/main" id="{F54C910C-9016-478A-86DA-78918D79EA3C}"/>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3563377" y="4634542"/>
              <a:ext cx="2762983" cy="653408"/>
            </a:xfrm>
            <a:prstGeom prst="rect">
              <a:avLst/>
            </a:prstGeom>
          </p:spPr>
        </p:pic>
        <p:pic>
          <p:nvPicPr>
            <p:cNvPr id="27" name="Picture 26">
              <a:hlinkClick r:id="rId29"/>
              <a:extLst>
                <a:ext uri="{FF2B5EF4-FFF2-40B4-BE49-F238E27FC236}">
                  <a16:creationId xmlns:a16="http://schemas.microsoft.com/office/drawing/2014/main" id="{80ED9036-6FFE-47A3-8603-DE6665D8C8B9}"/>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3590042" y="5276289"/>
              <a:ext cx="2017655" cy="642481"/>
            </a:xfrm>
            <a:prstGeom prst="rect">
              <a:avLst/>
            </a:prstGeom>
          </p:spPr>
        </p:pic>
        <p:pic>
          <p:nvPicPr>
            <p:cNvPr id="29" name="Picture 28">
              <a:hlinkClick r:id="rId31"/>
              <a:extLst>
                <a:ext uri="{FF2B5EF4-FFF2-40B4-BE49-F238E27FC236}">
                  <a16:creationId xmlns:a16="http://schemas.microsoft.com/office/drawing/2014/main" id="{DBC3502F-8499-4EE2-AB20-779C41703DCF}"/>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6580459" y="1558779"/>
              <a:ext cx="2067527" cy="641747"/>
            </a:xfrm>
            <a:prstGeom prst="rect">
              <a:avLst/>
            </a:prstGeom>
          </p:spPr>
        </p:pic>
        <p:pic>
          <p:nvPicPr>
            <p:cNvPr id="30" name="Picture 29">
              <a:hlinkClick r:id="rId33"/>
              <a:extLst>
                <a:ext uri="{FF2B5EF4-FFF2-40B4-BE49-F238E27FC236}">
                  <a16:creationId xmlns:a16="http://schemas.microsoft.com/office/drawing/2014/main" id="{F268A9F2-51F0-4E70-9A97-C5887EE8F7F8}"/>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6580459" y="2199976"/>
              <a:ext cx="2017655" cy="642481"/>
            </a:xfrm>
            <a:prstGeom prst="rect">
              <a:avLst/>
            </a:prstGeom>
          </p:spPr>
        </p:pic>
        <p:pic>
          <p:nvPicPr>
            <p:cNvPr id="31" name="Picture 30">
              <a:hlinkClick r:id="rId35"/>
              <a:extLst>
                <a:ext uri="{FF2B5EF4-FFF2-40B4-BE49-F238E27FC236}">
                  <a16:creationId xmlns:a16="http://schemas.microsoft.com/office/drawing/2014/main" id="{EF8884A6-CBED-4847-8D4E-92634BA04657}"/>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6575924" y="2811866"/>
              <a:ext cx="1645808" cy="642481"/>
            </a:xfrm>
            <a:prstGeom prst="rect">
              <a:avLst/>
            </a:prstGeom>
          </p:spPr>
        </p:pic>
        <p:pic>
          <p:nvPicPr>
            <p:cNvPr id="32" name="Picture 31">
              <a:hlinkClick r:id="rId37"/>
              <a:extLst>
                <a:ext uri="{FF2B5EF4-FFF2-40B4-BE49-F238E27FC236}">
                  <a16:creationId xmlns:a16="http://schemas.microsoft.com/office/drawing/2014/main" id="{11346451-FF51-4AFD-9384-9B2948FE1F64}"/>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6575155" y="3385696"/>
              <a:ext cx="2017655" cy="682086"/>
            </a:xfrm>
            <a:prstGeom prst="rect">
              <a:avLst/>
            </a:prstGeom>
          </p:spPr>
        </p:pic>
        <p:pic>
          <p:nvPicPr>
            <p:cNvPr id="33" name="Picture 32">
              <a:hlinkClick r:id="rId39"/>
              <a:extLst>
                <a:ext uri="{FF2B5EF4-FFF2-40B4-BE49-F238E27FC236}">
                  <a16:creationId xmlns:a16="http://schemas.microsoft.com/office/drawing/2014/main" id="{F18C1A56-8A3A-4176-852C-0CD74F309908}"/>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6580459" y="4005064"/>
              <a:ext cx="1581999" cy="642481"/>
            </a:xfrm>
            <a:prstGeom prst="rect">
              <a:avLst/>
            </a:prstGeom>
          </p:spPr>
        </p:pic>
      </p:grpSp>
      <p:pic>
        <p:nvPicPr>
          <p:cNvPr id="34" name="Picture 33">
            <a:extLst>
              <a:ext uri="{FF2B5EF4-FFF2-40B4-BE49-F238E27FC236}">
                <a16:creationId xmlns:a16="http://schemas.microsoft.com/office/drawing/2014/main" id="{005B7A01-2BB3-44F8-B31F-CA0D1A38DCC8}"/>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8036877" y="-1878"/>
            <a:ext cx="1095469" cy="722066"/>
          </a:xfrm>
          <a:prstGeom prst="rect">
            <a:avLst/>
          </a:prstGeom>
        </p:spPr>
      </p:pic>
    </p:spTree>
    <p:extLst>
      <p:ext uri="{BB962C8B-B14F-4D97-AF65-F5344CB8AC3E}">
        <p14:creationId xmlns:p14="http://schemas.microsoft.com/office/powerpoint/2010/main" val="1089023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r>
              <a:rPr lang="es-ES" dirty="0">
                <a:latin typeface="+mn-lt"/>
                <a:ea typeface="Helvetica Neue" charset="0"/>
                <a:cs typeface="Helvetica Neue" charset="0"/>
              </a:rPr>
              <a:t>MDPI en el Mercado en Acceso Abierto</a:t>
            </a:r>
          </a:p>
        </p:txBody>
      </p:sp>
      <p:graphicFrame>
        <p:nvGraphicFramePr>
          <p:cNvPr id="13" name="Chart 12"/>
          <p:cNvGraphicFramePr>
            <a:graphicFrameLocks/>
          </p:cNvGraphicFramePr>
          <p:nvPr>
            <p:extLst>
              <p:ext uri="{D42A27DB-BD31-4B8C-83A1-F6EECF244321}">
                <p14:modId xmlns:p14="http://schemas.microsoft.com/office/powerpoint/2010/main" val="403791101"/>
              </p:ext>
            </p:extLst>
          </p:nvPr>
        </p:nvGraphicFramePr>
        <p:xfrm>
          <a:off x="747203" y="1657753"/>
          <a:ext cx="7923097" cy="4700344"/>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5"/>
          <p:cNvSpPr>
            <a:spLocks noGrp="1"/>
          </p:cNvSpPr>
          <p:nvPr>
            <p:ph type="sldNum" sz="quarter" idx="12"/>
          </p:nvPr>
        </p:nvSpPr>
        <p:spPr>
          <a:xfrm>
            <a:off x="6457950" y="6356351"/>
            <a:ext cx="2057400" cy="365125"/>
          </a:xfrm>
        </p:spPr>
        <p:txBody>
          <a:bodyPr/>
          <a:lstStyle/>
          <a:p>
            <a:fld id="{1DF7D8A5-6DCC-4CF9-B05C-9A3B6968F37A}" type="slidenum">
              <a:rPr lang="de-CH" smtClean="0">
                <a:latin typeface="Helvetica Neue"/>
              </a:rPr>
              <a:t>11</a:t>
            </a:fld>
            <a:endParaRPr lang="de-CH" dirty="0">
              <a:latin typeface="Helvetica Neue"/>
            </a:endParaRPr>
          </a:p>
        </p:txBody>
      </p:sp>
      <p:sp>
        <p:nvSpPr>
          <p:cNvPr id="14" name="TextBox 13"/>
          <p:cNvSpPr txBox="1"/>
          <p:nvPr/>
        </p:nvSpPr>
        <p:spPr>
          <a:xfrm>
            <a:off x="521640" y="5608354"/>
            <a:ext cx="2124299" cy="461665"/>
          </a:xfrm>
          <a:prstGeom prst="rect">
            <a:avLst/>
          </a:prstGeom>
          <a:noFill/>
        </p:spPr>
        <p:txBody>
          <a:bodyPr wrap="none" rtlCol="0">
            <a:spAutoFit/>
          </a:bodyPr>
          <a:lstStyle/>
          <a:p>
            <a:r>
              <a:rPr lang="es-ES" sz="1200" dirty="0"/>
              <a:t>Fuente: </a:t>
            </a:r>
            <a:r>
              <a:rPr lang="es-ES" sz="1200" b="1" dirty="0"/>
              <a:t>Sciforum statistics</a:t>
            </a:r>
          </a:p>
          <a:p>
            <a:r>
              <a:rPr lang="es-ES" sz="1200" dirty="0"/>
              <a:t>sciforum.net/statistics</a:t>
            </a:r>
          </a:p>
        </p:txBody>
      </p:sp>
      <p:pic>
        <p:nvPicPr>
          <p:cNvPr id="10" name="Picture 9">
            <a:extLst>
              <a:ext uri="{FF2B5EF4-FFF2-40B4-BE49-F238E27FC236}">
                <a16:creationId xmlns:a16="http://schemas.microsoft.com/office/drawing/2014/main" id="{7858F133-7F70-421A-855C-404416F4E5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6877" y="-1878"/>
            <a:ext cx="1095469" cy="722066"/>
          </a:xfrm>
          <a:prstGeom prst="rect">
            <a:avLst/>
          </a:prstGeom>
        </p:spPr>
      </p:pic>
    </p:spTree>
    <p:extLst>
      <p:ext uri="{BB962C8B-B14F-4D97-AF65-F5344CB8AC3E}">
        <p14:creationId xmlns:p14="http://schemas.microsoft.com/office/powerpoint/2010/main" val="392562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a:ea typeface="Helvetica Neue" charset="0"/>
                <a:cs typeface="Helvetica Neue" charset="0"/>
              </a:rPr>
              <a:t>MDPI en el Mercado en Acceso Abierto</a:t>
            </a:r>
            <a:endParaRPr lang="es-ES" dirty="0">
              <a:latin typeface="+mn-lt"/>
              <a:ea typeface="Helvetica Neue" charset="0"/>
              <a:cs typeface="Helvetica Neue" charset="0"/>
            </a:endParaRPr>
          </a:p>
        </p:txBody>
      </p:sp>
      <p:sp>
        <p:nvSpPr>
          <p:cNvPr id="8" name="Slide Number Placeholder 5"/>
          <p:cNvSpPr>
            <a:spLocks noGrp="1"/>
          </p:cNvSpPr>
          <p:nvPr>
            <p:ph type="sldNum" sz="quarter" idx="12"/>
          </p:nvPr>
        </p:nvSpPr>
        <p:spPr>
          <a:xfrm>
            <a:off x="6457950" y="6356351"/>
            <a:ext cx="2057400" cy="365125"/>
          </a:xfrm>
        </p:spPr>
        <p:txBody>
          <a:bodyPr/>
          <a:lstStyle/>
          <a:p>
            <a:fld id="{1DF7D8A5-6DCC-4CF9-B05C-9A3B6968F37A}" type="slidenum">
              <a:rPr lang="de-CH" smtClean="0">
                <a:latin typeface="Helvetica Neue"/>
              </a:rPr>
              <a:t>12</a:t>
            </a:fld>
            <a:endParaRPr lang="de-CH" dirty="0">
              <a:latin typeface="Helvetica Neue"/>
            </a:endParaRPr>
          </a:p>
        </p:txBody>
      </p:sp>
      <p:graphicFrame>
        <p:nvGraphicFramePr>
          <p:cNvPr id="12" name="Chart 11"/>
          <p:cNvGraphicFramePr>
            <a:graphicFrameLocks/>
          </p:cNvGraphicFramePr>
          <p:nvPr>
            <p:extLst>
              <p:ext uri="{D42A27DB-BD31-4B8C-83A1-F6EECF244321}">
                <p14:modId xmlns:p14="http://schemas.microsoft.com/office/powerpoint/2010/main" val="3352281799"/>
              </p:ext>
            </p:extLst>
          </p:nvPr>
        </p:nvGraphicFramePr>
        <p:xfrm>
          <a:off x="415636" y="1856823"/>
          <a:ext cx="8460979" cy="4499527"/>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a:extLst>
              <a:ext uri="{FF2B5EF4-FFF2-40B4-BE49-F238E27FC236}">
                <a16:creationId xmlns:a16="http://schemas.microsoft.com/office/drawing/2014/main" id="{43B6F309-BE76-49C2-8ADB-EF400F670F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6877" y="-1878"/>
            <a:ext cx="1095469" cy="722066"/>
          </a:xfrm>
          <a:prstGeom prst="rect">
            <a:avLst/>
          </a:prstGeom>
        </p:spPr>
      </p:pic>
    </p:spTree>
    <p:extLst>
      <p:ext uri="{BB962C8B-B14F-4D97-AF65-F5344CB8AC3E}">
        <p14:creationId xmlns:p14="http://schemas.microsoft.com/office/powerpoint/2010/main" val="890459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r>
              <a:rPr lang="en-US" dirty="0">
                <a:latin typeface="Helvetica Neue" charset="0"/>
              </a:rPr>
              <a:t>Open Access</a:t>
            </a:r>
          </a:p>
        </p:txBody>
      </p:sp>
      <p:sp>
        <p:nvSpPr>
          <p:cNvPr id="6" name="Slide Number Placeholder 5"/>
          <p:cNvSpPr>
            <a:spLocks noGrp="1"/>
          </p:cNvSpPr>
          <p:nvPr>
            <p:ph type="sldNum" sz="quarter" idx="12"/>
          </p:nvPr>
        </p:nvSpPr>
        <p:spPr/>
        <p:txBody>
          <a:bodyPr/>
          <a:lstStyle/>
          <a:p>
            <a:fld id="{7943AE4C-B054-40B0-BCFD-B61275CBDE9F}" type="slidenum">
              <a:rPr lang="en-US" smtClean="0"/>
              <a:t>13</a:t>
            </a:fld>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7051" y="2570247"/>
            <a:ext cx="1239651" cy="1936044"/>
          </a:xfrm>
          <a:prstGeom prst="rect">
            <a:avLst/>
          </a:prstGeom>
        </p:spPr>
      </p:pic>
      <p:sp>
        <p:nvSpPr>
          <p:cNvPr id="13" name="Rectangle 12"/>
          <p:cNvSpPr/>
          <p:nvPr/>
        </p:nvSpPr>
        <p:spPr>
          <a:xfrm>
            <a:off x="628650" y="1720840"/>
            <a:ext cx="6204294" cy="4801314"/>
          </a:xfrm>
          <a:prstGeom prst="rect">
            <a:avLst/>
          </a:prstGeom>
        </p:spPr>
        <p:txBody>
          <a:bodyPr wrap="square">
            <a:spAutoFit/>
          </a:bodyPr>
          <a:lstStyle/>
          <a:p>
            <a:pPr algn="just"/>
            <a:r>
              <a:rPr lang="en-US" dirty="0">
                <a:latin typeface="Helvetica Neue"/>
              </a:rPr>
              <a:t>Open access (OA) </a:t>
            </a:r>
            <a:r>
              <a:rPr lang="es-ES" dirty="0">
                <a:latin typeface="Helvetica Neue"/>
              </a:rPr>
              <a:t>indica los resultados de investigaciones de libre acceso y sin la mayoría de restricciones para su uso futuro (copyright y licencias).</a:t>
            </a:r>
          </a:p>
          <a:p>
            <a:pPr algn="just"/>
            <a:endParaRPr lang="es-ES" dirty="0">
              <a:latin typeface="Helvetica Neue"/>
            </a:endParaRPr>
          </a:p>
          <a:p>
            <a:pPr algn="just"/>
            <a:r>
              <a:rPr lang="es-ES" dirty="0">
                <a:latin typeface="Helvetica Neue"/>
              </a:rPr>
              <a:t>El término open access fue formulado por primera vez a principio de los años 2000 en tres declaraciones públicas: con ocasión de la </a:t>
            </a:r>
            <a:r>
              <a:rPr lang="es-ES" b="1" dirty="0">
                <a:latin typeface="Helvetica Neue"/>
              </a:rPr>
              <a:t>Budapest Open Access Initative</a:t>
            </a:r>
            <a:r>
              <a:rPr lang="es-ES" dirty="0">
                <a:latin typeface="Helvetica Neue"/>
              </a:rPr>
              <a:t> (2002), el </a:t>
            </a:r>
            <a:r>
              <a:rPr lang="es-ES" b="1" dirty="0">
                <a:latin typeface="Helvetica Neue"/>
              </a:rPr>
              <a:t>Bethesda Statement on Open Access Publishing </a:t>
            </a:r>
            <a:r>
              <a:rPr lang="es-ES" dirty="0">
                <a:latin typeface="Helvetica Neue"/>
              </a:rPr>
              <a:t>(2003) y en la </a:t>
            </a:r>
            <a:r>
              <a:rPr lang="es-ES" b="1" dirty="0">
                <a:latin typeface="Helvetica Neue"/>
              </a:rPr>
              <a:t>Declaración de Berlín</a:t>
            </a:r>
            <a:r>
              <a:rPr lang="es-ES" dirty="0">
                <a:latin typeface="Helvetica Neue"/>
              </a:rPr>
              <a:t> (2003).</a:t>
            </a:r>
          </a:p>
          <a:p>
            <a:pPr algn="just"/>
            <a:endParaRPr lang="es-ES" dirty="0">
              <a:latin typeface="Helvetica Neue"/>
            </a:endParaRPr>
          </a:p>
          <a:p>
            <a:pPr algn="just"/>
            <a:r>
              <a:rPr lang="es-ES" dirty="0">
                <a:latin typeface="Helvetica Neue"/>
              </a:rPr>
              <a:t>El concepto inicial de open access implica al acceso sin restricciones a la investigación, y se refiere principalmente a los artículos publicados en revistas académicas</a:t>
            </a:r>
          </a:p>
          <a:p>
            <a:pPr algn="just"/>
            <a:endParaRPr lang="en-US" dirty="0">
              <a:latin typeface="Helvetica Neue"/>
            </a:endParaRPr>
          </a:p>
          <a:p>
            <a:pPr algn="just"/>
            <a:endParaRPr lang="en-US" dirty="0">
              <a:latin typeface="Helvetica Neue"/>
            </a:endParaRPr>
          </a:p>
          <a:p>
            <a:pPr algn="just"/>
            <a:endParaRPr lang="en-US" dirty="0">
              <a:latin typeface="Helvetica Neue"/>
            </a:endParaRPr>
          </a:p>
          <a:p>
            <a:pPr algn="just"/>
            <a:endParaRPr lang="en-US" dirty="0">
              <a:latin typeface="Helvetica Neue"/>
            </a:endParaRPr>
          </a:p>
        </p:txBody>
      </p:sp>
      <p:pic>
        <p:nvPicPr>
          <p:cNvPr id="11" name="Picture 10">
            <a:extLst>
              <a:ext uri="{FF2B5EF4-FFF2-40B4-BE49-F238E27FC236}">
                <a16:creationId xmlns:a16="http://schemas.microsoft.com/office/drawing/2014/main" id="{15891F73-4837-4E29-98D2-A58E871801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6877" y="-1878"/>
            <a:ext cx="1095469" cy="722066"/>
          </a:xfrm>
          <a:prstGeom prst="rect">
            <a:avLst/>
          </a:prstGeom>
        </p:spPr>
      </p:pic>
    </p:spTree>
    <p:extLst>
      <p:ext uri="{BB962C8B-B14F-4D97-AF65-F5344CB8AC3E}">
        <p14:creationId xmlns:p14="http://schemas.microsoft.com/office/powerpoint/2010/main" val="1994778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Helvetica Neue"/>
              </a:rPr>
              <a:t>Open</a:t>
            </a:r>
            <a:r>
              <a:rPr lang="en-US" sz="2800" dirty="0">
                <a:latin typeface="Helvetica Neue"/>
              </a:rPr>
              <a:t> </a:t>
            </a:r>
            <a:r>
              <a:rPr lang="en-US" dirty="0">
                <a:latin typeface="Helvetica Neue"/>
              </a:rPr>
              <a:t>Access y </a:t>
            </a:r>
            <a:r>
              <a:rPr lang="es-ES" dirty="0">
                <a:latin typeface="Helvetica Neue"/>
              </a:rPr>
              <a:t>licencias</a:t>
            </a:r>
          </a:p>
        </p:txBody>
      </p:sp>
      <p:sp>
        <p:nvSpPr>
          <p:cNvPr id="6" name="Slide Number Placeholder 5"/>
          <p:cNvSpPr>
            <a:spLocks noGrp="1"/>
          </p:cNvSpPr>
          <p:nvPr>
            <p:ph type="sldNum" sz="quarter" idx="12"/>
          </p:nvPr>
        </p:nvSpPr>
        <p:spPr/>
        <p:txBody>
          <a:bodyPr/>
          <a:lstStyle/>
          <a:p>
            <a:fld id="{7943AE4C-B054-40B0-BCFD-B61275CBDE9F}" type="slidenum">
              <a:rPr lang="en-US" smtClean="0"/>
              <a:t>14</a:t>
            </a:fld>
            <a:endParaRPr lang="en-US" dirty="0"/>
          </a:p>
        </p:txBody>
      </p:sp>
      <p:sp>
        <p:nvSpPr>
          <p:cNvPr id="13" name="Rectangle 12"/>
          <p:cNvSpPr/>
          <p:nvPr/>
        </p:nvSpPr>
        <p:spPr>
          <a:xfrm>
            <a:off x="628650" y="1720840"/>
            <a:ext cx="4116350" cy="4278094"/>
          </a:xfrm>
          <a:prstGeom prst="rect">
            <a:avLst/>
          </a:prstGeom>
        </p:spPr>
        <p:txBody>
          <a:bodyPr wrap="square">
            <a:spAutoFit/>
          </a:bodyPr>
          <a:lstStyle/>
          <a:p>
            <a:pPr algn="just"/>
            <a:r>
              <a:rPr lang="es-ES" sz="1600" dirty="0"/>
              <a:t>La licencia </a:t>
            </a:r>
            <a:r>
              <a:rPr lang="en-US" sz="1600" b="1" dirty="0"/>
              <a:t>Creative Commons</a:t>
            </a:r>
            <a:r>
              <a:rPr lang="en-US" sz="1600" dirty="0"/>
              <a:t> </a:t>
            </a:r>
            <a:r>
              <a:rPr lang="es-ES" sz="1600" dirty="0"/>
              <a:t>(CC) es una de las licencias que permite la libre distribución de contenidos que, diversamente, estarían protegidos por copyright.</a:t>
            </a:r>
          </a:p>
          <a:p>
            <a:pPr algn="just"/>
            <a:endParaRPr lang="es-ES" sz="1600" dirty="0"/>
          </a:p>
          <a:p>
            <a:pPr algn="just"/>
            <a:r>
              <a:rPr lang="es-ES" sz="1600" dirty="0"/>
              <a:t>Las licencias CC se usan para permitir el uso, la distribución y el desarrollo de un trabajo.</a:t>
            </a:r>
          </a:p>
          <a:p>
            <a:pPr algn="just"/>
            <a:endParaRPr lang="es-ES" sz="1600" dirty="0"/>
          </a:p>
          <a:p>
            <a:pPr algn="just"/>
            <a:r>
              <a:rPr lang="es-ES" sz="1600" dirty="0"/>
              <a:t>Este tipo de licencia ofrece máxima flexibilidad a los autores (por ejemplo, la reutilización de su trabajo puede ser limitada a usos no comerciales) y protege quien utiliza el trabajo de posibles problemas de copyright.</a:t>
            </a:r>
          </a:p>
          <a:p>
            <a:pPr algn="just"/>
            <a:endParaRPr lang="es-ES" sz="1600"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9457" y="1550548"/>
            <a:ext cx="1200156" cy="1200156"/>
          </a:xfrm>
          <a:prstGeom prst="rect">
            <a:avLst/>
          </a:prstGeom>
        </p:spPr>
      </p:pic>
      <p:pic>
        <p:nvPicPr>
          <p:cNvPr id="3" name="Picture 2"/>
          <p:cNvPicPr>
            <a:picLocks noChangeAspect="1"/>
          </p:cNvPicPr>
          <p:nvPr/>
        </p:nvPicPr>
        <p:blipFill>
          <a:blip r:embed="rId3"/>
          <a:stretch>
            <a:fillRect/>
          </a:stretch>
        </p:blipFill>
        <p:spPr>
          <a:xfrm>
            <a:off x="4938294" y="2867377"/>
            <a:ext cx="3652012" cy="3467100"/>
          </a:xfrm>
          <a:prstGeom prst="rect">
            <a:avLst/>
          </a:prstGeom>
        </p:spPr>
      </p:pic>
      <p:pic>
        <p:nvPicPr>
          <p:cNvPr id="15" name="Picture 14">
            <a:extLst>
              <a:ext uri="{FF2B5EF4-FFF2-40B4-BE49-F238E27FC236}">
                <a16:creationId xmlns:a16="http://schemas.microsoft.com/office/drawing/2014/main" id="{2AE768D1-CEFA-42F6-A90A-E511F414D6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6877" y="-1878"/>
            <a:ext cx="1095469" cy="722066"/>
          </a:xfrm>
          <a:prstGeom prst="rect">
            <a:avLst/>
          </a:prstGeom>
        </p:spPr>
      </p:pic>
    </p:spTree>
    <p:extLst>
      <p:ext uri="{BB962C8B-B14F-4D97-AF65-F5344CB8AC3E}">
        <p14:creationId xmlns:p14="http://schemas.microsoft.com/office/powerpoint/2010/main" val="299361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149739" cy="1325563"/>
          </a:xfrm>
        </p:spPr>
        <p:txBody>
          <a:bodyPr>
            <a:normAutofit/>
          </a:bodyPr>
          <a:lstStyle/>
          <a:p>
            <a:r>
              <a:rPr lang="de-CH" dirty="0">
                <a:latin typeface="Helvetica Neue"/>
              </a:rPr>
              <a:t>Acceso abierto vs Modelo de suscripción</a:t>
            </a:r>
          </a:p>
        </p:txBody>
      </p:sp>
      <p:sp>
        <p:nvSpPr>
          <p:cNvPr id="6" name="Slide Number Placeholder 5"/>
          <p:cNvSpPr>
            <a:spLocks noGrp="1"/>
          </p:cNvSpPr>
          <p:nvPr>
            <p:ph type="sldNum" sz="quarter" idx="12"/>
          </p:nvPr>
        </p:nvSpPr>
        <p:spPr/>
        <p:txBody>
          <a:bodyPr/>
          <a:lstStyle/>
          <a:p>
            <a:fld id="{1DF7D8A5-6DCC-4CF9-B05C-9A3B6968F37A}" type="slidenum">
              <a:rPr lang="de-CH" b="1">
                <a:solidFill>
                  <a:srgbClr val="546882"/>
                </a:solidFill>
                <a:latin typeface="Helvetica Neue"/>
              </a:rPr>
              <a:t>15</a:t>
            </a:fld>
            <a:endParaRPr lang="de-CH" b="1" dirty="0">
              <a:solidFill>
                <a:srgbClr val="546882"/>
              </a:solidFill>
              <a:latin typeface="Helvetica Neue"/>
            </a:endParaRPr>
          </a:p>
        </p:txBody>
      </p:sp>
      <p:pic>
        <p:nvPicPr>
          <p:cNvPr id="11" name="Picture 10">
            <a:extLst>
              <a:ext uri="{FF2B5EF4-FFF2-40B4-BE49-F238E27FC236}">
                <a16:creationId xmlns:a16="http://schemas.microsoft.com/office/drawing/2014/main" id="{EC3D0E34-A06A-48B0-A76E-77F40F2529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6877" y="-1878"/>
            <a:ext cx="1095469" cy="722066"/>
          </a:xfrm>
          <a:prstGeom prst="rect">
            <a:avLst/>
          </a:prstGeom>
        </p:spPr>
      </p:pic>
      <p:sp>
        <p:nvSpPr>
          <p:cNvPr id="9" name="Content Placeholder 2">
            <a:extLst>
              <a:ext uri="{FF2B5EF4-FFF2-40B4-BE49-F238E27FC236}">
                <a16:creationId xmlns:a16="http://schemas.microsoft.com/office/drawing/2014/main" id="{7E5EF5DD-67BB-4459-BDB8-0B69B505FE3E}"/>
              </a:ext>
            </a:extLst>
          </p:cNvPr>
          <p:cNvSpPr>
            <a:spLocks noGrp="1"/>
          </p:cNvSpPr>
          <p:nvPr>
            <p:ph idx="1"/>
          </p:nvPr>
        </p:nvSpPr>
        <p:spPr>
          <a:xfrm>
            <a:off x="681404" y="1825625"/>
            <a:ext cx="3500438" cy="4351338"/>
          </a:xfrm>
        </p:spPr>
        <p:txBody>
          <a:bodyPr>
            <a:normAutofit fontScale="85000" lnSpcReduction="20000"/>
          </a:bodyPr>
          <a:lstStyle/>
          <a:p>
            <a:pPr marL="0" indent="0">
              <a:lnSpc>
                <a:spcPct val="120000"/>
              </a:lnSpc>
              <a:spcBef>
                <a:spcPts val="0"/>
              </a:spcBef>
              <a:buNone/>
            </a:pPr>
            <a:r>
              <a:rPr lang="en-US" dirty="0"/>
              <a:t>Open Access</a:t>
            </a:r>
          </a:p>
          <a:p>
            <a:pPr marL="719138" lvl="2" indent="-254000">
              <a:lnSpc>
                <a:spcPct val="120000"/>
              </a:lnSpc>
              <a:spcBef>
                <a:spcPts val="0"/>
              </a:spcBef>
            </a:pPr>
            <a:endParaRPr lang="de-CH" sz="1600" dirty="0">
              <a:latin typeface="Helvetica Neue"/>
            </a:endParaRPr>
          </a:p>
          <a:p>
            <a:pPr marL="750888" lvl="2" indent="-285750">
              <a:lnSpc>
                <a:spcPct val="120000"/>
              </a:lnSpc>
              <a:spcBef>
                <a:spcPts val="0"/>
              </a:spcBef>
            </a:pPr>
            <a:r>
              <a:rPr lang="de-CH" sz="1600" dirty="0">
                <a:latin typeface="Helvetica Neue"/>
              </a:rPr>
              <a:t>Todos los artículos se encuentran online y son accesibles de manera gratuita por los lectores.</a:t>
            </a:r>
          </a:p>
          <a:p>
            <a:pPr marL="719138" lvl="2" indent="-254000">
              <a:lnSpc>
                <a:spcPct val="120000"/>
              </a:lnSpc>
              <a:spcBef>
                <a:spcPts val="0"/>
              </a:spcBef>
            </a:pPr>
            <a:endParaRPr lang="de-CH" sz="1600" dirty="0">
              <a:latin typeface="Helvetica Neue"/>
            </a:endParaRPr>
          </a:p>
          <a:p>
            <a:pPr marL="750888" lvl="2" indent="-285750">
              <a:lnSpc>
                <a:spcPct val="120000"/>
              </a:lnSpc>
              <a:spcBef>
                <a:spcPts val="0"/>
              </a:spcBef>
            </a:pPr>
            <a:r>
              <a:rPr lang="de-CH" sz="1600" dirty="0">
                <a:latin typeface="Helvetica Neue"/>
              </a:rPr>
              <a:t>Todos los artículos se publican bajo la licencia Creative Commons License (CC-BY). </a:t>
            </a:r>
          </a:p>
          <a:p>
            <a:pPr marL="750888" lvl="2" indent="-285750">
              <a:lnSpc>
                <a:spcPct val="120000"/>
              </a:lnSpc>
              <a:spcBef>
                <a:spcPts val="0"/>
              </a:spcBef>
            </a:pPr>
            <a:endParaRPr lang="de-CH" sz="1600" dirty="0">
              <a:latin typeface="Helvetica Neue"/>
            </a:endParaRPr>
          </a:p>
          <a:p>
            <a:pPr marL="750888" lvl="2" indent="-285750">
              <a:lnSpc>
                <a:spcPct val="120000"/>
              </a:lnSpc>
              <a:spcBef>
                <a:spcPts val="0"/>
              </a:spcBef>
            </a:pPr>
            <a:endParaRPr lang="de-CH" sz="1600" dirty="0">
              <a:latin typeface="Helvetica Neue"/>
            </a:endParaRPr>
          </a:p>
          <a:p>
            <a:pPr marL="750888" lvl="2" indent="-285750">
              <a:lnSpc>
                <a:spcPct val="120000"/>
              </a:lnSpc>
              <a:spcBef>
                <a:spcPts val="0"/>
              </a:spcBef>
            </a:pPr>
            <a:r>
              <a:rPr lang="de-CH" sz="1600" dirty="0">
                <a:latin typeface="Helvetica Neue"/>
              </a:rPr>
              <a:t>Peer-review</a:t>
            </a:r>
          </a:p>
          <a:p>
            <a:pPr marL="750888" lvl="2" indent="-285750">
              <a:lnSpc>
                <a:spcPct val="120000"/>
              </a:lnSpc>
              <a:spcBef>
                <a:spcPts val="0"/>
              </a:spcBef>
            </a:pPr>
            <a:endParaRPr lang="de-CH" sz="1600" dirty="0">
              <a:latin typeface="Helvetica Neue"/>
            </a:endParaRPr>
          </a:p>
          <a:p>
            <a:pPr marL="750888" lvl="2" indent="-285750">
              <a:lnSpc>
                <a:spcPct val="120000"/>
              </a:lnSpc>
              <a:spcBef>
                <a:spcPts val="0"/>
              </a:spcBef>
            </a:pPr>
            <a:r>
              <a:rPr lang="de-CH" sz="1600" dirty="0">
                <a:latin typeface="Helvetica Neue"/>
              </a:rPr>
              <a:t>El trabajo editorial se apoya económicamente en las APCs (Article Processing Charges ) pagadas por los autores y/o sus instituciones.</a:t>
            </a:r>
          </a:p>
          <a:p>
            <a:pPr marL="0" indent="0">
              <a:buNone/>
            </a:pPr>
            <a:endParaRPr lang="en-US" dirty="0"/>
          </a:p>
        </p:txBody>
      </p:sp>
      <p:cxnSp>
        <p:nvCxnSpPr>
          <p:cNvPr id="12" name="Straight Connector 11">
            <a:extLst>
              <a:ext uri="{FF2B5EF4-FFF2-40B4-BE49-F238E27FC236}">
                <a16:creationId xmlns:a16="http://schemas.microsoft.com/office/drawing/2014/main" id="{04E49E02-FF93-491C-B055-7C076365E0C2}"/>
              </a:ext>
            </a:extLst>
          </p:cNvPr>
          <p:cNvCxnSpPr/>
          <p:nvPr/>
        </p:nvCxnSpPr>
        <p:spPr>
          <a:xfrm>
            <a:off x="4600575" y="1825625"/>
            <a:ext cx="0" cy="43513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390F29BE-BB88-49E7-A055-8B226CF9CB48}"/>
              </a:ext>
            </a:extLst>
          </p:cNvPr>
          <p:cNvSpPr txBox="1">
            <a:spLocks/>
          </p:cNvSpPr>
          <p:nvPr/>
        </p:nvSpPr>
        <p:spPr>
          <a:xfrm>
            <a:off x="4869473" y="1828558"/>
            <a:ext cx="3500438"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s-ES" sz="2400" dirty="0"/>
              <a:t>Suscripción</a:t>
            </a:r>
          </a:p>
          <a:p>
            <a:pPr marL="750888" lvl="2" indent="-285750">
              <a:lnSpc>
                <a:spcPct val="100000"/>
              </a:lnSpc>
              <a:spcBef>
                <a:spcPts val="0"/>
              </a:spcBef>
            </a:pPr>
            <a:endParaRPr lang="de-CH" sz="1400" dirty="0">
              <a:latin typeface="Helvetica Neue"/>
            </a:endParaRPr>
          </a:p>
          <a:p>
            <a:pPr marL="750888" lvl="2" indent="-285750">
              <a:lnSpc>
                <a:spcPct val="100000"/>
              </a:lnSpc>
              <a:spcBef>
                <a:spcPts val="0"/>
              </a:spcBef>
            </a:pPr>
            <a:r>
              <a:rPr lang="de-CH" sz="1400" dirty="0">
                <a:latin typeface="Helvetica Neue"/>
              </a:rPr>
              <a:t>Los artículos se encuentran disponibles para los </a:t>
            </a:r>
            <a:r>
              <a:rPr lang="es-ES" sz="1400" dirty="0">
                <a:latin typeface="Helvetica Neue"/>
              </a:rPr>
              <a:t>investigadores</a:t>
            </a:r>
            <a:r>
              <a:rPr lang="de-CH" sz="1400" dirty="0">
                <a:latin typeface="Helvetica Neue"/>
              </a:rPr>
              <a:t> si la Universidad tiene una suscripción.</a:t>
            </a:r>
          </a:p>
          <a:p>
            <a:pPr marL="719138" lvl="2" indent="-254000" algn="just">
              <a:lnSpc>
                <a:spcPct val="100000"/>
              </a:lnSpc>
              <a:spcBef>
                <a:spcPts val="0"/>
              </a:spcBef>
            </a:pPr>
            <a:endParaRPr lang="de-CH" sz="1400" dirty="0">
              <a:latin typeface="Helvetica Neue"/>
            </a:endParaRPr>
          </a:p>
          <a:p>
            <a:pPr marL="750888" lvl="2" indent="-285750">
              <a:lnSpc>
                <a:spcPct val="100000"/>
              </a:lnSpc>
              <a:spcBef>
                <a:spcPts val="0"/>
              </a:spcBef>
            </a:pPr>
            <a:r>
              <a:rPr lang="de-CH" sz="1400" dirty="0">
                <a:latin typeface="Helvetica Neue"/>
              </a:rPr>
              <a:t>Los artículos se publican </a:t>
            </a:r>
            <a:r>
              <a:rPr lang="de-CH" sz="1400" dirty="0" err="1">
                <a:latin typeface="Helvetica Neue"/>
              </a:rPr>
              <a:t>mediante</a:t>
            </a:r>
            <a:r>
              <a:rPr lang="de-CH" sz="1400" dirty="0">
                <a:latin typeface="Helvetica Neue"/>
              </a:rPr>
              <a:t> </a:t>
            </a:r>
            <a:r>
              <a:rPr lang="de-CH" sz="1400" dirty="0" err="1">
                <a:latin typeface="Helvetica Neue"/>
              </a:rPr>
              <a:t>licencias</a:t>
            </a:r>
            <a:r>
              <a:rPr lang="de-CH" sz="1400" dirty="0">
                <a:latin typeface="Helvetica Neue"/>
              </a:rPr>
              <a:t> de Copyright </a:t>
            </a:r>
            <a:r>
              <a:rPr lang="de-CH" sz="1400" dirty="0" err="1">
                <a:latin typeface="Helvetica Neue"/>
              </a:rPr>
              <a:t>restrictivas</a:t>
            </a:r>
            <a:r>
              <a:rPr lang="de-CH" sz="1400" dirty="0">
                <a:latin typeface="Helvetica Neue"/>
              </a:rPr>
              <a:t> </a:t>
            </a:r>
            <a:r>
              <a:rPr lang="de-CH" sz="1400" dirty="0" err="1">
                <a:latin typeface="Helvetica Neue"/>
              </a:rPr>
              <a:t>transferidas</a:t>
            </a:r>
            <a:r>
              <a:rPr lang="de-CH" sz="1400" dirty="0">
                <a:latin typeface="Helvetica Neue"/>
              </a:rPr>
              <a:t> a la editorial.</a:t>
            </a:r>
          </a:p>
          <a:p>
            <a:pPr marL="750888" lvl="2" indent="-285750">
              <a:lnSpc>
                <a:spcPct val="100000"/>
              </a:lnSpc>
              <a:spcBef>
                <a:spcPts val="0"/>
              </a:spcBef>
            </a:pPr>
            <a:endParaRPr lang="de-CH" sz="1400" dirty="0">
              <a:latin typeface="Helvetica Neue"/>
            </a:endParaRPr>
          </a:p>
          <a:p>
            <a:pPr marL="750888" lvl="2" indent="-285750">
              <a:lnSpc>
                <a:spcPct val="100000"/>
              </a:lnSpc>
              <a:spcBef>
                <a:spcPts val="0"/>
              </a:spcBef>
            </a:pPr>
            <a:r>
              <a:rPr lang="de-CH" sz="1400" dirty="0">
                <a:latin typeface="Helvetica Neue"/>
              </a:rPr>
              <a:t>Peer-review.</a:t>
            </a:r>
          </a:p>
          <a:p>
            <a:pPr marL="750888" lvl="2" indent="-285750">
              <a:lnSpc>
                <a:spcPct val="100000"/>
              </a:lnSpc>
              <a:spcBef>
                <a:spcPts val="0"/>
              </a:spcBef>
            </a:pPr>
            <a:endParaRPr lang="de-CH" sz="1400" dirty="0">
              <a:latin typeface="Helvetica Neue"/>
            </a:endParaRPr>
          </a:p>
          <a:p>
            <a:pPr marL="750888" lvl="2" indent="-285750">
              <a:lnSpc>
                <a:spcPct val="100000"/>
              </a:lnSpc>
              <a:spcBef>
                <a:spcPts val="0"/>
              </a:spcBef>
            </a:pPr>
            <a:r>
              <a:rPr lang="es-ES" sz="1400" dirty="0">
                <a:latin typeface="Helvetica Neue"/>
              </a:rPr>
              <a:t>Los autores a veces pagan tasas por páginas adicionales o imágenes en color.</a:t>
            </a:r>
            <a:endParaRPr lang="en-US" dirty="0"/>
          </a:p>
        </p:txBody>
      </p:sp>
    </p:spTree>
    <p:extLst>
      <p:ext uri="{BB962C8B-B14F-4D97-AF65-F5344CB8AC3E}">
        <p14:creationId xmlns:p14="http://schemas.microsoft.com/office/powerpoint/2010/main" val="1654563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DF7D8A5-6DCC-4CF9-B05C-9A3B6968F37A}" type="slidenum">
              <a:rPr lang="de-CH" smtClean="0">
                <a:latin typeface="Helvetica Neue"/>
              </a:rPr>
              <a:t>16</a:t>
            </a:fld>
            <a:endParaRPr lang="de-CH" dirty="0">
              <a:latin typeface="Helvetica Neue"/>
            </a:endParaRPr>
          </a:p>
        </p:txBody>
      </p:sp>
      <p:pic>
        <p:nvPicPr>
          <p:cNvPr id="3" name="Picture 2"/>
          <p:cNvPicPr>
            <a:picLocks noChangeAspect="1"/>
          </p:cNvPicPr>
          <p:nvPr/>
        </p:nvPicPr>
        <p:blipFill rotWithShape="1">
          <a:blip r:embed="rId3"/>
          <a:srcRect t="4865" b="2863"/>
          <a:stretch/>
        </p:blipFill>
        <p:spPr>
          <a:xfrm>
            <a:off x="1097280" y="1172290"/>
            <a:ext cx="6327648" cy="5005625"/>
          </a:xfrm>
          <a:prstGeom prst="rect">
            <a:avLst/>
          </a:prstGeom>
        </p:spPr>
      </p:pic>
      <p:sp>
        <p:nvSpPr>
          <p:cNvPr id="10" name="Title 1"/>
          <p:cNvSpPr>
            <a:spLocks noGrp="1"/>
          </p:cNvSpPr>
          <p:nvPr>
            <p:ph type="title"/>
          </p:nvPr>
        </p:nvSpPr>
        <p:spPr>
          <a:xfrm>
            <a:off x="628650" y="365127"/>
            <a:ext cx="7886700" cy="828673"/>
          </a:xfrm>
        </p:spPr>
        <p:txBody>
          <a:bodyPr/>
          <a:lstStyle/>
          <a:p>
            <a:r>
              <a:rPr lang="es-ES" dirty="0">
                <a:latin typeface="Helvetica Neue" charset="0"/>
                <a:ea typeface="Helvetica Neue" charset="0"/>
                <a:cs typeface="Helvetica Neue" charset="0"/>
              </a:rPr>
              <a:t>Proceso editorial</a:t>
            </a:r>
          </a:p>
        </p:txBody>
      </p:sp>
      <p:pic>
        <p:nvPicPr>
          <p:cNvPr id="9" name="Picture 8">
            <a:extLst>
              <a:ext uri="{FF2B5EF4-FFF2-40B4-BE49-F238E27FC236}">
                <a16:creationId xmlns:a16="http://schemas.microsoft.com/office/drawing/2014/main" id="{73A7E161-810E-44BE-9E22-2438DCDAC9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6877" y="-1878"/>
            <a:ext cx="1095469" cy="722066"/>
          </a:xfrm>
          <a:prstGeom prst="rect">
            <a:avLst/>
          </a:prstGeom>
        </p:spPr>
      </p:pic>
    </p:spTree>
    <p:extLst>
      <p:ext uri="{BB962C8B-B14F-4D97-AF65-F5344CB8AC3E}">
        <p14:creationId xmlns:p14="http://schemas.microsoft.com/office/powerpoint/2010/main" val="1873476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2" y="1531974"/>
            <a:ext cx="8207375" cy="4555982"/>
          </a:xfrm>
        </p:spPr>
        <p:txBody>
          <a:bodyPr>
            <a:normAutofit/>
          </a:bodyPr>
          <a:lstStyle/>
          <a:p>
            <a:pPr>
              <a:spcBef>
                <a:spcPts val="1400"/>
              </a:spcBef>
            </a:pPr>
            <a:r>
              <a:rPr lang="es-ES" sz="2200" dirty="0">
                <a:latin typeface="Helvetica Neue"/>
              </a:rPr>
              <a:t>Proceso </a:t>
            </a:r>
            <a:r>
              <a:rPr lang="es-ES" sz="2200" b="1" dirty="0">
                <a:latin typeface="Helvetica Neue"/>
              </a:rPr>
              <a:t>sencillo</a:t>
            </a:r>
            <a:r>
              <a:rPr lang="es-ES" sz="2200" dirty="0">
                <a:latin typeface="Helvetica Neue"/>
              </a:rPr>
              <a:t>, </a:t>
            </a:r>
            <a:r>
              <a:rPr lang="es-ES" sz="2200" b="1" dirty="0">
                <a:latin typeface="Helvetica Neue"/>
              </a:rPr>
              <a:t>rápido</a:t>
            </a:r>
            <a:r>
              <a:rPr lang="es-ES" sz="2200" dirty="0">
                <a:latin typeface="Helvetica Neue"/>
              </a:rPr>
              <a:t>, </a:t>
            </a:r>
            <a:r>
              <a:rPr lang="es-ES" sz="2200" b="1" dirty="0">
                <a:latin typeface="Helvetica Neue"/>
              </a:rPr>
              <a:t>eficiente</a:t>
            </a:r>
            <a:r>
              <a:rPr lang="es-ES" sz="2200" dirty="0">
                <a:latin typeface="Helvetica Neue"/>
              </a:rPr>
              <a:t> y </a:t>
            </a:r>
            <a:r>
              <a:rPr lang="es-ES" sz="2200" b="1" dirty="0">
                <a:latin typeface="Helvetica Neue"/>
              </a:rPr>
              <a:t>riguroso</a:t>
            </a:r>
            <a:r>
              <a:rPr lang="es-ES" sz="2200" dirty="0">
                <a:latin typeface="Helvetica Neue"/>
              </a:rPr>
              <a:t>.</a:t>
            </a:r>
          </a:p>
          <a:p>
            <a:pPr>
              <a:spcBef>
                <a:spcPts val="1400"/>
              </a:spcBef>
            </a:pPr>
            <a:r>
              <a:rPr lang="es-ES" sz="2200" b="1" dirty="0">
                <a:latin typeface="Helvetica Neue"/>
              </a:rPr>
              <a:t>24 días </a:t>
            </a:r>
            <a:r>
              <a:rPr lang="es-ES" sz="2200" dirty="0">
                <a:latin typeface="Helvetica Neue"/>
              </a:rPr>
              <a:t>para la primera decisión.</a:t>
            </a:r>
          </a:p>
          <a:p>
            <a:pPr>
              <a:spcBef>
                <a:spcPts val="1400"/>
              </a:spcBef>
            </a:pPr>
            <a:r>
              <a:rPr lang="es-ES" sz="2200" b="1" dirty="0">
                <a:latin typeface="Helvetica Neue"/>
              </a:rPr>
              <a:t>7 días </a:t>
            </a:r>
            <a:r>
              <a:rPr lang="es-ES" sz="2200" dirty="0">
                <a:latin typeface="Helvetica Neue"/>
              </a:rPr>
              <a:t>desde que se acepte el artículo hasta que esté publicado </a:t>
            </a:r>
            <a:r>
              <a:rPr lang="en-US" sz="2200" dirty="0">
                <a:latin typeface="Helvetica Neue"/>
              </a:rPr>
              <a:t>(Edición de formato, Edición de inglés, conversion a XML).</a:t>
            </a:r>
          </a:p>
          <a:p>
            <a:pPr>
              <a:spcBef>
                <a:spcPts val="1400"/>
              </a:spcBef>
            </a:pPr>
            <a:r>
              <a:rPr lang="es-ES" sz="2200" dirty="0">
                <a:latin typeface="Helvetica Neue"/>
              </a:rPr>
              <a:t>Más de </a:t>
            </a:r>
            <a:r>
              <a:rPr lang="es-ES" sz="2200" b="1" dirty="0">
                <a:latin typeface="Helvetica Neue"/>
              </a:rPr>
              <a:t>12.800 Editores Académicos </a:t>
            </a:r>
            <a:r>
              <a:rPr lang="es-ES" sz="2200" dirty="0">
                <a:latin typeface="Helvetica Neue"/>
              </a:rPr>
              <a:t>en todo el mundo.</a:t>
            </a:r>
          </a:p>
          <a:p>
            <a:pPr>
              <a:spcBef>
                <a:spcPts val="1400"/>
              </a:spcBef>
            </a:pPr>
            <a:r>
              <a:rPr lang="es-ES" sz="2200" dirty="0">
                <a:latin typeface="Helvetica Neue"/>
              </a:rPr>
              <a:t>Trabajo de los revisores acreditado por </a:t>
            </a:r>
            <a:r>
              <a:rPr lang="es-ES" sz="2200" b="1" dirty="0">
                <a:solidFill>
                  <a:srgbClr val="E60000"/>
                </a:solidFill>
                <a:latin typeface="Helvetica Neue"/>
              </a:rPr>
              <a:t>Publons.</a:t>
            </a:r>
            <a:endParaRPr lang="es-ES" sz="2200" dirty="0">
              <a:latin typeface="Helvetica Neue"/>
            </a:endParaRPr>
          </a:p>
          <a:p>
            <a:pPr>
              <a:spcBef>
                <a:spcPts val="1400"/>
              </a:spcBef>
            </a:pPr>
            <a:r>
              <a:rPr lang="es-ES" sz="2200" dirty="0">
                <a:latin typeface="Helvetica Neue"/>
              </a:rPr>
              <a:t>Descuentos de hasta </a:t>
            </a:r>
            <a:r>
              <a:rPr lang="es-ES" sz="2200" b="1" dirty="0">
                <a:latin typeface="Helvetica Neue"/>
              </a:rPr>
              <a:t>250 CHF </a:t>
            </a:r>
            <a:r>
              <a:rPr lang="es-ES" sz="2200" dirty="0">
                <a:latin typeface="Helvetica Neue"/>
              </a:rPr>
              <a:t>para los revisores.</a:t>
            </a:r>
            <a:endParaRPr lang="en-US" sz="2200" dirty="0">
              <a:latin typeface="Helvetica Neue"/>
            </a:endParaRPr>
          </a:p>
          <a:p>
            <a:pPr>
              <a:spcBef>
                <a:spcPts val="1400"/>
              </a:spcBef>
            </a:pPr>
            <a:r>
              <a:rPr lang="en-US" sz="2200" dirty="0">
                <a:latin typeface="Helvetica Neue"/>
              </a:rPr>
              <a:t>In-house submission system: </a:t>
            </a:r>
            <a:r>
              <a:rPr lang="en-US" sz="2200" b="1" dirty="0">
                <a:solidFill>
                  <a:srgbClr val="546882"/>
                </a:solidFill>
                <a:latin typeface="Helvetica Neue"/>
              </a:rPr>
              <a:t>Susy.</a:t>
            </a:r>
          </a:p>
          <a:p>
            <a:pPr marL="0" indent="0">
              <a:buNone/>
            </a:pPr>
            <a:endParaRPr lang="en-US" dirty="0"/>
          </a:p>
          <a:p>
            <a:pPr marL="0" indent="0">
              <a:buNone/>
            </a:pPr>
            <a:endParaRPr lang="en-US" dirty="0"/>
          </a:p>
          <a:p>
            <a:pPr marL="0" indent="0">
              <a:buNone/>
            </a:pPr>
            <a:endParaRPr lang="en-US" dirty="0"/>
          </a:p>
        </p:txBody>
      </p:sp>
      <p:sp>
        <p:nvSpPr>
          <p:cNvPr id="6" name="Slide Number Placeholder 5"/>
          <p:cNvSpPr>
            <a:spLocks noGrp="1"/>
          </p:cNvSpPr>
          <p:nvPr>
            <p:ph type="sldNum" sz="quarter" idx="12"/>
          </p:nvPr>
        </p:nvSpPr>
        <p:spPr/>
        <p:txBody>
          <a:bodyPr/>
          <a:lstStyle/>
          <a:p>
            <a:fld id="{7943AE4C-B054-40B0-BCFD-B61275CBDE9F}" type="slidenum">
              <a:rPr lang="en-US" b="1">
                <a:solidFill>
                  <a:srgbClr val="546882"/>
                </a:solidFill>
                <a:latin typeface="Helvetica Neue"/>
              </a:rPr>
              <a:t>17</a:t>
            </a:fld>
            <a:endParaRPr lang="en-US" b="1" dirty="0">
              <a:solidFill>
                <a:srgbClr val="546882"/>
              </a:solidFill>
              <a:latin typeface="Helvetica Neue"/>
            </a:endParaRPr>
          </a:p>
        </p:txBody>
      </p:sp>
      <p:sp>
        <p:nvSpPr>
          <p:cNvPr id="9" name="Title 1"/>
          <p:cNvSpPr>
            <a:spLocks noGrp="1"/>
          </p:cNvSpPr>
          <p:nvPr>
            <p:ph type="title"/>
          </p:nvPr>
        </p:nvSpPr>
        <p:spPr>
          <a:xfrm>
            <a:off x="628650" y="44286"/>
            <a:ext cx="7886700" cy="1325563"/>
          </a:xfrm>
        </p:spPr>
        <p:txBody>
          <a:bodyPr>
            <a:normAutofit/>
          </a:bodyPr>
          <a:lstStyle/>
          <a:p>
            <a:r>
              <a:rPr lang="es-ES" dirty="0">
                <a:latin typeface="Helvetica Neue"/>
              </a:rPr>
              <a:t>Proceso</a:t>
            </a:r>
            <a:r>
              <a:rPr lang="en-US" dirty="0">
                <a:latin typeface="Helvetica Neue"/>
              </a:rPr>
              <a:t> de peer-review</a:t>
            </a:r>
          </a:p>
        </p:txBody>
      </p:sp>
      <p:pic>
        <p:nvPicPr>
          <p:cNvPr id="10" name="Picture 9">
            <a:extLst>
              <a:ext uri="{FF2B5EF4-FFF2-40B4-BE49-F238E27FC236}">
                <a16:creationId xmlns:a16="http://schemas.microsoft.com/office/drawing/2014/main" id="{BFFA938F-06FF-4588-B5C4-ADD5A04E27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6877" y="-1878"/>
            <a:ext cx="1095469" cy="722066"/>
          </a:xfrm>
          <a:prstGeom prst="rect">
            <a:avLst/>
          </a:prstGeom>
        </p:spPr>
      </p:pic>
    </p:spTree>
    <p:extLst>
      <p:ext uri="{BB962C8B-B14F-4D97-AF65-F5344CB8AC3E}">
        <p14:creationId xmlns:p14="http://schemas.microsoft.com/office/powerpoint/2010/main" val="2075481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Helvetica Neue"/>
              </a:rPr>
              <a:t>Copy Editing</a:t>
            </a:r>
          </a:p>
        </p:txBody>
      </p:sp>
      <p:sp>
        <p:nvSpPr>
          <p:cNvPr id="3" name="Content Placeholder 2"/>
          <p:cNvSpPr>
            <a:spLocks noGrp="1"/>
          </p:cNvSpPr>
          <p:nvPr>
            <p:ph idx="1"/>
          </p:nvPr>
        </p:nvSpPr>
        <p:spPr/>
        <p:txBody>
          <a:bodyPr>
            <a:normAutofit fontScale="62500" lnSpcReduction="20000"/>
          </a:bodyPr>
          <a:lstStyle/>
          <a:p>
            <a:pPr marL="0" indent="0" algn="just">
              <a:lnSpc>
                <a:spcPct val="120000"/>
              </a:lnSpc>
              <a:buNone/>
            </a:pPr>
            <a:r>
              <a:rPr lang="en-US" dirty="0">
                <a:latin typeface="Helvetica Neue"/>
              </a:rPr>
              <a:t>Llamamos </a:t>
            </a:r>
            <a:r>
              <a:rPr lang="en-US" b="1" dirty="0">
                <a:latin typeface="Helvetica Neue"/>
              </a:rPr>
              <a:t>copy editing</a:t>
            </a:r>
            <a:r>
              <a:rPr lang="es-ES" dirty="0">
                <a:latin typeface="Helvetica Neue"/>
              </a:rPr>
              <a:t> al proceso a través del cual mejoramos el formato, el estilo y la precisión del texto. El objetivo de este proceso consiste en reducir errores, omisiones, incongruencias y repeticiones.</a:t>
            </a:r>
          </a:p>
          <a:p>
            <a:pPr marL="0" indent="0" algn="just">
              <a:lnSpc>
                <a:spcPct val="120000"/>
              </a:lnSpc>
              <a:buNone/>
            </a:pPr>
            <a:r>
              <a:rPr lang="es-ES" dirty="0">
                <a:latin typeface="Helvetica Neue"/>
              </a:rPr>
              <a:t>La </a:t>
            </a:r>
            <a:r>
              <a:rPr lang="es-ES" b="1" dirty="0">
                <a:latin typeface="Helvetica Neue"/>
              </a:rPr>
              <a:t>edición mecánica </a:t>
            </a:r>
            <a:r>
              <a:rPr lang="es-ES" dirty="0">
                <a:latin typeface="Helvetica Neue"/>
              </a:rPr>
              <a:t>es el proceso de revisión de un texto para adaptarlo al formato de cada editorial. Incluye el control de abreviaturas, acrónimos, mayúsculas, cursivas, formato de números, etc. </a:t>
            </a:r>
          </a:p>
          <a:p>
            <a:pPr marL="0" indent="0" algn="just">
              <a:lnSpc>
                <a:spcPct val="120000"/>
              </a:lnSpc>
              <a:buNone/>
            </a:pPr>
            <a:r>
              <a:rPr lang="es-ES" dirty="0">
                <a:latin typeface="Helvetica Neue"/>
              </a:rPr>
              <a:t>La </a:t>
            </a:r>
            <a:r>
              <a:rPr lang="es-ES" b="1" dirty="0">
                <a:latin typeface="Helvetica Neue"/>
              </a:rPr>
              <a:t>edición de contenido </a:t>
            </a:r>
            <a:r>
              <a:rPr lang="es-ES" dirty="0">
                <a:latin typeface="Helvetica Neue"/>
              </a:rPr>
              <a:t>consiste en reorganizar y reestructurar un documento. Los editores no podemos modificar directamente, reescribir o corregir el texto; sin embargo, podemos subrayar pasajes difíciles o pedir al autor que trabaje para aumentar la legibilidad del artículo.</a:t>
            </a:r>
          </a:p>
          <a:p>
            <a:pPr marL="0" indent="0" algn="just">
              <a:lnSpc>
                <a:spcPct val="120000"/>
              </a:lnSpc>
              <a:buNone/>
            </a:pPr>
            <a:r>
              <a:rPr lang="es-ES" dirty="0">
                <a:latin typeface="Helvetica Neue"/>
              </a:rPr>
              <a:t>Los editores no somos los responsables del contenido o de la exactitud de los artículos, pero podemos  proporcionar comentarios útiles para evitar incomprensiones o discrepancias. En todo caso, nuestro trabajo consiste en mantener “</a:t>
            </a:r>
            <a:r>
              <a:rPr lang="es-ES" b="1" dirty="0">
                <a:latin typeface="Helvetica Neue"/>
              </a:rPr>
              <a:t>la voz del autor</a:t>
            </a:r>
            <a:r>
              <a:rPr lang="es-ES" dirty="0">
                <a:latin typeface="Helvetica Neue"/>
              </a:rPr>
              <a:t>”.</a:t>
            </a:r>
          </a:p>
          <a:p>
            <a:pPr marL="0" indent="0" algn="just">
              <a:lnSpc>
                <a:spcPct val="120000"/>
              </a:lnSpc>
              <a:buNone/>
            </a:pPr>
            <a:endParaRPr lang="en-US" dirty="0">
              <a:latin typeface="Helvetica Neue"/>
            </a:endParaRPr>
          </a:p>
          <a:p>
            <a:pPr algn="just">
              <a:lnSpc>
                <a:spcPct val="120000"/>
              </a:lnSpc>
            </a:pPr>
            <a:endParaRPr lang="en-US" dirty="0">
              <a:latin typeface="Helvetica Neue"/>
            </a:endParaRPr>
          </a:p>
          <a:p>
            <a:pPr algn="just">
              <a:lnSpc>
                <a:spcPct val="120000"/>
              </a:lnSpc>
            </a:pPr>
            <a:endParaRPr lang="en-US" dirty="0">
              <a:latin typeface="Helvetica Neue"/>
            </a:endParaRPr>
          </a:p>
          <a:p>
            <a:pPr marL="0" indent="0">
              <a:lnSpc>
                <a:spcPct val="120000"/>
              </a:lnSpc>
              <a:buNone/>
            </a:pPr>
            <a:endParaRPr lang="en-US" dirty="0">
              <a:latin typeface="Helvetica Neue"/>
            </a:endParaRPr>
          </a:p>
          <a:p>
            <a:pPr marL="0" indent="0">
              <a:lnSpc>
                <a:spcPct val="120000"/>
              </a:lnSpc>
              <a:buNone/>
            </a:pPr>
            <a:endParaRPr lang="en-US" dirty="0">
              <a:latin typeface="Helvetica Neue"/>
            </a:endParaRPr>
          </a:p>
        </p:txBody>
      </p:sp>
      <p:sp>
        <p:nvSpPr>
          <p:cNvPr id="6" name="Slide Number Placeholder 5"/>
          <p:cNvSpPr>
            <a:spLocks noGrp="1"/>
          </p:cNvSpPr>
          <p:nvPr>
            <p:ph type="sldNum" sz="quarter" idx="12"/>
          </p:nvPr>
        </p:nvSpPr>
        <p:spPr/>
        <p:txBody>
          <a:bodyPr/>
          <a:lstStyle/>
          <a:p>
            <a:fld id="{7943AE4C-B054-40B0-BCFD-B61275CBDE9F}" type="slidenum">
              <a:rPr lang="en-US" smtClean="0"/>
              <a:t>18</a:t>
            </a:fld>
            <a:endParaRPr lang="en-US" dirty="0"/>
          </a:p>
        </p:txBody>
      </p:sp>
      <p:pic>
        <p:nvPicPr>
          <p:cNvPr id="10" name="Picture 9">
            <a:extLst>
              <a:ext uri="{FF2B5EF4-FFF2-40B4-BE49-F238E27FC236}">
                <a16:creationId xmlns:a16="http://schemas.microsoft.com/office/drawing/2014/main" id="{834EDA34-0CF7-4AA2-B022-93D969C226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6877" y="-1878"/>
            <a:ext cx="1095469" cy="722066"/>
          </a:xfrm>
          <a:prstGeom prst="rect">
            <a:avLst/>
          </a:prstGeom>
        </p:spPr>
      </p:pic>
    </p:spTree>
    <p:extLst>
      <p:ext uri="{BB962C8B-B14F-4D97-AF65-F5344CB8AC3E}">
        <p14:creationId xmlns:p14="http://schemas.microsoft.com/office/powerpoint/2010/main" val="1099634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3AE4C-B054-40B0-BCFD-B61275CBDE9F}" type="slidenum">
              <a:rPr lang="en-US" b="1">
                <a:solidFill>
                  <a:srgbClr val="546882"/>
                </a:solidFill>
                <a:latin typeface="Helvetica Neue"/>
              </a:rPr>
              <a:t>19</a:t>
            </a:fld>
            <a:endParaRPr lang="en-US" b="1" dirty="0">
              <a:solidFill>
                <a:srgbClr val="546882"/>
              </a:solidFill>
              <a:latin typeface="Helvetica Neue"/>
            </a:endParaRPr>
          </a:p>
        </p:txBody>
      </p:sp>
      <p:sp>
        <p:nvSpPr>
          <p:cNvPr id="19" name="Title 1"/>
          <p:cNvSpPr>
            <a:spLocks noGrp="1"/>
          </p:cNvSpPr>
          <p:nvPr>
            <p:ph type="title"/>
          </p:nvPr>
        </p:nvSpPr>
        <p:spPr>
          <a:xfrm>
            <a:off x="677670" y="58044"/>
            <a:ext cx="7886700" cy="1325563"/>
          </a:xfrm>
        </p:spPr>
        <p:txBody>
          <a:bodyPr>
            <a:normAutofit/>
          </a:bodyPr>
          <a:lstStyle/>
          <a:p>
            <a:r>
              <a:rPr lang="es-ES" sz="3800" dirty="0"/>
              <a:t>Acceso a SuSy</a:t>
            </a:r>
          </a:p>
        </p:txBody>
      </p:sp>
      <p:pic>
        <p:nvPicPr>
          <p:cNvPr id="5" name="Imagen 4"/>
          <p:cNvPicPr>
            <a:picLocks noChangeAspect="1"/>
          </p:cNvPicPr>
          <p:nvPr/>
        </p:nvPicPr>
        <p:blipFill>
          <a:blip r:embed="rId3"/>
          <a:stretch>
            <a:fillRect/>
          </a:stretch>
        </p:blipFill>
        <p:spPr>
          <a:xfrm>
            <a:off x="508000" y="1631912"/>
            <a:ext cx="8137236" cy="3165575"/>
          </a:xfrm>
          <a:prstGeom prst="rect">
            <a:avLst/>
          </a:prstGeom>
        </p:spPr>
      </p:pic>
      <p:pic>
        <p:nvPicPr>
          <p:cNvPr id="10" name="Picture 9">
            <a:extLst>
              <a:ext uri="{FF2B5EF4-FFF2-40B4-BE49-F238E27FC236}">
                <a16:creationId xmlns:a16="http://schemas.microsoft.com/office/drawing/2014/main" id="{61E7DE65-3327-49DB-9D1F-F5059871F1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6877" y="-1878"/>
            <a:ext cx="1095469" cy="722066"/>
          </a:xfrm>
          <a:prstGeom prst="rect">
            <a:avLst/>
          </a:prstGeom>
        </p:spPr>
      </p:pic>
    </p:spTree>
    <p:extLst>
      <p:ext uri="{BB962C8B-B14F-4D97-AF65-F5344CB8AC3E}">
        <p14:creationId xmlns:p14="http://schemas.microsoft.com/office/powerpoint/2010/main" val="2112560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1147150"/>
          </a:xfrm>
        </p:spPr>
        <p:txBody>
          <a:bodyPr>
            <a:normAutofit fontScale="90000"/>
          </a:bodyPr>
          <a:lstStyle/>
          <a:p>
            <a:r>
              <a:rPr lang="es-ES" dirty="0">
                <a:latin typeface="Helvetica Neue" charset="0"/>
                <a:ea typeface="Helvetica Neue" charset="0"/>
                <a:cs typeface="Helvetica Neue" charset="0"/>
              </a:rPr>
              <a:t>Taller MDPI y la publicación en abierto</a:t>
            </a:r>
            <a:endParaRPr lang="en-US" dirty="0">
              <a:latin typeface="Helvetica Neue" charset="0"/>
              <a:ea typeface="Helvetica Neue" charset="0"/>
              <a:cs typeface="Helvetica Neue" charset="0"/>
            </a:endParaRPr>
          </a:p>
        </p:txBody>
      </p:sp>
      <p:sp>
        <p:nvSpPr>
          <p:cNvPr id="3" name="Content Placeholder 2"/>
          <p:cNvSpPr>
            <a:spLocks noGrp="1"/>
          </p:cNvSpPr>
          <p:nvPr>
            <p:ph idx="1"/>
          </p:nvPr>
        </p:nvSpPr>
        <p:spPr>
          <a:xfrm>
            <a:off x="489437" y="2095500"/>
            <a:ext cx="6966440" cy="5219700"/>
          </a:xfrm>
        </p:spPr>
        <p:txBody>
          <a:bodyPr>
            <a:noAutofit/>
          </a:bodyPr>
          <a:lstStyle/>
          <a:p>
            <a:pPr algn="just">
              <a:lnSpc>
                <a:spcPct val="120000"/>
              </a:lnSpc>
              <a:spcBef>
                <a:spcPts val="0"/>
              </a:spcBef>
            </a:pPr>
            <a:r>
              <a:rPr lang="es-ES" altLang="en-US" sz="2100" dirty="0">
                <a:latin typeface="Helvetica Neue" charset="0"/>
                <a:ea typeface="Helvetica Neue" charset="0"/>
                <a:cs typeface="Helvetica Neue" charset="0"/>
              </a:rPr>
              <a:t>Presentación de MDPI</a:t>
            </a:r>
          </a:p>
          <a:p>
            <a:pPr algn="just">
              <a:lnSpc>
                <a:spcPct val="120000"/>
              </a:lnSpc>
              <a:spcBef>
                <a:spcPts val="0"/>
              </a:spcBef>
            </a:pPr>
            <a:endParaRPr lang="es-ES" altLang="en-US" sz="2100" dirty="0">
              <a:latin typeface="Helvetica Neue" charset="0"/>
              <a:ea typeface="Helvetica Neue" charset="0"/>
              <a:cs typeface="Helvetica Neue" charset="0"/>
            </a:endParaRPr>
          </a:p>
          <a:p>
            <a:pPr algn="just">
              <a:lnSpc>
                <a:spcPct val="120000"/>
              </a:lnSpc>
              <a:spcBef>
                <a:spcPts val="0"/>
              </a:spcBef>
            </a:pPr>
            <a:r>
              <a:rPr lang="es-ES" altLang="en-US" sz="2100" dirty="0">
                <a:latin typeface="Helvetica Neue" charset="0"/>
                <a:ea typeface="Helvetica Neue" charset="0"/>
                <a:cs typeface="Helvetica Neue" charset="0"/>
              </a:rPr>
              <a:t>Diferencias entre open </a:t>
            </a:r>
            <a:r>
              <a:rPr lang="en-GB" altLang="en-US" sz="2100" dirty="0">
                <a:latin typeface="Helvetica Neue" charset="0"/>
                <a:ea typeface="Helvetica Neue" charset="0"/>
                <a:cs typeface="Helvetica Neue" charset="0"/>
              </a:rPr>
              <a:t>access</a:t>
            </a:r>
            <a:r>
              <a:rPr lang="es-ES" altLang="en-US" sz="2100" dirty="0">
                <a:latin typeface="Helvetica Neue" charset="0"/>
                <a:ea typeface="Helvetica Neue" charset="0"/>
                <a:cs typeface="Helvetica Neue" charset="0"/>
              </a:rPr>
              <a:t> y modelo tradicional</a:t>
            </a:r>
          </a:p>
          <a:p>
            <a:pPr algn="just">
              <a:lnSpc>
                <a:spcPct val="120000"/>
              </a:lnSpc>
              <a:spcBef>
                <a:spcPts val="0"/>
              </a:spcBef>
            </a:pPr>
            <a:endParaRPr lang="es-ES" altLang="en-US" sz="2100" dirty="0">
              <a:latin typeface="Helvetica Neue" charset="0"/>
              <a:ea typeface="Helvetica Neue" charset="0"/>
              <a:cs typeface="Helvetica Neue" charset="0"/>
            </a:endParaRPr>
          </a:p>
          <a:p>
            <a:pPr algn="just">
              <a:lnSpc>
                <a:spcPct val="120000"/>
              </a:lnSpc>
              <a:spcBef>
                <a:spcPts val="0"/>
              </a:spcBef>
            </a:pPr>
            <a:r>
              <a:rPr lang="es-ES" altLang="en-US" sz="2100" dirty="0">
                <a:latin typeface="Helvetica Neue" charset="0"/>
                <a:ea typeface="Helvetica Neue" charset="0"/>
                <a:cs typeface="Helvetica Neue" charset="0"/>
              </a:rPr>
              <a:t>Proceso editorial</a:t>
            </a:r>
          </a:p>
          <a:p>
            <a:pPr algn="just">
              <a:lnSpc>
                <a:spcPct val="120000"/>
              </a:lnSpc>
              <a:spcBef>
                <a:spcPts val="0"/>
              </a:spcBef>
            </a:pPr>
            <a:endParaRPr lang="es-ES" altLang="en-US" sz="2100" dirty="0">
              <a:latin typeface="Helvetica Neue" charset="0"/>
              <a:ea typeface="Helvetica Neue" charset="0"/>
              <a:cs typeface="Helvetica Neue" charset="0"/>
            </a:endParaRPr>
          </a:p>
          <a:p>
            <a:pPr algn="just">
              <a:lnSpc>
                <a:spcPct val="120000"/>
              </a:lnSpc>
              <a:spcBef>
                <a:spcPts val="0"/>
              </a:spcBef>
            </a:pPr>
            <a:r>
              <a:rPr lang="es-ES" altLang="en-US" sz="2100" dirty="0">
                <a:latin typeface="Helvetica Neue" charset="0"/>
                <a:ea typeface="Helvetica Neue" charset="0"/>
                <a:cs typeface="Helvetica Neue" charset="0"/>
              </a:rPr>
              <a:t>Otros servicios de MDPI</a:t>
            </a:r>
            <a:endParaRPr lang="es-ES" sz="2100" dirty="0">
              <a:latin typeface="Helvetica Neue" charset="0"/>
              <a:ea typeface="Helvetica Neue" charset="0"/>
              <a:cs typeface="Helvetica Neue" charset="0"/>
            </a:endParaRPr>
          </a:p>
        </p:txBody>
      </p:sp>
      <p:sp>
        <p:nvSpPr>
          <p:cNvPr id="6" name="Slide Number Placeholder 5"/>
          <p:cNvSpPr>
            <a:spLocks noGrp="1"/>
          </p:cNvSpPr>
          <p:nvPr>
            <p:ph type="sldNum" sz="quarter" idx="12"/>
          </p:nvPr>
        </p:nvSpPr>
        <p:spPr/>
        <p:txBody>
          <a:bodyPr/>
          <a:lstStyle/>
          <a:p>
            <a:fld id="{7943AE4C-B054-40B0-BCFD-B61275CBDE9F}" type="slidenum">
              <a:rPr lang="en-US" smtClean="0"/>
              <a:t>2</a:t>
            </a:fld>
            <a:endParaRPr lang="en-US" dirty="0"/>
          </a:p>
        </p:txBody>
      </p:sp>
      <p:pic>
        <p:nvPicPr>
          <p:cNvPr id="12" name="Picture 11">
            <a:extLst>
              <a:ext uri="{FF2B5EF4-FFF2-40B4-BE49-F238E27FC236}">
                <a16:creationId xmlns:a16="http://schemas.microsoft.com/office/drawing/2014/main" id="{4D59660E-A554-4963-9FCB-C9D70C0212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6877" y="-1878"/>
            <a:ext cx="1095469" cy="722066"/>
          </a:xfrm>
          <a:prstGeom prst="rect">
            <a:avLst/>
          </a:prstGeom>
        </p:spPr>
      </p:pic>
    </p:spTree>
    <p:extLst>
      <p:ext uri="{BB962C8B-B14F-4D97-AF65-F5344CB8AC3E}">
        <p14:creationId xmlns:p14="http://schemas.microsoft.com/office/powerpoint/2010/main" val="3699436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3AE4C-B054-40B0-BCFD-B61275CBDE9F}" type="slidenum">
              <a:rPr lang="en-US" b="1">
                <a:solidFill>
                  <a:srgbClr val="546882"/>
                </a:solidFill>
                <a:latin typeface="Helvetica Neue"/>
              </a:rPr>
              <a:t>20</a:t>
            </a:fld>
            <a:endParaRPr lang="en-US" b="1" dirty="0">
              <a:solidFill>
                <a:srgbClr val="546882"/>
              </a:solidFill>
              <a:latin typeface="Helvetica Neue"/>
            </a:endParaRPr>
          </a:p>
        </p:txBody>
      </p:sp>
      <p:sp>
        <p:nvSpPr>
          <p:cNvPr id="8" name="Content Placeholder 2"/>
          <p:cNvSpPr>
            <a:spLocks noGrp="1"/>
          </p:cNvSpPr>
          <p:nvPr>
            <p:ph idx="1"/>
          </p:nvPr>
        </p:nvSpPr>
        <p:spPr>
          <a:xfrm>
            <a:off x="457200" y="1807893"/>
            <a:ext cx="8214852" cy="3329371"/>
          </a:xfrm>
        </p:spPr>
        <p:txBody>
          <a:bodyPr>
            <a:normAutofit lnSpcReduction="10000"/>
          </a:bodyPr>
          <a:lstStyle/>
          <a:p>
            <a:pPr marL="0" indent="0">
              <a:spcBef>
                <a:spcPts val="1500"/>
              </a:spcBef>
              <a:buNone/>
            </a:pPr>
            <a:r>
              <a:rPr lang="es-ES" sz="2200" dirty="0">
                <a:latin typeface="Helvetica Neue"/>
              </a:rPr>
              <a:t>Como usuario registrado podrás:</a:t>
            </a:r>
          </a:p>
          <a:p>
            <a:pPr>
              <a:spcBef>
                <a:spcPts val="1500"/>
              </a:spcBef>
            </a:pPr>
            <a:r>
              <a:rPr lang="es-ES" sz="2200" dirty="0">
                <a:latin typeface="Helvetica Neue"/>
              </a:rPr>
              <a:t>Enviar y seguir los progresos de tu artículo online.</a:t>
            </a:r>
          </a:p>
          <a:p>
            <a:pPr>
              <a:spcBef>
                <a:spcPts val="1500"/>
              </a:spcBef>
            </a:pPr>
            <a:r>
              <a:rPr lang="es-ES" sz="2200" dirty="0">
                <a:latin typeface="Helvetica Neue"/>
              </a:rPr>
              <a:t>Suscribirte a la newsletter de tu revista favorita.</a:t>
            </a:r>
          </a:p>
          <a:p>
            <a:pPr>
              <a:spcBef>
                <a:spcPts val="1500"/>
              </a:spcBef>
            </a:pPr>
            <a:r>
              <a:rPr lang="es-ES" sz="2200" dirty="0">
                <a:latin typeface="Helvetica Neue"/>
              </a:rPr>
              <a:t>Gestionar el tipo de alerta que quieras recibir por correo y su frecuencia.</a:t>
            </a:r>
          </a:p>
          <a:p>
            <a:pPr>
              <a:spcBef>
                <a:spcPts val="1500"/>
              </a:spcBef>
            </a:pPr>
            <a:r>
              <a:rPr lang="es-ES" sz="2200" dirty="0">
                <a:latin typeface="Helvetica Neue"/>
              </a:rPr>
              <a:t>Guardar y modificar tus criterios de búsqueda.</a:t>
            </a:r>
          </a:p>
          <a:p>
            <a:pPr>
              <a:spcBef>
                <a:spcPts val="1500"/>
              </a:spcBef>
            </a:pPr>
            <a:r>
              <a:rPr lang="es-ES" sz="2200" dirty="0">
                <a:latin typeface="Helvetica Neue"/>
              </a:rPr>
              <a:t>Recibir nuevas publicaciones que encajen con tus criterios de búsqueda. </a:t>
            </a:r>
          </a:p>
          <a:p>
            <a:pPr marL="0" indent="0">
              <a:buNone/>
            </a:pPr>
            <a:endParaRPr lang="es-ES" sz="2500" dirty="0">
              <a:latin typeface="Helvetica Neue"/>
            </a:endParaRPr>
          </a:p>
          <a:p>
            <a:pPr marL="0" indent="0">
              <a:buNone/>
            </a:pPr>
            <a:endParaRPr lang="en-US" sz="2500" dirty="0">
              <a:latin typeface="Helvetica Neue"/>
            </a:endParaRPr>
          </a:p>
        </p:txBody>
      </p:sp>
      <p:sp>
        <p:nvSpPr>
          <p:cNvPr id="10" name="Title 1"/>
          <p:cNvSpPr>
            <a:spLocks noGrp="1"/>
          </p:cNvSpPr>
          <p:nvPr>
            <p:ph type="title"/>
          </p:nvPr>
        </p:nvSpPr>
        <p:spPr>
          <a:xfrm>
            <a:off x="663602" y="72114"/>
            <a:ext cx="6564512" cy="1325563"/>
          </a:xfrm>
        </p:spPr>
        <p:txBody>
          <a:bodyPr>
            <a:normAutofit/>
          </a:bodyPr>
          <a:lstStyle/>
          <a:p>
            <a:r>
              <a:rPr lang="es-ES" dirty="0">
                <a:latin typeface="Helvetica Neue"/>
              </a:rPr>
              <a:t>SuSy</a:t>
            </a:r>
            <a:r>
              <a:rPr lang="en-US" dirty="0">
                <a:latin typeface="Helvetica Neue"/>
              </a:rPr>
              <a:t>—</a:t>
            </a:r>
            <a:r>
              <a:rPr lang="es-ES" dirty="0">
                <a:latin typeface="Helvetica Neue"/>
              </a:rPr>
              <a:t>¿Por qué registrarse?</a:t>
            </a:r>
          </a:p>
        </p:txBody>
      </p:sp>
      <p:pic>
        <p:nvPicPr>
          <p:cNvPr id="12" name="Picture 11">
            <a:extLst>
              <a:ext uri="{FF2B5EF4-FFF2-40B4-BE49-F238E27FC236}">
                <a16:creationId xmlns:a16="http://schemas.microsoft.com/office/drawing/2014/main" id="{1DAAE660-6790-47D2-AC43-DCE464CB1C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6877" y="-1878"/>
            <a:ext cx="1095469" cy="722066"/>
          </a:xfrm>
          <a:prstGeom prst="rect">
            <a:avLst/>
          </a:prstGeom>
        </p:spPr>
      </p:pic>
    </p:spTree>
    <p:extLst>
      <p:ext uri="{BB962C8B-B14F-4D97-AF65-F5344CB8AC3E}">
        <p14:creationId xmlns:p14="http://schemas.microsoft.com/office/powerpoint/2010/main" val="2016696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3AE4C-B054-40B0-BCFD-B61275CBDE9F}" type="slidenum">
              <a:rPr lang="en-US" b="1">
                <a:solidFill>
                  <a:srgbClr val="546882"/>
                </a:solidFill>
                <a:latin typeface="Helvetica Neue"/>
              </a:rPr>
              <a:t>21</a:t>
            </a:fld>
            <a:endParaRPr lang="en-US" b="1" dirty="0">
              <a:solidFill>
                <a:srgbClr val="546882"/>
              </a:solidFill>
              <a:latin typeface="Helvetica Neue"/>
            </a:endParaRPr>
          </a:p>
        </p:txBody>
      </p:sp>
      <p:sp>
        <p:nvSpPr>
          <p:cNvPr id="19" name="Title 1"/>
          <p:cNvSpPr>
            <a:spLocks noGrp="1"/>
          </p:cNvSpPr>
          <p:nvPr>
            <p:ph type="title"/>
          </p:nvPr>
        </p:nvSpPr>
        <p:spPr>
          <a:xfrm>
            <a:off x="663602" y="72114"/>
            <a:ext cx="6564512" cy="1325563"/>
          </a:xfrm>
        </p:spPr>
        <p:txBody>
          <a:bodyPr>
            <a:normAutofit/>
          </a:bodyPr>
          <a:lstStyle/>
          <a:p>
            <a:r>
              <a:rPr lang="es-ES" sz="3800" dirty="0"/>
              <a:t>SuSy – Submit Manuscript</a:t>
            </a:r>
          </a:p>
        </p:txBody>
      </p:sp>
      <p:pic>
        <p:nvPicPr>
          <p:cNvPr id="5" name="Picture 4"/>
          <p:cNvPicPr>
            <a:picLocks noChangeAspect="1"/>
          </p:cNvPicPr>
          <p:nvPr/>
        </p:nvPicPr>
        <p:blipFill rotWithShape="1">
          <a:blip r:embed="rId3"/>
          <a:srcRect l="6042" t="44071" r="79896" b="34353"/>
          <a:stretch/>
        </p:blipFill>
        <p:spPr>
          <a:xfrm>
            <a:off x="419330" y="1997117"/>
            <a:ext cx="1685695" cy="1454115"/>
          </a:xfrm>
          <a:prstGeom prst="rect">
            <a:avLst/>
          </a:prstGeom>
        </p:spPr>
      </p:pic>
      <p:sp>
        <p:nvSpPr>
          <p:cNvPr id="9" name="Oval 8"/>
          <p:cNvSpPr/>
          <p:nvPr/>
        </p:nvSpPr>
        <p:spPr>
          <a:xfrm>
            <a:off x="493713" y="2276999"/>
            <a:ext cx="1257760" cy="233916"/>
          </a:xfrm>
          <a:prstGeom prst="ellipse">
            <a:avLst/>
          </a:prstGeom>
          <a:noFill/>
          <a:ln w="25400">
            <a:solidFill>
              <a:srgbClr val="E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Imagen 6"/>
          <p:cNvPicPr>
            <a:picLocks noChangeAspect="1"/>
          </p:cNvPicPr>
          <p:nvPr/>
        </p:nvPicPr>
        <p:blipFill>
          <a:blip r:embed="rId4"/>
          <a:stretch>
            <a:fillRect/>
          </a:stretch>
        </p:blipFill>
        <p:spPr>
          <a:xfrm>
            <a:off x="2686050" y="1200151"/>
            <a:ext cx="5633357" cy="4929187"/>
          </a:xfrm>
          <a:prstGeom prst="rect">
            <a:avLst/>
          </a:prstGeom>
        </p:spPr>
      </p:pic>
      <p:pic>
        <p:nvPicPr>
          <p:cNvPr id="12" name="Picture 11">
            <a:extLst>
              <a:ext uri="{FF2B5EF4-FFF2-40B4-BE49-F238E27FC236}">
                <a16:creationId xmlns:a16="http://schemas.microsoft.com/office/drawing/2014/main" id="{40005E9B-9E04-4C8C-BD8F-2CA17FBFED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6877" y="-1878"/>
            <a:ext cx="1095469" cy="722066"/>
          </a:xfrm>
          <a:prstGeom prst="rect">
            <a:avLst/>
          </a:prstGeom>
        </p:spPr>
      </p:pic>
    </p:spTree>
    <p:extLst>
      <p:ext uri="{BB962C8B-B14F-4D97-AF65-F5344CB8AC3E}">
        <p14:creationId xmlns:p14="http://schemas.microsoft.com/office/powerpoint/2010/main" val="127554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3AE4C-B054-40B0-BCFD-B61275CBDE9F}" type="slidenum">
              <a:rPr lang="en-US" b="1">
                <a:solidFill>
                  <a:srgbClr val="546882"/>
                </a:solidFill>
                <a:latin typeface="Helvetica Neue"/>
              </a:rPr>
              <a:t>22</a:t>
            </a:fld>
            <a:endParaRPr lang="en-US" b="1" dirty="0">
              <a:solidFill>
                <a:srgbClr val="546882"/>
              </a:solidFill>
              <a:latin typeface="Helvetica Neue"/>
            </a:endParaRPr>
          </a:p>
        </p:txBody>
      </p:sp>
      <p:sp>
        <p:nvSpPr>
          <p:cNvPr id="19" name="Title 1"/>
          <p:cNvSpPr>
            <a:spLocks noGrp="1"/>
          </p:cNvSpPr>
          <p:nvPr>
            <p:ph type="title"/>
          </p:nvPr>
        </p:nvSpPr>
        <p:spPr>
          <a:xfrm>
            <a:off x="663602" y="72114"/>
            <a:ext cx="6564512" cy="1325563"/>
          </a:xfrm>
        </p:spPr>
        <p:txBody>
          <a:bodyPr>
            <a:normAutofit/>
          </a:bodyPr>
          <a:lstStyle/>
          <a:p>
            <a:r>
              <a:rPr lang="es-ES" sz="3800" dirty="0">
                <a:latin typeface="Helvetica Neue"/>
              </a:rPr>
              <a:t>MDPI Sciforum</a:t>
            </a:r>
          </a:p>
        </p:txBody>
      </p:sp>
      <p:pic>
        <p:nvPicPr>
          <p:cNvPr id="11" name="Picture 2" descr="http://www.sciforum.net/bundles/sciforumversion2/images/design/new/logo_schwarz.png?ver=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3017" y="3395293"/>
            <a:ext cx="2763196" cy="792000"/>
          </a:xfrm>
          <a:prstGeom prst="rect">
            <a:avLst/>
          </a:prstGeom>
          <a:noFill/>
          <a:effectLst/>
          <a:extLst>
            <a:ext uri="{909E8E84-426E-40dd-AFC4-6F175D3DCCD1}">
              <a14:hiddenFill xmlns="" xmlns:a14="http://schemas.microsoft.com/office/drawing/2010/main">
                <a:solidFill>
                  <a:srgbClr val="FFFFFF"/>
                </a:solidFill>
              </a14:hiddenFill>
            </a:ext>
          </a:extLst>
        </p:spPr>
      </p:pic>
      <p:sp>
        <p:nvSpPr>
          <p:cNvPr id="12" name="Rounded Rectangle 8"/>
          <p:cNvSpPr/>
          <p:nvPr/>
        </p:nvSpPr>
        <p:spPr>
          <a:xfrm>
            <a:off x="6096712" y="4024466"/>
            <a:ext cx="2250874" cy="823974"/>
          </a:xfrm>
          <a:prstGeom prst="roundRect">
            <a:avLst/>
          </a:prstGeom>
          <a:solidFill>
            <a:srgbClr val="54688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a:solidFill>
                  <a:schemeClr val="bg1"/>
                </a:solidFill>
                <a:latin typeface="Helvetica Neue"/>
                <a:cs typeface="Arial" panose="020B0604020202020204" pitchFamily="34" charset="0"/>
              </a:rPr>
              <a:t>Grupos de Discusión</a:t>
            </a:r>
            <a:endParaRPr lang="de-CH" sz="2400" b="1" i="1" dirty="0">
              <a:solidFill>
                <a:schemeClr val="bg1"/>
              </a:solidFill>
              <a:latin typeface="Helvetica Neue"/>
              <a:cs typeface="Arial" panose="020B0604020202020204" pitchFamily="34" charset="0"/>
            </a:endParaRPr>
          </a:p>
        </p:txBody>
      </p:sp>
      <p:sp>
        <p:nvSpPr>
          <p:cNvPr id="13" name="Rounded Rectangle 10"/>
          <p:cNvSpPr/>
          <p:nvPr/>
        </p:nvSpPr>
        <p:spPr>
          <a:xfrm>
            <a:off x="766916" y="2730973"/>
            <a:ext cx="2267439" cy="823453"/>
          </a:xfrm>
          <a:prstGeom prst="round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a:solidFill>
                  <a:schemeClr val="bg1"/>
                </a:solidFill>
                <a:latin typeface="Helvetica Neue"/>
                <a:cs typeface="Arial" panose="020B0604020202020204" pitchFamily="34" charset="0"/>
              </a:rPr>
              <a:t>Conferencias Electrónicas</a:t>
            </a:r>
            <a:endParaRPr lang="de-CH" sz="2400" b="1" i="1" dirty="0">
              <a:solidFill>
                <a:schemeClr val="bg1"/>
              </a:solidFill>
              <a:latin typeface="Helvetica Neue"/>
              <a:cs typeface="Arial" panose="020B0604020202020204" pitchFamily="34" charset="0"/>
            </a:endParaRPr>
          </a:p>
        </p:txBody>
      </p:sp>
      <p:sp>
        <p:nvSpPr>
          <p:cNvPr id="14" name="Rounded Rectangle 12"/>
          <p:cNvSpPr/>
          <p:nvPr/>
        </p:nvSpPr>
        <p:spPr>
          <a:xfrm>
            <a:off x="766916" y="4020323"/>
            <a:ext cx="2267673" cy="823974"/>
          </a:xfrm>
          <a:prstGeom prst="round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a:solidFill>
                  <a:schemeClr val="bg1"/>
                </a:solidFill>
                <a:latin typeface="Helvetica Neue"/>
                <a:cs typeface="Arial" panose="020B0604020202020204" pitchFamily="34" charset="0"/>
              </a:rPr>
              <a:t>Grupos de Colaboración</a:t>
            </a:r>
            <a:endParaRPr lang="de-CH" sz="2400" b="1" i="1" dirty="0">
              <a:solidFill>
                <a:schemeClr val="bg1"/>
              </a:solidFill>
              <a:latin typeface="Helvetica Neue"/>
              <a:cs typeface="Arial" panose="020B0604020202020204" pitchFamily="34" charset="0"/>
            </a:endParaRPr>
          </a:p>
        </p:txBody>
      </p:sp>
      <p:sp>
        <p:nvSpPr>
          <p:cNvPr id="16" name="Rounded Rectangle 16"/>
          <p:cNvSpPr/>
          <p:nvPr/>
        </p:nvSpPr>
        <p:spPr>
          <a:xfrm>
            <a:off x="3434085" y="4900270"/>
            <a:ext cx="2522127" cy="1297003"/>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a:solidFill>
                  <a:schemeClr val="bg1"/>
                </a:solidFill>
                <a:latin typeface="Helvetica Neue"/>
                <a:cs typeface="Arial" panose="020B0604020202020204" pitchFamily="34" charset="0"/>
              </a:rPr>
              <a:t>Motor de búsqueda</a:t>
            </a:r>
          </a:p>
        </p:txBody>
      </p:sp>
      <p:sp>
        <p:nvSpPr>
          <p:cNvPr id="17" name="Rounded Rectangle 13"/>
          <p:cNvSpPr/>
          <p:nvPr/>
        </p:nvSpPr>
        <p:spPr>
          <a:xfrm>
            <a:off x="6096945" y="2730452"/>
            <a:ext cx="2250641" cy="823974"/>
          </a:xfrm>
          <a:prstGeom prst="roundRect">
            <a:avLst/>
          </a:prstGeom>
          <a:solidFill>
            <a:srgbClr val="FF6600"/>
          </a:solidFill>
          <a:ln w="3810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a:solidFill>
                  <a:schemeClr val="bg1"/>
                </a:solidFill>
                <a:latin typeface="Helvetica Neue"/>
                <a:cs typeface="Arial" panose="020B0604020202020204" pitchFamily="34" charset="0"/>
              </a:rPr>
              <a:t>Conferencias Físicas</a:t>
            </a:r>
            <a:endParaRPr lang="de-CH" sz="2400" b="1" i="1" dirty="0">
              <a:solidFill>
                <a:schemeClr val="bg1"/>
              </a:solidFill>
              <a:latin typeface="Helvetica Neue"/>
              <a:cs typeface="Arial" panose="020B0604020202020204" pitchFamily="34" charset="0"/>
            </a:endParaRPr>
          </a:p>
        </p:txBody>
      </p:sp>
      <p:sp>
        <p:nvSpPr>
          <p:cNvPr id="20" name="Rounded Rectangle 16"/>
          <p:cNvSpPr/>
          <p:nvPr/>
        </p:nvSpPr>
        <p:spPr>
          <a:xfrm>
            <a:off x="3501103" y="1309368"/>
            <a:ext cx="2388090" cy="1509394"/>
          </a:xfrm>
          <a:prstGeom prst="round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400" b="1" dirty="0">
              <a:solidFill>
                <a:schemeClr val="bg1"/>
              </a:solidFill>
              <a:latin typeface="Helvetica Neue"/>
              <a:cs typeface="Arial" panose="020B0604020202020204" pitchFamily="34" charset="0"/>
            </a:endParaRPr>
          </a:p>
          <a:p>
            <a:pPr algn="ctr"/>
            <a:r>
              <a:rPr lang="de-CH" sz="2400" b="1" dirty="0">
                <a:solidFill>
                  <a:schemeClr val="bg1"/>
                </a:solidFill>
                <a:latin typeface="Helvetica Neue"/>
                <a:cs typeface="Arial" panose="020B0604020202020204" pitchFamily="34" charset="0"/>
              </a:rPr>
              <a:t>Compartir e Intercambir Archivos Online</a:t>
            </a:r>
            <a:endParaRPr lang="de-CH" sz="2400" b="1" i="1" dirty="0">
              <a:solidFill>
                <a:schemeClr val="bg1"/>
              </a:solidFill>
              <a:latin typeface="Helvetica Neue"/>
              <a:cs typeface="Arial" panose="020B0604020202020204" pitchFamily="34" charset="0"/>
            </a:endParaRPr>
          </a:p>
          <a:p>
            <a:pPr algn="ctr"/>
            <a:endParaRPr lang="de-CH" sz="2400" b="1" i="1" dirty="0">
              <a:solidFill>
                <a:schemeClr val="bg1"/>
              </a:solidFill>
              <a:latin typeface="Helvetica Neue"/>
              <a:cs typeface="Arial" panose="020B0604020202020204" pitchFamily="34" charset="0"/>
            </a:endParaRPr>
          </a:p>
        </p:txBody>
      </p:sp>
      <p:pic>
        <p:nvPicPr>
          <p:cNvPr id="21" name="Picture 20">
            <a:extLst>
              <a:ext uri="{FF2B5EF4-FFF2-40B4-BE49-F238E27FC236}">
                <a16:creationId xmlns:a16="http://schemas.microsoft.com/office/drawing/2014/main" id="{A3D6595C-BDAA-47E2-9121-706C0A312F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6877" y="-1878"/>
            <a:ext cx="1095469" cy="722066"/>
          </a:xfrm>
          <a:prstGeom prst="rect">
            <a:avLst/>
          </a:prstGeom>
        </p:spPr>
      </p:pic>
    </p:spTree>
    <p:extLst>
      <p:ext uri="{BB962C8B-B14F-4D97-AF65-F5344CB8AC3E}">
        <p14:creationId xmlns:p14="http://schemas.microsoft.com/office/powerpoint/2010/main" val="33973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43AE4C-B054-40B0-BCFD-B61275CBDE9F}" type="slidenum">
              <a:rPr lang="en-US" b="1">
                <a:solidFill>
                  <a:srgbClr val="546882"/>
                </a:solidFill>
                <a:latin typeface="Helvetica Neue"/>
              </a:rPr>
              <a:t>23</a:t>
            </a:fld>
            <a:endParaRPr lang="en-US" b="1" dirty="0">
              <a:solidFill>
                <a:srgbClr val="546882"/>
              </a:solidFill>
              <a:latin typeface="Helvetica Neue"/>
            </a:endParaRPr>
          </a:p>
        </p:txBody>
      </p:sp>
      <p:sp>
        <p:nvSpPr>
          <p:cNvPr id="19" name="Title 1"/>
          <p:cNvSpPr>
            <a:spLocks noGrp="1"/>
          </p:cNvSpPr>
          <p:nvPr>
            <p:ph type="title"/>
          </p:nvPr>
        </p:nvSpPr>
        <p:spPr>
          <a:xfrm>
            <a:off x="663602" y="72114"/>
            <a:ext cx="6564512" cy="1325563"/>
          </a:xfrm>
        </p:spPr>
        <p:txBody>
          <a:bodyPr>
            <a:normAutofit/>
          </a:bodyPr>
          <a:lstStyle/>
          <a:p>
            <a:r>
              <a:rPr lang="es-ES" sz="3800" dirty="0">
                <a:latin typeface="Helvetica Neue"/>
              </a:rPr>
              <a:t>MDPI Preprints</a:t>
            </a: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640" y="3373954"/>
            <a:ext cx="2566168" cy="82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ounded Rectangle 8"/>
          <p:cNvSpPr/>
          <p:nvPr/>
        </p:nvSpPr>
        <p:spPr>
          <a:xfrm>
            <a:off x="6096712" y="4024466"/>
            <a:ext cx="2418638" cy="823974"/>
          </a:xfrm>
          <a:prstGeom prst="roundRect">
            <a:avLst/>
          </a:prstGeom>
          <a:solidFill>
            <a:srgbClr val="54688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a:solidFill>
                  <a:schemeClr val="bg1"/>
                </a:solidFill>
                <a:latin typeface="Helvetica Neue"/>
                <a:cs typeface="Arial" panose="020B0604020202020204" pitchFamily="34" charset="0"/>
              </a:rPr>
              <a:t>Citación Inmediata</a:t>
            </a:r>
            <a:endParaRPr lang="de-CH" sz="2400" b="1" i="1" dirty="0">
              <a:solidFill>
                <a:schemeClr val="bg1"/>
              </a:solidFill>
              <a:latin typeface="Helvetica Neue"/>
              <a:cs typeface="Arial" panose="020B0604020202020204" pitchFamily="34" charset="0"/>
            </a:endParaRPr>
          </a:p>
        </p:txBody>
      </p:sp>
      <p:sp>
        <p:nvSpPr>
          <p:cNvPr id="22" name="Rounded Rectangle 10"/>
          <p:cNvSpPr/>
          <p:nvPr/>
        </p:nvSpPr>
        <p:spPr>
          <a:xfrm>
            <a:off x="928120" y="2730973"/>
            <a:ext cx="2257531" cy="823453"/>
          </a:xfrm>
          <a:prstGeom prst="round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a:solidFill>
                  <a:schemeClr val="bg1"/>
                </a:solidFill>
                <a:latin typeface="Helvetica Neue"/>
                <a:cs typeface="Arial" panose="020B0604020202020204" pitchFamily="34" charset="0"/>
              </a:rPr>
              <a:t>Búsqueda Optimizada</a:t>
            </a:r>
            <a:endParaRPr lang="de-CH" sz="2400" b="1" i="1" dirty="0">
              <a:solidFill>
                <a:schemeClr val="bg1"/>
              </a:solidFill>
              <a:latin typeface="Helvetica Neue"/>
              <a:cs typeface="Arial" panose="020B0604020202020204" pitchFamily="34" charset="0"/>
            </a:endParaRPr>
          </a:p>
        </p:txBody>
      </p:sp>
      <p:sp>
        <p:nvSpPr>
          <p:cNvPr id="23" name="Rounded Rectangle 12"/>
          <p:cNvSpPr/>
          <p:nvPr/>
        </p:nvSpPr>
        <p:spPr>
          <a:xfrm>
            <a:off x="928354" y="4020323"/>
            <a:ext cx="2257298" cy="823974"/>
          </a:xfrm>
          <a:prstGeom prst="round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a:solidFill>
                  <a:schemeClr val="bg1"/>
                </a:solidFill>
                <a:latin typeface="Helvetica Neue"/>
                <a:cs typeface="Arial" panose="020B0604020202020204" pitchFamily="34" charset="0"/>
              </a:rPr>
              <a:t>Actualización Inmediata</a:t>
            </a:r>
            <a:endParaRPr lang="de-CH" sz="2400" b="1" i="1" dirty="0">
              <a:solidFill>
                <a:schemeClr val="bg1"/>
              </a:solidFill>
              <a:latin typeface="Helvetica Neue"/>
              <a:cs typeface="Arial" panose="020B0604020202020204" pitchFamily="34" charset="0"/>
            </a:endParaRPr>
          </a:p>
        </p:txBody>
      </p:sp>
      <p:sp>
        <p:nvSpPr>
          <p:cNvPr id="24" name="Rounded Rectangle 16"/>
          <p:cNvSpPr/>
          <p:nvPr/>
        </p:nvSpPr>
        <p:spPr>
          <a:xfrm>
            <a:off x="3568123" y="4898084"/>
            <a:ext cx="2031204" cy="1297003"/>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a:solidFill>
                  <a:schemeClr val="bg1"/>
                </a:solidFill>
                <a:latin typeface="Helvetica Neue"/>
                <a:cs typeface="Arial" panose="020B0604020202020204" pitchFamily="34" charset="0"/>
              </a:rPr>
              <a:t>Compartir Contenido Online</a:t>
            </a:r>
            <a:endParaRPr lang="de-CH" sz="2400" b="1" i="1" dirty="0">
              <a:solidFill>
                <a:schemeClr val="bg1"/>
              </a:solidFill>
              <a:latin typeface="Helvetica Neue"/>
              <a:cs typeface="Arial" panose="020B0604020202020204" pitchFamily="34" charset="0"/>
            </a:endParaRPr>
          </a:p>
        </p:txBody>
      </p:sp>
      <p:sp>
        <p:nvSpPr>
          <p:cNvPr id="25" name="Rounded Rectangle 13"/>
          <p:cNvSpPr/>
          <p:nvPr/>
        </p:nvSpPr>
        <p:spPr>
          <a:xfrm>
            <a:off x="6096946" y="2648795"/>
            <a:ext cx="2418404" cy="1135553"/>
          </a:xfrm>
          <a:prstGeom prst="roundRect">
            <a:avLst/>
          </a:prstGeom>
          <a:solidFill>
            <a:srgbClr val="FF6600"/>
          </a:solidFill>
          <a:ln w="3810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a:solidFill>
                  <a:schemeClr val="bg1"/>
                </a:solidFill>
                <a:latin typeface="Helvetica Neue"/>
                <a:cs typeface="Arial" panose="020B0604020202020204" pitchFamily="34" charset="0"/>
              </a:rPr>
              <a:t>Achivamiento Permanente (DOI)</a:t>
            </a:r>
            <a:endParaRPr lang="de-CH" sz="2400" b="1" i="1" dirty="0">
              <a:solidFill>
                <a:schemeClr val="bg1"/>
              </a:solidFill>
              <a:latin typeface="Helvetica Neue"/>
              <a:cs typeface="Arial" panose="020B0604020202020204" pitchFamily="34" charset="0"/>
            </a:endParaRPr>
          </a:p>
        </p:txBody>
      </p:sp>
      <p:sp>
        <p:nvSpPr>
          <p:cNvPr id="26" name="Rounded Rectangle 16"/>
          <p:cNvSpPr/>
          <p:nvPr/>
        </p:nvSpPr>
        <p:spPr>
          <a:xfrm>
            <a:off x="3568123" y="1351793"/>
            <a:ext cx="2183748" cy="1297003"/>
          </a:xfrm>
          <a:prstGeom prst="round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a:solidFill>
                  <a:schemeClr val="bg1"/>
                </a:solidFill>
                <a:latin typeface="Helvetica Neue"/>
                <a:cs typeface="Arial" panose="020B0604020202020204" pitchFamily="34" charset="0"/>
              </a:rPr>
              <a:t>Información de Todos los Campos</a:t>
            </a:r>
            <a:endParaRPr lang="de-CH" sz="2400" b="1" i="1" dirty="0">
              <a:solidFill>
                <a:schemeClr val="bg1"/>
              </a:solidFill>
              <a:latin typeface="Helvetica Neue"/>
              <a:cs typeface="Arial" panose="020B0604020202020204" pitchFamily="34" charset="0"/>
            </a:endParaRPr>
          </a:p>
        </p:txBody>
      </p:sp>
      <p:pic>
        <p:nvPicPr>
          <p:cNvPr id="15" name="Picture 14">
            <a:extLst>
              <a:ext uri="{FF2B5EF4-FFF2-40B4-BE49-F238E27FC236}">
                <a16:creationId xmlns:a16="http://schemas.microsoft.com/office/drawing/2014/main" id="{76C726FA-2A18-40FA-9AC9-85EB61CC02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6877" y="-1878"/>
            <a:ext cx="1095469" cy="722066"/>
          </a:xfrm>
          <a:prstGeom prst="rect">
            <a:avLst/>
          </a:prstGeom>
        </p:spPr>
      </p:pic>
    </p:spTree>
    <p:extLst>
      <p:ext uri="{BB962C8B-B14F-4D97-AF65-F5344CB8AC3E}">
        <p14:creationId xmlns:p14="http://schemas.microsoft.com/office/powerpoint/2010/main" val="4027802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D04E-0F8D-49BC-AFCC-AD3C7D269E29}"/>
              </a:ext>
            </a:extLst>
          </p:cNvPr>
          <p:cNvSpPr>
            <a:spLocks noGrp="1"/>
          </p:cNvSpPr>
          <p:nvPr>
            <p:ph type="title"/>
          </p:nvPr>
        </p:nvSpPr>
        <p:spPr/>
        <p:txBody>
          <a:bodyPr>
            <a:normAutofit/>
          </a:bodyPr>
          <a:lstStyle/>
          <a:p>
            <a:r>
              <a:rPr lang="en-US" sz="3600" dirty="0">
                <a:latin typeface="Helvetica Neue"/>
              </a:rPr>
              <a:t>MDPI books</a:t>
            </a:r>
          </a:p>
        </p:txBody>
      </p:sp>
      <p:sp>
        <p:nvSpPr>
          <p:cNvPr id="4" name="Slide Number Placeholder 3">
            <a:extLst>
              <a:ext uri="{FF2B5EF4-FFF2-40B4-BE49-F238E27FC236}">
                <a16:creationId xmlns:a16="http://schemas.microsoft.com/office/drawing/2014/main" id="{0098BC45-7327-4150-9D48-1B1D55E406CB}"/>
              </a:ext>
            </a:extLst>
          </p:cNvPr>
          <p:cNvSpPr>
            <a:spLocks noGrp="1"/>
          </p:cNvSpPr>
          <p:nvPr>
            <p:ph type="sldNum" sz="quarter" idx="12"/>
          </p:nvPr>
        </p:nvSpPr>
        <p:spPr/>
        <p:txBody>
          <a:bodyPr/>
          <a:lstStyle/>
          <a:p>
            <a:fld id="{7943AE4C-B054-40B0-BCFD-B61275CBDE9F}" type="slidenum">
              <a:rPr lang="en-US" smtClean="0"/>
              <a:t>24</a:t>
            </a:fld>
            <a:endParaRPr lang="en-US" dirty="0"/>
          </a:p>
        </p:txBody>
      </p:sp>
      <p:pic>
        <p:nvPicPr>
          <p:cNvPr id="5" name="Picture 2">
            <a:extLst>
              <a:ext uri="{FF2B5EF4-FFF2-40B4-BE49-F238E27FC236}">
                <a16:creationId xmlns:a16="http://schemas.microsoft.com/office/drawing/2014/main" id="{F3F392F8-4FDB-4D2B-AE7E-2615723780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8457" y="3233280"/>
            <a:ext cx="3406087" cy="925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8699BC4E-773D-41BA-B431-F1F0E3DE5C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6877" y="-1878"/>
            <a:ext cx="1095469" cy="722066"/>
          </a:xfrm>
          <a:prstGeom prst="rect">
            <a:avLst/>
          </a:prstGeom>
        </p:spPr>
      </p:pic>
      <p:sp>
        <p:nvSpPr>
          <p:cNvPr id="8" name="Rounded Rectangle 8">
            <a:extLst>
              <a:ext uri="{FF2B5EF4-FFF2-40B4-BE49-F238E27FC236}">
                <a16:creationId xmlns:a16="http://schemas.microsoft.com/office/drawing/2014/main" id="{809DA608-FCB7-4285-A96D-8CDB7D5B8374}"/>
              </a:ext>
            </a:extLst>
          </p:cNvPr>
          <p:cNvSpPr/>
          <p:nvPr/>
        </p:nvSpPr>
        <p:spPr>
          <a:xfrm>
            <a:off x="6096712" y="4024466"/>
            <a:ext cx="2418638" cy="823974"/>
          </a:xfrm>
          <a:prstGeom prst="roundRect">
            <a:avLst/>
          </a:prstGeom>
          <a:solidFill>
            <a:srgbClr val="54688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Helvetica Neue"/>
                <a:cs typeface="Arial" panose="020B0604020202020204" pitchFamily="34" charset="0"/>
              </a:rPr>
              <a:t>Print on demand</a:t>
            </a:r>
          </a:p>
        </p:txBody>
      </p:sp>
      <p:sp>
        <p:nvSpPr>
          <p:cNvPr id="11" name="Rounded Rectangle 12">
            <a:extLst>
              <a:ext uri="{FF2B5EF4-FFF2-40B4-BE49-F238E27FC236}">
                <a16:creationId xmlns:a16="http://schemas.microsoft.com/office/drawing/2014/main" id="{1ABA8315-F0B0-4614-9C58-F6FFF03703E5}"/>
              </a:ext>
            </a:extLst>
          </p:cNvPr>
          <p:cNvSpPr/>
          <p:nvPr/>
        </p:nvSpPr>
        <p:spPr>
          <a:xfrm>
            <a:off x="669224" y="3678032"/>
            <a:ext cx="2257298" cy="2340816"/>
          </a:xfrm>
          <a:prstGeom prst="round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a:solidFill>
                  <a:schemeClr val="bg1"/>
                </a:solidFill>
                <a:latin typeface="Helvetica Neue"/>
                <a:cs typeface="Arial" panose="020B0604020202020204" pitchFamily="34" charset="0"/>
              </a:rPr>
              <a:t>Alta </a:t>
            </a:r>
            <a:r>
              <a:rPr lang="es-ES" sz="2400" b="1" dirty="0">
                <a:solidFill>
                  <a:schemeClr val="bg1"/>
                </a:solidFill>
                <a:latin typeface="Helvetica Neue"/>
                <a:cs typeface="Arial" panose="020B0604020202020204" pitchFamily="34" charset="0"/>
              </a:rPr>
              <a:t>visibilidad: </a:t>
            </a:r>
            <a:r>
              <a:rPr lang="en-US" sz="2400" b="1" dirty="0">
                <a:solidFill>
                  <a:schemeClr val="bg1"/>
                </a:solidFill>
                <a:latin typeface="Helvetica Neue"/>
                <a:cs typeface="Arial" panose="020B0604020202020204" pitchFamily="34" charset="0"/>
              </a:rPr>
              <a:t>directory of Open Access Books</a:t>
            </a:r>
            <a:endParaRPr lang="en-US" sz="2400" b="1" i="1" dirty="0">
              <a:solidFill>
                <a:schemeClr val="bg1"/>
              </a:solidFill>
              <a:latin typeface="Helvetica Neue"/>
              <a:cs typeface="Arial" panose="020B0604020202020204" pitchFamily="34" charset="0"/>
            </a:endParaRPr>
          </a:p>
        </p:txBody>
      </p:sp>
      <p:sp>
        <p:nvSpPr>
          <p:cNvPr id="12" name="Rounded Rectangle 16">
            <a:extLst>
              <a:ext uri="{FF2B5EF4-FFF2-40B4-BE49-F238E27FC236}">
                <a16:creationId xmlns:a16="http://schemas.microsoft.com/office/drawing/2014/main" id="{043EB057-4B79-4908-9B18-E3E52DE5D061}"/>
              </a:ext>
            </a:extLst>
          </p:cNvPr>
          <p:cNvSpPr/>
          <p:nvPr/>
        </p:nvSpPr>
        <p:spPr>
          <a:xfrm>
            <a:off x="3568123" y="4898084"/>
            <a:ext cx="2031204" cy="1297003"/>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Helvetica Neue"/>
                <a:cs typeface="Arial" panose="020B0604020202020204" pitchFamily="34" charset="0"/>
              </a:rPr>
              <a:t>Publicación rápida</a:t>
            </a:r>
            <a:endParaRPr lang="es-ES" sz="2400" b="1" i="1" dirty="0">
              <a:solidFill>
                <a:schemeClr val="bg1"/>
              </a:solidFill>
              <a:latin typeface="Helvetica Neue"/>
              <a:cs typeface="Arial" panose="020B0604020202020204" pitchFamily="34" charset="0"/>
            </a:endParaRPr>
          </a:p>
        </p:txBody>
      </p:sp>
      <p:sp>
        <p:nvSpPr>
          <p:cNvPr id="13" name="Rounded Rectangle 13">
            <a:extLst>
              <a:ext uri="{FF2B5EF4-FFF2-40B4-BE49-F238E27FC236}">
                <a16:creationId xmlns:a16="http://schemas.microsoft.com/office/drawing/2014/main" id="{DC1FF6B4-554B-4B8D-A639-719A6A3FCF97}"/>
              </a:ext>
            </a:extLst>
          </p:cNvPr>
          <p:cNvSpPr/>
          <p:nvPr/>
        </p:nvSpPr>
        <p:spPr>
          <a:xfrm>
            <a:off x="6096946" y="2648795"/>
            <a:ext cx="2418404" cy="1135553"/>
          </a:xfrm>
          <a:prstGeom prst="roundRect">
            <a:avLst/>
          </a:prstGeom>
          <a:solidFill>
            <a:srgbClr val="FF6600"/>
          </a:solidFill>
          <a:ln w="3810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a:solidFill>
                  <a:schemeClr val="bg1"/>
                </a:solidFill>
                <a:latin typeface="Helvetica Neue"/>
                <a:cs typeface="Arial" panose="020B0604020202020204" pitchFamily="34" charset="0"/>
              </a:rPr>
              <a:t>Peer Review</a:t>
            </a:r>
          </a:p>
        </p:txBody>
      </p:sp>
      <p:sp>
        <p:nvSpPr>
          <p:cNvPr id="14" name="Rounded Rectangle 16">
            <a:extLst>
              <a:ext uri="{FF2B5EF4-FFF2-40B4-BE49-F238E27FC236}">
                <a16:creationId xmlns:a16="http://schemas.microsoft.com/office/drawing/2014/main" id="{886EC1DE-CED0-4AED-8836-0DD07D3C038F}"/>
              </a:ext>
            </a:extLst>
          </p:cNvPr>
          <p:cNvSpPr/>
          <p:nvPr/>
        </p:nvSpPr>
        <p:spPr>
          <a:xfrm>
            <a:off x="3568123" y="1351793"/>
            <a:ext cx="2183748" cy="1297003"/>
          </a:xfrm>
          <a:prstGeom prst="round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2400" b="1" dirty="0">
                <a:solidFill>
                  <a:schemeClr val="bg1"/>
                </a:solidFill>
                <a:latin typeface="Helvetica Neue"/>
                <a:cs typeface="Arial" panose="020B0604020202020204" pitchFamily="34" charset="0"/>
              </a:rPr>
              <a:t>Open Access</a:t>
            </a:r>
            <a:endParaRPr lang="de-CH" sz="2400" b="1" i="1" dirty="0">
              <a:solidFill>
                <a:schemeClr val="bg1"/>
              </a:solidFill>
              <a:latin typeface="Helvetica Neue"/>
              <a:cs typeface="Arial" panose="020B0604020202020204" pitchFamily="34" charset="0"/>
            </a:endParaRPr>
          </a:p>
        </p:txBody>
      </p:sp>
      <p:sp>
        <p:nvSpPr>
          <p:cNvPr id="16" name="Rounded Rectangle 10">
            <a:extLst>
              <a:ext uri="{FF2B5EF4-FFF2-40B4-BE49-F238E27FC236}">
                <a16:creationId xmlns:a16="http://schemas.microsoft.com/office/drawing/2014/main" id="{4AB8FC5E-B3C3-4FB6-87B9-364328581B22}"/>
              </a:ext>
            </a:extLst>
          </p:cNvPr>
          <p:cNvSpPr/>
          <p:nvPr/>
        </p:nvSpPr>
        <p:spPr>
          <a:xfrm>
            <a:off x="669224" y="2202431"/>
            <a:ext cx="2257531" cy="1101317"/>
          </a:xfrm>
          <a:prstGeom prst="round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Helvetica Neue"/>
                <a:cs typeface="Arial" panose="020B0604020202020204" pitchFamily="34" charset="0"/>
              </a:rPr>
              <a:t>Diferentes formatos</a:t>
            </a:r>
          </a:p>
        </p:txBody>
      </p:sp>
    </p:spTree>
    <p:extLst>
      <p:ext uri="{BB962C8B-B14F-4D97-AF65-F5344CB8AC3E}">
        <p14:creationId xmlns:p14="http://schemas.microsoft.com/office/powerpoint/2010/main" val="601566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D04E-0F8D-49BC-AFCC-AD3C7D269E29}"/>
              </a:ext>
            </a:extLst>
          </p:cNvPr>
          <p:cNvSpPr>
            <a:spLocks noGrp="1"/>
          </p:cNvSpPr>
          <p:nvPr>
            <p:ph type="title"/>
          </p:nvPr>
        </p:nvSpPr>
        <p:spPr/>
        <p:txBody>
          <a:bodyPr>
            <a:normAutofit/>
          </a:bodyPr>
          <a:lstStyle/>
          <a:p>
            <a:r>
              <a:rPr lang="es-ES" sz="3600" dirty="0">
                <a:latin typeface="Helvetica Neue"/>
              </a:rPr>
              <a:t>Servicio de corrección de inglés</a:t>
            </a:r>
            <a:endParaRPr lang="en-US" sz="3600" dirty="0">
              <a:latin typeface="Helvetica Neue"/>
            </a:endParaRPr>
          </a:p>
        </p:txBody>
      </p:sp>
      <p:sp>
        <p:nvSpPr>
          <p:cNvPr id="4" name="Slide Number Placeholder 3">
            <a:extLst>
              <a:ext uri="{FF2B5EF4-FFF2-40B4-BE49-F238E27FC236}">
                <a16:creationId xmlns:a16="http://schemas.microsoft.com/office/drawing/2014/main" id="{0098BC45-7327-4150-9D48-1B1D55E406CB}"/>
              </a:ext>
            </a:extLst>
          </p:cNvPr>
          <p:cNvSpPr>
            <a:spLocks noGrp="1"/>
          </p:cNvSpPr>
          <p:nvPr>
            <p:ph type="sldNum" sz="quarter" idx="12"/>
          </p:nvPr>
        </p:nvSpPr>
        <p:spPr/>
        <p:txBody>
          <a:bodyPr/>
          <a:lstStyle/>
          <a:p>
            <a:fld id="{7943AE4C-B054-40B0-BCFD-B61275CBDE9F}" type="slidenum">
              <a:rPr lang="en-US" smtClean="0"/>
              <a:t>25</a:t>
            </a:fld>
            <a:endParaRPr lang="en-US" dirty="0"/>
          </a:p>
        </p:txBody>
      </p:sp>
      <p:pic>
        <p:nvPicPr>
          <p:cNvPr id="6" name="Picture 5">
            <a:extLst>
              <a:ext uri="{FF2B5EF4-FFF2-40B4-BE49-F238E27FC236}">
                <a16:creationId xmlns:a16="http://schemas.microsoft.com/office/drawing/2014/main" id="{8699BC4E-773D-41BA-B431-F1F0E3DE5C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6877" y="-1878"/>
            <a:ext cx="1095469" cy="722066"/>
          </a:xfrm>
          <a:prstGeom prst="rect">
            <a:avLst/>
          </a:prstGeom>
        </p:spPr>
      </p:pic>
      <p:sp>
        <p:nvSpPr>
          <p:cNvPr id="8" name="Rounded Rectangle 8">
            <a:extLst>
              <a:ext uri="{FF2B5EF4-FFF2-40B4-BE49-F238E27FC236}">
                <a16:creationId xmlns:a16="http://schemas.microsoft.com/office/drawing/2014/main" id="{809DA608-FCB7-4285-A96D-8CDB7D5B8374}"/>
              </a:ext>
            </a:extLst>
          </p:cNvPr>
          <p:cNvSpPr/>
          <p:nvPr/>
        </p:nvSpPr>
        <p:spPr>
          <a:xfrm>
            <a:off x="6096712" y="4024465"/>
            <a:ext cx="2418638" cy="1840003"/>
          </a:xfrm>
          <a:prstGeom prst="roundRect">
            <a:avLst/>
          </a:prstGeom>
          <a:solidFill>
            <a:srgbClr val="54688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Helvetica Neue"/>
                <a:cs typeface="Arial" panose="020B0604020202020204" pitchFamily="34" charset="0"/>
              </a:rPr>
              <a:t>Corrección del uso de términos técnicos comunes</a:t>
            </a:r>
            <a:endParaRPr lang="en-US" sz="2400" b="1" dirty="0">
              <a:solidFill>
                <a:schemeClr val="bg1"/>
              </a:solidFill>
              <a:latin typeface="Helvetica Neue"/>
              <a:cs typeface="Arial" panose="020B0604020202020204" pitchFamily="34" charset="0"/>
            </a:endParaRPr>
          </a:p>
        </p:txBody>
      </p:sp>
      <p:sp>
        <p:nvSpPr>
          <p:cNvPr id="11" name="Rounded Rectangle 12">
            <a:extLst>
              <a:ext uri="{FF2B5EF4-FFF2-40B4-BE49-F238E27FC236}">
                <a16:creationId xmlns:a16="http://schemas.microsoft.com/office/drawing/2014/main" id="{1ABA8315-F0B0-4614-9C58-F6FFF03703E5}"/>
              </a:ext>
            </a:extLst>
          </p:cNvPr>
          <p:cNvSpPr/>
          <p:nvPr/>
        </p:nvSpPr>
        <p:spPr>
          <a:xfrm>
            <a:off x="669224" y="3815490"/>
            <a:ext cx="2443253" cy="2331884"/>
          </a:xfrm>
          <a:prstGeom prst="round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Helvetica Neue"/>
                <a:cs typeface="Arial" panose="020B0604020202020204" pitchFamily="34" charset="0"/>
              </a:rPr>
              <a:t>Los manuscritos son editados y devueltos a los autores en dos días</a:t>
            </a:r>
            <a:endParaRPr lang="en-US" sz="2400" b="1" i="1" dirty="0">
              <a:solidFill>
                <a:schemeClr val="bg1"/>
              </a:solidFill>
              <a:latin typeface="Helvetica Neue"/>
              <a:cs typeface="Arial" panose="020B0604020202020204" pitchFamily="34" charset="0"/>
            </a:endParaRPr>
          </a:p>
        </p:txBody>
      </p:sp>
      <p:sp>
        <p:nvSpPr>
          <p:cNvPr id="12" name="Rounded Rectangle 16">
            <a:extLst>
              <a:ext uri="{FF2B5EF4-FFF2-40B4-BE49-F238E27FC236}">
                <a16:creationId xmlns:a16="http://schemas.microsoft.com/office/drawing/2014/main" id="{043EB057-4B79-4908-9B18-E3E52DE5D061}"/>
              </a:ext>
            </a:extLst>
          </p:cNvPr>
          <p:cNvSpPr/>
          <p:nvPr/>
        </p:nvSpPr>
        <p:spPr>
          <a:xfrm>
            <a:off x="3568123" y="4898084"/>
            <a:ext cx="2031204" cy="1297003"/>
          </a:xfrm>
          <a:prstGeom prst="round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Helvetica Neue"/>
                <a:cs typeface="Arial" panose="020B0604020202020204" pitchFamily="34" charset="0"/>
              </a:rPr>
              <a:t>Precio competitivo</a:t>
            </a:r>
            <a:endParaRPr lang="es-ES" sz="2400" b="1" i="1" dirty="0">
              <a:solidFill>
                <a:schemeClr val="bg1"/>
              </a:solidFill>
              <a:latin typeface="Helvetica Neue"/>
              <a:cs typeface="Arial" panose="020B0604020202020204" pitchFamily="34" charset="0"/>
            </a:endParaRPr>
          </a:p>
        </p:txBody>
      </p:sp>
      <p:sp>
        <p:nvSpPr>
          <p:cNvPr id="13" name="Rounded Rectangle 13">
            <a:extLst>
              <a:ext uri="{FF2B5EF4-FFF2-40B4-BE49-F238E27FC236}">
                <a16:creationId xmlns:a16="http://schemas.microsoft.com/office/drawing/2014/main" id="{DC1FF6B4-554B-4B8D-A639-719A6A3FCF97}"/>
              </a:ext>
            </a:extLst>
          </p:cNvPr>
          <p:cNvSpPr/>
          <p:nvPr/>
        </p:nvSpPr>
        <p:spPr>
          <a:xfrm>
            <a:off x="6096946" y="1863969"/>
            <a:ext cx="2594398" cy="1920379"/>
          </a:xfrm>
          <a:prstGeom prst="roundRect">
            <a:avLst/>
          </a:prstGeom>
          <a:solidFill>
            <a:srgbClr val="FF6600"/>
          </a:solidFill>
          <a:ln w="38100">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Helvetica Neue"/>
                <a:cs typeface="Arial" panose="020B0604020202020204" pitchFamily="34" charset="0"/>
              </a:rPr>
              <a:t>Reelaboración de frases largas y complicadas</a:t>
            </a:r>
            <a:endParaRPr lang="de-CH" sz="2400" b="1" dirty="0">
              <a:solidFill>
                <a:schemeClr val="bg1"/>
              </a:solidFill>
              <a:latin typeface="Helvetica Neue"/>
              <a:cs typeface="Arial" panose="020B0604020202020204" pitchFamily="34" charset="0"/>
            </a:endParaRPr>
          </a:p>
        </p:txBody>
      </p:sp>
      <p:sp>
        <p:nvSpPr>
          <p:cNvPr id="14" name="Rounded Rectangle 16">
            <a:extLst>
              <a:ext uri="{FF2B5EF4-FFF2-40B4-BE49-F238E27FC236}">
                <a16:creationId xmlns:a16="http://schemas.microsoft.com/office/drawing/2014/main" id="{886EC1DE-CED0-4AED-8836-0DD07D3C038F}"/>
              </a:ext>
            </a:extLst>
          </p:cNvPr>
          <p:cNvSpPr/>
          <p:nvPr/>
        </p:nvSpPr>
        <p:spPr>
          <a:xfrm>
            <a:off x="3568123" y="1351793"/>
            <a:ext cx="2183748" cy="1514499"/>
          </a:xfrm>
          <a:prstGeom prst="roundRect">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Helvetica Neue"/>
                <a:cs typeface="Arial" panose="020B0604020202020204" pitchFamily="34" charset="0"/>
              </a:rPr>
              <a:t>Revisión de ortografía, gramática y puntuación</a:t>
            </a:r>
            <a:endParaRPr lang="de-CH" sz="2400" b="1" i="1" dirty="0">
              <a:solidFill>
                <a:schemeClr val="bg1"/>
              </a:solidFill>
              <a:latin typeface="Helvetica Neue"/>
              <a:cs typeface="Arial" panose="020B0604020202020204" pitchFamily="34" charset="0"/>
            </a:endParaRPr>
          </a:p>
        </p:txBody>
      </p:sp>
      <p:sp>
        <p:nvSpPr>
          <p:cNvPr id="16" name="Rounded Rectangle 10">
            <a:extLst>
              <a:ext uri="{FF2B5EF4-FFF2-40B4-BE49-F238E27FC236}">
                <a16:creationId xmlns:a16="http://schemas.microsoft.com/office/drawing/2014/main" id="{4AB8FC5E-B3C3-4FB6-87B9-364328581B22}"/>
              </a:ext>
            </a:extLst>
          </p:cNvPr>
          <p:cNvSpPr/>
          <p:nvPr/>
        </p:nvSpPr>
        <p:spPr>
          <a:xfrm>
            <a:off x="669224" y="2202431"/>
            <a:ext cx="2443253" cy="1187172"/>
          </a:xfrm>
          <a:prstGeom prst="roundRect">
            <a:avLst/>
          </a:prstGeom>
          <a:solidFill>
            <a:srgbClr val="0070C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Helvetica Neue"/>
                <a:cs typeface="Arial" panose="020B0604020202020204" pitchFamily="34" charset="0"/>
              </a:rPr>
              <a:t>Edición de archivos Word y LaTeX</a:t>
            </a:r>
          </a:p>
        </p:txBody>
      </p:sp>
      <p:pic>
        <p:nvPicPr>
          <p:cNvPr id="9" name="Picture 8">
            <a:extLst>
              <a:ext uri="{FF2B5EF4-FFF2-40B4-BE49-F238E27FC236}">
                <a16:creationId xmlns:a16="http://schemas.microsoft.com/office/drawing/2014/main" id="{E2AC3204-6120-4C21-9443-B88961068700}"/>
              </a:ext>
            </a:extLst>
          </p:cNvPr>
          <p:cNvPicPr>
            <a:picLocks noChangeAspect="1"/>
          </p:cNvPicPr>
          <p:nvPr/>
        </p:nvPicPr>
        <p:blipFill>
          <a:blip r:embed="rId3"/>
          <a:stretch>
            <a:fillRect/>
          </a:stretch>
        </p:blipFill>
        <p:spPr>
          <a:xfrm>
            <a:off x="3525465" y="3389603"/>
            <a:ext cx="2269063" cy="685446"/>
          </a:xfrm>
          <a:prstGeom prst="rect">
            <a:avLst/>
          </a:prstGeom>
        </p:spPr>
      </p:pic>
    </p:spTree>
    <p:extLst>
      <p:ext uri="{BB962C8B-B14F-4D97-AF65-F5344CB8AC3E}">
        <p14:creationId xmlns:p14="http://schemas.microsoft.com/office/powerpoint/2010/main" val="34084066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latin typeface="Helvetica Neue"/>
              </a:rPr>
              <a:t>Conferencias de MDPI</a:t>
            </a:r>
          </a:p>
        </p:txBody>
      </p:sp>
      <p:sp>
        <p:nvSpPr>
          <p:cNvPr id="6" name="Slide Number Placeholder 5"/>
          <p:cNvSpPr>
            <a:spLocks noGrp="1"/>
          </p:cNvSpPr>
          <p:nvPr>
            <p:ph type="sldNum" sz="quarter" idx="12"/>
          </p:nvPr>
        </p:nvSpPr>
        <p:spPr/>
        <p:txBody>
          <a:bodyPr/>
          <a:lstStyle/>
          <a:p>
            <a:fld id="{1DF7D8A5-6DCC-4CF9-B05C-9A3B6968F37A}" type="slidenum">
              <a:rPr lang="de-CH" smtClean="0">
                <a:latin typeface="Helvetica Neue"/>
              </a:rPr>
              <a:t>26</a:t>
            </a:fld>
            <a:endParaRPr lang="de-CH" dirty="0">
              <a:latin typeface="Helvetica Neue"/>
            </a:endParaRPr>
          </a:p>
        </p:txBody>
      </p:sp>
      <p:pic>
        <p:nvPicPr>
          <p:cNvPr id="5" name="Picture 4"/>
          <p:cNvPicPr>
            <a:picLocks noChangeAspect="1"/>
          </p:cNvPicPr>
          <p:nvPr/>
        </p:nvPicPr>
        <p:blipFill>
          <a:blip r:embed="rId3"/>
          <a:stretch>
            <a:fillRect/>
          </a:stretch>
        </p:blipFill>
        <p:spPr>
          <a:xfrm>
            <a:off x="4834485" y="1688659"/>
            <a:ext cx="3999345" cy="1691297"/>
          </a:xfrm>
          <a:prstGeom prst="rect">
            <a:avLst/>
          </a:prstGeom>
        </p:spPr>
      </p:pic>
      <p:pic>
        <p:nvPicPr>
          <p:cNvPr id="18" name="Picture 17"/>
          <p:cNvPicPr>
            <a:picLocks noChangeAspect="1"/>
          </p:cNvPicPr>
          <p:nvPr/>
        </p:nvPicPr>
        <p:blipFill>
          <a:blip r:embed="rId4"/>
          <a:stretch>
            <a:fillRect/>
          </a:stretch>
        </p:blipFill>
        <p:spPr>
          <a:xfrm>
            <a:off x="4834485" y="3928899"/>
            <a:ext cx="1475564" cy="2088000"/>
          </a:xfrm>
          <a:prstGeom prst="rect">
            <a:avLst/>
          </a:prstGeom>
        </p:spPr>
      </p:pic>
      <p:pic>
        <p:nvPicPr>
          <p:cNvPr id="19" name="Picture 18"/>
          <p:cNvPicPr>
            <a:picLocks noChangeAspect="1"/>
          </p:cNvPicPr>
          <p:nvPr/>
        </p:nvPicPr>
        <p:blipFill rotWithShape="1">
          <a:blip r:embed="rId5"/>
          <a:srcRect l="31955" t="12966" b="8642"/>
          <a:stretch/>
        </p:blipFill>
        <p:spPr>
          <a:xfrm>
            <a:off x="6367603" y="3928899"/>
            <a:ext cx="2466227" cy="2088000"/>
          </a:xfrm>
          <a:prstGeom prst="rect">
            <a:avLst/>
          </a:prstGeom>
        </p:spPr>
      </p:pic>
      <p:pic>
        <p:nvPicPr>
          <p:cNvPr id="1026" name="Picture 2" descr="https://sciforum.net/bundles/sciforumversion2/images/conference-page-banners/i3s2017Barcelona.jpg">
            <a:extLst>
              <a:ext uri="{FF2B5EF4-FFF2-40B4-BE49-F238E27FC236}">
                <a16:creationId xmlns:a16="http://schemas.microsoft.com/office/drawing/2014/main" id="{7A0E0963-ABE9-4A95-B186-A92DECA75F1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0536" y="1690689"/>
            <a:ext cx="4135469" cy="16807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45A76A3-7416-4D5A-8C7D-C80180E4581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7881" y="3610191"/>
            <a:ext cx="4088124" cy="2725416"/>
          </a:xfrm>
          <a:prstGeom prst="rect">
            <a:avLst/>
          </a:prstGeom>
        </p:spPr>
      </p:pic>
      <p:pic>
        <p:nvPicPr>
          <p:cNvPr id="12" name="Picture 11">
            <a:extLst>
              <a:ext uri="{FF2B5EF4-FFF2-40B4-BE49-F238E27FC236}">
                <a16:creationId xmlns:a16="http://schemas.microsoft.com/office/drawing/2014/main" id="{97E8BC1A-487B-4F47-AF83-0DBE95C3563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36877" y="-1878"/>
            <a:ext cx="1095469" cy="722066"/>
          </a:xfrm>
          <a:prstGeom prst="rect">
            <a:avLst/>
          </a:prstGeom>
        </p:spPr>
      </p:pic>
    </p:spTree>
    <p:extLst>
      <p:ext uri="{BB962C8B-B14F-4D97-AF65-F5344CB8AC3E}">
        <p14:creationId xmlns:p14="http://schemas.microsoft.com/office/powerpoint/2010/main" val="1763556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8489"/>
            <a:ext cx="8214852" cy="4747862"/>
          </a:xfrm>
        </p:spPr>
        <p:txBody>
          <a:bodyPr>
            <a:normAutofit/>
          </a:bodyPr>
          <a:lstStyle/>
          <a:p>
            <a:pPr>
              <a:spcBef>
                <a:spcPts val="1500"/>
              </a:spcBef>
            </a:pPr>
            <a:r>
              <a:rPr lang="es-ES" sz="2200" dirty="0">
                <a:latin typeface="Helvetica Neue"/>
              </a:rPr>
              <a:t>Más de 250 instituciones ya inscritas en todo el mundo, 26 en España (www.mdpi.com/about/memberships)</a:t>
            </a:r>
          </a:p>
          <a:p>
            <a:pPr>
              <a:spcBef>
                <a:spcPts val="1500"/>
              </a:spcBef>
            </a:pPr>
            <a:endParaRPr lang="es-ES" sz="2200" dirty="0">
              <a:latin typeface="Helvetica Neue"/>
            </a:endParaRPr>
          </a:p>
          <a:p>
            <a:pPr>
              <a:spcBef>
                <a:spcPts val="1500"/>
              </a:spcBef>
            </a:pPr>
            <a:endParaRPr lang="es-ES" sz="2200" dirty="0">
              <a:latin typeface="Helvetica Neue"/>
            </a:endParaRPr>
          </a:p>
          <a:p>
            <a:pPr>
              <a:spcBef>
                <a:spcPts val="1500"/>
              </a:spcBef>
            </a:pPr>
            <a:endParaRPr lang="es-ES" sz="2200" dirty="0">
              <a:latin typeface="Helvetica Neue"/>
            </a:endParaRPr>
          </a:p>
          <a:p>
            <a:pPr>
              <a:spcBef>
                <a:spcPts val="1500"/>
              </a:spcBef>
            </a:pPr>
            <a:endParaRPr lang="es-ES" sz="2200" dirty="0">
              <a:latin typeface="Helvetica Neue"/>
            </a:endParaRPr>
          </a:p>
          <a:p>
            <a:pPr>
              <a:spcBef>
                <a:spcPts val="1500"/>
              </a:spcBef>
            </a:pPr>
            <a:r>
              <a:rPr lang="es-ES" sz="2200" b="1" dirty="0">
                <a:latin typeface="Helvetica Neue"/>
              </a:rPr>
              <a:t>10% de descuento en las tasas de publicación para los autores de la Universidad de Sevilla</a:t>
            </a:r>
          </a:p>
          <a:p>
            <a:pPr>
              <a:spcBef>
                <a:spcPts val="1500"/>
              </a:spcBef>
            </a:pPr>
            <a:r>
              <a:rPr lang="es-ES" sz="2200" dirty="0">
                <a:latin typeface="Helvetica Neue"/>
              </a:rPr>
              <a:t>Acceso institucional exclusivo a nuestro Submission System “SuSy”, para garantizar la transparencia durante el procesamiento de los artículos</a:t>
            </a:r>
            <a:endParaRPr lang="es-ES" sz="2500" dirty="0">
              <a:latin typeface="Helvetica Neue"/>
            </a:endParaRPr>
          </a:p>
          <a:p>
            <a:pPr marL="0" indent="0">
              <a:buNone/>
            </a:pPr>
            <a:endParaRPr lang="en-US" sz="2500" dirty="0">
              <a:latin typeface="Helvetica Neue"/>
            </a:endParaRPr>
          </a:p>
        </p:txBody>
      </p:sp>
      <p:sp>
        <p:nvSpPr>
          <p:cNvPr id="6" name="Slide Number Placeholder 5"/>
          <p:cNvSpPr>
            <a:spLocks noGrp="1"/>
          </p:cNvSpPr>
          <p:nvPr>
            <p:ph type="sldNum" sz="quarter" idx="12"/>
          </p:nvPr>
        </p:nvSpPr>
        <p:spPr/>
        <p:txBody>
          <a:bodyPr/>
          <a:lstStyle/>
          <a:p>
            <a:fld id="{1DF7D8A5-6DCC-4CF9-B05C-9A3B6968F37A}" type="slidenum">
              <a:rPr lang="de-CH" smtClean="0">
                <a:latin typeface="Helvetica Neue"/>
              </a:rPr>
              <a:t>27</a:t>
            </a:fld>
            <a:endParaRPr lang="de-CH" dirty="0">
              <a:latin typeface="Helvetica Neue"/>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6877" y="-1878"/>
            <a:ext cx="1095469" cy="722066"/>
          </a:xfrm>
          <a:prstGeom prst="rect">
            <a:avLst/>
          </a:prstGeom>
        </p:spPr>
      </p:pic>
      <p:sp>
        <p:nvSpPr>
          <p:cNvPr id="16" name="Title 1"/>
          <p:cNvSpPr>
            <a:spLocks noGrp="1"/>
          </p:cNvSpPr>
          <p:nvPr>
            <p:ph type="title"/>
          </p:nvPr>
        </p:nvSpPr>
        <p:spPr>
          <a:xfrm>
            <a:off x="457200" y="282926"/>
            <a:ext cx="6955429" cy="1325563"/>
          </a:xfrm>
        </p:spPr>
        <p:txBody>
          <a:bodyPr>
            <a:normAutofit/>
          </a:bodyPr>
          <a:lstStyle/>
          <a:p>
            <a:r>
              <a:rPr lang="en-US" sz="3800" dirty="0"/>
              <a:t>Institutional Open Access Program </a:t>
            </a:r>
          </a:p>
        </p:txBody>
      </p:sp>
      <p:pic>
        <p:nvPicPr>
          <p:cNvPr id="23" name="Picture 22">
            <a:extLst>
              <a:ext uri="{FF2B5EF4-FFF2-40B4-BE49-F238E27FC236}">
                <a16:creationId xmlns:a16="http://schemas.microsoft.com/office/drawing/2014/main" id="{D1C1633A-E12B-4A6D-B6B3-6FE2CECCDC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03585"/>
            <a:ext cx="3773185" cy="1916540"/>
          </a:xfrm>
          <a:prstGeom prst="rect">
            <a:avLst/>
          </a:prstGeom>
        </p:spPr>
      </p:pic>
      <p:pic>
        <p:nvPicPr>
          <p:cNvPr id="26" name="Picture 25">
            <a:extLst>
              <a:ext uri="{FF2B5EF4-FFF2-40B4-BE49-F238E27FC236}">
                <a16:creationId xmlns:a16="http://schemas.microsoft.com/office/drawing/2014/main" id="{9941D1E1-3824-4FC7-AAEB-939198B8E3F9}"/>
              </a:ext>
            </a:extLst>
          </p:cNvPr>
          <p:cNvPicPr preferRelativeResize="0">
            <a:picLocks/>
          </p:cNvPicPr>
          <p:nvPr/>
        </p:nvPicPr>
        <p:blipFill>
          <a:blip r:embed="rId5">
            <a:extLst>
              <a:ext uri="{28A0092B-C50C-407E-A947-70E740481C1C}">
                <a14:useLocalDpi xmlns:a14="http://schemas.microsoft.com/office/drawing/2010/main" val="0"/>
              </a:ext>
            </a:extLst>
          </a:blip>
          <a:stretch>
            <a:fillRect/>
          </a:stretch>
        </p:blipFill>
        <p:spPr>
          <a:xfrm>
            <a:off x="3006969" y="2303585"/>
            <a:ext cx="3331133" cy="1915200"/>
          </a:xfrm>
          <a:prstGeom prst="rect">
            <a:avLst/>
          </a:prstGeom>
        </p:spPr>
      </p:pic>
      <p:pic>
        <p:nvPicPr>
          <p:cNvPr id="7" name="Picture 6">
            <a:extLst>
              <a:ext uri="{FF2B5EF4-FFF2-40B4-BE49-F238E27FC236}">
                <a16:creationId xmlns:a16="http://schemas.microsoft.com/office/drawing/2014/main" id="{46DA2D3E-52B9-4890-9D8B-A7204F3FB0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5302" y="2303585"/>
            <a:ext cx="1485900" cy="1905000"/>
          </a:xfrm>
          <a:prstGeom prst="rect">
            <a:avLst/>
          </a:prstGeom>
        </p:spPr>
      </p:pic>
    </p:spTree>
    <p:extLst>
      <p:ext uri="{BB962C8B-B14F-4D97-AF65-F5344CB8AC3E}">
        <p14:creationId xmlns:p14="http://schemas.microsoft.com/office/powerpoint/2010/main" val="3262853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lstStyle/>
          <a:p>
            <a:r>
              <a:rPr lang="de-CH" dirty="0">
                <a:latin typeface="Helvetica Neue"/>
              </a:rPr>
              <a:t>Stay Connected</a:t>
            </a:r>
          </a:p>
        </p:txBody>
      </p:sp>
      <p:sp>
        <p:nvSpPr>
          <p:cNvPr id="3" name="Content Placeholder 2"/>
          <p:cNvSpPr>
            <a:spLocks noGrp="1"/>
          </p:cNvSpPr>
          <p:nvPr>
            <p:ph idx="1"/>
          </p:nvPr>
        </p:nvSpPr>
        <p:spPr>
          <a:xfrm>
            <a:off x="457200" y="1628800"/>
            <a:ext cx="8229600" cy="4525963"/>
          </a:xfrm>
        </p:spPr>
        <p:txBody>
          <a:bodyPr>
            <a:normAutofit/>
          </a:bodyPr>
          <a:lstStyle/>
          <a:p>
            <a:pPr marL="0" indent="0">
              <a:buNone/>
            </a:pPr>
            <a:r>
              <a:rPr lang="en-US" sz="2200" dirty="0">
                <a:latin typeface="Helvetica Neue"/>
                <a:hlinkClick r:id="rId2"/>
              </a:rPr>
              <a:t>@MDPIOpenAccess</a:t>
            </a:r>
            <a:endParaRPr lang="en-US" sz="2200" dirty="0">
              <a:latin typeface="Helvetica Neue"/>
            </a:endParaRPr>
          </a:p>
          <a:p>
            <a:pPr marL="0" lvl="1" indent="0">
              <a:buNone/>
            </a:pPr>
            <a:endParaRPr lang="en-US" sz="2200" dirty="0">
              <a:latin typeface="Helvetica Neue"/>
              <a:hlinkClick r:id="rId3"/>
            </a:endParaRPr>
          </a:p>
          <a:p>
            <a:pPr marL="0" lvl="1" indent="0">
              <a:buNone/>
            </a:pPr>
            <a:r>
              <a:rPr lang="en-US" sz="2200" u="sng" dirty="0">
                <a:latin typeface="Helvetica Neue"/>
                <a:hlinkClick r:id="rId3"/>
              </a:rPr>
              <a:t>MDPIOpenAccessPublishing</a:t>
            </a:r>
            <a:endParaRPr lang="en-US" sz="2200" u="sng" dirty="0">
              <a:latin typeface="Helvetica Neue"/>
            </a:endParaRPr>
          </a:p>
          <a:p>
            <a:pPr marL="342900" lvl="1" indent="-342900">
              <a:buFont typeface="Arial" panose="020B0604020202020204" pitchFamily="34" charset="0"/>
              <a:buChar char="•"/>
            </a:pPr>
            <a:endParaRPr lang="en-US" sz="2200" u="sng" dirty="0">
              <a:latin typeface="Helvetica Neue"/>
            </a:endParaRPr>
          </a:p>
          <a:p>
            <a:pPr marL="0" lvl="1" indent="0">
              <a:buNone/>
            </a:pPr>
            <a:r>
              <a:rPr lang="en-US" sz="2200" u="sng" dirty="0">
                <a:latin typeface="Helvetica Neue"/>
                <a:hlinkClick r:id="rId4"/>
              </a:rPr>
              <a:t>https://www.linkedin.com/company/mdpi</a:t>
            </a:r>
            <a:endParaRPr lang="en-US" sz="2200" u="sng" dirty="0">
              <a:latin typeface="Helvetica Neue"/>
            </a:endParaRPr>
          </a:p>
          <a:p>
            <a:pPr marL="0" lvl="1" indent="0">
              <a:buNone/>
            </a:pPr>
            <a:endParaRPr lang="en-US" sz="2200" u="sng" dirty="0">
              <a:latin typeface="Helvetica Neue"/>
            </a:endParaRPr>
          </a:p>
          <a:p>
            <a:pPr marL="0" lvl="1" indent="0">
              <a:buNone/>
            </a:pPr>
            <a:r>
              <a:rPr lang="en-US" sz="2200" u="sng" dirty="0">
                <a:latin typeface="Helvetica Neue"/>
                <a:hlinkClick r:id="rId5"/>
              </a:rPr>
              <a:t>www.mdpi.com</a:t>
            </a:r>
            <a:r>
              <a:rPr lang="en-US" sz="2200" u="sng" dirty="0">
                <a:latin typeface="Helvetica Neue"/>
              </a:rPr>
              <a:t> </a:t>
            </a:r>
          </a:p>
          <a:p>
            <a:pPr marL="342900" lvl="1" indent="-342900">
              <a:buFont typeface="Arial" panose="020B0604020202020204" pitchFamily="34" charset="0"/>
              <a:buChar char="•"/>
            </a:pPr>
            <a:endParaRPr lang="en-US" u="sng" dirty="0"/>
          </a:p>
          <a:p>
            <a:pPr marL="0" lvl="1" indent="0">
              <a:buNone/>
            </a:pPr>
            <a:r>
              <a:rPr lang="en-US" sz="2200" u="sng" dirty="0">
                <a:latin typeface="Helvetica Neue"/>
                <a:hlinkClick r:id="rId6"/>
              </a:rPr>
              <a:t>ioap@mdpi.com</a:t>
            </a:r>
            <a:r>
              <a:rPr lang="en-US" sz="2200" dirty="0">
                <a:latin typeface="Helvetica Neue"/>
              </a:rPr>
              <a:t>                                                           </a:t>
            </a:r>
            <a:endParaRPr lang="en-US" sz="2200" u="sng" dirty="0">
              <a:latin typeface="Helvetica Neue"/>
            </a:endParaRPr>
          </a:p>
          <a:p>
            <a:pPr marL="342900" lvl="1" indent="-342900">
              <a:buFont typeface="Arial" panose="020B0604020202020204" pitchFamily="34" charset="0"/>
              <a:buChar char="•"/>
            </a:pPr>
            <a:endParaRPr lang="en-US" u="sng" dirty="0"/>
          </a:p>
          <a:p>
            <a:pPr marL="342900" lvl="1" indent="-342900">
              <a:buFont typeface="Arial" panose="020B0604020202020204" pitchFamily="34" charset="0"/>
              <a:buChar char="•"/>
            </a:pPr>
            <a:endParaRPr lang="en-US" u="sng" dirty="0"/>
          </a:p>
          <a:p>
            <a:endParaRPr lang="en-US" dirty="0"/>
          </a:p>
        </p:txBody>
      </p:sp>
      <p:sp>
        <p:nvSpPr>
          <p:cNvPr id="6" name="Slide Number Placeholder 5"/>
          <p:cNvSpPr>
            <a:spLocks noGrp="1"/>
          </p:cNvSpPr>
          <p:nvPr>
            <p:ph type="sldNum" sz="quarter" idx="12"/>
          </p:nvPr>
        </p:nvSpPr>
        <p:spPr/>
        <p:txBody>
          <a:bodyPr/>
          <a:lstStyle/>
          <a:p>
            <a:fld id="{1DF7D8A5-6DCC-4CF9-B05C-9A3B6968F37A}" type="slidenum">
              <a:rPr lang="de-CH" smtClean="0">
                <a:latin typeface="Helvetica Neue"/>
              </a:rPr>
              <a:t>28</a:t>
            </a:fld>
            <a:endParaRPr lang="de-CH" dirty="0">
              <a:latin typeface="Helvetica Neue"/>
            </a:endParaRPr>
          </a:p>
        </p:txBody>
      </p:sp>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25550" y="2157265"/>
            <a:ext cx="641963" cy="65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5550" y="1464087"/>
            <a:ext cx="697037" cy="654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0068" y="2913259"/>
            <a:ext cx="648000" cy="6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25550" y="3812302"/>
            <a:ext cx="740705" cy="488227"/>
          </a:xfrm>
          <a:prstGeom prst="rect">
            <a:avLst/>
          </a:prstGeom>
        </p:spPr>
      </p:pic>
      <p:pic>
        <p:nvPicPr>
          <p:cNvPr id="11" name="Picture 10">
            <a:extLst>
              <a:ext uri="{FF2B5EF4-FFF2-40B4-BE49-F238E27FC236}">
                <a16:creationId xmlns:a16="http://schemas.microsoft.com/office/drawing/2014/main" id="{86889D6C-ABDE-4D49-BA2E-7EFE429377B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36877" y="-1878"/>
            <a:ext cx="1095469" cy="722066"/>
          </a:xfrm>
          <a:prstGeom prst="rect">
            <a:avLst/>
          </a:prstGeom>
        </p:spPr>
      </p:pic>
      <p:sp>
        <p:nvSpPr>
          <p:cNvPr id="4" name="TextBox 3">
            <a:extLst>
              <a:ext uri="{FF2B5EF4-FFF2-40B4-BE49-F238E27FC236}">
                <a16:creationId xmlns:a16="http://schemas.microsoft.com/office/drawing/2014/main" id="{EFF32BDD-6CB8-422C-A9BA-45079C544719}"/>
              </a:ext>
            </a:extLst>
          </p:cNvPr>
          <p:cNvSpPr txBox="1"/>
          <p:nvPr/>
        </p:nvSpPr>
        <p:spPr>
          <a:xfrm>
            <a:off x="6874587" y="4448113"/>
            <a:ext cx="648000" cy="584775"/>
          </a:xfrm>
          <a:prstGeom prst="rect">
            <a:avLst/>
          </a:prstGeom>
          <a:noFill/>
        </p:spPr>
        <p:txBody>
          <a:bodyPr wrap="square" rtlCol="0">
            <a:spAutoFit/>
          </a:bodyPr>
          <a:lstStyle/>
          <a:p>
            <a:pPr algn="ctr"/>
            <a:r>
              <a:rPr lang="en-GB" sz="3200" b="1" dirty="0">
                <a:solidFill>
                  <a:schemeClr val="accent5">
                    <a:lumMod val="75000"/>
                  </a:schemeClr>
                </a:solidFill>
                <a:latin typeface="Helvetica Neue"/>
              </a:rPr>
              <a:t>@</a:t>
            </a:r>
            <a:endParaRPr lang="en-GB" b="1" dirty="0">
              <a:solidFill>
                <a:schemeClr val="accent5">
                  <a:lumMod val="75000"/>
                </a:schemeClr>
              </a:solidFill>
              <a:latin typeface="Helvetica Neue"/>
            </a:endParaRPr>
          </a:p>
        </p:txBody>
      </p:sp>
    </p:spTree>
    <p:extLst>
      <p:ext uri="{BB962C8B-B14F-4D97-AF65-F5344CB8AC3E}">
        <p14:creationId xmlns:p14="http://schemas.microsoft.com/office/powerpoint/2010/main" val="1528051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448" y="2857500"/>
            <a:ext cx="6851104" cy="1143000"/>
          </a:xfrm>
        </p:spPr>
        <p:txBody>
          <a:bodyPr>
            <a:noAutofit/>
          </a:bodyPr>
          <a:lstStyle/>
          <a:p>
            <a:pPr algn="ctr"/>
            <a:r>
              <a:rPr lang="de-CH" sz="2500" dirty="0">
                <a:latin typeface="Helvetica Neue"/>
              </a:rPr>
              <a:t>Academic Open Access Publishing since 1996</a:t>
            </a:r>
            <a:br>
              <a:rPr lang="de-CH" sz="3000" dirty="0">
                <a:latin typeface="Helvetica Neue"/>
              </a:rPr>
            </a:br>
            <a:r>
              <a:rPr lang="de-CH" sz="2600" b="1" dirty="0">
                <a:solidFill>
                  <a:srgbClr val="48516D"/>
                </a:solidFill>
                <a:latin typeface="Helvetica Neue"/>
              </a:rPr>
              <a:t>www.mdpi.com</a:t>
            </a:r>
          </a:p>
        </p:txBody>
      </p:sp>
      <p:sp>
        <p:nvSpPr>
          <p:cNvPr id="5" name="Slide Number Placeholder 4"/>
          <p:cNvSpPr>
            <a:spLocks noGrp="1"/>
          </p:cNvSpPr>
          <p:nvPr>
            <p:ph type="sldNum" sz="quarter" idx="12"/>
          </p:nvPr>
        </p:nvSpPr>
        <p:spPr/>
        <p:txBody>
          <a:bodyPr/>
          <a:lstStyle/>
          <a:p>
            <a:fld id="{1DF7D8A5-6DCC-4CF9-B05C-9A3B6968F37A}" type="slidenum">
              <a:rPr lang="de-CH" smtClean="0">
                <a:latin typeface="Helvetica Neue"/>
              </a:rPr>
              <a:t>29</a:t>
            </a:fld>
            <a:endParaRPr lang="de-CH" dirty="0">
              <a:latin typeface="Helvetica Neue"/>
            </a:endParaRPr>
          </a:p>
        </p:txBody>
      </p:sp>
      <p:pic>
        <p:nvPicPr>
          <p:cNvPr id="7" name="Picture 6">
            <a:extLst>
              <a:ext uri="{FF2B5EF4-FFF2-40B4-BE49-F238E27FC236}">
                <a16:creationId xmlns:a16="http://schemas.microsoft.com/office/drawing/2014/main" id="{0A5B1C1A-EB83-4DC6-A3BD-9BAF1C2CA8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6877" y="-1878"/>
            <a:ext cx="1095469" cy="722066"/>
          </a:xfrm>
          <a:prstGeom prst="rect">
            <a:avLst/>
          </a:prstGeom>
        </p:spPr>
      </p:pic>
    </p:spTree>
    <p:extLst>
      <p:ext uri="{BB962C8B-B14F-4D97-AF65-F5344CB8AC3E}">
        <p14:creationId xmlns:p14="http://schemas.microsoft.com/office/powerpoint/2010/main" val="1879200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28673"/>
          </a:xfrm>
        </p:spPr>
        <p:txBody>
          <a:bodyPr>
            <a:normAutofit fontScale="90000"/>
          </a:bodyPr>
          <a:lstStyle/>
          <a:p>
            <a:r>
              <a:rPr lang="en-GB" dirty="0">
                <a:latin typeface="Helvetica Neue" charset="0"/>
                <a:ea typeface="Helvetica Neue" charset="0"/>
                <a:cs typeface="Helvetica Neue" charset="0"/>
              </a:rPr>
              <a:t>MDPI</a:t>
            </a:r>
            <a:r>
              <a:rPr lang="en-US" dirty="0"/>
              <a:t>—</a:t>
            </a:r>
            <a:r>
              <a:rPr lang="en-GB" dirty="0">
                <a:latin typeface="Helvetica Neue" charset="0"/>
                <a:ea typeface="Helvetica Neue" charset="0"/>
                <a:cs typeface="Helvetica Neue" charset="0"/>
              </a:rPr>
              <a:t>20 años de Open Access </a:t>
            </a:r>
            <a:endParaRPr lang="en-US" dirty="0">
              <a:latin typeface="Helvetica Neue" charset="0"/>
              <a:ea typeface="Helvetica Neue" charset="0"/>
              <a:cs typeface="Helvetica Neue" charset="0"/>
            </a:endParaRPr>
          </a:p>
        </p:txBody>
      </p:sp>
      <p:sp>
        <p:nvSpPr>
          <p:cNvPr id="3" name="Content Placeholder 2"/>
          <p:cNvSpPr>
            <a:spLocks noGrp="1"/>
          </p:cNvSpPr>
          <p:nvPr>
            <p:ph idx="1"/>
          </p:nvPr>
        </p:nvSpPr>
        <p:spPr>
          <a:xfrm>
            <a:off x="419099" y="1286642"/>
            <a:ext cx="5599961" cy="5219700"/>
          </a:xfrm>
        </p:spPr>
        <p:txBody>
          <a:bodyPr>
            <a:noAutofit/>
          </a:bodyPr>
          <a:lstStyle/>
          <a:p>
            <a:pPr marL="0" indent="0" algn="just">
              <a:lnSpc>
                <a:spcPct val="120000"/>
              </a:lnSpc>
              <a:spcBef>
                <a:spcPts val="0"/>
              </a:spcBef>
              <a:buNone/>
            </a:pPr>
            <a:r>
              <a:rPr lang="es-ES" altLang="en-US" sz="2100" dirty="0">
                <a:latin typeface="Helvetica Neue" charset="0"/>
                <a:ea typeface="Helvetica Neue" charset="0"/>
                <a:cs typeface="Helvetica Neue" charset="0"/>
              </a:rPr>
              <a:t>MDPI fue fundada en el año 1996 por el Doctor Shu-Kun Lin, doctorado en Química Orgánica por el centro ETH (Eidgenössische Technische Hochschule) en Zürich.</a:t>
            </a:r>
          </a:p>
          <a:p>
            <a:pPr marL="0" indent="0" algn="just">
              <a:lnSpc>
                <a:spcPct val="120000"/>
              </a:lnSpc>
              <a:spcBef>
                <a:spcPts val="0"/>
              </a:spcBef>
              <a:buNone/>
            </a:pPr>
            <a:endParaRPr lang="es-ES" altLang="en-US" sz="2100" dirty="0">
              <a:latin typeface="Helvetica Neue" charset="0"/>
              <a:ea typeface="Helvetica Neue" charset="0"/>
              <a:cs typeface="Helvetica Neue" charset="0"/>
            </a:endParaRPr>
          </a:p>
          <a:p>
            <a:pPr marL="0" indent="0" algn="just">
              <a:lnSpc>
                <a:spcPct val="120000"/>
              </a:lnSpc>
              <a:spcBef>
                <a:spcPts val="0"/>
              </a:spcBef>
              <a:buNone/>
            </a:pPr>
            <a:r>
              <a:rPr lang="es-ES" altLang="en-US" sz="2100" dirty="0">
                <a:latin typeface="Helvetica Neue" charset="0"/>
                <a:ea typeface="Helvetica Neue" charset="0"/>
                <a:cs typeface="Helvetica Neue" charset="0"/>
              </a:rPr>
              <a:t>El proyecto se lanzó con la intención de preservar compuestos químicos raros procedentes de las Universidades siendo publicados en la revista </a:t>
            </a:r>
            <a:r>
              <a:rPr lang="es-ES" altLang="en-US" sz="2100" i="1" dirty="0">
                <a:latin typeface="Helvetica Neue" charset="0"/>
                <a:ea typeface="Helvetica Neue" charset="0"/>
                <a:cs typeface="Helvetica Neue" charset="0"/>
              </a:rPr>
              <a:t>Molecules</a:t>
            </a:r>
            <a:r>
              <a:rPr lang="es-ES" altLang="en-US" sz="2100" dirty="0">
                <a:latin typeface="Helvetica Neue" charset="0"/>
                <a:ea typeface="Helvetica Neue" charset="0"/>
                <a:cs typeface="Helvetica Neue" charset="0"/>
              </a:rPr>
              <a:t>. </a:t>
            </a:r>
          </a:p>
          <a:p>
            <a:pPr marL="0" indent="0" algn="just">
              <a:lnSpc>
                <a:spcPct val="120000"/>
              </a:lnSpc>
              <a:spcBef>
                <a:spcPts val="0"/>
              </a:spcBef>
              <a:buNone/>
            </a:pPr>
            <a:endParaRPr lang="es-ES" altLang="en-US" sz="2100" dirty="0">
              <a:latin typeface="Helvetica Neue" charset="0"/>
              <a:ea typeface="Helvetica Neue" charset="0"/>
              <a:cs typeface="Helvetica Neue" charset="0"/>
            </a:endParaRPr>
          </a:p>
          <a:p>
            <a:pPr marL="0" indent="0" algn="just">
              <a:lnSpc>
                <a:spcPct val="120000"/>
              </a:lnSpc>
              <a:spcBef>
                <a:spcPts val="0"/>
              </a:spcBef>
              <a:buNone/>
            </a:pPr>
            <a:r>
              <a:rPr lang="es-ES" altLang="en-US" sz="2100" dirty="0">
                <a:latin typeface="Helvetica Neue" charset="0"/>
                <a:ea typeface="Helvetica Neue" charset="0"/>
                <a:cs typeface="Helvetica Neue" charset="0"/>
              </a:rPr>
              <a:t>MDPI es una editorial científica pionera del modelo Open Acces, publicando en este formato desde hace más de 20 años.</a:t>
            </a:r>
            <a:endParaRPr lang="es-ES" sz="2100" dirty="0">
              <a:latin typeface="Helvetica Neue" charset="0"/>
              <a:ea typeface="Helvetica Neue" charset="0"/>
              <a:cs typeface="Helvetica Neue" charset="0"/>
            </a:endParaRPr>
          </a:p>
          <a:p>
            <a:pPr marL="0" indent="0" algn="just">
              <a:buNone/>
            </a:pPr>
            <a:endParaRPr lang="es-ES" sz="2100" dirty="0">
              <a:latin typeface="Helvetica Neue" charset="0"/>
              <a:ea typeface="Helvetica Neue" charset="0"/>
              <a:cs typeface="Helvetica Neue" charset="0"/>
            </a:endParaRPr>
          </a:p>
        </p:txBody>
      </p:sp>
      <p:sp>
        <p:nvSpPr>
          <p:cNvPr id="6" name="Slide Number Placeholder 5"/>
          <p:cNvSpPr>
            <a:spLocks noGrp="1"/>
          </p:cNvSpPr>
          <p:nvPr>
            <p:ph type="sldNum" sz="quarter" idx="12"/>
          </p:nvPr>
        </p:nvSpPr>
        <p:spPr/>
        <p:txBody>
          <a:bodyPr/>
          <a:lstStyle/>
          <a:p>
            <a:fld id="{7943AE4C-B054-40B0-BCFD-B61275CBDE9F}" type="slidenum">
              <a:rPr lang="en-US" smtClean="0"/>
              <a:t>3</a:t>
            </a:fld>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0257" y="2133401"/>
            <a:ext cx="2044354" cy="2809736"/>
          </a:xfrm>
          <a:prstGeom prst="rect">
            <a:avLst/>
          </a:prstGeom>
        </p:spPr>
      </p:pic>
      <p:pic>
        <p:nvPicPr>
          <p:cNvPr id="12" name="Picture 11">
            <a:extLst>
              <a:ext uri="{FF2B5EF4-FFF2-40B4-BE49-F238E27FC236}">
                <a16:creationId xmlns:a16="http://schemas.microsoft.com/office/drawing/2014/main" id="{4D59660E-A554-4963-9FCB-C9D70C0212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6877" y="-1878"/>
            <a:ext cx="1095469" cy="722066"/>
          </a:xfrm>
          <a:prstGeom prst="rect">
            <a:avLst/>
          </a:prstGeom>
        </p:spPr>
      </p:pic>
    </p:spTree>
    <p:extLst>
      <p:ext uri="{BB962C8B-B14F-4D97-AF65-F5344CB8AC3E}">
        <p14:creationId xmlns:p14="http://schemas.microsoft.com/office/powerpoint/2010/main" val="1793251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de-CH" dirty="0">
                <a:latin typeface="Helvetica Neue"/>
              </a:rPr>
              <a:t>MDPI AG – Barcelona</a:t>
            </a:r>
          </a:p>
        </p:txBody>
      </p:sp>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889" y="2744"/>
            <a:ext cx="7660954" cy="6855256"/>
          </a:xfrm>
          <a:prstGeom prst="rect">
            <a:avLst/>
          </a:prstGeom>
        </p:spPr>
      </p:pic>
    </p:spTree>
    <p:extLst>
      <p:ext uri="{BB962C8B-B14F-4D97-AF65-F5344CB8AC3E}">
        <p14:creationId xmlns:p14="http://schemas.microsoft.com/office/powerpoint/2010/main" val="926677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4" name="Slide Number Placeholder 3"/>
          <p:cNvSpPr>
            <a:spLocks noGrp="1"/>
          </p:cNvSpPr>
          <p:nvPr>
            <p:ph type="sldNum" sz="quarter" idx="12"/>
          </p:nvPr>
        </p:nvSpPr>
        <p:spPr/>
        <p:txBody>
          <a:bodyPr/>
          <a:lstStyle/>
          <a:p>
            <a:fld id="{7A8A7BA6-5334-436A-B139-44CEBF784EB2}" type="slidenum">
              <a:rPr lang="de-CH" smtClean="0"/>
              <a:pPr/>
              <a:t>5</a:t>
            </a:fld>
            <a:endParaRPr lang="de-CH" dirty="0"/>
          </a:p>
        </p:txBody>
      </p:sp>
      <p:pic>
        <p:nvPicPr>
          <p:cNvPr id="11" name="Content Placeholder 10"/>
          <p:cNvPicPr>
            <a:picLocks noGrp="1" noChangeAspect="1"/>
          </p:cNvPicPr>
          <p:nvPr>
            <p:ph idx="1"/>
          </p:nvPr>
        </p:nvPicPr>
        <p:blipFill rotWithShape="1">
          <a:blip r:embed="rId3"/>
          <a:srcRect t="5995" b="-230"/>
          <a:stretch/>
        </p:blipFill>
        <p:spPr>
          <a:xfrm>
            <a:off x="-73196" y="-315416"/>
            <a:ext cx="9325716" cy="7506962"/>
          </a:xfrm>
        </p:spPr>
      </p:pic>
      <p:sp>
        <p:nvSpPr>
          <p:cNvPr id="13" name="Rectangle 12"/>
          <p:cNvSpPr/>
          <p:nvPr/>
        </p:nvSpPr>
        <p:spPr>
          <a:xfrm>
            <a:off x="425302" y="1079292"/>
            <a:ext cx="8357190" cy="4676932"/>
          </a:xfrm>
          <a:prstGeom prst="rect">
            <a:avLst/>
          </a:prstGeom>
          <a:solidFill>
            <a:srgbClr val="48516D">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526778" y="1191008"/>
            <a:ext cx="8191919" cy="3933384"/>
          </a:xfrm>
          <a:prstGeom prst="rect">
            <a:avLst/>
          </a:prstGeom>
          <a:noFill/>
          <a:effectLst>
            <a:outerShdw blurRad="50800" dist="38100" dir="2700000" algn="tl" rotWithShape="0">
              <a:prstClr val="black">
                <a:alpha val="40000"/>
              </a:prstClr>
            </a:outerShdw>
          </a:effectLst>
        </p:spPr>
        <p:txBody>
          <a:bodyPr wrap="square" rtlCol="0">
            <a:spAutoFit/>
          </a:bodyPr>
          <a:lstStyle/>
          <a:p>
            <a:pPr marL="324000" indent="0" algn="ctr">
              <a:lnSpc>
                <a:spcPct val="130000"/>
              </a:lnSpc>
              <a:buNone/>
            </a:pPr>
            <a:r>
              <a:rPr lang="es-ES" sz="4800" b="1" dirty="0">
                <a:solidFill>
                  <a:schemeClr val="bg1"/>
                </a:solidFill>
                <a:latin typeface="Arial" pitchFamily="34" charset="0"/>
                <a:cs typeface="Arial" pitchFamily="34" charset="0"/>
              </a:rPr>
              <a:t>Nuestra misión:</a:t>
            </a:r>
          </a:p>
          <a:p>
            <a:pPr marL="324000" indent="0" algn="ctr">
              <a:lnSpc>
                <a:spcPct val="130000"/>
              </a:lnSpc>
              <a:buNone/>
            </a:pPr>
            <a:r>
              <a:rPr lang="es-ES" sz="3600" b="1" dirty="0">
                <a:solidFill>
                  <a:schemeClr val="bg1"/>
                </a:solidFill>
                <a:latin typeface="Arial" pitchFamily="34" charset="0"/>
                <a:cs typeface="Arial" pitchFamily="34" charset="0"/>
              </a:rPr>
              <a:t>Incrementar la libre accesibilidad de la ciencia a través de revistas científicas de acceso abierto que faciliten el intercambio científico</a:t>
            </a:r>
          </a:p>
        </p:txBody>
      </p:sp>
    </p:spTree>
    <p:extLst>
      <p:ext uri="{BB962C8B-B14F-4D97-AF65-F5344CB8AC3E}">
        <p14:creationId xmlns:p14="http://schemas.microsoft.com/office/powerpoint/2010/main" val="733468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latin typeface="Helvetica Neue" charset="0"/>
                <a:ea typeface="Helvetica Neue" charset="0"/>
                <a:cs typeface="Helvetica Neue" charset="0"/>
              </a:rPr>
              <a:t>Visión y Valores</a:t>
            </a:r>
          </a:p>
        </p:txBody>
      </p:sp>
      <p:sp>
        <p:nvSpPr>
          <p:cNvPr id="3" name="Content Placeholder 2"/>
          <p:cNvSpPr>
            <a:spLocks noGrp="1"/>
          </p:cNvSpPr>
          <p:nvPr>
            <p:ph idx="1"/>
          </p:nvPr>
        </p:nvSpPr>
        <p:spPr>
          <a:xfrm>
            <a:off x="628650" y="2057693"/>
            <a:ext cx="7886700" cy="4351338"/>
          </a:xfrm>
        </p:spPr>
        <p:txBody>
          <a:bodyPr>
            <a:normAutofit/>
          </a:bodyPr>
          <a:lstStyle/>
          <a:p>
            <a:pPr marL="228600" lvl="1">
              <a:spcBef>
                <a:spcPts val="1000"/>
              </a:spcBef>
            </a:pPr>
            <a:r>
              <a:rPr lang="es-ES" sz="2800" dirty="0">
                <a:latin typeface="Helvetica Neue" charset="0"/>
                <a:ea typeface="Helvetica Neue" charset="0"/>
                <a:cs typeface="Helvetica Neue" charset="0"/>
              </a:rPr>
              <a:t>Proporcionar un </a:t>
            </a:r>
            <a:r>
              <a:rPr lang="es-ES" sz="2800" b="1" dirty="0">
                <a:latin typeface="Helvetica Neue" charset="0"/>
                <a:ea typeface="Helvetica Neue" charset="0"/>
                <a:cs typeface="Helvetica Neue" charset="0"/>
              </a:rPr>
              <a:t>Servicio Excelente </a:t>
            </a:r>
            <a:r>
              <a:rPr lang="es-ES" sz="2800" dirty="0">
                <a:latin typeface="Helvetica Neue" charset="0"/>
                <a:ea typeface="Helvetica Neue" charset="0"/>
                <a:cs typeface="Helvetica Neue" charset="0"/>
              </a:rPr>
              <a:t>a los investigadores </a:t>
            </a:r>
          </a:p>
          <a:p>
            <a:r>
              <a:rPr lang="es-ES" b="1" dirty="0">
                <a:latin typeface="Helvetica Neue" charset="0"/>
                <a:ea typeface="Helvetica Neue" charset="0"/>
                <a:cs typeface="Helvetica Neue" charset="0"/>
              </a:rPr>
              <a:t>Calidad</a:t>
            </a:r>
          </a:p>
          <a:p>
            <a:r>
              <a:rPr lang="es-ES" b="1" dirty="0">
                <a:latin typeface="Helvetica Neue" charset="0"/>
                <a:ea typeface="Helvetica Neue" charset="0"/>
                <a:cs typeface="Helvetica Neue" charset="0"/>
              </a:rPr>
              <a:t>Eficiencia</a:t>
            </a:r>
          </a:p>
          <a:p>
            <a:r>
              <a:rPr lang="es-ES" b="1" dirty="0">
                <a:latin typeface="Helvetica Neue" charset="0"/>
                <a:ea typeface="Helvetica Neue" charset="0"/>
                <a:cs typeface="Helvetica Neue" charset="0"/>
              </a:rPr>
              <a:t>Flexibilidad</a:t>
            </a:r>
          </a:p>
          <a:p>
            <a:endParaRPr lang="es-ES" dirty="0">
              <a:latin typeface="Helvetica Neue" charset="0"/>
              <a:ea typeface="Helvetica Neue" charset="0"/>
              <a:cs typeface="Helvetica Neue" charset="0"/>
            </a:endParaRPr>
          </a:p>
        </p:txBody>
      </p:sp>
      <p:sp>
        <p:nvSpPr>
          <p:cNvPr id="4" name="Slide Number Placeholder 3"/>
          <p:cNvSpPr>
            <a:spLocks noGrp="1"/>
          </p:cNvSpPr>
          <p:nvPr>
            <p:ph type="sldNum" sz="quarter" idx="12"/>
          </p:nvPr>
        </p:nvSpPr>
        <p:spPr/>
        <p:txBody>
          <a:bodyPr/>
          <a:lstStyle/>
          <a:p>
            <a:fld id="{7943AE4C-B054-40B0-BCFD-B61275CBDE9F}" type="slidenum">
              <a:rPr lang="en-US" smtClean="0"/>
              <a:t>6</a:t>
            </a:fld>
            <a:endParaRPr lang="en-US" dirty="0"/>
          </a:p>
        </p:txBody>
      </p:sp>
      <p:sp>
        <p:nvSpPr>
          <p:cNvPr id="25" name="Content Placeholder 2"/>
          <p:cNvSpPr txBox="1">
            <a:spLocks/>
          </p:cNvSpPr>
          <p:nvPr/>
        </p:nvSpPr>
        <p:spPr>
          <a:xfrm>
            <a:off x="3510116" y="4966764"/>
            <a:ext cx="4759680" cy="1077638"/>
          </a:xfrm>
          <a:prstGeom prst="rect">
            <a:avLst/>
          </a:prstGeom>
          <a:solidFill>
            <a:schemeClr val="bg1"/>
          </a:solidFill>
          <a:ln>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es-ES" sz="1500" b="1" dirty="0">
                <a:latin typeface="Helvetica Neue"/>
              </a:rPr>
              <a:t>Proceso de publicación rápido</a:t>
            </a:r>
            <a:br>
              <a:rPr lang="es-ES" sz="1500" dirty="0">
                <a:latin typeface="Helvetica Neue"/>
              </a:rPr>
            </a:br>
            <a:r>
              <a:rPr lang="es-ES" sz="1500" dirty="0">
                <a:latin typeface="Helvetica Neue"/>
              </a:rPr>
              <a:t>La primera decisión se da en una media  de 24 días y se publica en 7 días después de ser aceptado</a:t>
            </a:r>
          </a:p>
        </p:txBody>
      </p:sp>
      <p:sp>
        <p:nvSpPr>
          <p:cNvPr id="26" name="Rectangle 25"/>
          <p:cNvSpPr/>
          <p:nvPr/>
        </p:nvSpPr>
        <p:spPr>
          <a:xfrm>
            <a:off x="3510116" y="3523240"/>
            <a:ext cx="3408361" cy="1131079"/>
          </a:xfrm>
          <a:prstGeom prst="rect">
            <a:avLst/>
          </a:prstGeom>
          <a:solidFill>
            <a:schemeClr val="bg1"/>
          </a:solidFill>
          <a:ln>
            <a:solidFill>
              <a:schemeClr val="tx1"/>
            </a:solidFill>
          </a:ln>
        </p:spPr>
        <p:txBody>
          <a:bodyPr wrap="square">
            <a:spAutoFit/>
          </a:bodyPr>
          <a:lstStyle/>
          <a:p>
            <a:pPr>
              <a:lnSpc>
                <a:spcPct val="150000"/>
              </a:lnSpc>
            </a:pPr>
            <a:r>
              <a:rPr lang="es-ES" sz="1500" b="1" dirty="0">
                <a:latin typeface="Helvetica Neue"/>
              </a:rPr>
              <a:t>Servicio Excelente</a:t>
            </a:r>
            <a:br>
              <a:rPr lang="es-ES" sz="1500" dirty="0">
                <a:latin typeface="Helvetica Neue"/>
              </a:rPr>
            </a:br>
            <a:r>
              <a:rPr lang="es-ES" sz="1500" dirty="0">
                <a:latin typeface="Helvetica Neue"/>
              </a:rPr>
              <a:t>El 99% de nuestros autores publicaría con MDPI de nuevo</a:t>
            </a:r>
          </a:p>
        </p:txBody>
      </p:sp>
      <p:pic>
        <p:nvPicPr>
          <p:cNvPr id="11" name="Picture 10">
            <a:extLst>
              <a:ext uri="{FF2B5EF4-FFF2-40B4-BE49-F238E27FC236}">
                <a16:creationId xmlns:a16="http://schemas.microsoft.com/office/drawing/2014/main" id="{3CFDB508-678C-4ADF-BBF3-6EAFF172C7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6877" y="-1878"/>
            <a:ext cx="1095469" cy="722066"/>
          </a:xfrm>
          <a:prstGeom prst="rect">
            <a:avLst/>
          </a:prstGeom>
        </p:spPr>
      </p:pic>
    </p:spTree>
    <p:extLst>
      <p:ext uri="{BB962C8B-B14F-4D97-AF65-F5344CB8AC3E}">
        <p14:creationId xmlns:p14="http://schemas.microsoft.com/office/powerpoint/2010/main" val="1678265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latin typeface="Helvetica Neue"/>
              </a:rPr>
              <a:t>Visión y Valores</a:t>
            </a:r>
          </a:p>
        </p:txBody>
      </p:sp>
      <p:sp>
        <p:nvSpPr>
          <p:cNvPr id="3" name="Content Placeholder 2"/>
          <p:cNvSpPr>
            <a:spLocks noGrp="1"/>
          </p:cNvSpPr>
          <p:nvPr>
            <p:ph idx="1"/>
          </p:nvPr>
        </p:nvSpPr>
        <p:spPr>
          <a:xfrm>
            <a:off x="457200" y="1628800"/>
            <a:ext cx="8229600" cy="4525963"/>
          </a:xfrm>
        </p:spPr>
        <p:txBody>
          <a:bodyPr>
            <a:normAutofit/>
          </a:bodyPr>
          <a:lstStyle/>
          <a:p>
            <a:r>
              <a:rPr lang="en-US" dirty="0">
                <a:latin typeface="Helvetica Neue"/>
              </a:rPr>
              <a:t>MDPI es miembro de:</a:t>
            </a:r>
          </a:p>
          <a:p>
            <a:endParaRPr lang="en-US" dirty="0"/>
          </a:p>
        </p:txBody>
      </p:sp>
      <p:sp>
        <p:nvSpPr>
          <p:cNvPr id="6" name="Slide Number Placeholder 5"/>
          <p:cNvSpPr>
            <a:spLocks noGrp="1"/>
          </p:cNvSpPr>
          <p:nvPr>
            <p:ph type="sldNum" sz="quarter" idx="12"/>
          </p:nvPr>
        </p:nvSpPr>
        <p:spPr/>
        <p:txBody>
          <a:bodyPr/>
          <a:lstStyle/>
          <a:p>
            <a:fld id="{1DF7D8A5-6DCC-4CF9-B05C-9A3B6968F37A}" type="slidenum">
              <a:rPr lang="de-CH" b="1">
                <a:solidFill>
                  <a:srgbClr val="546882"/>
                </a:solidFill>
                <a:latin typeface="Helvetica Neue"/>
              </a:rPr>
              <a:t>7</a:t>
            </a:fld>
            <a:endParaRPr lang="de-CH" b="1" dirty="0">
              <a:solidFill>
                <a:srgbClr val="546882"/>
              </a:solidFill>
              <a:latin typeface="Helvetica Neue"/>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026" y="3889416"/>
            <a:ext cx="2276967" cy="720349"/>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124" y="2689418"/>
            <a:ext cx="2057400" cy="895350"/>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0529" y="2756027"/>
            <a:ext cx="1846575" cy="762132"/>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4089" t="17450" r="4807" b="21934"/>
          <a:stretch/>
        </p:blipFill>
        <p:spPr>
          <a:xfrm>
            <a:off x="1089067" y="3828604"/>
            <a:ext cx="1265450" cy="841972"/>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96564" y="3933056"/>
            <a:ext cx="2075633" cy="633068"/>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8475" y="2492896"/>
            <a:ext cx="2220465" cy="1288395"/>
          </a:xfrm>
          <a:prstGeom prst="rect">
            <a:avLst/>
          </a:prstGeom>
        </p:spPr>
      </p:pic>
      <p:pic>
        <p:nvPicPr>
          <p:cNvPr id="16"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2629" y="384985"/>
            <a:ext cx="1095469" cy="722066"/>
          </a:xfrm>
          <a:prstGeom prst="rect">
            <a:avLst/>
          </a:prstGeom>
        </p:spPr>
      </p:pic>
    </p:spTree>
    <p:extLst>
      <p:ext uri="{BB962C8B-B14F-4D97-AF65-F5344CB8AC3E}">
        <p14:creationId xmlns:p14="http://schemas.microsoft.com/office/powerpoint/2010/main" val="809050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latin typeface="Helvetica Neue"/>
              </a:rPr>
              <a:t>Nuestro equipo</a:t>
            </a:r>
          </a:p>
        </p:txBody>
      </p:sp>
      <p:sp>
        <p:nvSpPr>
          <p:cNvPr id="3" name="Content Placeholder 2"/>
          <p:cNvSpPr>
            <a:spLocks noGrp="1"/>
          </p:cNvSpPr>
          <p:nvPr>
            <p:ph sz="half" idx="1"/>
          </p:nvPr>
        </p:nvSpPr>
        <p:spPr>
          <a:xfrm>
            <a:off x="539552" y="1848174"/>
            <a:ext cx="3898776" cy="1502756"/>
          </a:xfrm>
        </p:spPr>
        <p:txBody>
          <a:bodyPr>
            <a:normAutofit/>
          </a:bodyPr>
          <a:lstStyle/>
          <a:p>
            <a:pPr algn="just"/>
            <a:r>
              <a:rPr lang="de-CH" sz="2100" dirty="0">
                <a:latin typeface="Helvetica Neue"/>
              </a:rPr>
              <a:t>900+ empleados</a:t>
            </a:r>
          </a:p>
          <a:p>
            <a:pPr algn="just"/>
            <a:r>
              <a:rPr lang="es-ES" sz="2100" dirty="0">
                <a:latin typeface="Helvetica Neue"/>
              </a:rPr>
              <a:t>6 oficinas en Basilea, Pekín, Wuhan, Barcelona, Belgrado</a:t>
            </a:r>
          </a:p>
        </p:txBody>
      </p:sp>
      <p:sp>
        <p:nvSpPr>
          <p:cNvPr id="7" name="Slide Number Placeholder 6"/>
          <p:cNvSpPr>
            <a:spLocks noGrp="1"/>
          </p:cNvSpPr>
          <p:nvPr>
            <p:ph type="sldNum" sz="quarter" idx="12"/>
          </p:nvPr>
        </p:nvSpPr>
        <p:spPr/>
        <p:txBody>
          <a:bodyPr/>
          <a:lstStyle/>
          <a:p>
            <a:fld id="{1DF7D8A5-6DCC-4CF9-B05C-9A3B6968F37A}" type="slidenum">
              <a:rPr lang="de-CH" smtClean="0">
                <a:latin typeface="Helvetica Neue"/>
              </a:rPr>
              <a:t>8</a:t>
            </a:fld>
            <a:endParaRPr lang="de-CH" dirty="0">
              <a:latin typeface="Helvetica Neue"/>
            </a:endParaRPr>
          </a:p>
        </p:txBody>
      </p:sp>
      <p:pic>
        <p:nvPicPr>
          <p:cNvPr id="12" name="Picture 11"/>
          <p:cNvPicPr>
            <a:picLocks noChangeAspect="1"/>
          </p:cNvPicPr>
          <p:nvPr/>
        </p:nvPicPr>
        <p:blipFill>
          <a:blip r:embed="rId2"/>
          <a:stretch>
            <a:fillRect/>
          </a:stretch>
        </p:blipFill>
        <p:spPr>
          <a:xfrm>
            <a:off x="0" y="3501839"/>
            <a:ext cx="5302155" cy="3219637"/>
          </a:xfrm>
          <a:prstGeom prst="rect">
            <a:avLst/>
          </a:prstGeom>
        </p:spPr>
      </p:pic>
      <p:pic>
        <p:nvPicPr>
          <p:cNvPr id="24" name="Picture 23"/>
          <p:cNvPicPr>
            <a:picLocks noChangeAspect="1"/>
          </p:cNvPicPr>
          <p:nvPr/>
        </p:nvPicPr>
        <p:blipFill>
          <a:blip r:embed="rId3"/>
          <a:stretch>
            <a:fillRect/>
          </a:stretch>
        </p:blipFill>
        <p:spPr>
          <a:xfrm>
            <a:off x="5213837" y="1754054"/>
            <a:ext cx="3662777" cy="1169103"/>
          </a:xfrm>
          <a:prstGeom prst="rect">
            <a:avLst/>
          </a:prstGeom>
        </p:spPr>
      </p:pic>
      <p:pic>
        <p:nvPicPr>
          <p:cNvPr id="26" name="Picture 25"/>
          <p:cNvPicPr>
            <a:picLocks noChangeAspect="1"/>
          </p:cNvPicPr>
          <p:nvPr/>
        </p:nvPicPr>
        <p:blipFill>
          <a:blip r:embed="rId4"/>
          <a:stretch>
            <a:fillRect/>
          </a:stretch>
        </p:blipFill>
        <p:spPr>
          <a:xfrm>
            <a:off x="5302155" y="3166322"/>
            <a:ext cx="3574460" cy="1102125"/>
          </a:xfrm>
          <a:prstGeom prst="rect">
            <a:avLst/>
          </a:prstGeom>
        </p:spPr>
      </p:pic>
      <p:pic>
        <p:nvPicPr>
          <p:cNvPr id="14" name="Picture 13">
            <a:extLst>
              <a:ext uri="{FF2B5EF4-FFF2-40B4-BE49-F238E27FC236}">
                <a16:creationId xmlns:a16="http://schemas.microsoft.com/office/drawing/2014/main" id="{A1C9718B-A0C5-474F-AAAD-3C2697CA7A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6877" y="-1878"/>
            <a:ext cx="1095469" cy="722066"/>
          </a:xfrm>
          <a:prstGeom prst="rect">
            <a:avLst/>
          </a:prstGeom>
        </p:spPr>
      </p:pic>
    </p:spTree>
    <p:extLst>
      <p:ext uri="{BB962C8B-B14F-4D97-AF65-F5344CB8AC3E}">
        <p14:creationId xmlns:p14="http://schemas.microsoft.com/office/powerpoint/2010/main" val="39003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CH" dirty="0">
                <a:latin typeface="Helvetica Neue"/>
              </a:rPr>
              <a:t>Algunos Datos</a:t>
            </a:r>
          </a:p>
        </p:txBody>
      </p:sp>
      <p:sp>
        <p:nvSpPr>
          <p:cNvPr id="6" name="Slide Number Placeholder 5"/>
          <p:cNvSpPr>
            <a:spLocks noGrp="1"/>
          </p:cNvSpPr>
          <p:nvPr>
            <p:ph type="sldNum" sz="quarter" idx="12"/>
          </p:nvPr>
        </p:nvSpPr>
        <p:spPr/>
        <p:txBody>
          <a:bodyPr/>
          <a:lstStyle/>
          <a:p>
            <a:fld id="{1DF7D8A5-6DCC-4CF9-B05C-9A3B6968F37A}" type="slidenum">
              <a:rPr lang="de-CH" smtClean="0">
                <a:latin typeface="Helvetica Neue"/>
              </a:rPr>
              <a:t>9</a:t>
            </a:fld>
            <a:endParaRPr lang="de-CH" dirty="0">
              <a:latin typeface="Helvetica Neue"/>
            </a:endParaRP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5873" y="2035870"/>
            <a:ext cx="1314899" cy="401044"/>
          </a:xfrm>
          <a:prstGeom prst="rect">
            <a:avLst/>
          </a:prstGeom>
        </p:spPr>
      </p:pic>
      <p:sp>
        <p:nvSpPr>
          <p:cNvPr id="3" name="TextBox 2"/>
          <p:cNvSpPr txBox="1"/>
          <p:nvPr/>
        </p:nvSpPr>
        <p:spPr>
          <a:xfrm>
            <a:off x="478156" y="1546388"/>
            <a:ext cx="3805787" cy="1785104"/>
          </a:xfrm>
          <a:prstGeom prst="rect">
            <a:avLst/>
          </a:prstGeom>
          <a:noFill/>
        </p:spPr>
        <p:txBody>
          <a:bodyPr wrap="square" rtlCol="0">
            <a:spAutoFit/>
          </a:bodyPr>
          <a:lstStyle/>
          <a:p>
            <a:r>
              <a:rPr lang="en-US" sz="5400" dirty="0">
                <a:latin typeface="Avenir Book" charset="0"/>
                <a:ea typeface="Avenir Book" charset="0"/>
                <a:cs typeface="Avenir Book" charset="0"/>
              </a:rPr>
              <a:t>170</a:t>
            </a:r>
          </a:p>
          <a:p>
            <a:r>
              <a:rPr lang="es-ES" sz="2800" dirty="0">
                <a:latin typeface="Avenir Book" charset="0"/>
                <a:ea typeface="Avenir Book" charset="0"/>
                <a:cs typeface="Avenir Book" charset="0"/>
              </a:rPr>
              <a:t>revistas de acceso abierto</a:t>
            </a:r>
          </a:p>
        </p:txBody>
      </p:sp>
      <p:cxnSp>
        <p:nvCxnSpPr>
          <p:cNvPr id="10" name="Straight Connector 9"/>
          <p:cNvCxnSpPr/>
          <p:nvPr/>
        </p:nvCxnSpPr>
        <p:spPr>
          <a:xfrm>
            <a:off x="464949" y="1609032"/>
            <a:ext cx="0" cy="1152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159740" y="1497178"/>
            <a:ext cx="2422356" cy="1538883"/>
          </a:xfrm>
          <a:prstGeom prst="rect">
            <a:avLst/>
          </a:prstGeom>
          <a:noFill/>
        </p:spPr>
        <p:txBody>
          <a:bodyPr wrap="square" rtlCol="0">
            <a:spAutoFit/>
          </a:bodyPr>
          <a:lstStyle/>
          <a:p>
            <a:r>
              <a:rPr lang="es-ES" sz="5400" dirty="0">
                <a:latin typeface="Avenir Book" charset="0"/>
                <a:ea typeface="Avenir Book" charset="0"/>
                <a:cs typeface="Avenir Book" charset="0"/>
              </a:rPr>
              <a:t>91</a:t>
            </a:r>
            <a:br>
              <a:rPr lang="es-ES" sz="5400" dirty="0">
                <a:latin typeface="Avenir Book" charset="0"/>
                <a:ea typeface="Avenir Book" charset="0"/>
                <a:cs typeface="Avenir Book" charset="0"/>
              </a:rPr>
            </a:br>
            <a:r>
              <a:rPr lang="es-ES" sz="2000" dirty="0">
                <a:latin typeface="Avenir Book" charset="0"/>
                <a:ea typeface="Avenir Book" charset="0"/>
                <a:cs typeface="Avenir Book" charset="0"/>
              </a:rPr>
              <a:t>revistas indexadas en </a:t>
            </a:r>
            <a:r>
              <a:rPr lang="en-US" sz="2000" dirty="0">
                <a:latin typeface="Avenir Book" charset="0"/>
                <a:ea typeface="Avenir Book" charset="0"/>
                <a:cs typeface="Avenir Book" charset="0"/>
              </a:rPr>
              <a:t>Web of Science</a:t>
            </a:r>
          </a:p>
        </p:txBody>
      </p:sp>
      <p:cxnSp>
        <p:nvCxnSpPr>
          <p:cNvPr id="26" name="Straight Connector 25"/>
          <p:cNvCxnSpPr/>
          <p:nvPr/>
        </p:nvCxnSpPr>
        <p:spPr>
          <a:xfrm>
            <a:off x="4131034" y="1559822"/>
            <a:ext cx="0" cy="1332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64948" y="3898400"/>
            <a:ext cx="3666086" cy="1446550"/>
          </a:xfrm>
          <a:prstGeom prst="rect">
            <a:avLst/>
          </a:prstGeom>
          <a:noFill/>
        </p:spPr>
        <p:txBody>
          <a:bodyPr wrap="square" rtlCol="0">
            <a:spAutoFit/>
          </a:bodyPr>
          <a:lstStyle/>
          <a:p>
            <a:r>
              <a:rPr lang="es-ES" sz="4400" dirty="0">
                <a:latin typeface="Avenir Book" charset="0"/>
                <a:ea typeface="Avenir Book" charset="0"/>
                <a:cs typeface="Avenir Book" charset="0"/>
              </a:rPr>
              <a:t>102,790</a:t>
            </a:r>
            <a:endParaRPr lang="es-ES" sz="8800" dirty="0">
              <a:latin typeface="Avenir Book" charset="0"/>
              <a:ea typeface="Avenir Book" charset="0"/>
              <a:cs typeface="Avenir Book" charset="0"/>
            </a:endParaRPr>
          </a:p>
          <a:p>
            <a:r>
              <a:rPr lang="es-ES" sz="2200" dirty="0">
                <a:latin typeface="Avenir Book" charset="0"/>
                <a:ea typeface="Avenir Book" charset="0"/>
                <a:cs typeface="Avenir Book" charset="0"/>
              </a:rPr>
              <a:t>artículos publicados desde 1996 </a:t>
            </a:r>
          </a:p>
        </p:txBody>
      </p:sp>
      <p:cxnSp>
        <p:nvCxnSpPr>
          <p:cNvPr id="31" name="Straight Connector 30"/>
          <p:cNvCxnSpPr/>
          <p:nvPr/>
        </p:nvCxnSpPr>
        <p:spPr>
          <a:xfrm>
            <a:off x="436243" y="3816869"/>
            <a:ext cx="0" cy="1512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322145" y="3282725"/>
            <a:ext cx="1958188" cy="954107"/>
          </a:xfrm>
          <a:prstGeom prst="rect">
            <a:avLst/>
          </a:prstGeom>
          <a:noFill/>
        </p:spPr>
        <p:txBody>
          <a:bodyPr wrap="square" rtlCol="0">
            <a:spAutoFit/>
          </a:bodyPr>
          <a:lstStyle/>
          <a:p>
            <a:r>
              <a:rPr lang="en-US" sz="2400" dirty="0">
                <a:latin typeface="Avenir Book" charset="0"/>
                <a:ea typeface="Avenir Book" charset="0"/>
                <a:cs typeface="Avenir Book" charset="0"/>
              </a:rPr>
              <a:t>15,700</a:t>
            </a:r>
            <a:br>
              <a:rPr lang="en-US" sz="4800" dirty="0">
                <a:latin typeface="Avenir Book" charset="0"/>
                <a:ea typeface="Avenir Book" charset="0"/>
                <a:cs typeface="Avenir Book" charset="0"/>
              </a:rPr>
            </a:br>
            <a:r>
              <a:rPr lang="en-US" sz="1600" dirty="0">
                <a:latin typeface="Avenir Book" charset="0"/>
                <a:ea typeface="Avenir Book" charset="0"/>
                <a:cs typeface="Avenir Book" charset="0"/>
              </a:rPr>
              <a:t> </a:t>
            </a:r>
            <a:r>
              <a:rPr lang="es-ES" sz="1600" dirty="0">
                <a:latin typeface="Avenir Book" charset="0"/>
                <a:ea typeface="Avenir Book" charset="0"/>
                <a:cs typeface="Avenir Book" charset="0"/>
              </a:rPr>
              <a:t>editores</a:t>
            </a:r>
            <a:r>
              <a:rPr lang="en-US" sz="1600" dirty="0">
                <a:latin typeface="Avenir Book" charset="0"/>
                <a:ea typeface="Avenir Book" charset="0"/>
                <a:cs typeface="Avenir Book" charset="0"/>
              </a:rPr>
              <a:t> </a:t>
            </a:r>
            <a:r>
              <a:rPr lang="es-ES" sz="1600" dirty="0">
                <a:latin typeface="Avenir Book" charset="0"/>
                <a:ea typeface="Avenir Book" charset="0"/>
                <a:cs typeface="Avenir Book" charset="0"/>
              </a:rPr>
              <a:t>académicos</a:t>
            </a:r>
            <a:r>
              <a:rPr lang="en-US" sz="1600" dirty="0">
                <a:latin typeface="Avenir Book" charset="0"/>
                <a:ea typeface="Avenir Book" charset="0"/>
                <a:cs typeface="Avenir Book" charset="0"/>
              </a:rPr>
              <a:t> (</a:t>
            </a:r>
            <a:r>
              <a:rPr lang="es-ES" sz="1600" dirty="0">
                <a:latin typeface="Avenir Book" charset="0"/>
                <a:ea typeface="Avenir Book" charset="0"/>
                <a:cs typeface="Avenir Book" charset="0"/>
              </a:rPr>
              <a:t>externos</a:t>
            </a:r>
            <a:r>
              <a:rPr lang="en-US" sz="1600" dirty="0">
                <a:latin typeface="Avenir Book" charset="0"/>
                <a:ea typeface="Avenir Book" charset="0"/>
                <a:cs typeface="Avenir Book" charset="0"/>
              </a:rPr>
              <a:t>)</a:t>
            </a:r>
          </a:p>
        </p:txBody>
      </p:sp>
      <p:cxnSp>
        <p:nvCxnSpPr>
          <p:cNvPr id="33" name="Straight Connector 32"/>
          <p:cNvCxnSpPr/>
          <p:nvPr/>
        </p:nvCxnSpPr>
        <p:spPr>
          <a:xfrm>
            <a:off x="4293439" y="3267874"/>
            <a:ext cx="0" cy="648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068287" y="4237276"/>
            <a:ext cx="2503611" cy="707886"/>
          </a:xfrm>
          <a:prstGeom prst="rect">
            <a:avLst/>
          </a:prstGeom>
          <a:noFill/>
        </p:spPr>
        <p:txBody>
          <a:bodyPr wrap="square" rtlCol="0">
            <a:spAutoFit/>
          </a:bodyPr>
          <a:lstStyle/>
          <a:p>
            <a:r>
              <a:rPr lang="en-US" sz="2400" dirty="0">
                <a:latin typeface="Avenir Book" charset="0"/>
                <a:ea typeface="Avenir Book" charset="0"/>
                <a:cs typeface="Avenir Book" charset="0"/>
              </a:rPr>
              <a:t>94,791</a:t>
            </a:r>
            <a:br>
              <a:rPr lang="en-US" sz="5400" dirty="0">
                <a:latin typeface="Avenir Book" charset="0"/>
                <a:ea typeface="Avenir Book" charset="0"/>
                <a:cs typeface="Avenir Book" charset="0"/>
              </a:rPr>
            </a:br>
            <a:r>
              <a:rPr lang="es-ES" sz="1600" dirty="0">
                <a:latin typeface="Avenir Book" charset="0"/>
                <a:ea typeface="Avenir Book" charset="0"/>
                <a:cs typeface="Avenir Book" charset="0"/>
              </a:rPr>
              <a:t>autores en 2016</a:t>
            </a:r>
          </a:p>
        </p:txBody>
      </p:sp>
      <p:cxnSp>
        <p:nvCxnSpPr>
          <p:cNvPr id="37" name="Straight Connector 36"/>
          <p:cNvCxnSpPr/>
          <p:nvPr/>
        </p:nvCxnSpPr>
        <p:spPr>
          <a:xfrm>
            <a:off x="6039581" y="4219182"/>
            <a:ext cx="0" cy="864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748523" y="5120435"/>
            <a:ext cx="1958188" cy="954107"/>
          </a:xfrm>
          <a:prstGeom prst="rect">
            <a:avLst/>
          </a:prstGeom>
          <a:noFill/>
        </p:spPr>
        <p:txBody>
          <a:bodyPr wrap="square" rtlCol="0">
            <a:spAutoFit/>
          </a:bodyPr>
          <a:lstStyle/>
          <a:p>
            <a:r>
              <a:rPr lang="en-US" sz="2400" dirty="0">
                <a:latin typeface="Avenir Book" charset="0"/>
                <a:ea typeface="Avenir Book" charset="0"/>
                <a:cs typeface="Avenir Book" charset="0"/>
              </a:rPr>
              <a:t>125,616</a:t>
            </a:r>
            <a:br>
              <a:rPr lang="en-US" sz="4800" dirty="0">
                <a:latin typeface="Avenir Book" charset="0"/>
                <a:ea typeface="Avenir Book" charset="0"/>
                <a:cs typeface="Avenir Book" charset="0"/>
              </a:rPr>
            </a:br>
            <a:r>
              <a:rPr lang="en-US" sz="1600" dirty="0">
                <a:latin typeface="Avenir Book" charset="0"/>
                <a:ea typeface="Avenir Book" charset="0"/>
                <a:cs typeface="Avenir Book" charset="0"/>
              </a:rPr>
              <a:t>peer-reviews </a:t>
            </a:r>
            <a:r>
              <a:rPr lang="es-ES" sz="1600" dirty="0">
                <a:latin typeface="Avenir Book" charset="0"/>
                <a:ea typeface="Avenir Book" charset="0"/>
                <a:cs typeface="Avenir Book" charset="0"/>
              </a:rPr>
              <a:t>recibidos en 2016</a:t>
            </a:r>
          </a:p>
        </p:txBody>
      </p:sp>
      <p:cxnSp>
        <p:nvCxnSpPr>
          <p:cNvPr id="39" name="Straight Connector 38"/>
          <p:cNvCxnSpPr/>
          <p:nvPr/>
        </p:nvCxnSpPr>
        <p:spPr>
          <a:xfrm>
            <a:off x="6737772" y="5144904"/>
            <a:ext cx="0" cy="864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733741" y="5359177"/>
            <a:ext cx="2931312" cy="707886"/>
          </a:xfrm>
          <a:prstGeom prst="rect">
            <a:avLst/>
          </a:prstGeom>
          <a:noFill/>
        </p:spPr>
        <p:txBody>
          <a:bodyPr wrap="square" rtlCol="0">
            <a:spAutoFit/>
          </a:bodyPr>
          <a:lstStyle/>
          <a:p>
            <a:r>
              <a:rPr lang="en-US" sz="2400" dirty="0">
                <a:latin typeface="Avenir Book" charset="0"/>
                <a:ea typeface="Avenir Book" charset="0"/>
                <a:cs typeface="Avenir Book" charset="0"/>
              </a:rPr>
              <a:t>5,870,600</a:t>
            </a:r>
            <a:br>
              <a:rPr lang="en-US" sz="4800" dirty="0">
                <a:latin typeface="Avenir Book" charset="0"/>
                <a:ea typeface="Avenir Book" charset="0"/>
                <a:cs typeface="Avenir Book" charset="0"/>
              </a:rPr>
            </a:br>
            <a:r>
              <a:rPr lang="es-ES" sz="1600" dirty="0">
                <a:latin typeface="Avenir Book" charset="0"/>
                <a:ea typeface="Avenir Book" charset="0"/>
                <a:cs typeface="Avenir Book" charset="0"/>
              </a:rPr>
              <a:t>visitas mensuales a mdpi.com</a:t>
            </a:r>
          </a:p>
        </p:txBody>
      </p:sp>
      <p:cxnSp>
        <p:nvCxnSpPr>
          <p:cNvPr id="41" name="Straight Connector 40"/>
          <p:cNvCxnSpPr/>
          <p:nvPr/>
        </p:nvCxnSpPr>
        <p:spPr>
          <a:xfrm>
            <a:off x="1705035" y="5378192"/>
            <a:ext cx="0" cy="864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278055" y="3276220"/>
            <a:ext cx="2503611" cy="707886"/>
          </a:xfrm>
          <a:prstGeom prst="rect">
            <a:avLst/>
          </a:prstGeom>
          <a:noFill/>
        </p:spPr>
        <p:txBody>
          <a:bodyPr wrap="square" rtlCol="0">
            <a:spAutoFit/>
          </a:bodyPr>
          <a:lstStyle/>
          <a:p>
            <a:r>
              <a:rPr lang="es-ES" sz="2400" dirty="0">
                <a:latin typeface="Avenir Book" charset="0"/>
                <a:ea typeface="Avenir Book" charset="0"/>
                <a:cs typeface="Avenir Book" charset="0"/>
              </a:rPr>
              <a:t>268,301</a:t>
            </a:r>
            <a:br>
              <a:rPr lang="es-ES" sz="5400" dirty="0">
                <a:latin typeface="Avenir Book" charset="0"/>
                <a:ea typeface="Avenir Book" charset="0"/>
                <a:cs typeface="Avenir Book" charset="0"/>
              </a:rPr>
            </a:br>
            <a:r>
              <a:rPr lang="es-ES" sz="1600" dirty="0">
                <a:latin typeface="Avenir Book" charset="0"/>
                <a:ea typeface="Avenir Book" charset="0"/>
                <a:cs typeface="Avenir Book" charset="0"/>
              </a:rPr>
              <a:t>autores desde 1996</a:t>
            </a:r>
          </a:p>
        </p:txBody>
      </p:sp>
      <p:cxnSp>
        <p:nvCxnSpPr>
          <p:cNvPr id="42" name="Straight Connector 41"/>
          <p:cNvCxnSpPr/>
          <p:nvPr/>
        </p:nvCxnSpPr>
        <p:spPr>
          <a:xfrm>
            <a:off x="2249349" y="3258126"/>
            <a:ext cx="0" cy="648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159738" y="4948866"/>
            <a:ext cx="2727962" cy="892552"/>
          </a:xfrm>
          <a:prstGeom prst="rect">
            <a:avLst/>
          </a:prstGeom>
          <a:noFill/>
        </p:spPr>
        <p:txBody>
          <a:bodyPr wrap="square" rtlCol="0">
            <a:spAutoFit/>
          </a:bodyPr>
          <a:lstStyle/>
          <a:p>
            <a:r>
              <a:rPr lang="es-ES" sz="3600" dirty="0">
                <a:latin typeface="Avenir Book" charset="0"/>
                <a:ea typeface="Avenir Book" charset="0"/>
                <a:cs typeface="Avenir Book" charset="0"/>
              </a:rPr>
              <a:t>23,568</a:t>
            </a:r>
            <a:br>
              <a:rPr lang="en-US" sz="6600" dirty="0">
                <a:latin typeface="Avenir Book" charset="0"/>
                <a:ea typeface="Avenir Book" charset="0"/>
                <a:cs typeface="Avenir Book" charset="0"/>
              </a:rPr>
            </a:br>
            <a:r>
              <a:rPr lang="es-ES" sz="1600" dirty="0">
                <a:latin typeface="Avenir Book" charset="0"/>
                <a:ea typeface="Avenir Book" charset="0"/>
                <a:cs typeface="Avenir Book" charset="0"/>
              </a:rPr>
              <a:t>artículos publicados en 2016 </a:t>
            </a:r>
          </a:p>
        </p:txBody>
      </p:sp>
      <p:cxnSp>
        <p:nvCxnSpPr>
          <p:cNvPr id="48" name="Straight Connector 47"/>
          <p:cNvCxnSpPr/>
          <p:nvPr/>
        </p:nvCxnSpPr>
        <p:spPr>
          <a:xfrm>
            <a:off x="4147317" y="4958871"/>
            <a:ext cx="0" cy="756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493789" y="2189965"/>
            <a:ext cx="1958188" cy="1200329"/>
          </a:xfrm>
          <a:prstGeom prst="rect">
            <a:avLst/>
          </a:prstGeom>
          <a:noFill/>
        </p:spPr>
        <p:txBody>
          <a:bodyPr wrap="square" rtlCol="0">
            <a:spAutoFit/>
          </a:bodyPr>
          <a:lstStyle/>
          <a:p>
            <a:r>
              <a:rPr lang="en-US" sz="2400" dirty="0">
                <a:latin typeface="Avenir Book" charset="0"/>
                <a:ea typeface="Avenir Book" charset="0"/>
                <a:cs typeface="Avenir Book" charset="0"/>
              </a:rPr>
              <a:t>29</a:t>
            </a:r>
            <a:br>
              <a:rPr lang="en-US" sz="4800" dirty="0">
                <a:latin typeface="Avenir Book" charset="0"/>
                <a:ea typeface="Avenir Book" charset="0"/>
                <a:cs typeface="Avenir Book" charset="0"/>
              </a:rPr>
            </a:br>
            <a:r>
              <a:rPr lang="es-ES" sz="1600" dirty="0">
                <a:latin typeface="Avenir Book" charset="0"/>
                <a:ea typeface="Avenir Book" charset="0"/>
                <a:cs typeface="Avenir Book" charset="0"/>
              </a:rPr>
              <a:t>revistas indexadas en SCIE con Factor de Impacto</a:t>
            </a:r>
          </a:p>
        </p:txBody>
      </p:sp>
      <p:cxnSp>
        <p:nvCxnSpPr>
          <p:cNvPr id="44" name="Straight Connector 43"/>
          <p:cNvCxnSpPr/>
          <p:nvPr/>
        </p:nvCxnSpPr>
        <p:spPr>
          <a:xfrm>
            <a:off x="6483038" y="2214434"/>
            <a:ext cx="0" cy="86400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DF3DE93F-21AA-4ABF-AE93-3AF62D8807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6877" y="-1878"/>
            <a:ext cx="1095469" cy="722066"/>
          </a:xfrm>
          <a:prstGeom prst="rect">
            <a:avLst/>
          </a:prstGeom>
        </p:spPr>
      </p:pic>
    </p:spTree>
    <p:extLst>
      <p:ext uri="{BB962C8B-B14F-4D97-AF65-F5344CB8AC3E}">
        <p14:creationId xmlns:p14="http://schemas.microsoft.com/office/powerpoint/2010/main" val="3925628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DPI Theme Font">
      <a:majorFont>
        <a:latin typeface="Minion Pro"/>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8930</TotalTime>
  <Words>945</Words>
  <Application>Microsoft Office PowerPoint</Application>
  <PresentationFormat>On-screen Show (4:3)</PresentationFormat>
  <Paragraphs>276</Paragraphs>
  <Slides>29</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Avenir Book</vt:lpstr>
      <vt:lpstr>Calibri</vt:lpstr>
      <vt:lpstr>Helvetica Neue</vt:lpstr>
      <vt:lpstr>Minion Pro</vt:lpstr>
      <vt:lpstr>Office Theme</vt:lpstr>
      <vt:lpstr>PowerPoint Presentation</vt:lpstr>
      <vt:lpstr>Taller MDPI y la publicación en abierto</vt:lpstr>
      <vt:lpstr>MDPI—20 años de Open Access </vt:lpstr>
      <vt:lpstr>PowerPoint Presentation</vt:lpstr>
      <vt:lpstr>PowerPoint Presentation</vt:lpstr>
      <vt:lpstr>Visión y Valores</vt:lpstr>
      <vt:lpstr>Visión y Valores</vt:lpstr>
      <vt:lpstr>Nuestro equipo</vt:lpstr>
      <vt:lpstr>Algunos Datos</vt:lpstr>
      <vt:lpstr>Portfolio de revistas</vt:lpstr>
      <vt:lpstr>MDPI en el Mercado en Acceso Abierto</vt:lpstr>
      <vt:lpstr>MDPI en el Mercado en Acceso Abierto</vt:lpstr>
      <vt:lpstr>Open Access</vt:lpstr>
      <vt:lpstr>Open Access y licencias</vt:lpstr>
      <vt:lpstr>Acceso abierto vs Modelo de suscripción</vt:lpstr>
      <vt:lpstr>Proceso editorial</vt:lpstr>
      <vt:lpstr>Proceso de peer-review</vt:lpstr>
      <vt:lpstr>Copy Editing</vt:lpstr>
      <vt:lpstr>Acceso a SuSy</vt:lpstr>
      <vt:lpstr>SuSy—¿Por qué registrarse?</vt:lpstr>
      <vt:lpstr>SuSy – Submit Manuscript</vt:lpstr>
      <vt:lpstr>MDPI Sciforum</vt:lpstr>
      <vt:lpstr>MDPI Preprints</vt:lpstr>
      <vt:lpstr>MDPI books</vt:lpstr>
      <vt:lpstr>Servicio de corrección de inglés</vt:lpstr>
      <vt:lpstr>Conferencias de MDPI</vt:lpstr>
      <vt:lpstr>Institutional Open Access Program </vt:lpstr>
      <vt:lpstr>Stay Connected</vt:lpstr>
      <vt:lpstr>Academic Open Access Publishing since 1996 www.mdpi.com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Information</dc:title>
  <dc:creator>MDPI</dc:creator>
  <cp:lastModifiedBy>Antonio Peteira Martínez</cp:lastModifiedBy>
  <cp:revision>239</cp:revision>
  <cp:lastPrinted>2015-03-09T09:30:12Z</cp:lastPrinted>
  <dcterms:created xsi:type="dcterms:W3CDTF">2014-10-27T03:12:14Z</dcterms:created>
  <dcterms:modified xsi:type="dcterms:W3CDTF">2017-10-24T12:53:00Z</dcterms:modified>
</cp:coreProperties>
</file>