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3" r:id="rId3"/>
    <p:sldId id="281" r:id="rId4"/>
    <p:sldId id="256" r:id="rId5"/>
    <p:sldId id="272" r:id="rId6"/>
    <p:sldId id="271" r:id="rId7"/>
    <p:sldId id="269" r:id="rId8"/>
    <p:sldId id="284" r:id="rId9"/>
    <p:sldId id="285" r:id="rId10"/>
    <p:sldId id="270" r:id="rId11"/>
    <p:sldId id="267" r:id="rId12"/>
    <p:sldId id="268" r:id="rId13"/>
    <p:sldId id="280" r:id="rId14"/>
    <p:sldId id="282"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ECEC"/>
    <a:srgbClr val="CE7909"/>
    <a:srgbClr val="CF7B18"/>
    <a:srgbClr val="D68419"/>
    <a:srgbClr val="DAA600"/>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2" autoAdjust="0"/>
    <p:restoredTop sz="85816" autoAdjust="0"/>
  </p:normalViewPr>
  <p:slideViewPr>
    <p:cSldViewPr>
      <p:cViewPr>
        <p:scale>
          <a:sx n="75" d="100"/>
          <a:sy n="75" d="100"/>
        </p:scale>
        <p:origin x="-858"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A6D71-F7F8-4C23-B68A-D6C618636DEF}" type="datetimeFigureOut">
              <a:rPr lang="es-ES" smtClean="0"/>
              <a:pPr/>
              <a:t>15/12/2014</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96BE1-08CF-455E-8DE9-34514D487CC3}" type="slidenum">
              <a:rPr lang="es-ES" smtClean="0"/>
              <a:pPr/>
              <a:t>‹Nº›</a:t>
            </a:fld>
            <a:endParaRPr lang="es-ES" dirty="0"/>
          </a:p>
        </p:txBody>
      </p:sp>
    </p:spTree>
    <p:extLst>
      <p:ext uri="{BB962C8B-B14F-4D97-AF65-F5344CB8AC3E}">
        <p14:creationId xmlns:p14="http://schemas.microsoft.com/office/powerpoint/2010/main" val="246447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1</a:t>
            </a:fld>
            <a:endParaRPr lang="es-ES" dirty="0"/>
          </a:p>
        </p:txBody>
      </p:sp>
    </p:spTree>
    <p:extLst>
      <p:ext uri="{BB962C8B-B14F-4D97-AF65-F5344CB8AC3E}">
        <p14:creationId xmlns:p14="http://schemas.microsoft.com/office/powerpoint/2010/main" val="301099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10</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11</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12</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13</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14</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Cuando un usuario tiene que trabajar con una aplicación</a:t>
            </a:r>
            <a:r>
              <a:rPr lang="es-ES" baseline="0" dirty="0" smtClean="0"/>
              <a:t> hay dos procesos que se realizan</a:t>
            </a:r>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2</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3</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4</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5</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6</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7</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8</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2196BE1-08CF-455E-8DE9-34514D487CC3}" type="slidenum">
              <a:rPr lang="es-ES" smtClean="0"/>
              <a:pPr/>
              <a:t>9</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E844FCE-12BF-4559-B3D0-282FC3598C1D}" type="datetimeFigureOut">
              <a:rPr lang="es-ES" smtClean="0"/>
              <a:pPr/>
              <a:t>15/12/2014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3F107DF-BB4F-4A6E-9682-7B4966EB6A43}"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E844FCE-12BF-4559-B3D0-282FC3598C1D}" type="datetimeFigureOut">
              <a:rPr lang="es-ES" smtClean="0"/>
              <a:pPr/>
              <a:t>15/12/2014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3F107DF-BB4F-4A6E-9682-7B4966EB6A43}"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E844FCE-12BF-4559-B3D0-282FC3598C1D}" type="datetimeFigureOut">
              <a:rPr lang="es-ES" smtClean="0"/>
              <a:pPr/>
              <a:t>15/12/2014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3F107DF-BB4F-4A6E-9682-7B4966EB6A43}"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E844FCE-12BF-4559-B3D0-282FC3598C1D}" type="datetimeFigureOut">
              <a:rPr lang="es-ES" smtClean="0"/>
              <a:pPr/>
              <a:t>15/12/2014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3F107DF-BB4F-4A6E-9682-7B4966EB6A43}"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E844FCE-12BF-4559-B3D0-282FC3598C1D}" type="datetimeFigureOut">
              <a:rPr lang="es-ES" smtClean="0"/>
              <a:pPr/>
              <a:t>15/12/2014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3F107DF-BB4F-4A6E-9682-7B4966EB6A43}"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E844FCE-12BF-4559-B3D0-282FC3598C1D}" type="datetimeFigureOut">
              <a:rPr lang="es-ES" smtClean="0"/>
              <a:pPr/>
              <a:t>15/12/2014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43F107DF-BB4F-4A6E-9682-7B4966EB6A43}"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E844FCE-12BF-4559-B3D0-282FC3598C1D}" type="datetimeFigureOut">
              <a:rPr lang="es-ES" smtClean="0"/>
              <a:pPr/>
              <a:t>15/12/2014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43F107DF-BB4F-4A6E-9682-7B4966EB6A43}"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E844FCE-12BF-4559-B3D0-282FC3598C1D}" type="datetimeFigureOut">
              <a:rPr lang="es-ES" smtClean="0"/>
              <a:pPr/>
              <a:t>15/12/2014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43F107DF-BB4F-4A6E-9682-7B4966EB6A43}"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844FCE-12BF-4559-B3D0-282FC3598C1D}" type="datetimeFigureOut">
              <a:rPr lang="es-ES" smtClean="0"/>
              <a:pPr/>
              <a:t>15/12/2014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43F107DF-BB4F-4A6E-9682-7B4966EB6A43}"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844FCE-12BF-4559-B3D0-282FC3598C1D}" type="datetimeFigureOut">
              <a:rPr lang="es-ES" smtClean="0"/>
              <a:pPr/>
              <a:t>15/12/2014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43F107DF-BB4F-4A6E-9682-7B4966EB6A43}"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844FCE-12BF-4559-B3D0-282FC3598C1D}" type="datetimeFigureOut">
              <a:rPr lang="es-ES" smtClean="0"/>
              <a:pPr/>
              <a:t>15/12/2014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43F107DF-BB4F-4A6E-9682-7B4966EB6A43}"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44FCE-12BF-4559-B3D0-282FC3598C1D}" type="datetimeFigureOut">
              <a:rPr lang="es-ES" smtClean="0"/>
              <a:pPr/>
              <a:t>15/12/2014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107DF-BB4F-4A6E-9682-7B4966EB6A43}"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0-www.aranzadidigital.es.fama.us.e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0-www.aranzadidigital.es.ssofama.us.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so.us.es/integracion/servicio/"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Solicitud%20de%20acces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s://webapps.us.es/accionsocial/ayudas" TargetMode="External"/><Relationship Id="rId13" Type="http://schemas.openxmlformats.org/officeDocument/2006/relationships/image" Target="../media/image6.png"/><Relationship Id="rId3" Type="http://schemas.openxmlformats.org/officeDocument/2006/relationships/hyperlink" Target="https://descargas.us.es/" TargetMode="External"/><Relationship Id="rId7" Type="http://schemas.openxmlformats.org/officeDocument/2006/relationships/hyperlink" Target="https://hdvirtual.us.es/" TargetMode="External"/><Relationship Id="rId12"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opina.us.es/" TargetMode="External"/><Relationship Id="rId11" Type="http://schemas.openxmlformats.org/officeDocument/2006/relationships/hyperlink" Target="https://intranet.fius.us.es/" TargetMode="External"/><Relationship Id="rId5" Type="http://schemas.openxmlformats.org/officeDocument/2006/relationships/hyperlink" Target="https://consigna.us.es/" TargetMode="External"/><Relationship Id="rId10" Type="http://schemas.openxmlformats.org/officeDocument/2006/relationships/hyperlink" Target="https://logros.us.es/" TargetMode="External"/><Relationship Id="rId4" Type="http://schemas.openxmlformats.org/officeDocument/2006/relationships/hyperlink" Target="https://recursoshumanos.us.es/intranet" TargetMode="External"/><Relationship Id="rId9" Type="http://schemas.openxmlformats.org/officeDocument/2006/relationships/hyperlink" Target="https://recursoshumanos.us.es/intranet/index.php?page=forpa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971600" y="1196752"/>
            <a:ext cx="6768752" cy="5139869"/>
          </a:xfrm>
          <a:prstGeom prst="rect">
            <a:avLst/>
          </a:prstGeom>
          <a:noFill/>
          <a:effectLst>
            <a:outerShdw blurRad="76200" dist="12700" dir="8100000" sy="-23000" kx="800400" algn="br" rotWithShape="0">
              <a:schemeClr val="tx2">
                <a:lumMod val="75000"/>
                <a:alpha val="20000"/>
              </a:schemeClr>
            </a:outerShdw>
          </a:effectLst>
        </p:spPr>
        <p:txBody>
          <a:bodyPr wrap="square" rtlCol="0">
            <a:spAutoFit/>
          </a:bodyPr>
          <a:lstStyle/>
          <a:p>
            <a:pPr algn="ctr"/>
            <a:r>
              <a:rPr lang="es-ES_tradnl" sz="4000" b="1" i="1" dirty="0" smtClean="0">
                <a:solidFill>
                  <a:srgbClr val="FFFFFF"/>
                </a:solidFill>
              </a:rPr>
              <a:t>Single </a:t>
            </a:r>
            <a:r>
              <a:rPr lang="es-ES_tradnl" sz="4000" b="1" i="1" dirty="0" err="1" smtClean="0">
                <a:solidFill>
                  <a:srgbClr val="FFFFFF"/>
                </a:solidFill>
              </a:rPr>
              <a:t>Sign</a:t>
            </a:r>
            <a:r>
              <a:rPr lang="es-ES_tradnl" sz="4000" b="1" i="1" dirty="0" smtClean="0">
                <a:solidFill>
                  <a:srgbClr val="FFFFFF"/>
                </a:solidFill>
              </a:rPr>
              <a:t> </a:t>
            </a:r>
            <a:r>
              <a:rPr lang="es-ES_tradnl" sz="4000" b="1" i="1" dirty="0" err="1" smtClean="0">
                <a:solidFill>
                  <a:srgbClr val="FFFFFF"/>
                </a:solidFill>
              </a:rPr>
              <a:t>On</a:t>
            </a:r>
            <a:r>
              <a:rPr lang="es-ES_tradnl" sz="4000" b="1" i="1" dirty="0" smtClean="0">
                <a:solidFill>
                  <a:srgbClr val="FFFFFF"/>
                </a:solidFill>
              </a:rPr>
              <a:t> en el Catálogo Fama: sistema de gestión de identidad digital de la US</a:t>
            </a:r>
            <a:r>
              <a:rPr lang="es-ES_tradnl" sz="4000" dirty="0" smtClean="0">
                <a:solidFill>
                  <a:srgbClr val="FFFFFF"/>
                </a:solidFill>
              </a:rPr>
              <a:t>.</a:t>
            </a:r>
          </a:p>
          <a:p>
            <a:pPr algn="ctr"/>
            <a:endParaRPr lang="es-ES_tradnl" sz="4000" b="1" dirty="0" smtClean="0">
              <a:solidFill>
                <a:srgbClr val="FFFFFF"/>
              </a:solidFill>
              <a:effectLst>
                <a:innerShdw blurRad="114300">
                  <a:schemeClr val="bg1">
                    <a:lumMod val="50000"/>
                  </a:schemeClr>
                </a:innerShdw>
              </a:effectLst>
              <a:latin typeface="Arial Narrow" pitchFamily="34" charset="0"/>
            </a:endParaRPr>
          </a:p>
          <a:p>
            <a:pPr algn="ctr"/>
            <a:r>
              <a:rPr lang="es-ES_tradnl" sz="2400" b="1" dirty="0" smtClean="0">
                <a:solidFill>
                  <a:srgbClr val="FFFFFF"/>
                </a:solidFill>
                <a:effectLst>
                  <a:innerShdw blurRad="114300">
                    <a:schemeClr val="bg1">
                      <a:lumMod val="50000"/>
                    </a:schemeClr>
                  </a:innerShdw>
                </a:effectLst>
                <a:latin typeface="Arial Narrow" pitchFamily="34" charset="0"/>
              </a:rPr>
              <a:t>VII Jornada de Buenas Prácticas</a:t>
            </a:r>
          </a:p>
          <a:p>
            <a:pPr algn="ctr"/>
            <a:r>
              <a:rPr lang="es-ES_tradnl" sz="2400" b="1" dirty="0" smtClean="0">
                <a:solidFill>
                  <a:srgbClr val="FFFFFF"/>
                </a:solidFill>
                <a:effectLst>
                  <a:innerShdw blurRad="114300">
                    <a:schemeClr val="bg1">
                      <a:lumMod val="50000"/>
                    </a:schemeClr>
                  </a:innerShdw>
                </a:effectLst>
                <a:latin typeface="Arial Narrow" pitchFamily="34" charset="0"/>
              </a:rPr>
              <a:t>16 diciembre 2014</a:t>
            </a:r>
          </a:p>
          <a:p>
            <a:pPr algn="ctr"/>
            <a:endParaRPr lang="es-ES_tradnl" sz="2400" b="1" dirty="0" smtClean="0">
              <a:solidFill>
                <a:srgbClr val="FFFFFF"/>
              </a:solidFill>
              <a:effectLst>
                <a:innerShdw blurRad="114300">
                  <a:schemeClr val="bg1">
                    <a:lumMod val="50000"/>
                  </a:schemeClr>
                </a:innerShdw>
              </a:effectLst>
              <a:latin typeface="Arial Narrow" pitchFamily="34" charset="0"/>
            </a:endParaRPr>
          </a:p>
          <a:p>
            <a:pPr algn="ctr"/>
            <a:endParaRPr lang="es-ES_tradnl" sz="2400" b="1" dirty="0" smtClean="0">
              <a:solidFill>
                <a:srgbClr val="FFFFFF"/>
              </a:solidFill>
              <a:effectLst>
                <a:innerShdw blurRad="114300">
                  <a:schemeClr val="bg1">
                    <a:lumMod val="50000"/>
                  </a:schemeClr>
                </a:innerShdw>
              </a:effectLst>
              <a:latin typeface="Arial Narrow" pitchFamily="34" charset="0"/>
            </a:endParaRPr>
          </a:p>
          <a:p>
            <a:pPr algn="r"/>
            <a:endParaRPr lang="es-ES_tradnl" sz="1600" b="1" dirty="0" smtClean="0">
              <a:solidFill>
                <a:srgbClr val="FFFFFF"/>
              </a:solidFill>
              <a:effectLst>
                <a:innerShdw blurRad="114300">
                  <a:schemeClr val="bg1">
                    <a:lumMod val="50000"/>
                  </a:schemeClr>
                </a:innerShdw>
              </a:effectLst>
              <a:latin typeface="Arial Narrow" pitchFamily="34" charset="0"/>
            </a:endParaRPr>
          </a:p>
          <a:p>
            <a:pPr algn="r"/>
            <a:endParaRPr lang="es-ES_tradnl" sz="1600" b="1" dirty="0" smtClean="0">
              <a:solidFill>
                <a:srgbClr val="FFFFFF"/>
              </a:solidFill>
              <a:effectLst>
                <a:innerShdw blurRad="114300">
                  <a:schemeClr val="bg1">
                    <a:lumMod val="50000"/>
                  </a:schemeClr>
                </a:innerShdw>
              </a:effectLst>
              <a:latin typeface="Arial Narrow" pitchFamily="34" charset="0"/>
            </a:endParaRPr>
          </a:p>
          <a:p>
            <a:pPr algn="r"/>
            <a:r>
              <a:rPr lang="es-ES_tradnl" sz="1600" b="1" dirty="0" smtClean="0">
                <a:solidFill>
                  <a:srgbClr val="FFFFFF"/>
                </a:solidFill>
                <a:effectLst>
                  <a:innerShdw blurRad="114300">
                    <a:schemeClr val="bg1">
                      <a:lumMod val="50000"/>
                    </a:schemeClr>
                  </a:innerShdw>
                </a:effectLst>
                <a:latin typeface="Arial Narrow" pitchFamily="34" charset="0"/>
              </a:rPr>
              <a:t>Mª Victoria Jiménez </a:t>
            </a:r>
            <a:r>
              <a:rPr lang="es-ES_tradnl" sz="1600" b="1" dirty="0" err="1" smtClean="0">
                <a:solidFill>
                  <a:srgbClr val="FFFFFF"/>
                </a:solidFill>
                <a:effectLst>
                  <a:innerShdw blurRad="114300">
                    <a:schemeClr val="bg1">
                      <a:lumMod val="50000"/>
                    </a:schemeClr>
                  </a:innerShdw>
                </a:effectLst>
                <a:latin typeface="Arial Narrow" pitchFamily="34" charset="0"/>
              </a:rPr>
              <a:t>Cividanes</a:t>
            </a:r>
            <a:endParaRPr lang="es-ES" sz="1600" b="1" dirty="0" smtClean="0">
              <a:solidFill>
                <a:srgbClr val="FFFFFF"/>
              </a:solidFill>
              <a:effectLst>
                <a:innerShdw blurRad="114300">
                  <a:schemeClr val="bg1">
                    <a:lumMod val="50000"/>
                  </a:schemeClr>
                </a:innerShdw>
              </a:effectLst>
              <a:latin typeface="Arial Narrow" pitchFamily="34" charset="0"/>
            </a:endParaRPr>
          </a:p>
          <a:p>
            <a:pPr algn="ctr"/>
            <a:endParaRPr lang="es-ES" sz="2400" b="1" dirty="0">
              <a:solidFill>
                <a:schemeClr val="bg1"/>
              </a:solidFill>
              <a:effectLst>
                <a:innerShdw blurRad="114300">
                  <a:schemeClr val="bg1">
                    <a:lumMod val="50000"/>
                  </a:schemeClr>
                </a:innerShdw>
              </a:effectLst>
              <a:latin typeface="Arial Narrow" pitchFamily="34" charset="0"/>
            </a:endParaRPr>
          </a:p>
        </p:txBody>
      </p:sp>
      <p:pic>
        <p:nvPicPr>
          <p:cNvPr id="3" name="Picture 2" descr="logo_biblioteca"/>
          <p:cNvPicPr>
            <a:picLocks noChangeAspect="1" noChangeArrowheads="1"/>
          </p:cNvPicPr>
          <p:nvPr/>
        </p:nvPicPr>
        <p:blipFill>
          <a:blip r:embed="rId3" cstate="print"/>
          <a:srcRect/>
          <a:stretch>
            <a:fillRect/>
          </a:stretch>
        </p:blipFill>
        <p:spPr bwMode="auto">
          <a:xfrm>
            <a:off x="827584" y="5733256"/>
            <a:ext cx="1100137" cy="430212"/>
          </a:xfrm>
          <a:prstGeom prst="rect">
            <a:avLst/>
          </a:prstGeom>
          <a:noFill/>
          <a:ln w="9525">
            <a:noFill/>
            <a:miter lim="800000"/>
            <a:headEnd/>
            <a:tailEnd/>
          </a:ln>
        </p:spPr>
      </p:pic>
      <p:sp>
        <p:nvSpPr>
          <p:cNvPr id="5" name="4 CuadroTexto"/>
          <p:cNvSpPr txBox="1"/>
          <p:nvPr/>
        </p:nvSpPr>
        <p:spPr>
          <a:xfrm>
            <a:off x="6372200" y="6165304"/>
            <a:ext cx="2232248" cy="369332"/>
          </a:xfrm>
          <a:prstGeom prst="rect">
            <a:avLst/>
          </a:prstGeom>
          <a:noFill/>
        </p:spPr>
        <p:txBody>
          <a:bodyPr wrap="square" rtlCol="0">
            <a:spAutoFit/>
          </a:bodyPr>
          <a:lstStyle/>
          <a:p>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332656"/>
            <a:ext cx="8352928" cy="5832648"/>
          </a:xfrm>
        </p:spPr>
        <p:txBody>
          <a:bodyPr>
            <a:normAutofit/>
          </a:bodyPr>
          <a:lstStyle/>
          <a:p>
            <a:r>
              <a:rPr lang="es-ES" sz="3000" i="1" dirty="0" smtClean="0">
                <a:solidFill>
                  <a:schemeClr val="accent2">
                    <a:lumMod val="75000"/>
                  </a:schemeClr>
                </a:solidFill>
                <a:latin typeface="Arial Narrow" pitchFamily="34" charset="0"/>
              </a:rPr>
              <a:t>¿Qué supone para los usuarios de Fama que </a:t>
            </a:r>
            <a:r>
              <a:rPr lang="es-ES" sz="3000" i="1" dirty="0" smtClean="0">
                <a:solidFill>
                  <a:schemeClr val="accent2">
                    <a:lumMod val="75000"/>
                  </a:schemeClr>
                </a:solidFill>
                <a:latin typeface="Arial Narrow" pitchFamily="34" charset="0"/>
              </a:rPr>
              <a:t>se </a:t>
            </a:r>
            <a:r>
              <a:rPr lang="es-ES" sz="3000" i="1" dirty="0" smtClean="0">
                <a:solidFill>
                  <a:schemeClr val="accent2">
                    <a:lumMod val="75000"/>
                  </a:schemeClr>
                </a:solidFill>
                <a:latin typeface="Arial Narrow" pitchFamily="34" charset="0"/>
              </a:rPr>
              <a:t>integre en el proyecto SSO de la US?</a:t>
            </a:r>
          </a:p>
          <a:p>
            <a:endParaRPr lang="es-ES" sz="1700" dirty="0" smtClean="0">
              <a:solidFill>
                <a:schemeClr val="accent2">
                  <a:lumMod val="75000"/>
                </a:schemeClr>
              </a:solidFill>
              <a:latin typeface="Arial Narrow" pitchFamily="34" charset="0"/>
            </a:endParaRPr>
          </a:p>
          <a:p>
            <a:pPr algn="l">
              <a:buFont typeface="Wingdings" pitchFamily="2" charset="2"/>
              <a:buChar char="q"/>
            </a:pPr>
            <a:r>
              <a:rPr lang="es-ES" sz="1700" dirty="0" smtClean="0">
                <a:solidFill>
                  <a:schemeClr val="tx2">
                    <a:lumMod val="75000"/>
                  </a:schemeClr>
                </a:solidFill>
                <a:latin typeface="Arial Narrow" pitchFamily="34" charset="0"/>
              </a:rPr>
              <a:t>El usuario tendrá que acreditarse una </a:t>
            </a:r>
            <a:r>
              <a:rPr lang="es-ES" sz="1700" dirty="0" err="1" smtClean="0">
                <a:solidFill>
                  <a:schemeClr val="tx2">
                    <a:lumMod val="75000"/>
                  </a:schemeClr>
                </a:solidFill>
                <a:latin typeface="Arial Narrow" pitchFamily="34" charset="0"/>
              </a:rPr>
              <a:t>sóla</a:t>
            </a:r>
            <a:r>
              <a:rPr lang="es-ES" sz="1700" dirty="0" smtClean="0">
                <a:solidFill>
                  <a:schemeClr val="tx2">
                    <a:lumMod val="75000"/>
                  </a:schemeClr>
                </a:solidFill>
                <a:latin typeface="Arial Narrow" pitchFamily="34" charset="0"/>
              </a:rPr>
              <a:t> vez por sesión:</a:t>
            </a:r>
          </a:p>
          <a:p>
            <a:pPr algn="l"/>
            <a:endParaRPr lang="es-ES" sz="1700" dirty="0" smtClean="0">
              <a:solidFill>
                <a:schemeClr val="tx2">
                  <a:lumMod val="75000"/>
                </a:schemeClr>
              </a:solidFill>
              <a:latin typeface="Arial Narrow" pitchFamily="34" charset="0"/>
            </a:endParaRPr>
          </a:p>
          <a:p>
            <a:pPr lvl="1" algn="l">
              <a:buFont typeface="Wingdings" pitchFamily="2" charset="2"/>
              <a:buChar char="ü"/>
            </a:pPr>
            <a:r>
              <a:rPr lang="es-ES" sz="1700" dirty="0" smtClean="0">
                <a:solidFill>
                  <a:schemeClr val="tx2">
                    <a:lumMod val="75000"/>
                  </a:schemeClr>
                </a:solidFill>
                <a:latin typeface="Arial Narrow" pitchFamily="34" charset="0"/>
              </a:rPr>
              <a:t>Se acreditará en el primer servidor visitado</a:t>
            </a:r>
          </a:p>
          <a:p>
            <a:pPr lvl="1" algn="l">
              <a:buFont typeface="Wingdings" pitchFamily="2" charset="2"/>
              <a:buChar char="ü"/>
            </a:pPr>
            <a:r>
              <a:rPr lang="es-ES" sz="1700" dirty="0" smtClean="0">
                <a:solidFill>
                  <a:schemeClr val="tx2">
                    <a:lumMod val="75000"/>
                  </a:schemeClr>
                </a:solidFill>
                <a:latin typeface="Arial Narrow" pitchFamily="34" charset="0"/>
              </a:rPr>
              <a:t>Podrá </a:t>
            </a:r>
            <a:r>
              <a:rPr lang="es-ES" sz="1700" dirty="0" smtClean="0">
                <a:solidFill>
                  <a:schemeClr val="tx2">
                    <a:lumMod val="75000"/>
                  </a:schemeClr>
                </a:solidFill>
                <a:latin typeface="Arial Narrow" pitchFamily="34" charset="0"/>
              </a:rPr>
              <a:t>acceder a otros </a:t>
            </a:r>
            <a:r>
              <a:rPr lang="es-ES" sz="1700" dirty="0" err="1" smtClean="0">
                <a:solidFill>
                  <a:schemeClr val="tx2">
                    <a:lumMod val="75000"/>
                  </a:schemeClr>
                </a:solidFill>
                <a:latin typeface="Arial Narrow" pitchFamily="34" charset="0"/>
              </a:rPr>
              <a:t>sevidores</a:t>
            </a:r>
            <a:r>
              <a:rPr lang="es-ES" sz="1700" dirty="0" smtClean="0">
                <a:solidFill>
                  <a:schemeClr val="tx2">
                    <a:lumMod val="75000"/>
                  </a:schemeClr>
                </a:solidFill>
                <a:latin typeface="Arial Narrow" pitchFamily="34" charset="0"/>
              </a:rPr>
              <a:t> sin necesidad de volver a acreditarse</a:t>
            </a:r>
          </a:p>
          <a:p>
            <a:pPr lvl="1" algn="l"/>
            <a:endParaRPr lang="es-ES" sz="1700" dirty="0" smtClean="0">
              <a:solidFill>
                <a:schemeClr val="tx2">
                  <a:lumMod val="75000"/>
                </a:schemeClr>
              </a:solidFill>
              <a:latin typeface="Arial Narrow" pitchFamily="34" charset="0"/>
            </a:endParaRPr>
          </a:p>
          <a:p>
            <a:pPr algn="l"/>
            <a:r>
              <a:rPr lang="es-ES" sz="1700" dirty="0" smtClean="0">
                <a:solidFill>
                  <a:schemeClr val="tx2">
                    <a:lumMod val="75000"/>
                  </a:schemeClr>
                </a:solidFill>
                <a:latin typeface="Arial Narrow" pitchFamily="34" charset="0"/>
              </a:rPr>
              <a:t>    Esto ocurrirá tanto si se acredita primero en el servidor </a:t>
            </a:r>
            <a:r>
              <a:rPr lang="es-ES" sz="1700" dirty="0" smtClean="0">
                <a:solidFill>
                  <a:schemeClr val="tx2">
                    <a:lumMod val="75000"/>
                  </a:schemeClr>
                </a:solidFill>
                <a:latin typeface="Arial Narrow" pitchFamily="34" charset="0"/>
              </a:rPr>
              <a:t>Fama </a:t>
            </a:r>
            <a:r>
              <a:rPr lang="es-ES" sz="1700" dirty="0" smtClean="0">
                <a:solidFill>
                  <a:schemeClr val="tx2">
                    <a:lumMod val="75000"/>
                  </a:schemeClr>
                </a:solidFill>
                <a:latin typeface="Arial Narrow" pitchFamily="34" charset="0"/>
              </a:rPr>
              <a:t>y luego navega por otros servidores de </a:t>
            </a:r>
            <a:br>
              <a:rPr lang="es-ES" sz="1700" dirty="0" smtClean="0">
                <a:solidFill>
                  <a:schemeClr val="tx2">
                    <a:lumMod val="75000"/>
                  </a:schemeClr>
                </a:solidFill>
                <a:latin typeface="Arial Narrow" pitchFamily="34" charset="0"/>
              </a:rPr>
            </a:br>
            <a:r>
              <a:rPr lang="es-ES" sz="1700" dirty="0" smtClean="0">
                <a:solidFill>
                  <a:schemeClr val="tx2">
                    <a:lumMod val="75000"/>
                  </a:schemeClr>
                </a:solidFill>
                <a:latin typeface="Arial Narrow" pitchFamily="34" charset="0"/>
              </a:rPr>
              <a:t>    la US, cómo si empieza su navegación por otro servidor de la US y luego accede a Fama.</a:t>
            </a:r>
          </a:p>
          <a:p>
            <a:pPr algn="l"/>
            <a:endParaRPr lang="es-ES" sz="1700" dirty="0" smtClean="0">
              <a:solidFill>
                <a:schemeClr val="tx2">
                  <a:lumMod val="75000"/>
                </a:schemeClr>
              </a:solidFill>
              <a:latin typeface="Arial Narrow" pitchFamily="34" charset="0"/>
            </a:endParaRPr>
          </a:p>
          <a:p>
            <a:pPr algn="l">
              <a:buFont typeface="Wingdings" pitchFamily="2" charset="2"/>
              <a:buChar char="q"/>
            </a:pPr>
            <a:r>
              <a:rPr lang="es-ES" sz="1700" dirty="0" smtClean="0">
                <a:solidFill>
                  <a:schemeClr val="tx2">
                    <a:lumMod val="75000"/>
                  </a:schemeClr>
                </a:solidFill>
                <a:latin typeface="Arial Narrow" pitchFamily="34" charset="0"/>
              </a:rPr>
              <a:t> Afecta a la acreditación de Fama clásico pero también de Fama+</a:t>
            </a:r>
          </a:p>
          <a:p>
            <a:pPr algn="l"/>
            <a:endParaRPr lang="es-ES" sz="1700" dirty="0" smtClean="0">
              <a:solidFill>
                <a:schemeClr val="tx2">
                  <a:lumMod val="75000"/>
                </a:schemeClr>
              </a:solidFill>
              <a:latin typeface="Arial Narrow" pitchFamily="34" charset="0"/>
            </a:endParaRPr>
          </a:p>
          <a:p>
            <a:pPr algn="l">
              <a:buFont typeface="Wingdings" pitchFamily="2" charset="2"/>
              <a:buChar char="q"/>
            </a:pPr>
            <a:r>
              <a:rPr lang="es-ES" sz="1700" dirty="0" smtClean="0">
                <a:solidFill>
                  <a:schemeClr val="tx2">
                    <a:lumMod val="75000"/>
                  </a:schemeClr>
                </a:solidFill>
                <a:latin typeface="Arial Narrow" pitchFamily="34" charset="0"/>
              </a:rPr>
              <a:t> Mejora la navegación del usuario</a:t>
            </a:r>
          </a:p>
          <a:p>
            <a:pPr lvl="1" algn="l"/>
            <a:endParaRPr lang="es-ES" sz="1700" dirty="0" smtClean="0">
              <a:solidFill>
                <a:schemeClr val="tx2">
                  <a:lumMod val="75000"/>
                </a:schemeClr>
              </a:solidFill>
              <a:latin typeface="Arial Narrow" pitchFamily="34" charset="0"/>
            </a:endParaRPr>
          </a:p>
          <a:p>
            <a:pPr algn="l">
              <a:buFont typeface="Wingdings" pitchFamily="2" charset="2"/>
              <a:buChar char="q"/>
            </a:pPr>
            <a:r>
              <a:rPr lang="es-ES" sz="1700" dirty="0" smtClean="0">
                <a:solidFill>
                  <a:schemeClr val="accent1">
                    <a:lumMod val="50000"/>
                  </a:schemeClr>
                </a:solidFill>
                <a:latin typeface="Arial Narrow" pitchFamily="34" charset="0"/>
              </a:rPr>
              <a:t> Integramos el servidor Fama en el entorno de servidores de la US.</a:t>
            </a:r>
          </a:p>
          <a:p>
            <a:pPr algn="l"/>
            <a:endParaRPr lang="es-ES" sz="1700" dirty="0" smtClean="0">
              <a:solidFill>
                <a:schemeClr val="accent1">
                  <a:lumMod val="50000"/>
                </a:schemeClr>
              </a:solidFill>
              <a:latin typeface="Arial Narrow" pitchFamily="34" charset="0"/>
            </a:endParaRPr>
          </a:p>
          <a:p>
            <a:endParaRPr lang="es-ES" sz="1800" dirty="0" smtClean="0">
              <a:latin typeface="Arial Narrow" pitchFamily="34" charset="0"/>
            </a:endParaRPr>
          </a:p>
          <a:p>
            <a:pPr algn="l">
              <a:buFont typeface="Wingdings" pitchFamily="2" charset="2"/>
              <a:buChar char="q"/>
            </a:pPr>
            <a:endParaRPr lang="es-ES" dirty="0" smtClean="0"/>
          </a:p>
          <a:p>
            <a:pPr algn="l">
              <a:buFont typeface="Wingdings" pitchFamily="2" charset="2"/>
              <a:buChar char="q"/>
            </a:pPr>
            <a:endParaRPr lang="es-ES" dirty="0" smtClean="0"/>
          </a:p>
          <a:p>
            <a:pPr algn="l">
              <a:buFont typeface="Wingdings" pitchFamily="2" charset="2"/>
              <a:buChar char="q"/>
            </a:pPr>
            <a:endParaRPr lang="es-ES" dirty="0" smtClean="0"/>
          </a:p>
          <a:p>
            <a:pPr algn="l">
              <a:buFont typeface="Wingdings" pitchFamily="2" charset="2"/>
              <a:buChar char="q"/>
            </a:pPr>
            <a:endParaRPr lang="es-ES" dirty="0" smtClean="0"/>
          </a:p>
        </p:txBody>
      </p:sp>
      <p:pic>
        <p:nvPicPr>
          <p:cNvPr id="4" name="Picture 2" descr="logo_biblioteca"/>
          <p:cNvPicPr>
            <a:picLocks noChangeAspect="1" noChangeArrowheads="1"/>
          </p:cNvPicPr>
          <p:nvPr/>
        </p:nvPicPr>
        <p:blipFill>
          <a:blip r:embed="rId3"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260648"/>
            <a:ext cx="8352928" cy="5904656"/>
          </a:xfrm>
        </p:spPr>
        <p:txBody>
          <a:bodyPr>
            <a:normAutofit/>
          </a:bodyPr>
          <a:lstStyle/>
          <a:p>
            <a:pPr algn="l"/>
            <a:r>
              <a:rPr lang="es-ES" sz="3000" i="1" dirty="0" smtClean="0">
                <a:solidFill>
                  <a:schemeClr val="accent2">
                    <a:lumMod val="75000"/>
                  </a:schemeClr>
                </a:solidFill>
                <a:latin typeface="Arial Narrow" pitchFamily="34" charset="0"/>
              </a:rPr>
              <a:t>¿Cuál será ahora la página de acreditación de Mi Cuenta?</a:t>
            </a:r>
          </a:p>
          <a:p>
            <a:pPr algn="l"/>
            <a:endParaRPr lang="es-ES" sz="1400" dirty="0" smtClean="0"/>
          </a:p>
          <a:p>
            <a:pPr algn="l">
              <a:buFont typeface="Wingdings" pitchFamily="2" charset="2"/>
              <a:buChar char="q"/>
            </a:pPr>
            <a:endParaRPr lang="es-ES" sz="1400" dirty="0" smtClean="0"/>
          </a:p>
        </p:txBody>
      </p:sp>
      <p:pic>
        <p:nvPicPr>
          <p:cNvPr id="4" name="Picture 2" descr="logo_biblioteca"/>
          <p:cNvPicPr>
            <a:picLocks noChangeAspect="1" noChangeArrowheads="1"/>
          </p:cNvPicPr>
          <p:nvPr/>
        </p:nvPicPr>
        <p:blipFill>
          <a:blip r:embed="rId3"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sp>
        <p:nvSpPr>
          <p:cNvPr id="10242" name="AutoShape 2" descr="mailbox://D:/correo/Inbox?number=2336287143&amp;part=1.2.2&amp;filename=ssoauth.png"/>
          <p:cNvSpPr>
            <a:spLocks noChangeAspect="1" noChangeArrowheads="1"/>
          </p:cNvSpPr>
          <p:nvPr/>
        </p:nvSpPr>
        <p:spPr bwMode="auto">
          <a:xfrm>
            <a:off x="155575" y="-3627438"/>
            <a:ext cx="12182475" cy="75628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44" name="AutoShape 4" descr="mailbox://D:/correo/Inbox?number=2336287143&amp;part=1.2.2&amp;filename=ssoauth.png"/>
          <p:cNvSpPr>
            <a:spLocks noChangeAspect="1" noChangeArrowheads="1"/>
          </p:cNvSpPr>
          <p:nvPr/>
        </p:nvSpPr>
        <p:spPr bwMode="auto">
          <a:xfrm>
            <a:off x="155575" y="-3627438"/>
            <a:ext cx="12182475" cy="75628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 name="9 Imagen" descr="ssoauth.png"/>
          <p:cNvPicPr>
            <a:picLocks noChangeAspect="1"/>
          </p:cNvPicPr>
          <p:nvPr/>
        </p:nvPicPr>
        <p:blipFill>
          <a:blip r:embed="rId4" cstate="print"/>
          <a:stretch>
            <a:fillRect/>
          </a:stretch>
        </p:blipFill>
        <p:spPr>
          <a:xfrm>
            <a:off x="683568" y="980728"/>
            <a:ext cx="7416824" cy="4710494"/>
          </a:xfrm>
          <a:prstGeom prst="rect">
            <a:avLst/>
          </a:prstGeom>
        </p:spPr>
      </p:pic>
      <p:pic>
        <p:nvPicPr>
          <p:cNvPr id="10245" name="Picture 5"/>
          <p:cNvPicPr>
            <a:picLocks noChangeAspect="1" noChangeArrowheads="1"/>
          </p:cNvPicPr>
          <p:nvPr/>
        </p:nvPicPr>
        <p:blipFill>
          <a:blip r:embed="rId5" cstate="print"/>
          <a:srcRect l="20963" t="17450" r="22338" b="9051"/>
          <a:stretch>
            <a:fillRect/>
          </a:stretch>
        </p:blipFill>
        <p:spPr bwMode="auto">
          <a:xfrm>
            <a:off x="755576" y="1124744"/>
            <a:ext cx="6912768" cy="5040560"/>
          </a:xfrm>
          <a:prstGeom prst="rect">
            <a:avLst/>
          </a:prstGeom>
          <a:noFill/>
          <a:ln w="9525">
            <a:noFill/>
            <a:miter lim="800000"/>
            <a:headEnd/>
            <a:tailEnd/>
          </a:ln>
        </p:spPr>
      </p:pic>
      <p:pic>
        <p:nvPicPr>
          <p:cNvPr id="11" name="10 Imagen" descr="ssoauth.png"/>
          <p:cNvPicPr>
            <a:picLocks noChangeAspect="1"/>
          </p:cNvPicPr>
          <p:nvPr/>
        </p:nvPicPr>
        <p:blipFill>
          <a:blip r:embed="rId4" cstate="print"/>
          <a:stretch>
            <a:fillRect/>
          </a:stretch>
        </p:blipFill>
        <p:spPr>
          <a:xfrm>
            <a:off x="755576" y="1052736"/>
            <a:ext cx="7416824" cy="4710494"/>
          </a:xfrm>
          <a:prstGeom prst="rect">
            <a:avLst/>
          </a:prstGeom>
        </p:spPr>
      </p:pic>
      <p:pic>
        <p:nvPicPr>
          <p:cNvPr id="12" name="11 Imagen" descr="pin bien.png"/>
          <p:cNvPicPr>
            <a:picLocks noChangeAspect="1"/>
          </p:cNvPicPr>
          <p:nvPr/>
        </p:nvPicPr>
        <p:blipFill>
          <a:blip r:embed="rId6" cstate="print"/>
          <a:stretch>
            <a:fillRect/>
          </a:stretch>
        </p:blipFill>
        <p:spPr>
          <a:xfrm>
            <a:off x="683568" y="836712"/>
            <a:ext cx="7560840" cy="55320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iterate type="lt">
                                    <p:tmPct val="5000"/>
                                  </p:iterate>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p:cTn id="19" dur="1000" fill="hold"/>
                                        <p:tgtEl>
                                          <p:spTgt spid="10245"/>
                                        </p:tgtEl>
                                        <p:attrNameLst>
                                          <p:attrName>ppt_w</p:attrName>
                                        </p:attrNameLst>
                                      </p:cBhvr>
                                      <p:tavLst>
                                        <p:tav tm="0">
                                          <p:val>
                                            <p:strVal val="#ppt_w*0.70"/>
                                          </p:val>
                                        </p:tav>
                                        <p:tav tm="100000">
                                          <p:val>
                                            <p:strVal val="#ppt_w"/>
                                          </p:val>
                                        </p:tav>
                                      </p:tavLst>
                                    </p:anim>
                                    <p:anim calcmode="lin" valueType="num">
                                      <p:cBhvr>
                                        <p:cTn id="20" dur="1000" fill="hold"/>
                                        <p:tgtEl>
                                          <p:spTgt spid="10245"/>
                                        </p:tgtEl>
                                        <p:attrNameLst>
                                          <p:attrName>ppt_h</p:attrName>
                                        </p:attrNameLst>
                                      </p:cBhvr>
                                      <p:tavLst>
                                        <p:tav tm="0">
                                          <p:val>
                                            <p:strVal val="#ppt_h"/>
                                          </p:val>
                                        </p:tav>
                                        <p:tav tm="100000">
                                          <p:val>
                                            <p:strVal val="#ppt_h"/>
                                          </p:val>
                                        </p:tav>
                                      </p:tavLst>
                                    </p:anim>
                                    <p:animEffect transition="in" filter="fade">
                                      <p:cBhvr>
                                        <p:cTn id="21" dur="1000"/>
                                        <p:tgtEl>
                                          <p:spTgt spid="1024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strVal val="#ppt_w*0.70"/>
                                          </p:val>
                                        </p:tav>
                                        <p:tav tm="100000">
                                          <p:val>
                                            <p:strVal val="#ppt_w"/>
                                          </p:val>
                                        </p:tav>
                                      </p:tavLst>
                                    </p:anim>
                                    <p:anim calcmode="lin" valueType="num">
                                      <p:cBhvr>
                                        <p:cTn id="35" dur="1000" fill="hold"/>
                                        <p:tgtEl>
                                          <p:spTgt spid="12"/>
                                        </p:tgtEl>
                                        <p:attrNameLst>
                                          <p:attrName>ppt_h</p:attrName>
                                        </p:attrNameLst>
                                      </p:cBhvr>
                                      <p:tavLst>
                                        <p:tav tm="0">
                                          <p:val>
                                            <p:strVal val="#ppt_h"/>
                                          </p:val>
                                        </p:tav>
                                        <p:tav tm="100000">
                                          <p:val>
                                            <p:strVal val="#ppt_h"/>
                                          </p:val>
                                        </p:tav>
                                      </p:tavLst>
                                    </p:anim>
                                    <p:animEffect transition="in" filter="fade">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980728"/>
            <a:ext cx="8352928" cy="5184576"/>
          </a:xfrm>
        </p:spPr>
        <p:txBody>
          <a:bodyPr>
            <a:normAutofit/>
          </a:bodyPr>
          <a:lstStyle/>
          <a:p>
            <a:pPr algn="l"/>
            <a:r>
              <a:rPr lang="es-ES" sz="3000" i="1" dirty="0" smtClean="0">
                <a:solidFill>
                  <a:schemeClr val="accent2">
                    <a:lumMod val="75000"/>
                  </a:schemeClr>
                </a:solidFill>
                <a:latin typeface="Arial Narrow" pitchFamily="34" charset="0"/>
              </a:rPr>
              <a:t>¿En que casos se presentará esta nueva página de acreditación?</a:t>
            </a:r>
            <a:endParaRPr lang="es-ES" sz="3000" dirty="0" smtClean="0">
              <a:solidFill>
                <a:schemeClr val="accent2">
                  <a:lumMod val="75000"/>
                </a:schemeClr>
              </a:solidFill>
              <a:latin typeface="Arial Narrow" pitchFamily="34" charset="0"/>
            </a:endParaRPr>
          </a:p>
          <a:p>
            <a:pPr algn="l"/>
            <a:endParaRPr lang="es-ES" sz="1700" dirty="0" smtClean="0">
              <a:solidFill>
                <a:schemeClr val="tx2">
                  <a:lumMod val="75000"/>
                </a:schemeClr>
              </a:solidFill>
              <a:latin typeface="Arial Narrow" pitchFamily="34" charset="0"/>
            </a:endParaRPr>
          </a:p>
          <a:p>
            <a:pPr algn="l">
              <a:buFont typeface="Wingdings" pitchFamily="2" charset="2"/>
              <a:buChar char="q"/>
            </a:pPr>
            <a:r>
              <a:rPr lang="es-ES" sz="1700" dirty="0" smtClean="0">
                <a:solidFill>
                  <a:schemeClr val="tx2">
                    <a:lumMod val="75000"/>
                  </a:schemeClr>
                </a:solidFill>
                <a:latin typeface="Arial Narrow" pitchFamily="34" charset="0"/>
              </a:rPr>
              <a:t> Al entrar en Mi cuenta (en Fama y Fama+)</a:t>
            </a:r>
          </a:p>
          <a:p>
            <a:pPr algn="l">
              <a:buFont typeface="Wingdings" pitchFamily="2" charset="2"/>
              <a:buChar char="q"/>
            </a:pPr>
            <a:r>
              <a:rPr lang="es-ES" sz="1700" dirty="0" smtClean="0">
                <a:solidFill>
                  <a:schemeClr val="tx2">
                    <a:lumMod val="75000"/>
                  </a:schemeClr>
                </a:solidFill>
                <a:latin typeface="Arial Narrow" pitchFamily="34" charset="0"/>
              </a:rPr>
              <a:t>Al realizar una reserva o una renovación (en Fama y Fama+)</a:t>
            </a:r>
          </a:p>
          <a:p>
            <a:pPr algn="l">
              <a:buFont typeface="Wingdings" pitchFamily="2" charset="2"/>
              <a:buChar char="q"/>
            </a:pPr>
            <a:r>
              <a:rPr lang="es-ES" sz="1700" dirty="0" smtClean="0">
                <a:solidFill>
                  <a:schemeClr val="tx2">
                    <a:lumMod val="75000"/>
                  </a:schemeClr>
                </a:solidFill>
                <a:latin typeface="Arial Narrow" pitchFamily="34" charset="0"/>
              </a:rPr>
              <a:t> Para inscribirte en un curso de formación de la Biblioteca (en Fama)</a:t>
            </a:r>
          </a:p>
          <a:p>
            <a:pPr algn="l">
              <a:buFont typeface="Wingdings" pitchFamily="2" charset="2"/>
              <a:buChar char="q"/>
            </a:pPr>
            <a:r>
              <a:rPr lang="es-ES" sz="1700" dirty="0" smtClean="0">
                <a:solidFill>
                  <a:schemeClr val="tx2">
                    <a:lumMod val="75000"/>
                  </a:schemeClr>
                </a:solidFill>
                <a:latin typeface="Arial Narrow" pitchFamily="34" charset="0"/>
              </a:rPr>
              <a:t>Para añadir un descriptor de la comunicad (en Fama+)</a:t>
            </a:r>
          </a:p>
          <a:p>
            <a:pPr algn="l">
              <a:buFont typeface="Wingdings" pitchFamily="2" charset="2"/>
              <a:buChar char="q"/>
            </a:pPr>
            <a:r>
              <a:rPr lang="es-ES" sz="1700" dirty="0" smtClean="0">
                <a:solidFill>
                  <a:schemeClr val="tx2">
                    <a:lumMod val="75000"/>
                  </a:schemeClr>
                </a:solidFill>
                <a:latin typeface="Arial Narrow" pitchFamily="34" charset="0"/>
              </a:rPr>
              <a:t>Para crear una lista (en Fama)</a:t>
            </a:r>
          </a:p>
          <a:p>
            <a:pPr algn="l">
              <a:buFont typeface="Wingdings" pitchFamily="2" charset="2"/>
              <a:buChar char="q"/>
            </a:pPr>
            <a:r>
              <a:rPr lang="es-ES" sz="1700" dirty="0" smtClean="0">
                <a:solidFill>
                  <a:schemeClr val="tx2">
                    <a:lumMod val="75000"/>
                  </a:schemeClr>
                </a:solidFill>
                <a:latin typeface="Arial Narrow" pitchFamily="34" charset="0"/>
              </a:rPr>
              <a:t>Para consultar un recurso electrónico (en Fama y Fama+)</a:t>
            </a:r>
          </a:p>
          <a:p>
            <a:pPr algn="l"/>
            <a:endParaRPr lang="es-ES" sz="1700" dirty="0" smtClean="0">
              <a:solidFill>
                <a:schemeClr val="tx2">
                  <a:lumMod val="75000"/>
                </a:schemeClr>
              </a:solidFill>
              <a:latin typeface="Arial Narrow" pitchFamily="34" charset="0"/>
            </a:endParaRPr>
          </a:p>
          <a:p>
            <a:pPr algn="l"/>
            <a:r>
              <a:rPr lang="es-ES" sz="1700" dirty="0" smtClean="0">
                <a:solidFill>
                  <a:schemeClr val="tx2">
                    <a:lumMod val="75000"/>
                  </a:schemeClr>
                </a:solidFill>
                <a:latin typeface="Arial Narrow" pitchFamily="34" charset="0"/>
              </a:rPr>
              <a:t>……..En definitiva en todos los casos en que en </a:t>
            </a:r>
            <a:r>
              <a:rPr lang="es-ES" sz="1700" dirty="0" smtClean="0">
                <a:solidFill>
                  <a:schemeClr val="tx2">
                    <a:lumMod val="75000"/>
                  </a:schemeClr>
                </a:solidFill>
                <a:latin typeface="Arial Narrow" pitchFamily="34" charset="0"/>
              </a:rPr>
              <a:t>Fama </a:t>
            </a:r>
            <a:r>
              <a:rPr lang="es-ES" sz="1700" dirty="0" smtClean="0">
                <a:solidFill>
                  <a:schemeClr val="tx2">
                    <a:lumMod val="75000"/>
                  </a:schemeClr>
                </a:solidFill>
                <a:latin typeface="Arial Narrow" pitchFamily="34" charset="0"/>
              </a:rPr>
              <a:t>o Fama+ haya acreditarse</a:t>
            </a:r>
          </a:p>
          <a:p>
            <a:pPr algn="l">
              <a:buFont typeface="Wingdings" pitchFamily="2" charset="2"/>
              <a:buChar char="q"/>
            </a:pPr>
            <a:endParaRPr lang="es-ES" sz="3000" i="1" dirty="0" smtClean="0">
              <a:solidFill>
                <a:schemeClr val="accent2">
                  <a:lumMod val="75000"/>
                </a:schemeClr>
              </a:solidFill>
              <a:latin typeface="Arial Narrow" pitchFamily="34" charset="0"/>
            </a:endParaRPr>
          </a:p>
          <a:p>
            <a:pPr algn="l"/>
            <a:endParaRPr lang="es-ES" sz="1800" dirty="0" smtClean="0">
              <a:latin typeface="Arial Narrow" pitchFamily="34" charset="0"/>
            </a:endParaRPr>
          </a:p>
          <a:p>
            <a:pPr algn="l">
              <a:buFont typeface="Wingdings" pitchFamily="2" charset="2"/>
              <a:buChar char="q"/>
            </a:pPr>
            <a:endParaRPr lang="es-ES" dirty="0" smtClean="0"/>
          </a:p>
          <a:p>
            <a:pPr algn="l">
              <a:buFont typeface="Wingdings" pitchFamily="2" charset="2"/>
              <a:buChar char="q"/>
            </a:pPr>
            <a:endParaRPr lang="es-ES" dirty="0" smtClean="0"/>
          </a:p>
          <a:p>
            <a:pPr algn="l">
              <a:buFont typeface="Wingdings" pitchFamily="2" charset="2"/>
              <a:buChar char="q"/>
            </a:pPr>
            <a:endParaRPr lang="es-ES" dirty="0" smtClean="0"/>
          </a:p>
          <a:p>
            <a:pPr algn="l">
              <a:buFont typeface="Wingdings" pitchFamily="2" charset="2"/>
              <a:buChar char="q"/>
            </a:pPr>
            <a:endParaRPr lang="es-ES" dirty="0" smtClean="0"/>
          </a:p>
        </p:txBody>
      </p:sp>
      <p:pic>
        <p:nvPicPr>
          <p:cNvPr id="4" name="Picture 2" descr="logo_biblioteca"/>
          <p:cNvPicPr>
            <a:picLocks noChangeAspect="1" noChangeArrowheads="1"/>
          </p:cNvPicPr>
          <p:nvPr/>
        </p:nvPicPr>
        <p:blipFill>
          <a:blip r:embed="rId3"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980728"/>
            <a:ext cx="8352928" cy="5184576"/>
          </a:xfrm>
        </p:spPr>
        <p:txBody>
          <a:bodyPr>
            <a:normAutofit/>
          </a:bodyPr>
          <a:lstStyle/>
          <a:p>
            <a:r>
              <a:rPr lang="es-ES" sz="3000" i="1" dirty="0" smtClean="0">
                <a:solidFill>
                  <a:schemeClr val="accent2">
                    <a:lumMod val="75000"/>
                  </a:schemeClr>
                </a:solidFill>
                <a:latin typeface="Arial Narrow" pitchFamily="34" charset="0"/>
              </a:rPr>
              <a:t>¿Hay que hacer algún cambio en los recursos-e?</a:t>
            </a:r>
          </a:p>
          <a:p>
            <a:endParaRPr lang="es-ES" sz="1700" i="1" dirty="0" smtClean="0">
              <a:solidFill>
                <a:schemeClr val="tx2">
                  <a:lumMod val="75000"/>
                </a:schemeClr>
              </a:solidFill>
              <a:latin typeface="Arial Narrow" pitchFamily="34" charset="0"/>
            </a:endParaRPr>
          </a:p>
          <a:p>
            <a:pPr algn="l">
              <a:buFont typeface="Wingdings" pitchFamily="2" charset="2"/>
              <a:buChar char="q"/>
            </a:pPr>
            <a:r>
              <a:rPr lang="es-ES" sz="1700" dirty="0" smtClean="0">
                <a:solidFill>
                  <a:schemeClr val="tx2">
                    <a:lumMod val="75000"/>
                  </a:schemeClr>
                </a:solidFill>
                <a:latin typeface="Arial Narrow" pitchFamily="34" charset="0"/>
              </a:rPr>
              <a:t> Hasta ahora cuando se catalogaba un recurso-e en la 856</a:t>
            </a:r>
            <a:r>
              <a:rPr lang="es-ES" sz="1700" i="1" dirty="0" smtClean="0">
                <a:solidFill>
                  <a:schemeClr val="tx2">
                    <a:lumMod val="75000"/>
                  </a:schemeClr>
                </a:solidFill>
                <a:latin typeface="Arial Narrow" pitchFamily="34" charset="0"/>
              </a:rPr>
              <a:t>  del registro de fondos o del bibliográfico, según los casos, se ponía  una </a:t>
            </a:r>
            <a:r>
              <a:rPr lang="es-ES" sz="1700" i="1" dirty="0" err="1" smtClean="0">
                <a:solidFill>
                  <a:schemeClr val="tx2">
                    <a:lumMod val="75000"/>
                  </a:schemeClr>
                </a:solidFill>
                <a:latin typeface="Arial Narrow" pitchFamily="34" charset="0"/>
              </a:rPr>
              <a:t>url</a:t>
            </a:r>
            <a:r>
              <a:rPr lang="es-ES" sz="1700" i="1" dirty="0" smtClean="0">
                <a:solidFill>
                  <a:schemeClr val="tx2">
                    <a:lumMod val="75000"/>
                  </a:schemeClr>
                </a:solidFill>
                <a:latin typeface="Arial Narrow" pitchFamily="34" charset="0"/>
              </a:rPr>
              <a:t> como esta: </a:t>
            </a:r>
            <a:r>
              <a:rPr lang="es-ES" sz="1700" i="1" dirty="0" smtClean="0">
                <a:solidFill>
                  <a:schemeClr val="tx2">
                    <a:lumMod val="75000"/>
                  </a:schemeClr>
                </a:solidFill>
                <a:latin typeface="Arial Narrow" pitchFamily="34" charset="0"/>
                <a:hlinkClick r:id="rId3"/>
              </a:rPr>
              <a:t>http://0-www.aranzadidigital.es.fama.us.es</a:t>
            </a:r>
            <a:endParaRPr lang="es-ES" sz="1700" i="1" dirty="0" smtClean="0">
              <a:solidFill>
                <a:schemeClr val="tx2">
                  <a:lumMod val="75000"/>
                </a:schemeClr>
              </a:solidFill>
              <a:latin typeface="Arial Narrow" pitchFamily="34" charset="0"/>
            </a:endParaRPr>
          </a:p>
          <a:p>
            <a:pPr algn="l"/>
            <a:endParaRPr lang="es-ES" sz="1700" i="1" dirty="0" smtClean="0">
              <a:solidFill>
                <a:schemeClr val="tx2">
                  <a:lumMod val="75000"/>
                </a:schemeClr>
              </a:solidFill>
              <a:latin typeface="Arial Narrow" pitchFamily="34" charset="0"/>
            </a:endParaRPr>
          </a:p>
          <a:p>
            <a:pPr algn="l"/>
            <a:endParaRPr lang="es-ES" sz="1700" i="1" dirty="0" smtClean="0">
              <a:solidFill>
                <a:schemeClr val="tx2">
                  <a:lumMod val="75000"/>
                </a:schemeClr>
              </a:solidFill>
              <a:latin typeface="Arial Narrow" pitchFamily="34" charset="0"/>
            </a:endParaRPr>
          </a:p>
          <a:p>
            <a:pPr algn="l">
              <a:buFont typeface="Wingdings" pitchFamily="2" charset="2"/>
              <a:buChar char="q"/>
            </a:pPr>
            <a:r>
              <a:rPr lang="es-ES" sz="1700" i="1" dirty="0" smtClean="0">
                <a:solidFill>
                  <a:schemeClr val="tx2">
                    <a:lumMod val="75000"/>
                  </a:schemeClr>
                </a:solidFill>
                <a:latin typeface="Arial Narrow" pitchFamily="34" charset="0"/>
              </a:rPr>
              <a:t>Con SSO hay que hacer un cambio en la </a:t>
            </a:r>
            <a:r>
              <a:rPr lang="es-ES" sz="1700" i="1" dirty="0" err="1" smtClean="0">
                <a:solidFill>
                  <a:schemeClr val="tx2">
                    <a:lumMod val="75000"/>
                  </a:schemeClr>
                </a:solidFill>
                <a:latin typeface="Arial Narrow" pitchFamily="34" charset="0"/>
              </a:rPr>
              <a:t>síntaxis</a:t>
            </a:r>
            <a:r>
              <a:rPr lang="es-ES" sz="1700" i="1" dirty="0" smtClean="0">
                <a:solidFill>
                  <a:schemeClr val="tx2">
                    <a:lumMod val="75000"/>
                  </a:schemeClr>
                </a:solidFill>
                <a:latin typeface="Arial Narrow" pitchFamily="34" charset="0"/>
              </a:rPr>
              <a:t> de las </a:t>
            </a:r>
            <a:r>
              <a:rPr lang="es-ES" sz="1700" i="1" dirty="0" err="1" smtClean="0">
                <a:solidFill>
                  <a:schemeClr val="tx2">
                    <a:lumMod val="75000"/>
                  </a:schemeClr>
                </a:solidFill>
                <a:latin typeface="Arial Narrow" pitchFamily="34" charset="0"/>
              </a:rPr>
              <a:t>URLs</a:t>
            </a:r>
            <a:r>
              <a:rPr lang="es-ES" sz="1700" i="1" dirty="0" smtClean="0">
                <a:solidFill>
                  <a:schemeClr val="tx2">
                    <a:lumMod val="75000"/>
                  </a:schemeClr>
                </a:solidFill>
                <a:latin typeface="Arial Narrow" pitchFamily="34" charset="0"/>
              </a:rPr>
              <a:t> de los recursos-e:</a:t>
            </a:r>
          </a:p>
          <a:p>
            <a:pPr algn="l"/>
            <a:r>
              <a:rPr lang="es-ES" sz="1700" i="1" dirty="0" smtClean="0">
                <a:solidFill>
                  <a:schemeClr val="tx2">
                    <a:lumMod val="75000"/>
                  </a:schemeClr>
                </a:solidFill>
                <a:latin typeface="Arial Narrow" pitchFamily="34" charset="0"/>
                <a:hlinkClick r:id="rId4"/>
              </a:rPr>
              <a:t>http://0-www.aranzadidigital.es.ssofama.us.es</a:t>
            </a:r>
            <a:endParaRPr lang="es-ES" sz="1700" i="1" dirty="0" smtClean="0">
              <a:solidFill>
                <a:schemeClr val="tx2">
                  <a:lumMod val="75000"/>
                </a:schemeClr>
              </a:solidFill>
              <a:latin typeface="Arial Narrow" pitchFamily="34" charset="0"/>
            </a:endParaRPr>
          </a:p>
          <a:p>
            <a:pPr algn="l"/>
            <a:endParaRPr lang="es-ES" sz="1700" i="1" dirty="0" smtClean="0">
              <a:solidFill>
                <a:schemeClr val="tx1"/>
              </a:solidFill>
              <a:latin typeface="Arial Narrow" pitchFamily="34" charset="0"/>
            </a:endParaRPr>
          </a:p>
          <a:p>
            <a:pPr algn="l"/>
            <a:endParaRPr lang="es-ES" sz="1700" i="1" dirty="0" smtClean="0">
              <a:solidFill>
                <a:schemeClr val="tx1"/>
              </a:solidFill>
              <a:latin typeface="Arial Narrow" pitchFamily="34" charset="0"/>
            </a:endParaRPr>
          </a:p>
          <a:p>
            <a:pPr algn="l"/>
            <a:r>
              <a:rPr lang="es-ES" sz="1700" i="1" dirty="0" smtClean="0">
                <a:solidFill>
                  <a:schemeClr val="tx2">
                    <a:lumMod val="75000"/>
                  </a:schemeClr>
                </a:solidFill>
                <a:latin typeface="Arial Narrow" pitchFamily="34" charset="0"/>
              </a:rPr>
              <a:t>Este cambio en los recursos-e se realizará en los servicios centrales, supone un cambio de 500.000 registros</a:t>
            </a:r>
          </a:p>
          <a:p>
            <a:pPr algn="l"/>
            <a:endParaRPr lang="es-ES" sz="1600" i="1" dirty="0" smtClean="0">
              <a:solidFill>
                <a:schemeClr val="tx2">
                  <a:lumMod val="75000"/>
                </a:schemeClr>
              </a:solidFill>
              <a:latin typeface="Arial Narrow" pitchFamily="34" charset="0"/>
            </a:endParaRPr>
          </a:p>
          <a:p>
            <a:pPr algn="l"/>
            <a:endParaRPr lang="es-ES" sz="1600" i="1" dirty="0" smtClean="0">
              <a:solidFill>
                <a:schemeClr val="tx2">
                  <a:lumMod val="75000"/>
                </a:schemeClr>
              </a:solidFill>
              <a:latin typeface="Arial Narrow" pitchFamily="34" charset="0"/>
            </a:endParaRPr>
          </a:p>
          <a:p>
            <a:pPr algn="l"/>
            <a:endParaRPr lang="es-ES" sz="1400" dirty="0" smtClean="0"/>
          </a:p>
          <a:p>
            <a:pPr algn="l"/>
            <a:endParaRPr lang="es-ES" sz="1400" dirty="0" smtClean="0"/>
          </a:p>
          <a:p>
            <a:pPr algn="l">
              <a:buFont typeface="Wingdings" pitchFamily="2" charset="2"/>
              <a:buChar char="q"/>
            </a:pPr>
            <a:endParaRPr lang="es-ES" sz="1400" dirty="0" smtClean="0"/>
          </a:p>
        </p:txBody>
      </p:sp>
      <p:pic>
        <p:nvPicPr>
          <p:cNvPr id="4" name="Picture 2" descr="logo_biblioteca"/>
          <p:cNvPicPr>
            <a:picLocks noChangeAspect="1" noChangeArrowheads="1"/>
          </p:cNvPicPr>
          <p:nvPr/>
        </p:nvPicPr>
        <p:blipFill>
          <a:blip r:embed="rId5"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980728"/>
            <a:ext cx="8352928" cy="5184576"/>
          </a:xfrm>
        </p:spPr>
        <p:txBody>
          <a:bodyPr>
            <a:normAutofit/>
          </a:bodyPr>
          <a:lstStyle/>
          <a:p>
            <a:r>
              <a:rPr lang="es-ES" sz="3000" i="1" dirty="0" smtClean="0">
                <a:solidFill>
                  <a:schemeClr val="accent2">
                    <a:lumMod val="75000"/>
                  </a:schemeClr>
                </a:solidFill>
                <a:latin typeface="Arial Narrow" pitchFamily="34" charset="0"/>
              </a:rPr>
              <a:t>¿Cómo puedo integrar mi servidor en el SSO US?</a:t>
            </a:r>
          </a:p>
          <a:p>
            <a:endParaRPr lang="es-ES" sz="1700" i="1" dirty="0" smtClean="0">
              <a:solidFill>
                <a:schemeClr val="accent2">
                  <a:lumMod val="75000"/>
                </a:schemeClr>
              </a:solidFill>
              <a:latin typeface="Arial Narrow" pitchFamily="34" charset="0"/>
            </a:endParaRPr>
          </a:p>
          <a:p>
            <a:pPr algn="l"/>
            <a:r>
              <a:rPr lang="es-ES" sz="1700" dirty="0" smtClean="0">
                <a:solidFill>
                  <a:schemeClr val="accent2">
                    <a:lumMod val="75000"/>
                  </a:schemeClr>
                </a:solidFill>
                <a:latin typeface="Arial Narrow" pitchFamily="34" charset="0"/>
              </a:rPr>
              <a:t>Lista de requisitos técnicos:</a:t>
            </a:r>
          </a:p>
          <a:p>
            <a:pPr algn="l"/>
            <a:endParaRPr lang="es-ES" sz="1700" dirty="0" smtClean="0">
              <a:latin typeface="Arial Narrow" pitchFamily="34" charset="0"/>
            </a:endParaRPr>
          </a:p>
          <a:p>
            <a:pPr algn="l"/>
            <a:r>
              <a:rPr lang="es-ES" sz="1700" dirty="0" smtClean="0">
                <a:latin typeface="Arial Narrow" pitchFamily="34" charset="0"/>
                <a:hlinkClick r:id="rId3"/>
              </a:rPr>
              <a:t>https://sso.us.es/integracion/</a:t>
            </a:r>
            <a:endParaRPr lang="es-ES" sz="1700" dirty="0" smtClean="0">
              <a:latin typeface="Arial Narrow" pitchFamily="34" charset="0"/>
            </a:endParaRPr>
          </a:p>
          <a:p>
            <a:pPr algn="l"/>
            <a:endParaRPr lang="es-ES" sz="1700" dirty="0" smtClean="0">
              <a:latin typeface="Arial Narrow" pitchFamily="34" charset="0"/>
            </a:endParaRPr>
          </a:p>
          <a:p>
            <a:pPr algn="l"/>
            <a:r>
              <a:rPr lang="es-ES" sz="1700" dirty="0" smtClean="0">
                <a:solidFill>
                  <a:schemeClr val="accent2">
                    <a:lumMod val="75000"/>
                  </a:schemeClr>
                </a:solidFill>
                <a:latin typeface="Arial Narrow" pitchFamily="34" charset="0"/>
              </a:rPr>
              <a:t>Hay que rellenar un formulario de solicitud:</a:t>
            </a:r>
          </a:p>
          <a:p>
            <a:pPr algn="l"/>
            <a:endParaRPr lang="es-ES" sz="1700" dirty="0" smtClean="0">
              <a:latin typeface="Arial Narrow" pitchFamily="34" charset="0"/>
            </a:endParaRPr>
          </a:p>
          <a:p>
            <a:pPr algn="l"/>
            <a:r>
              <a:rPr lang="es-ES" sz="1700" dirty="0" smtClean="0">
                <a:latin typeface="Arial Narrow" pitchFamily="34" charset="0"/>
                <a:hlinkClick r:id="rId4" action="ppaction://hlinkfile"/>
              </a:rPr>
              <a:t>https://sso.us.es/solicitud/</a:t>
            </a:r>
            <a:endParaRPr lang="es-ES" sz="1700" i="1" dirty="0" smtClean="0">
              <a:solidFill>
                <a:schemeClr val="tx2">
                  <a:lumMod val="75000"/>
                </a:schemeClr>
              </a:solidFill>
              <a:latin typeface="Arial Narrow" pitchFamily="34" charset="0"/>
            </a:endParaRPr>
          </a:p>
          <a:p>
            <a:pPr algn="l"/>
            <a:endParaRPr lang="es-ES" sz="1700" i="1" dirty="0" smtClean="0">
              <a:solidFill>
                <a:schemeClr val="tx2">
                  <a:lumMod val="75000"/>
                </a:schemeClr>
              </a:solidFill>
              <a:latin typeface="Arial Narrow" pitchFamily="34" charset="0"/>
            </a:endParaRPr>
          </a:p>
          <a:p>
            <a:pPr algn="l"/>
            <a:endParaRPr lang="es-ES" sz="1700" dirty="0" smtClean="0">
              <a:latin typeface="Arial Narrow" pitchFamily="34" charset="0"/>
            </a:endParaRPr>
          </a:p>
          <a:p>
            <a:pPr algn="l"/>
            <a:endParaRPr lang="es-ES" sz="1400" dirty="0" smtClean="0"/>
          </a:p>
          <a:p>
            <a:r>
              <a:rPr lang="es-ES" dirty="0" smtClean="0">
                <a:solidFill>
                  <a:schemeClr val="accent2">
                    <a:lumMod val="75000"/>
                  </a:schemeClr>
                </a:solidFill>
                <a:latin typeface="Arial Narrow" pitchFamily="34" charset="0"/>
              </a:rPr>
              <a:t>¡¡Muchas gracias!!</a:t>
            </a:r>
          </a:p>
        </p:txBody>
      </p:sp>
      <p:pic>
        <p:nvPicPr>
          <p:cNvPr id="4" name="Picture 2" descr="logo_biblioteca"/>
          <p:cNvPicPr>
            <a:picLocks noChangeAspect="1" noChangeArrowheads="1"/>
          </p:cNvPicPr>
          <p:nvPr/>
        </p:nvPicPr>
        <p:blipFill>
          <a:blip r:embed="rId5"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620688"/>
            <a:ext cx="8352928" cy="5832648"/>
          </a:xfrm>
        </p:spPr>
        <p:txBody>
          <a:bodyPr>
            <a:normAutofit/>
          </a:bodyPr>
          <a:lstStyle/>
          <a:p>
            <a:r>
              <a:rPr lang="es-ES" sz="3000" i="1" dirty="0" smtClean="0">
                <a:solidFill>
                  <a:schemeClr val="accent2">
                    <a:lumMod val="75000"/>
                  </a:schemeClr>
                </a:solidFill>
                <a:latin typeface="Arial Narrow" pitchFamily="34" charset="0"/>
              </a:rPr>
              <a:t>¿Porqué es necesario todo esto?</a:t>
            </a:r>
          </a:p>
          <a:p>
            <a:endParaRPr lang="es-ES" sz="3000" i="1" dirty="0" smtClean="0">
              <a:solidFill>
                <a:schemeClr val="accent2">
                  <a:lumMod val="75000"/>
                </a:schemeClr>
              </a:solidFill>
              <a:latin typeface="Arial Narrow" pitchFamily="34" charset="0"/>
            </a:endParaRPr>
          </a:p>
          <a:p>
            <a:endParaRPr lang="es-ES" sz="3000" i="1" dirty="0" smtClean="0">
              <a:solidFill>
                <a:schemeClr val="accent2">
                  <a:lumMod val="75000"/>
                </a:schemeClr>
              </a:solidFill>
              <a:latin typeface="Arial Narrow" pitchFamily="34" charset="0"/>
            </a:endParaRPr>
          </a:p>
          <a:p>
            <a:r>
              <a:rPr lang="es-ES" sz="3000" i="1" dirty="0" smtClean="0">
                <a:solidFill>
                  <a:schemeClr val="accent2">
                    <a:lumMod val="75000"/>
                  </a:schemeClr>
                </a:solidFill>
                <a:latin typeface="Arial Narrow" pitchFamily="34" charset="0"/>
              </a:rPr>
              <a:t>  </a:t>
            </a:r>
          </a:p>
        </p:txBody>
      </p:sp>
      <p:pic>
        <p:nvPicPr>
          <p:cNvPr id="4" name="Picture 2" descr="logo_biblioteca"/>
          <p:cNvPicPr>
            <a:picLocks noChangeAspect="1" noChangeArrowheads="1"/>
          </p:cNvPicPr>
          <p:nvPr/>
        </p:nvPicPr>
        <p:blipFill>
          <a:blip r:embed="rId3"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sp>
        <p:nvSpPr>
          <p:cNvPr id="10" name="9 Rectángulo"/>
          <p:cNvSpPr/>
          <p:nvPr/>
        </p:nvSpPr>
        <p:spPr>
          <a:xfrm>
            <a:off x="1043608" y="1484785"/>
            <a:ext cx="7344816" cy="6078587"/>
          </a:xfrm>
          <a:prstGeom prst="rect">
            <a:avLst/>
          </a:prstGeom>
        </p:spPr>
        <p:txBody>
          <a:bodyPr wrap="square">
            <a:spAutoFit/>
          </a:bodyPr>
          <a:lstStyle/>
          <a:p>
            <a:endParaRPr lang="es-ES" sz="1700" dirty="0" smtClean="0">
              <a:solidFill>
                <a:schemeClr val="accent2">
                  <a:lumMod val="75000"/>
                </a:schemeClr>
              </a:solidFill>
              <a:latin typeface="Arial Narrow" pitchFamily="34" charset="0"/>
            </a:endParaRPr>
          </a:p>
          <a:p>
            <a:r>
              <a:rPr lang="es-ES" sz="1700" dirty="0" smtClean="0">
                <a:solidFill>
                  <a:schemeClr val="accent2">
                    <a:lumMod val="75000"/>
                  </a:schemeClr>
                </a:solidFill>
                <a:latin typeface="Arial Narrow" pitchFamily="34" charset="0"/>
              </a:rPr>
              <a:t>Las aplicaciones giran entorno al usuario</a:t>
            </a:r>
            <a:r>
              <a:rPr lang="es-ES" sz="1700" dirty="0" smtClean="0">
                <a:solidFill>
                  <a:schemeClr val="accent2">
                    <a:lumMod val="75000"/>
                  </a:schemeClr>
                </a:solidFill>
                <a:latin typeface="Arial Narrow" pitchFamily="34" charset="0"/>
              </a:rPr>
              <a:t>:</a:t>
            </a:r>
          </a:p>
          <a:p>
            <a:endParaRPr lang="es-ES" sz="1700" dirty="0" smtClean="0">
              <a:solidFill>
                <a:schemeClr val="tx2">
                  <a:lumMod val="75000"/>
                </a:schemeClr>
              </a:solidFill>
              <a:latin typeface="Arial Narrow" pitchFamily="34" charset="0"/>
            </a:endParaRPr>
          </a:p>
          <a:p>
            <a:r>
              <a:rPr lang="es-ES" sz="1700" dirty="0" smtClean="0">
                <a:solidFill>
                  <a:schemeClr val="tx2">
                    <a:lumMod val="75000"/>
                  </a:schemeClr>
                </a:solidFill>
                <a:latin typeface="Arial Narrow" pitchFamily="34" charset="0"/>
              </a:rPr>
              <a:t>Autentificación</a:t>
            </a:r>
          </a:p>
          <a:p>
            <a:r>
              <a:rPr lang="es-ES" sz="1700" dirty="0" smtClean="0">
                <a:solidFill>
                  <a:schemeClr val="tx2">
                    <a:lumMod val="75000"/>
                  </a:schemeClr>
                </a:solidFill>
                <a:latin typeface="Arial Narrow" pitchFamily="34" charset="0"/>
              </a:rPr>
              <a:t>Autorización</a:t>
            </a:r>
          </a:p>
          <a:p>
            <a:endParaRPr lang="es-ES" sz="1700" b="1" dirty="0" smtClean="0">
              <a:solidFill>
                <a:schemeClr val="tx2">
                  <a:lumMod val="75000"/>
                </a:schemeClr>
              </a:solidFill>
              <a:latin typeface="Arial Narrow" pitchFamily="34" charset="0"/>
            </a:endParaRPr>
          </a:p>
          <a:p>
            <a:r>
              <a:rPr lang="es-ES" sz="1700" dirty="0" smtClean="0">
                <a:solidFill>
                  <a:schemeClr val="accent2">
                    <a:lumMod val="75000"/>
                  </a:schemeClr>
                </a:solidFill>
                <a:latin typeface="Arial Narrow" pitchFamily="34" charset="0"/>
              </a:rPr>
              <a:t>Autenticación</a:t>
            </a:r>
          </a:p>
          <a:p>
            <a:r>
              <a:rPr lang="es-ES" sz="1700" dirty="0" smtClean="0">
                <a:solidFill>
                  <a:schemeClr val="tx2">
                    <a:lumMod val="75000"/>
                  </a:schemeClr>
                </a:solidFill>
                <a:latin typeface="Arial Narrow" pitchFamily="34" charset="0"/>
              </a:rPr>
              <a:t>Es el procedimiento mediante el cual se verifica que una persona es quien dice ser (su identidad)</a:t>
            </a:r>
          </a:p>
          <a:p>
            <a:r>
              <a:rPr lang="es-ES" sz="1700" dirty="0" smtClean="0">
                <a:solidFill>
                  <a:schemeClr val="tx2">
                    <a:lumMod val="75000"/>
                  </a:schemeClr>
                </a:solidFill>
                <a:latin typeface="Arial Narrow" pitchFamily="34" charset="0"/>
              </a:rPr>
              <a:t>Basado en la entrega de credenciales</a:t>
            </a:r>
          </a:p>
          <a:p>
            <a:endParaRPr lang="es-ES" sz="1700" dirty="0" smtClean="0">
              <a:solidFill>
                <a:schemeClr val="tx2">
                  <a:lumMod val="75000"/>
                </a:schemeClr>
              </a:solidFill>
              <a:latin typeface="Arial Narrow" pitchFamily="34" charset="0"/>
            </a:endParaRPr>
          </a:p>
          <a:p>
            <a:endParaRPr lang="es-ES" sz="1700" dirty="0" smtClean="0">
              <a:solidFill>
                <a:schemeClr val="tx2">
                  <a:lumMod val="75000"/>
                </a:schemeClr>
              </a:solidFill>
              <a:latin typeface="Arial Narrow" pitchFamily="34" charset="0"/>
            </a:endParaRPr>
          </a:p>
          <a:p>
            <a:r>
              <a:rPr lang="es-ES" sz="1700" dirty="0" smtClean="0">
                <a:solidFill>
                  <a:schemeClr val="tx2">
                    <a:lumMod val="75000"/>
                  </a:schemeClr>
                </a:solidFill>
                <a:latin typeface="Arial Narrow" pitchFamily="34" charset="0"/>
              </a:rPr>
              <a:t>Ejemplos de credenciales: Usuario + contraseña, DNI+PIN, huella dactilar etc..</a:t>
            </a:r>
          </a:p>
          <a:p>
            <a:endParaRPr lang="es-ES" sz="1700" dirty="0" smtClean="0">
              <a:solidFill>
                <a:schemeClr val="tx2">
                  <a:lumMod val="75000"/>
                </a:schemeClr>
              </a:solidFill>
              <a:latin typeface="Arial Narrow" pitchFamily="34" charset="0"/>
            </a:endParaRPr>
          </a:p>
          <a:p>
            <a:r>
              <a:rPr lang="es-ES" sz="1700" dirty="0" smtClean="0">
                <a:solidFill>
                  <a:schemeClr val="accent2">
                    <a:lumMod val="75000"/>
                  </a:schemeClr>
                </a:solidFill>
                <a:latin typeface="Arial Narrow" pitchFamily="34" charset="0"/>
              </a:rPr>
              <a:t>Autorización</a:t>
            </a:r>
          </a:p>
          <a:p>
            <a:r>
              <a:rPr lang="es-ES" sz="1700" dirty="0" smtClean="0">
                <a:solidFill>
                  <a:schemeClr val="tx2">
                    <a:lumMod val="75000"/>
                  </a:schemeClr>
                </a:solidFill>
                <a:latin typeface="Arial Narrow" pitchFamily="34" charset="0"/>
              </a:rPr>
              <a:t>Procedimiento mediante el cual se decide que acciones tiene permitidas o prohibidas una identidad.</a:t>
            </a:r>
          </a:p>
          <a:p>
            <a:endParaRPr lang="es-ES" sz="1600" dirty="0" smtClean="0">
              <a:solidFill>
                <a:schemeClr val="accent2">
                  <a:lumMod val="75000"/>
                </a:schemeClr>
              </a:solidFill>
              <a:latin typeface="Arial Narrow" pitchFamily="34" charset="0"/>
            </a:endParaRPr>
          </a:p>
          <a:p>
            <a:r>
              <a:rPr lang="es-ES" sz="1600" dirty="0" smtClean="0">
                <a:solidFill>
                  <a:schemeClr val="accent2">
                    <a:lumMod val="75000"/>
                  </a:schemeClr>
                </a:solidFill>
                <a:latin typeface="Arial Narrow" pitchFamily="34" charset="0"/>
              </a:rPr>
              <a:t>               </a:t>
            </a:r>
            <a:r>
              <a:rPr lang="es-ES" sz="1600" b="1" dirty="0" smtClean="0">
                <a:solidFill>
                  <a:schemeClr val="accent2">
                    <a:lumMod val="75000"/>
                  </a:schemeClr>
                </a:solidFill>
                <a:latin typeface="Arial Narrow" pitchFamily="34" charset="0"/>
              </a:rPr>
              <a:t>Cada aplicación decide como almacenar la identidad digital</a:t>
            </a:r>
          </a:p>
          <a:p>
            <a:endParaRPr lang="es-ES" sz="1700" dirty="0" smtClean="0">
              <a:solidFill>
                <a:schemeClr val="tx2">
                  <a:lumMod val="75000"/>
                </a:schemeClr>
              </a:solidFill>
              <a:latin typeface="Arial Narrow" pitchFamily="34" charset="0"/>
            </a:endParaRPr>
          </a:p>
          <a:p>
            <a:endParaRPr lang="es-ES" sz="1700" dirty="0" smtClean="0">
              <a:solidFill>
                <a:schemeClr val="tx2">
                  <a:lumMod val="75000"/>
                </a:schemeClr>
              </a:solidFill>
              <a:latin typeface="Arial Narrow" pitchFamily="34" charset="0"/>
            </a:endParaRPr>
          </a:p>
          <a:p>
            <a:endParaRPr lang="es-ES" sz="1700" dirty="0" smtClean="0">
              <a:solidFill>
                <a:schemeClr val="tx2">
                  <a:lumMod val="75000"/>
                </a:schemeClr>
              </a:solidFill>
              <a:latin typeface="Arial Narrow" pitchFamily="34" charset="0"/>
            </a:endParaRPr>
          </a:p>
          <a:p>
            <a:endParaRPr lang="es-ES" sz="1700" dirty="0" smtClean="0">
              <a:solidFill>
                <a:schemeClr val="tx2">
                  <a:lumMod val="75000"/>
                </a:schemeClr>
              </a:solidFill>
              <a:latin typeface="Arial Narrow"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4499992" y="3714453"/>
            <a:ext cx="1771650" cy="80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xEl>
                                              <p:pRg st="13" end="13"/>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980728"/>
            <a:ext cx="8352928" cy="5184576"/>
          </a:xfrm>
        </p:spPr>
        <p:txBody>
          <a:bodyPr>
            <a:normAutofit/>
          </a:bodyPr>
          <a:lstStyle/>
          <a:p>
            <a:r>
              <a:rPr lang="es-ES" sz="3000" i="1" dirty="0" smtClean="0">
                <a:solidFill>
                  <a:schemeClr val="accent2">
                    <a:lumMod val="75000"/>
                  </a:schemeClr>
                </a:solidFill>
                <a:latin typeface="Arial Narrow" pitchFamily="34" charset="0"/>
              </a:rPr>
              <a:t>Gestión de identidad: ¿Qué pasos ha dado la US?</a:t>
            </a:r>
          </a:p>
          <a:p>
            <a:r>
              <a:rPr lang="es-ES" sz="1800" i="1" dirty="0" smtClean="0">
                <a:solidFill>
                  <a:schemeClr val="accent2">
                    <a:lumMod val="75000"/>
                  </a:schemeClr>
                </a:solidFill>
                <a:latin typeface="Arial Narrow" pitchFamily="34" charset="0"/>
              </a:rPr>
              <a:t>La situación de partida era:</a:t>
            </a:r>
          </a:p>
          <a:p>
            <a:endParaRPr lang="es-ES" sz="3000" i="1" dirty="0" smtClean="0">
              <a:solidFill>
                <a:schemeClr val="accent2">
                  <a:lumMod val="75000"/>
                </a:schemeClr>
              </a:solidFill>
              <a:latin typeface="Arial Narrow" pitchFamily="34" charset="0"/>
            </a:endParaRPr>
          </a:p>
          <a:p>
            <a:endParaRPr lang="es-ES" sz="1800" dirty="0" smtClean="0">
              <a:latin typeface="Arial Narrow" pitchFamily="34" charset="0"/>
            </a:endParaRPr>
          </a:p>
          <a:p>
            <a:pPr algn="l">
              <a:buFont typeface="Wingdings" pitchFamily="2" charset="2"/>
              <a:buChar char="q"/>
            </a:pPr>
            <a:endParaRPr lang="es-ES" dirty="0" smtClean="0"/>
          </a:p>
          <a:p>
            <a:pPr algn="l">
              <a:buFont typeface="Wingdings" pitchFamily="2" charset="2"/>
              <a:buChar char="q"/>
            </a:pPr>
            <a:endParaRPr lang="es-ES" dirty="0" smtClean="0"/>
          </a:p>
          <a:p>
            <a:pPr algn="l">
              <a:buFont typeface="Wingdings" pitchFamily="2" charset="2"/>
              <a:buChar char="q"/>
            </a:pPr>
            <a:endParaRPr lang="es-ES" dirty="0" smtClean="0"/>
          </a:p>
          <a:p>
            <a:pPr algn="l">
              <a:buFont typeface="Wingdings" pitchFamily="2" charset="2"/>
              <a:buChar char="q"/>
            </a:pPr>
            <a:endParaRPr lang="es-ES" dirty="0" smtClean="0"/>
          </a:p>
        </p:txBody>
      </p:sp>
      <p:pic>
        <p:nvPicPr>
          <p:cNvPr id="4" name="Picture 2" descr="logo_biblioteca"/>
          <p:cNvPicPr>
            <a:picLocks noChangeAspect="1" noChangeArrowheads="1"/>
          </p:cNvPicPr>
          <p:nvPr/>
        </p:nvPicPr>
        <p:blipFill>
          <a:blip r:embed="rId3"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pic>
        <p:nvPicPr>
          <p:cNvPr id="2050" name="Picture 2"/>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1691680" y="2204864"/>
            <a:ext cx="4744056" cy="2304256"/>
          </a:xfrm>
          <a:prstGeom prst="rect">
            <a:avLst/>
          </a:prstGeom>
          <a:solidFill>
            <a:schemeClr val="bg1"/>
          </a:solidFill>
          <a:ln w="9525">
            <a:noFill/>
            <a:miter lim="800000"/>
            <a:headEnd/>
            <a:tailEnd/>
          </a:ln>
        </p:spPr>
      </p:pic>
      <p:sp>
        <p:nvSpPr>
          <p:cNvPr id="8" name="7 CuadroTexto"/>
          <p:cNvSpPr txBox="1"/>
          <p:nvPr/>
        </p:nvSpPr>
        <p:spPr>
          <a:xfrm>
            <a:off x="1619672" y="5301208"/>
            <a:ext cx="5904656" cy="369332"/>
          </a:xfrm>
          <a:prstGeom prst="rect">
            <a:avLst/>
          </a:prstGeom>
          <a:noFill/>
        </p:spPr>
        <p:txBody>
          <a:bodyPr wrap="square" rtlCol="0">
            <a:spAutoFit/>
          </a:bodyPr>
          <a:lstStyle/>
          <a:p>
            <a:r>
              <a:rPr lang="es-ES" dirty="0" smtClean="0">
                <a:solidFill>
                  <a:schemeClr val="tx2">
                    <a:lumMod val="75000"/>
                  </a:schemeClr>
                </a:solidFill>
                <a:latin typeface="Arial Narrow" pitchFamily="34" charset="0"/>
              </a:rPr>
              <a:t>X Credenciales distintos                         X Aplicaciones diferentes </a:t>
            </a:r>
            <a:endParaRPr lang="es-ES" dirty="0">
              <a:solidFill>
                <a:schemeClr val="tx2">
                  <a:lumMod val="75000"/>
                </a:schemeClr>
              </a:solidFill>
              <a:latin typeface="Arial Narrow" pitchFamily="34" charset="0"/>
            </a:endParaRPr>
          </a:p>
        </p:txBody>
      </p:sp>
      <p:sp>
        <p:nvSpPr>
          <p:cNvPr id="9" name="8 Flecha a la derecha con muesca"/>
          <p:cNvSpPr/>
          <p:nvPr/>
        </p:nvSpPr>
        <p:spPr>
          <a:xfrm>
            <a:off x="3851920" y="5229200"/>
            <a:ext cx="978408" cy="484632"/>
          </a:xfrm>
          <a:prstGeom prst="notchedRightArrow">
            <a:avLst/>
          </a:prstGeom>
          <a:solidFill>
            <a:schemeClr val="tx2">
              <a:lumMod val="75000"/>
            </a:schemeClr>
          </a:solidFill>
          <a:ln w="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980728"/>
            <a:ext cx="8352928" cy="5184576"/>
          </a:xfrm>
        </p:spPr>
        <p:txBody>
          <a:bodyPr>
            <a:normAutofit/>
          </a:bodyPr>
          <a:lstStyle/>
          <a:p>
            <a:r>
              <a:rPr lang="es-ES" sz="3000" i="1" dirty="0" smtClean="0">
                <a:solidFill>
                  <a:schemeClr val="accent2">
                    <a:lumMod val="75000"/>
                  </a:schemeClr>
                </a:solidFill>
                <a:latin typeface="Arial Narrow" pitchFamily="34" charset="0"/>
              </a:rPr>
              <a:t>Gestión de identidad ¿Qué pasos ha dado la US?</a:t>
            </a:r>
          </a:p>
          <a:p>
            <a:r>
              <a:rPr lang="es-ES" sz="1800" i="1" u="sng" dirty="0" smtClean="0">
                <a:solidFill>
                  <a:schemeClr val="accent2">
                    <a:lumMod val="75000"/>
                  </a:schemeClr>
                </a:solidFill>
                <a:latin typeface="Arial Narrow" pitchFamily="34" charset="0"/>
              </a:rPr>
              <a:t>Primer paso</a:t>
            </a:r>
            <a:r>
              <a:rPr lang="es-ES" sz="1800" i="1" dirty="0" smtClean="0">
                <a:solidFill>
                  <a:schemeClr val="accent2">
                    <a:lumMod val="75000"/>
                  </a:schemeClr>
                </a:solidFill>
                <a:latin typeface="Arial Narrow" pitchFamily="34" charset="0"/>
              </a:rPr>
              <a:t>: Directorio corporativo (LDAP): El UVUS</a:t>
            </a:r>
          </a:p>
          <a:p>
            <a:endParaRPr lang="es-ES" sz="1800" dirty="0" smtClean="0">
              <a:latin typeface="Arial Narrow" pitchFamily="34" charset="0"/>
            </a:endParaRPr>
          </a:p>
          <a:p>
            <a:pPr algn="l">
              <a:buFont typeface="Wingdings" pitchFamily="2" charset="2"/>
              <a:buChar char="q"/>
            </a:pPr>
            <a:endParaRPr lang="es-ES" dirty="0" smtClean="0"/>
          </a:p>
          <a:p>
            <a:pPr algn="l">
              <a:buFont typeface="Wingdings" pitchFamily="2" charset="2"/>
              <a:buChar char="q"/>
            </a:pPr>
            <a:endParaRPr lang="es-ES" dirty="0" smtClean="0"/>
          </a:p>
          <a:p>
            <a:pPr algn="l">
              <a:buFont typeface="Wingdings" pitchFamily="2" charset="2"/>
              <a:buChar char="q"/>
            </a:pPr>
            <a:endParaRPr lang="es-ES" dirty="0" smtClean="0"/>
          </a:p>
          <a:p>
            <a:pPr algn="l"/>
            <a:endParaRPr lang="es-ES" dirty="0" smtClean="0"/>
          </a:p>
        </p:txBody>
      </p:sp>
      <p:pic>
        <p:nvPicPr>
          <p:cNvPr id="4" name="Picture 2" descr="logo_biblioteca"/>
          <p:cNvPicPr>
            <a:picLocks noChangeAspect="1" noChangeArrowheads="1"/>
          </p:cNvPicPr>
          <p:nvPr/>
        </p:nvPicPr>
        <p:blipFill>
          <a:blip r:embed="rId3"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sp>
        <p:nvSpPr>
          <p:cNvPr id="8" name="7 CuadroTexto"/>
          <p:cNvSpPr txBox="1"/>
          <p:nvPr/>
        </p:nvSpPr>
        <p:spPr>
          <a:xfrm>
            <a:off x="1835696" y="5445224"/>
            <a:ext cx="5904656" cy="584775"/>
          </a:xfrm>
          <a:prstGeom prst="rect">
            <a:avLst/>
          </a:prstGeom>
          <a:noFill/>
        </p:spPr>
        <p:txBody>
          <a:bodyPr wrap="square" rtlCol="0">
            <a:spAutoFit/>
          </a:bodyPr>
          <a:lstStyle/>
          <a:p>
            <a:r>
              <a:rPr lang="es-ES" sz="1600" u="sng" dirty="0" smtClean="0">
                <a:solidFill>
                  <a:schemeClr val="tx2">
                    <a:lumMod val="75000"/>
                  </a:schemeClr>
                </a:solidFill>
                <a:latin typeface="Arial Narrow" pitchFamily="34" charset="0"/>
              </a:rPr>
              <a:t>Problema:</a:t>
            </a:r>
            <a:r>
              <a:rPr lang="es-ES" sz="1600" dirty="0" smtClean="0">
                <a:solidFill>
                  <a:schemeClr val="tx2">
                    <a:lumMod val="75000"/>
                  </a:schemeClr>
                </a:solidFill>
                <a:latin typeface="Arial Narrow" pitchFamily="34" charset="0"/>
              </a:rPr>
              <a:t> El usuario tiene que introducir sus datos de </a:t>
            </a:r>
            <a:r>
              <a:rPr lang="es-ES" sz="1600" dirty="0" err="1" smtClean="0">
                <a:solidFill>
                  <a:schemeClr val="tx2">
                    <a:lumMod val="75000"/>
                  </a:schemeClr>
                </a:solidFill>
                <a:latin typeface="Arial Narrow" pitchFamily="34" charset="0"/>
              </a:rPr>
              <a:t>indentificación</a:t>
            </a:r>
            <a:r>
              <a:rPr lang="es-ES" sz="1600" dirty="0" smtClean="0">
                <a:solidFill>
                  <a:schemeClr val="tx2">
                    <a:lumMod val="75000"/>
                  </a:schemeClr>
                </a:solidFill>
                <a:latin typeface="Arial Narrow" pitchFamily="34" charset="0"/>
              </a:rPr>
              <a:t> cada vez que acceda a una aplicación diferente</a:t>
            </a:r>
            <a:endParaRPr lang="es-ES" sz="1600" dirty="0">
              <a:solidFill>
                <a:schemeClr val="tx2">
                  <a:lumMod val="75000"/>
                </a:schemeClr>
              </a:solidFill>
              <a:latin typeface="Arial Narrow" pitchFamily="34" charset="0"/>
            </a:endParaRPr>
          </a:p>
        </p:txBody>
      </p:sp>
      <p:pic>
        <p:nvPicPr>
          <p:cNvPr id="1029" name="Picture 5"/>
          <p:cNvPicPr>
            <a:picLocks noChangeAspect="1" noChangeArrowheads="1"/>
          </p:cNvPicPr>
          <p:nvPr/>
        </p:nvPicPr>
        <p:blipFill>
          <a:blip r:embed="rId4" cstate="print"/>
          <a:srcRect/>
          <a:stretch>
            <a:fillRect/>
          </a:stretch>
        </p:blipFill>
        <p:spPr bwMode="auto">
          <a:xfrm>
            <a:off x="2195736" y="1988841"/>
            <a:ext cx="4724400" cy="3168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p:cTn id="13" dur="1000" fill="hold"/>
                                        <p:tgtEl>
                                          <p:spTgt spid="1029"/>
                                        </p:tgtEl>
                                        <p:attrNameLst>
                                          <p:attrName>ppt_w</p:attrName>
                                        </p:attrNameLst>
                                      </p:cBhvr>
                                      <p:tavLst>
                                        <p:tav tm="0">
                                          <p:val>
                                            <p:strVal val="#ppt_w*0.70"/>
                                          </p:val>
                                        </p:tav>
                                        <p:tav tm="100000">
                                          <p:val>
                                            <p:strVal val="#ppt_w"/>
                                          </p:val>
                                        </p:tav>
                                      </p:tavLst>
                                    </p:anim>
                                    <p:anim calcmode="lin" valueType="num">
                                      <p:cBhvr>
                                        <p:cTn id="14" dur="1000" fill="hold"/>
                                        <p:tgtEl>
                                          <p:spTgt spid="1029"/>
                                        </p:tgtEl>
                                        <p:attrNameLst>
                                          <p:attrName>ppt_h</p:attrName>
                                        </p:attrNameLst>
                                      </p:cBhvr>
                                      <p:tavLst>
                                        <p:tav tm="0">
                                          <p:val>
                                            <p:strVal val="#ppt_h"/>
                                          </p:val>
                                        </p:tav>
                                        <p:tav tm="100000">
                                          <p:val>
                                            <p:strVal val="#ppt_h"/>
                                          </p:val>
                                        </p:tav>
                                      </p:tavLst>
                                    </p:anim>
                                    <p:animEffect transition="in" filter="fade">
                                      <p:cBhvr>
                                        <p:cTn id="15" dur="1000"/>
                                        <p:tgtEl>
                                          <p:spTgt spid="10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332656"/>
            <a:ext cx="8352928" cy="6192688"/>
          </a:xfrm>
        </p:spPr>
        <p:txBody>
          <a:bodyPr>
            <a:normAutofit/>
          </a:bodyPr>
          <a:lstStyle/>
          <a:p>
            <a:r>
              <a:rPr lang="es-ES" sz="3000" i="1" dirty="0" smtClean="0">
                <a:solidFill>
                  <a:schemeClr val="accent2">
                    <a:lumMod val="75000"/>
                  </a:schemeClr>
                </a:solidFill>
                <a:latin typeface="Arial Narrow" pitchFamily="34" charset="0"/>
              </a:rPr>
              <a:t>Gestión de identidad ¿Qué pasos ha dado la US?</a:t>
            </a:r>
          </a:p>
          <a:p>
            <a:r>
              <a:rPr lang="es-ES" sz="1800" i="1" u="sng" dirty="0" smtClean="0">
                <a:solidFill>
                  <a:schemeClr val="accent2">
                    <a:lumMod val="75000"/>
                  </a:schemeClr>
                </a:solidFill>
                <a:latin typeface="Arial Narrow" pitchFamily="34" charset="0"/>
              </a:rPr>
              <a:t>Segundo paso</a:t>
            </a:r>
            <a:r>
              <a:rPr lang="es-ES" sz="1800" i="1" dirty="0" smtClean="0">
                <a:solidFill>
                  <a:schemeClr val="accent2">
                    <a:lumMod val="75000"/>
                  </a:schemeClr>
                </a:solidFill>
                <a:latin typeface="Arial Narrow" pitchFamily="34" charset="0"/>
              </a:rPr>
              <a:t>: Adopción de un Sistema Single </a:t>
            </a:r>
            <a:r>
              <a:rPr lang="es-ES" sz="1800" i="1" dirty="0" err="1" smtClean="0">
                <a:solidFill>
                  <a:schemeClr val="accent2">
                    <a:lumMod val="75000"/>
                  </a:schemeClr>
                </a:solidFill>
                <a:latin typeface="Arial Narrow" pitchFamily="34" charset="0"/>
              </a:rPr>
              <a:t>Sing</a:t>
            </a:r>
            <a:r>
              <a:rPr lang="es-ES" sz="1800" i="1" dirty="0" smtClean="0">
                <a:solidFill>
                  <a:schemeClr val="accent2">
                    <a:lumMod val="75000"/>
                  </a:schemeClr>
                </a:solidFill>
                <a:latin typeface="Arial Narrow" pitchFamily="34" charset="0"/>
              </a:rPr>
              <a:t> </a:t>
            </a:r>
            <a:r>
              <a:rPr lang="es-ES" sz="1800" i="1" dirty="0" err="1" smtClean="0">
                <a:solidFill>
                  <a:schemeClr val="accent2">
                    <a:lumMod val="75000"/>
                  </a:schemeClr>
                </a:solidFill>
                <a:latin typeface="Arial Narrow" pitchFamily="34" charset="0"/>
              </a:rPr>
              <a:t>On</a:t>
            </a:r>
            <a:r>
              <a:rPr lang="es-ES" sz="1800" i="1" dirty="0" smtClean="0">
                <a:solidFill>
                  <a:schemeClr val="accent2">
                    <a:lumMod val="75000"/>
                  </a:schemeClr>
                </a:solidFill>
                <a:latin typeface="Arial Narrow" pitchFamily="34" charset="0"/>
              </a:rPr>
              <a:t> (SSO</a:t>
            </a:r>
            <a:r>
              <a:rPr lang="es-ES" sz="1800" i="1" dirty="0" smtClean="0">
                <a:solidFill>
                  <a:schemeClr val="accent2">
                    <a:lumMod val="75000"/>
                  </a:schemeClr>
                </a:solidFill>
                <a:latin typeface="Arial Narrow" pitchFamily="34" charset="0"/>
              </a:rPr>
              <a:t>)</a:t>
            </a:r>
            <a:endParaRPr lang="es-ES" sz="1800" i="1" dirty="0" smtClean="0">
              <a:solidFill>
                <a:schemeClr val="accent2">
                  <a:lumMod val="75000"/>
                </a:schemeClr>
              </a:solidFill>
              <a:latin typeface="Arial Narrow" pitchFamily="34" charset="0"/>
            </a:endParaRPr>
          </a:p>
          <a:p>
            <a:pPr lvl="1" algn="l">
              <a:buFont typeface="Wingdings" pitchFamily="2" charset="2"/>
              <a:buChar char="q"/>
            </a:pPr>
            <a:r>
              <a:rPr lang="es-ES" sz="1600" dirty="0" smtClean="0">
                <a:solidFill>
                  <a:schemeClr val="tx2">
                    <a:lumMod val="75000"/>
                  </a:schemeClr>
                </a:solidFill>
                <a:latin typeface="Arial Narrow" pitchFamily="34" charset="0"/>
              </a:rPr>
              <a:t>Un </a:t>
            </a:r>
            <a:r>
              <a:rPr lang="es-ES" sz="1600" dirty="0" smtClean="0">
                <a:solidFill>
                  <a:schemeClr val="tx2">
                    <a:lumMod val="75000"/>
                  </a:schemeClr>
                </a:solidFill>
                <a:latin typeface="Arial Narrow" pitchFamily="34" charset="0"/>
              </a:rPr>
              <a:t>sistema SSO está dedicado exclusivamente a autenticar a los usuarios y a proporcionar a las aplicaciones los medios necesarios para validarlos</a:t>
            </a:r>
          </a:p>
          <a:p>
            <a:pPr lvl="1" algn="l">
              <a:buFont typeface="Wingdings" pitchFamily="2" charset="2"/>
              <a:buChar char="q"/>
            </a:pPr>
            <a:r>
              <a:rPr lang="es-ES" sz="1600" dirty="0" smtClean="0">
                <a:solidFill>
                  <a:schemeClr val="tx2">
                    <a:lumMod val="75000"/>
                  </a:schemeClr>
                </a:solidFill>
                <a:latin typeface="Arial Narrow" pitchFamily="34" charset="0"/>
              </a:rPr>
              <a:t>Punto único de identificación</a:t>
            </a:r>
          </a:p>
          <a:p>
            <a:pPr lvl="1" algn="l">
              <a:buFont typeface="Wingdings" pitchFamily="2" charset="2"/>
              <a:buChar char="q"/>
            </a:pPr>
            <a:r>
              <a:rPr lang="es-ES" sz="1600" dirty="0" smtClean="0">
                <a:solidFill>
                  <a:schemeClr val="tx2">
                    <a:lumMod val="75000"/>
                  </a:schemeClr>
                </a:solidFill>
                <a:latin typeface="Arial Narrow" pitchFamily="34" charset="0"/>
              </a:rPr>
              <a:t> Ofrece la comodidad de que el usuario sólo tiene que introducir sus datos una sola vez en la institución quedando identificado en el resto de aplicaciones integradas en el sistema sin necesidad de volver a acreditarse.</a:t>
            </a:r>
          </a:p>
          <a:p>
            <a:pPr lvl="1" algn="l">
              <a:buFont typeface="Wingdings" pitchFamily="2" charset="2"/>
              <a:buChar char="q"/>
            </a:pPr>
            <a:r>
              <a:rPr lang="es-ES" sz="1600" dirty="0" smtClean="0">
                <a:solidFill>
                  <a:schemeClr val="tx2">
                    <a:lumMod val="75000"/>
                  </a:schemeClr>
                </a:solidFill>
                <a:latin typeface="Arial Narrow" pitchFamily="34" charset="0"/>
              </a:rPr>
              <a:t> Facilita la navegación del usuario</a:t>
            </a:r>
          </a:p>
          <a:p>
            <a:pPr lvl="1" algn="l">
              <a:buFont typeface="Wingdings" pitchFamily="2" charset="2"/>
              <a:buChar char="q"/>
            </a:pPr>
            <a:r>
              <a:rPr lang="es-ES" sz="1600" dirty="0" smtClean="0">
                <a:solidFill>
                  <a:schemeClr val="tx2">
                    <a:lumMod val="75000"/>
                  </a:schemeClr>
                </a:solidFill>
                <a:latin typeface="Arial Narrow" pitchFamily="34" charset="0"/>
              </a:rPr>
              <a:t>Integra nuestro servidor en el entorno de los servidores de la US</a:t>
            </a:r>
          </a:p>
          <a:p>
            <a:pPr lvl="1" algn="l">
              <a:buFont typeface="Wingdings" pitchFamily="2" charset="2"/>
              <a:buChar char="q"/>
            </a:pPr>
            <a:endParaRPr lang="es-ES" sz="1800" dirty="0" smtClean="0">
              <a:solidFill>
                <a:schemeClr val="bg1">
                  <a:lumMod val="50000"/>
                </a:schemeClr>
              </a:solidFill>
              <a:latin typeface="Arial Narrow" pitchFamily="34" charset="0"/>
            </a:endParaRPr>
          </a:p>
          <a:p>
            <a:pPr algn="l"/>
            <a:endParaRPr lang="es-ES" dirty="0" smtClean="0"/>
          </a:p>
          <a:p>
            <a:pPr algn="l">
              <a:buFont typeface="Wingdings" pitchFamily="2" charset="2"/>
              <a:buChar char="q"/>
            </a:pPr>
            <a:endParaRPr lang="es-ES" dirty="0" smtClean="0"/>
          </a:p>
          <a:p>
            <a:pPr algn="l">
              <a:buFont typeface="Wingdings" pitchFamily="2" charset="2"/>
              <a:buChar char="q"/>
            </a:pPr>
            <a:endParaRPr lang="es-ES" dirty="0" smtClean="0"/>
          </a:p>
          <a:p>
            <a:pPr algn="l">
              <a:buFont typeface="Wingdings" pitchFamily="2" charset="2"/>
              <a:buChar char="q"/>
            </a:pPr>
            <a:endParaRPr lang="es-ES" dirty="0" smtClean="0"/>
          </a:p>
        </p:txBody>
      </p:sp>
      <p:pic>
        <p:nvPicPr>
          <p:cNvPr id="4" name="Picture 2" descr="logo_biblioteca"/>
          <p:cNvPicPr>
            <a:picLocks noChangeAspect="1" noChangeArrowheads="1"/>
          </p:cNvPicPr>
          <p:nvPr/>
        </p:nvPicPr>
        <p:blipFill>
          <a:blip r:embed="rId3"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pic>
        <p:nvPicPr>
          <p:cNvPr id="4099" name="Picture 3"/>
          <p:cNvPicPr>
            <a:picLocks noChangeAspect="1" noChangeArrowheads="1"/>
          </p:cNvPicPr>
          <p:nvPr/>
        </p:nvPicPr>
        <p:blipFill>
          <a:blip r:embed="rId4" cstate="print"/>
          <a:srcRect/>
          <a:stretch>
            <a:fillRect/>
          </a:stretch>
        </p:blipFill>
        <p:spPr bwMode="auto">
          <a:xfrm>
            <a:off x="2267744" y="3428058"/>
            <a:ext cx="4444528" cy="30243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Effect transition="in" filter="fade">
                                      <p:cBhvr>
                                        <p:cTn id="3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116632"/>
            <a:ext cx="8208912" cy="6048672"/>
          </a:xfrm>
        </p:spPr>
        <p:txBody>
          <a:bodyPr>
            <a:normAutofit fontScale="70000" lnSpcReduction="20000"/>
          </a:bodyPr>
          <a:lstStyle/>
          <a:p>
            <a:endParaRPr lang="es-ES" sz="3000" i="1" dirty="0" smtClean="0">
              <a:solidFill>
                <a:schemeClr val="accent2">
                  <a:lumMod val="75000"/>
                </a:schemeClr>
              </a:solidFill>
              <a:latin typeface="Arial Narrow" pitchFamily="34" charset="0"/>
            </a:endParaRPr>
          </a:p>
          <a:p>
            <a:r>
              <a:rPr lang="es-ES" sz="3000" i="1" dirty="0" smtClean="0">
                <a:solidFill>
                  <a:schemeClr val="accent2">
                    <a:lumMod val="75000"/>
                  </a:schemeClr>
                </a:solidFill>
                <a:latin typeface="Arial Narrow" pitchFamily="34" charset="0"/>
              </a:rPr>
              <a:t>El Sistema Single </a:t>
            </a:r>
            <a:r>
              <a:rPr lang="es-ES" sz="3000" i="1" dirty="0" err="1" smtClean="0">
                <a:solidFill>
                  <a:schemeClr val="accent2">
                    <a:lumMod val="75000"/>
                  </a:schemeClr>
                </a:solidFill>
                <a:latin typeface="Arial Narrow" pitchFamily="34" charset="0"/>
              </a:rPr>
              <a:t>Sing</a:t>
            </a:r>
            <a:r>
              <a:rPr lang="es-ES" sz="3000" i="1" dirty="0" smtClean="0">
                <a:solidFill>
                  <a:schemeClr val="accent2">
                    <a:lumMod val="75000"/>
                  </a:schemeClr>
                </a:solidFill>
                <a:latin typeface="Arial Narrow" pitchFamily="34" charset="0"/>
              </a:rPr>
              <a:t> </a:t>
            </a:r>
            <a:r>
              <a:rPr lang="es-ES" sz="3000" i="1" dirty="0" err="1" smtClean="0">
                <a:solidFill>
                  <a:schemeClr val="accent2">
                    <a:lumMod val="75000"/>
                  </a:schemeClr>
                </a:solidFill>
                <a:latin typeface="Arial Narrow" pitchFamily="34" charset="0"/>
              </a:rPr>
              <a:t>On</a:t>
            </a:r>
            <a:r>
              <a:rPr lang="es-ES" sz="3000" i="1" dirty="0" smtClean="0">
                <a:solidFill>
                  <a:schemeClr val="accent2">
                    <a:lumMod val="75000"/>
                  </a:schemeClr>
                </a:solidFill>
                <a:latin typeface="Arial Narrow" pitchFamily="34" charset="0"/>
              </a:rPr>
              <a:t> de la </a:t>
            </a:r>
            <a:r>
              <a:rPr lang="es-ES" sz="3000" i="1" dirty="0" err="1" smtClean="0">
                <a:solidFill>
                  <a:schemeClr val="accent2">
                    <a:lumMod val="75000"/>
                  </a:schemeClr>
                </a:solidFill>
                <a:latin typeface="Arial Narrow" pitchFamily="34" charset="0"/>
              </a:rPr>
              <a:t>Us</a:t>
            </a:r>
            <a:r>
              <a:rPr lang="es-ES" sz="3000" i="1" dirty="0" smtClean="0">
                <a:solidFill>
                  <a:schemeClr val="accent2">
                    <a:lumMod val="75000"/>
                  </a:schemeClr>
                </a:solidFill>
                <a:latin typeface="Arial Narrow" pitchFamily="34" charset="0"/>
              </a:rPr>
              <a:t>: </a:t>
            </a:r>
            <a:endParaRPr lang="es-ES" sz="2800" b="1" dirty="0" smtClean="0"/>
          </a:p>
          <a:p>
            <a:endParaRPr lang="es-ES" sz="1800" dirty="0" smtClean="0">
              <a:solidFill>
                <a:schemeClr val="tx2">
                  <a:lumMod val="75000"/>
                </a:schemeClr>
              </a:solidFill>
              <a:latin typeface="Arial Narrow" pitchFamily="34" charset="0"/>
            </a:endParaRPr>
          </a:p>
          <a:p>
            <a:pPr lvl="1" algn="l">
              <a:buFont typeface="Wingdings" pitchFamily="2" charset="2"/>
              <a:buChar char="q"/>
            </a:pPr>
            <a:r>
              <a:rPr lang="es-ES" sz="2000" dirty="0" smtClean="0">
                <a:solidFill>
                  <a:schemeClr val="tx2">
                    <a:lumMod val="75000"/>
                  </a:schemeClr>
                </a:solidFill>
                <a:latin typeface="Arial Narrow" pitchFamily="34" charset="0"/>
              </a:rPr>
              <a:t> El proyecto SSO de la US se remonta al año 2005 (1ª versión 2009</a:t>
            </a:r>
            <a:r>
              <a:rPr lang="es-ES" sz="2000" dirty="0" smtClean="0">
                <a:solidFill>
                  <a:schemeClr val="tx2">
                    <a:lumMod val="75000"/>
                  </a:schemeClr>
                </a:solidFill>
                <a:latin typeface="Arial Narrow" pitchFamily="34" charset="0"/>
              </a:rPr>
              <a:t>)</a:t>
            </a:r>
          </a:p>
          <a:p>
            <a:pPr lvl="1" algn="l"/>
            <a:endParaRPr lang="es-ES" sz="2000" dirty="0" smtClean="0">
              <a:solidFill>
                <a:schemeClr val="tx2">
                  <a:lumMod val="75000"/>
                </a:schemeClr>
              </a:solidFill>
              <a:latin typeface="Arial Narrow" pitchFamily="34" charset="0"/>
            </a:endParaRPr>
          </a:p>
          <a:p>
            <a:pPr lvl="1" algn="l">
              <a:buFont typeface="Wingdings" pitchFamily="2" charset="2"/>
              <a:buChar char="q"/>
            </a:pPr>
            <a:r>
              <a:rPr lang="es-ES" sz="2000" dirty="0" smtClean="0">
                <a:solidFill>
                  <a:schemeClr val="tx2">
                    <a:lumMod val="75000"/>
                  </a:schemeClr>
                </a:solidFill>
                <a:latin typeface="Arial Narrow" pitchFamily="34" charset="0"/>
              </a:rPr>
              <a:t>Actualmente utiliza el </a:t>
            </a:r>
            <a:r>
              <a:rPr lang="es-ES" sz="2000" dirty="0" smtClean="0">
                <a:solidFill>
                  <a:schemeClr val="tx2">
                    <a:lumMod val="75000"/>
                  </a:schemeClr>
                </a:solidFill>
                <a:latin typeface="Arial Narrow" pitchFamily="34" charset="0"/>
              </a:rPr>
              <a:t>Sistema</a:t>
            </a:r>
            <a:endParaRPr lang="es-ES" sz="2000" dirty="0" smtClean="0">
              <a:solidFill>
                <a:schemeClr val="tx2">
                  <a:lumMod val="75000"/>
                </a:schemeClr>
              </a:solidFill>
              <a:latin typeface="Arial Narrow" pitchFamily="34" charset="0"/>
            </a:endParaRPr>
          </a:p>
          <a:p>
            <a:pPr lvl="1" algn="l">
              <a:buFont typeface="Wingdings" pitchFamily="2" charset="2"/>
              <a:buChar char="q"/>
            </a:pPr>
            <a:endParaRPr lang="es-ES" sz="2000" dirty="0" smtClean="0">
              <a:solidFill>
                <a:schemeClr val="tx2">
                  <a:lumMod val="75000"/>
                </a:schemeClr>
              </a:solidFill>
              <a:latin typeface="Arial Narrow" pitchFamily="34" charset="0"/>
            </a:endParaRPr>
          </a:p>
          <a:p>
            <a:pPr lvl="1" algn="l">
              <a:buFont typeface="Wingdings" pitchFamily="2" charset="2"/>
              <a:buChar char="q"/>
            </a:pPr>
            <a:r>
              <a:rPr lang="es-ES" sz="2000" dirty="0" smtClean="0">
                <a:solidFill>
                  <a:schemeClr val="tx2">
                    <a:lumMod val="75000"/>
                  </a:schemeClr>
                </a:solidFill>
                <a:latin typeface="Arial Narrow" pitchFamily="34" charset="0"/>
              </a:rPr>
              <a:t>Permite </a:t>
            </a:r>
            <a:r>
              <a:rPr lang="es-ES" sz="2000" dirty="0" smtClean="0">
                <a:solidFill>
                  <a:schemeClr val="tx2">
                    <a:lumMod val="75000"/>
                  </a:schemeClr>
                </a:solidFill>
                <a:latin typeface="Arial Narrow" pitchFamily="34" charset="0"/>
              </a:rPr>
              <a:t>los siguientes sistemas de </a:t>
            </a:r>
            <a:r>
              <a:rPr lang="es-ES" sz="2000" dirty="0" err="1" smtClean="0">
                <a:solidFill>
                  <a:schemeClr val="tx2">
                    <a:lumMod val="75000"/>
                  </a:schemeClr>
                </a:solidFill>
                <a:latin typeface="Arial Narrow" pitchFamily="34" charset="0"/>
              </a:rPr>
              <a:t>autentiicación</a:t>
            </a:r>
            <a:r>
              <a:rPr lang="es-ES" sz="2000" dirty="0" smtClean="0">
                <a:solidFill>
                  <a:schemeClr val="tx2">
                    <a:lumMod val="75000"/>
                  </a:schemeClr>
                </a:solidFill>
                <a:latin typeface="Arial Narrow" pitchFamily="34" charset="0"/>
              </a:rPr>
              <a:t>:</a:t>
            </a:r>
          </a:p>
          <a:p>
            <a:pPr lvl="1" algn="l">
              <a:buFont typeface="Wingdings" pitchFamily="2" charset="2"/>
              <a:buChar char="q"/>
            </a:pPr>
            <a:endParaRPr lang="es-ES" sz="2000" dirty="0" smtClean="0">
              <a:solidFill>
                <a:schemeClr val="tx2">
                  <a:lumMod val="75000"/>
                </a:schemeClr>
              </a:solidFill>
              <a:latin typeface="Arial Narrow" pitchFamily="34" charset="0"/>
            </a:endParaRPr>
          </a:p>
          <a:p>
            <a:pPr lvl="1" algn="l"/>
            <a:endParaRPr lang="es-ES" sz="2000" dirty="0" smtClean="0">
              <a:solidFill>
                <a:schemeClr val="tx2">
                  <a:lumMod val="75000"/>
                </a:schemeClr>
              </a:solidFill>
              <a:latin typeface="Arial Narrow" pitchFamily="34" charset="0"/>
            </a:endParaRPr>
          </a:p>
          <a:p>
            <a:pPr lvl="2" algn="l">
              <a:buFont typeface="Wingdings" pitchFamily="2" charset="2"/>
              <a:buChar char="ü"/>
            </a:pPr>
            <a:r>
              <a:rPr lang="es-ES" sz="2000" dirty="0" smtClean="0">
                <a:solidFill>
                  <a:schemeClr val="tx2">
                    <a:lumMod val="75000"/>
                  </a:schemeClr>
                </a:solidFill>
                <a:latin typeface="Arial Narrow" pitchFamily="34" charset="0"/>
              </a:rPr>
              <a:t> UVUS</a:t>
            </a:r>
          </a:p>
          <a:p>
            <a:pPr lvl="2" algn="l">
              <a:buFont typeface="Wingdings" pitchFamily="2" charset="2"/>
              <a:buChar char="ü"/>
            </a:pPr>
            <a:r>
              <a:rPr lang="es-ES" sz="2000" dirty="0" smtClean="0">
                <a:solidFill>
                  <a:schemeClr val="tx2">
                    <a:lumMod val="75000"/>
                  </a:schemeClr>
                </a:solidFill>
                <a:latin typeface="Arial Narrow" pitchFamily="34" charset="0"/>
              </a:rPr>
              <a:t>Certificado de la Fábrica Nacional de Moneda y Timbre (FNMT)</a:t>
            </a:r>
          </a:p>
          <a:p>
            <a:pPr lvl="2" algn="l">
              <a:buFont typeface="Wingdings" pitchFamily="2" charset="2"/>
              <a:buChar char="ü"/>
            </a:pPr>
            <a:r>
              <a:rPr lang="es-ES" sz="2000" dirty="0" smtClean="0">
                <a:solidFill>
                  <a:schemeClr val="tx2">
                    <a:lumMod val="75000"/>
                  </a:schemeClr>
                </a:solidFill>
                <a:latin typeface="Arial Narrow" pitchFamily="34" charset="0"/>
              </a:rPr>
              <a:t>DNI-e </a:t>
            </a:r>
          </a:p>
          <a:p>
            <a:pPr lvl="2" algn="l"/>
            <a:endParaRPr lang="es-ES" sz="2000" dirty="0" smtClean="0">
              <a:solidFill>
                <a:schemeClr val="tx2">
                  <a:lumMod val="75000"/>
                </a:schemeClr>
              </a:solidFill>
              <a:latin typeface="Arial Narrow" pitchFamily="34" charset="0"/>
            </a:endParaRPr>
          </a:p>
          <a:p>
            <a:pPr lvl="1" algn="l">
              <a:buFont typeface="Wingdings" pitchFamily="2" charset="2"/>
              <a:buChar char="q"/>
            </a:pPr>
            <a:r>
              <a:rPr lang="es-ES" sz="2000" dirty="0" smtClean="0">
                <a:solidFill>
                  <a:schemeClr val="tx2">
                    <a:lumMod val="75000"/>
                  </a:schemeClr>
                </a:solidFill>
                <a:latin typeface="Arial Narrow" pitchFamily="34" charset="0"/>
              </a:rPr>
              <a:t> Permite utilizar varios protocolos diferentes a la hora de integrar una     </a:t>
            </a:r>
            <a:br>
              <a:rPr lang="es-ES" sz="2000" dirty="0" smtClean="0">
                <a:solidFill>
                  <a:schemeClr val="tx2">
                    <a:lumMod val="75000"/>
                  </a:schemeClr>
                </a:solidFill>
                <a:latin typeface="Arial Narrow" pitchFamily="34" charset="0"/>
              </a:rPr>
            </a:br>
            <a:r>
              <a:rPr lang="es-ES" sz="2000" dirty="0" smtClean="0">
                <a:solidFill>
                  <a:schemeClr val="tx2">
                    <a:lumMod val="75000"/>
                  </a:schemeClr>
                </a:solidFill>
                <a:latin typeface="Arial Narrow" pitchFamily="34" charset="0"/>
              </a:rPr>
              <a:t>     aplicación:</a:t>
            </a:r>
          </a:p>
          <a:p>
            <a:pPr lvl="1" algn="l"/>
            <a:endParaRPr lang="es-ES" sz="2000" dirty="0" smtClean="0">
              <a:solidFill>
                <a:schemeClr val="tx2">
                  <a:lumMod val="75000"/>
                </a:schemeClr>
              </a:solidFill>
              <a:latin typeface="Arial Narrow" pitchFamily="34" charset="0"/>
            </a:endParaRPr>
          </a:p>
          <a:p>
            <a:pPr lvl="2" algn="l">
              <a:buFont typeface="Wingdings" pitchFamily="2" charset="2"/>
              <a:buChar char="ü"/>
            </a:pPr>
            <a:r>
              <a:rPr lang="es-ES" sz="2000" dirty="0" smtClean="0">
                <a:solidFill>
                  <a:schemeClr val="tx2">
                    <a:lumMod val="75000"/>
                  </a:schemeClr>
                </a:solidFill>
                <a:latin typeface="Arial Narrow" pitchFamily="34" charset="0"/>
              </a:rPr>
              <a:t>SAML</a:t>
            </a:r>
          </a:p>
          <a:p>
            <a:pPr lvl="2" algn="l">
              <a:buFont typeface="Wingdings" pitchFamily="2" charset="2"/>
              <a:buChar char="ü"/>
            </a:pPr>
            <a:r>
              <a:rPr lang="es-ES" sz="2000" dirty="0" smtClean="0">
                <a:solidFill>
                  <a:schemeClr val="tx2">
                    <a:lumMod val="75000"/>
                  </a:schemeClr>
                </a:solidFill>
                <a:latin typeface="Arial Narrow" pitchFamily="34" charset="0"/>
              </a:rPr>
              <a:t>PAPI</a:t>
            </a:r>
          </a:p>
          <a:p>
            <a:pPr lvl="2" algn="l">
              <a:buFont typeface="Wingdings" pitchFamily="2" charset="2"/>
              <a:buChar char="ü"/>
            </a:pPr>
            <a:r>
              <a:rPr lang="es-ES" sz="2000" dirty="0" err="1" smtClean="0">
                <a:solidFill>
                  <a:schemeClr val="tx2">
                    <a:lumMod val="75000"/>
                  </a:schemeClr>
                </a:solidFill>
                <a:latin typeface="Arial Narrow" pitchFamily="34" charset="0"/>
              </a:rPr>
              <a:t>OpenSSO</a:t>
            </a:r>
            <a:endParaRPr lang="es-ES" sz="2000" dirty="0" smtClean="0">
              <a:solidFill>
                <a:schemeClr val="tx2">
                  <a:lumMod val="75000"/>
                </a:schemeClr>
              </a:solidFill>
              <a:latin typeface="Arial Narrow" pitchFamily="34" charset="0"/>
            </a:endParaRPr>
          </a:p>
          <a:p>
            <a:pPr lvl="2" algn="l">
              <a:buFont typeface="Wingdings" pitchFamily="2" charset="2"/>
              <a:buChar char="ü"/>
            </a:pPr>
            <a:r>
              <a:rPr lang="es-ES" sz="2000" dirty="0" smtClean="0">
                <a:solidFill>
                  <a:schemeClr val="tx2">
                    <a:lumMod val="75000"/>
                  </a:schemeClr>
                </a:solidFill>
                <a:latin typeface="Arial Narrow" pitchFamily="34" charset="0"/>
              </a:rPr>
              <a:t>CAS (Sierra)</a:t>
            </a:r>
          </a:p>
          <a:p>
            <a:pPr lvl="2" algn="l"/>
            <a:endParaRPr lang="es-ES" sz="2000" dirty="0" smtClean="0">
              <a:solidFill>
                <a:schemeClr val="tx2">
                  <a:lumMod val="75000"/>
                </a:schemeClr>
              </a:solidFill>
              <a:latin typeface="Arial Narrow" pitchFamily="34" charset="0"/>
            </a:endParaRPr>
          </a:p>
          <a:p>
            <a:pPr lvl="1" algn="l">
              <a:buFont typeface="Wingdings" pitchFamily="2" charset="2"/>
              <a:buChar char="q"/>
            </a:pPr>
            <a:r>
              <a:rPr lang="es-ES" sz="2000" dirty="0" smtClean="0">
                <a:solidFill>
                  <a:schemeClr val="tx2">
                    <a:lumMod val="75000"/>
                  </a:schemeClr>
                </a:solidFill>
                <a:latin typeface="Arial Narrow" pitchFamily="34" charset="0"/>
              </a:rPr>
              <a:t> Actualmente más de 20 servidores de la US se integran en el sistema SSO, ejemplos:   </a:t>
            </a:r>
            <a:r>
              <a:rPr lang="es-ES" sz="2000" dirty="0" smtClean="0">
                <a:solidFill>
                  <a:schemeClr val="tx2">
                    <a:lumMod val="75000"/>
                  </a:schemeClr>
                </a:solidFill>
                <a:latin typeface="Arial Narrow" pitchFamily="34" charset="0"/>
                <a:hlinkClick r:id="rId3"/>
              </a:rPr>
              <a:t>descargas.us.es</a:t>
            </a:r>
            <a:r>
              <a:rPr lang="es-ES" sz="2000" dirty="0" smtClean="0">
                <a:solidFill>
                  <a:schemeClr val="tx2">
                    <a:lumMod val="75000"/>
                  </a:schemeClr>
                </a:solidFill>
                <a:latin typeface="Arial Narrow" pitchFamily="34" charset="0"/>
              </a:rPr>
              <a:t> (descarga de software)  , </a:t>
            </a:r>
            <a:r>
              <a:rPr lang="es-ES" sz="2000" dirty="0" smtClean="0">
                <a:solidFill>
                  <a:schemeClr val="tx2">
                    <a:lumMod val="75000"/>
                  </a:schemeClr>
                </a:solidFill>
                <a:latin typeface="Arial Narrow" pitchFamily="34" charset="0"/>
                <a:hlinkClick r:id="rId4"/>
              </a:rPr>
              <a:t>intranet de RRHH</a:t>
            </a:r>
            <a:r>
              <a:rPr lang="es-ES" sz="2000" dirty="0" smtClean="0">
                <a:solidFill>
                  <a:schemeClr val="tx2">
                    <a:lumMod val="75000"/>
                  </a:schemeClr>
                </a:solidFill>
                <a:latin typeface="Arial Narrow" pitchFamily="34" charset="0"/>
              </a:rPr>
              <a:t>, </a:t>
            </a:r>
            <a:r>
              <a:rPr lang="es-ES" sz="2000" dirty="0" smtClean="0">
                <a:solidFill>
                  <a:schemeClr val="tx2">
                    <a:lumMod val="75000"/>
                  </a:schemeClr>
                </a:solidFill>
                <a:latin typeface="Arial Narrow" pitchFamily="34" charset="0"/>
                <a:hlinkClick r:id="rId5"/>
              </a:rPr>
              <a:t>Consigna </a:t>
            </a:r>
            <a:r>
              <a:rPr lang="es-ES" sz="2000" dirty="0" smtClean="0">
                <a:solidFill>
                  <a:schemeClr val="tx2">
                    <a:lumMod val="75000"/>
                  </a:schemeClr>
                </a:solidFill>
                <a:latin typeface="Arial Narrow" pitchFamily="34" charset="0"/>
              </a:rPr>
              <a:t>, </a:t>
            </a:r>
            <a:r>
              <a:rPr lang="es-ES" sz="2000" dirty="0" smtClean="0">
                <a:solidFill>
                  <a:schemeClr val="tx2">
                    <a:lumMod val="75000"/>
                  </a:schemeClr>
                </a:solidFill>
                <a:latin typeface="Arial Narrow" pitchFamily="34" charset="0"/>
                <a:hlinkClick r:id="rId6"/>
              </a:rPr>
              <a:t>opina</a:t>
            </a:r>
            <a:r>
              <a:rPr lang="es-ES" sz="2000" dirty="0" smtClean="0">
                <a:solidFill>
                  <a:schemeClr val="tx2">
                    <a:lumMod val="75000"/>
                  </a:schemeClr>
                </a:solidFill>
                <a:latin typeface="Arial Narrow" pitchFamily="34" charset="0"/>
              </a:rPr>
              <a:t>, </a:t>
            </a:r>
            <a:r>
              <a:rPr lang="es-ES" sz="2000" dirty="0" smtClean="0">
                <a:solidFill>
                  <a:schemeClr val="tx2">
                    <a:lumMod val="75000"/>
                  </a:schemeClr>
                </a:solidFill>
                <a:latin typeface="Arial Narrow" pitchFamily="34" charset="0"/>
                <a:hlinkClick r:id="rId7"/>
              </a:rPr>
              <a:t>disco duro virtual</a:t>
            </a:r>
            <a:r>
              <a:rPr lang="es-ES" sz="2000" dirty="0" smtClean="0">
                <a:solidFill>
                  <a:schemeClr val="tx2">
                    <a:lumMod val="75000"/>
                  </a:schemeClr>
                </a:solidFill>
                <a:latin typeface="Arial Narrow" pitchFamily="34" charset="0"/>
              </a:rPr>
              <a:t>, </a:t>
            </a:r>
            <a:r>
              <a:rPr lang="es-ES" sz="2000" dirty="0" smtClean="0">
                <a:solidFill>
                  <a:schemeClr val="tx2">
                    <a:lumMod val="75000"/>
                  </a:schemeClr>
                </a:solidFill>
                <a:latin typeface="Arial Narrow" pitchFamily="34" charset="0"/>
                <a:hlinkClick r:id="rId8"/>
              </a:rPr>
              <a:t>acción social</a:t>
            </a:r>
            <a:r>
              <a:rPr lang="es-ES" sz="2000" dirty="0" smtClean="0">
                <a:solidFill>
                  <a:schemeClr val="tx2">
                    <a:lumMod val="75000"/>
                  </a:schemeClr>
                </a:solidFill>
                <a:latin typeface="Arial Narrow" pitchFamily="34" charset="0"/>
              </a:rPr>
              <a:t>, </a:t>
            </a:r>
            <a:r>
              <a:rPr lang="es-ES" sz="2000" dirty="0" err="1" smtClean="0">
                <a:solidFill>
                  <a:schemeClr val="tx2">
                    <a:lumMod val="75000"/>
                  </a:schemeClr>
                </a:solidFill>
                <a:latin typeface="Arial Narrow" pitchFamily="34" charset="0"/>
                <a:hlinkClick r:id="rId9"/>
              </a:rPr>
              <a:t>forpas</a:t>
            </a:r>
            <a:r>
              <a:rPr lang="es-ES" sz="2000" dirty="0" smtClean="0">
                <a:solidFill>
                  <a:schemeClr val="tx2">
                    <a:lumMod val="75000"/>
                  </a:schemeClr>
                </a:solidFill>
                <a:latin typeface="Arial Narrow" pitchFamily="34" charset="0"/>
              </a:rPr>
              <a:t>, </a:t>
            </a:r>
            <a:r>
              <a:rPr lang="es-ES" sz="2000" dirty="0" smtClean="0">
                <a:solidFill>
                  <a:schemeClr val="tx2">
                    <a:lumMod val="75000"/>
                  </a:schemeClr>
                </a:solidFill>
                <a:latin typeface="Arial Narrow" pitchFamily="34" charset="0"/>
                <a:hlinkClick r:id="rId10"/>
              </a:rPr>
              <a:t>logros</a:t>
            </a:r>
            <a:r>
              <a:rPr lang="es-ES" sz="2000" dirty="0" smtClean="0">
                <a:solidFill>
                  <a:schemeClr val="tx2">
                    <a:lumMod val="75000"/>
                  </a:schemeClr>
                </a:solidFill>
                <a:latin typeface="Arial Narrow" pitchFamily="34" charset="0"/>
              </a:rPr>
              <a:t> ( del </a:t>
            </a:r>
            <a:r>
              <a:rPr lang="es-ES" sz="2000" dirty="0" err="1" smtClean="0">
                <a:solidFill>
                  <a:schemeClr val="tx2">
                    <a:lumMod val="75000"/>
                  </a:schemeClr>
                </a:solidFill>
                <a:latin typeface="Arial Narrow" pitchFamily="34" charset="0"/>
              </a:rPr>
              <a:t>Vicerreptorado</a:t>
            </a:r>
            <a:r>
              <a:rPr lang="es-ES" sz="2000" dirty="0" smtClean="0">
                <a:solidFill>
                  <a:schemeClr val="tx2">
                    <a:lumMod val="75000"/>
                  </a:schemeClr>
                </a:solidFill>
                <a:latin typeface="Arial Narrow" pitchFamily="34" charset="0"/>
              </a:rPr>
              <a:t> de ordenación académica), </a:t>
            </a:r>
            <a:r>
              <a:rPr lang="es-ES" sz="2000" dirty="0" smtClean="0">
                <a:solidFill>
                  <a:schemeClr val="tx2">
                    <a:lumMod val="75000"/>
                  </a:schemeClr>
                </a:solidFill>
                <a:latin typeface="Arial Narrow" pitchFamily="34" charset="0"/>
                <a:hlinkClick r:id="rId11"/>
              </a:rPr>
              <a:t>intranet de </a:t>
            </a:r>
            <a:r>
              <a:rPr lang="es-ES" sz="2000" dirty="0" err="1" smtClean="0">
                <a:solidFill>
                  <a:schemeClr val="tx2">
                    <a:lumMod val="75000"/>
                  </a:schemeClr>
                </a:solidFill>
                <a:latin typeface="Arial Narrow" pitchFamily="34" charset="0"/>
                <a:hlinkClick r:id="rId11"/>
              </a:rPr>
              <a:t>fius</a:t>
            </a:r>
            <a:r>
              <a:rPr lang="es-ES" sz="2000" dirty="0" smtClean="0">
                <a:solidFill>
                  <a:schemeClr val="tx2">
                    <a:lumMod val="75000"/>
                  </a:schemeClr>
                </a:solidFill>
                <a:latin typeface="Arial Narrow" pitchFamily="34" charset="0"/>
                <a:hlinkClick r:id="rId11"/>
              </a:rPr>
              <a:t> </a:t>
            </a:r>
            <a:r>
              <a:rPr lang="es-ES" sz="2000" dirty="0" smtClean="0">
                <a:solidFill>
                  <a:schemeClr val="tx2">
                    <a:lumMod val="75000"/>
                  </a:schemeClr>
                </a:solidFill>
                <a:latin typeface="Arial Narrow" pitchFamily="34" charset="0"/>
              </a:rPr>
              <a:t>(Fundación para la Investigación de la US) </a:t>
            </a:r>
            <a:r>
              <a:rPr lang="es-ES" sz="2000" dirty="0" err="1" smtClean="0">
                <a:solidFill>
                  <a:schemeClr val="accent2">
                    <a:lumMod val="75000"/>
                  </a:schemeClr>
                </a:solidFill>
                <a:latin typeface="Arial Narrow" pitchFamily="34" charset="0"/>
              </a:rPr>
              <a:t>etc</a:t>
            </a:r>
            <a:r>
              <a:rPr lang="es-ES" sz="2000" dirty="0" smtClean="0">
                <a:solidFill>
                  <a:schemeClr val="accent2">
                    <a:lumMod val="75000"/>
                  </a:schemeClr>
                </a:solidFill>
                <a:latin typeface="Arial Narrow" pitchFamily="34" charset="0"/>
              </a:rPr>
              <a:t>…y en breve…El catálogo Fama</a:t>
            </a:r>
          </a:p>
          <a:p>
            <a:pPr lvl="1" algn="l"/>
            <a:endParaRPr lang="es-ES" sz="2200" b="1" dirty="0" smtClean="0">
              <a:latin typeface="Arial Narrow" pitchFamily="34" charset="0"/>
            </a:endParaRPr>
          </a:p>
          <a:p>
            <a:pPr lvl="1" algn="l">
              <a:buFont typeface="Wingdings" pitchFamily="2" charset="2"/>
              <a:buChar char="ü"/>
            </a:pPr>
            <a:endParaRPr lang="es-ES" sz="1400" b="1" dirty="0" smtClean="0">
              <a:latin typeface="Arial Narrow" pitchFamily="34" charset="0"/>
            </a:endParaRPr>
          </a:p>
          <a:p>
            <a:endParaRPr lang="es-ES" sz="2800" b="1" i="1" dirty="0" smtClean="0">
              <a:solidFill>
                <a:schemeClr val="accent2">
                  <a:lumMod val="75000"/>
                </a:schemeClr>
              </a:solidFill>
              <a:latin typeface="Arial Narrow" pitchFamily="34" charset="0"/>
            </a:endParaRPr>
          </a:p>
          <a:p>
            <a:pPr algn="l"/>
            <a:endParaRPr lang="es-ES" sz="3000" i="1" dirty="0" smtClean="0">
              <a:solidFill>
                <a:schemeClr val="accent2">
                  <a:lumMod val="75000"/>
                </a:schemeClr>
              </a:solidFill>
              <a:latin typeface="Arial Narrow" pitchFamily="34" charset="0"/>
            </a:endParaRPr>
          </a:p>
          <a:p>
            <a:pPr algn="l"/>
            <a:endParaRPr lang="es-ES" dirty="0" smtClean="0"/>
          </a:p>
          <a:p>
            <a:pPr algn="l">
              <a:buFont typeface="Wingdings" pitchFamily="2" charset="2"/>
              <a:buChar char="q"/>
            </a:pPr>
            <a:endParaRPr lang="es-ES" dirty="0" smtClean="0"/>
          </a:p>
          <a:p>
            <a:pPr algn="l">
              <a:buFont typeface="Wingdings" pitchFamily="2" charset="2"/>
              <a:buChar char="q"/>
            </a:pPr>
            <a:endParaRPr lang="es-ES" dirty="0" smtClean="0"/>
          </a:p>
          <a:p>
            <a:pPr algn="l">
              <a:buFont typeface="Wingdings" pitchFamily="2" charset="2"/>
              <a:buChar char="q"/>
            </a:pPr>
            <a:endParaRPr lang="es-ES" dirty="0" smtClean="0"/>
          </a:p>
        </p:txBody>
      </p:sp>
      <p:pic>
        <p:nvPicPr>
          <p:cNvPr id="4" name="Picture 2" descr="logo_biblioteca"/>
          <p:cNvPicPr>
            <a:picLocks noChangeAspect="1" noChangeArrowheads="1"/>
          </p:cNvPicPr>
          <p:nvPr/>
        </p:nvPicPr>
        <p:blipFill>
          <a:blip r:embed="rId12"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pic>
        <p:nvPicPr>
          <p:cNvPr id="6" name="Picture 2"/>
          <p:cNvPicPr>
            <a:picLocks noChangeAspect="1" noChangeArrowheads="1"/>
          </p:cNvPicPr>
          <p:nvPr/>
        </p:nvPicPr>
        <p:blipFill>
          <a:blip r:embed="rId13" cstate="print"/>
          <a:srcRect/>
          <a:stretch>
            <a:fillRect/>
          </a:stretch>
        </p:blipFill>
        <p:spPr bwMode="auto">
          <a:xfrm>
            <a:off x="3398540" y="1268760"/>
            <a:ext cx="1374279" cy="5040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5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16" end="16"/>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17" end="17"/>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18" end="18"/>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548680"/>
            <a:ext cx="8352928" cy="5832648"/>
          </a:xfrm>
        </p:spPr>
        <p:txBody>
          <a:bodyPr>
            <a:normAutofit/>
          </a:bodyPr>
          <a:lstStyle/>
          <a:p>
            <a:r>
              <a:rPr lang="es-ES" sz="3000" i="1" dirty="0" smtClean="0">
                <a:solidFill>
                  <a:schemeClr val="accent2">
                    <a:lumMod val="75000"/>
                  </a:schemeClr>
                </a:solidFill>
                <a:latin typeface="Arial Narrow" pitchFamily="34" charset="0"/>
              </a:rPr>
              <a:t>Gestión de identidad: ¿Qué pasos se han dado en el Catálogo Fama?</a:t>
            </a:r>
            <a:endParaRPr lang="es-ES" sz="1800" dirty="0" smtClean="0">
              <a:solidFill>
                <a:schemeClr val="tx2">
                  <a:lumMod val="75000"/>
                </a:schemeClr>
              </a:solidFill>
              <a:latin typeface="Arial Narrow" pitchFamily="34" charset="0"/>
            </a:endParaRPr>
          </a:p>
          <a:p>
            <a:pPr algn="l">
              <a:buFont typeface="Wingdings" pitchFamily="2" charset="2"/>
              <a:buChar char="q"/>
            </a:pPr>
            <a:r>
              <a:rPr lang="es-ES" sz="1700" dirty="0" smtClean="0">
                <a:solidFill>
                  <a:schemeClr val="tx2">
                    <a:lumMod val="75000"/>
                  </a:schemeClr>
                </a:solidFill>
                <a:latin typeface="Arial Narrow" pitchFamily="34" charset="0"/>
              </a:rPr>
              <a:t> En el año 2009  implementamos en </a:t>
            </a:r>
            <a:r>
              <a:rPr lang="es-ES" sz="1700" dirty="0" smtClean="0">
                <a:solidFill>
                  <a:schemeClr val="tx2">
                    <a:lumMod val="75000"/>
                  </a:schemeClr>
                </a:solidFill>
                <a:latin typeface="Arial Narrow" pitchFamily="34" charset="0"/>
              </a:rPr>
              <a:t>Fama </a:t>
            </a:r>
            <a:r>
              <a:rPr lang="es-ES" sz="1700" dirty="0" smtClean="0">
                <a:solidFill>
                  <a:schemeClr val="tx2">
                    <a:lumMod val="75000"/>
                  </a:schemeClr>
                </a:solidFill>
                <a:latin typeface="Arial Narrow" pitchFamily="34" charset="0"/>
              </a:rPr>
              <a:t>la acreditación </a:t>
            </a:r>
            <a:r>
              <a:rPr lang="es-ES" sz="1700" dirty="0" smtClean="0">
                <a:solidFill>
                  <a:schemeClr val="tx2">
                    <a:lumMod val="75000"/>
                  </a:schemeClr>
                </a:solidFill>
                <a:latin typeface="Arial Narrow" pitchFamily="34" charset="0"/>
              </a:rPr>
              <a:t>mediante </a:t>
            </a:r>
            <a:r>
              <a:rPr lang="es-ES" sz="1700" dirty="0" smtClean="0">
                <a:solidFill>
                  <a:schemeClr val="tx2">
                    <a:lumMod val="75000"/>
                  </a:schemeClr>
                </a:solidFill>
                <a:latin typeface="Arial Narrow" pitchFamily="34" charset="0"/>
              </a:rPr>
              <a:t>el Usuario virtual (UVUS)( Directorio corporativo, LDAP). </a:t>
            </a:r>
          </a:p>
          <a:p>
            <a:pPr algn="l"/>
            <a:r>
              <a:rPr lang="es-ES" sz="1700" dirty="0" smtClean="0">
                <a:solidFill>
                  <a:schemeClr val="tx2">
                    <a:lumMod val="75000"/>
                  </a:schemeClr>
                </a:solidFill>
                <a:latin typeface="Arial Narrow" pitchFamily="34" charset="0"/>
              </a:rPr>
              <a:t> </a:t>
            </a:r>
          </a:p>
          <a:p>
            <a:pPr algn="l">
              <a:buFont typeface="Wingdings" pitchFamily="2" charset="2"/>
              <a:buChar char="q"/>
            </a:pPr>
            <a:r>
              <a:rPr lang="es-ES" sz="1700" dirty="0" smtClean="0">
                <a:solidFill>
                  <a:schemeClr val="tx2">
                    <a:lumMod val="75000"/>
                  </a:schemeClr>
                </a:solidFill>
                <a:latin typeface="Arial Narrow" pitchFamily="34" charset="0"/>
              </a:rPr>
              <a:t>En el año 2010  la Biblioteca adquiere </a:t>
            </a:r>
            <a:r>
              <a:rPr lang="es-ES" sz="1700" dirty="0" err="1" smtClean="0">
                <a:solidFill>
                  <a:schemeClr val="tx2">
                    <a:lumMod val="75000"/>
                  </a:schemeClr>
                </a:solidFill>
                <a:latin typeface="Arial Narrow" pitchFamily="34" charset="0"/>
              </a:rPr>
              <a:t>Encore</a:t>
            </a:r>
            <a:r>
              <a:rPr lang="es-ES" sz="1700" dirty="0" smtClean="0">
                <a:solidFill>
                  <a:schemeClr val="tx2">
                    <a:lumMod val="75000"/>
                  </a:schemeClr>
                </a:solidFill>
                <a:latin typeface="Arial Narrow" pitchFamily="34" charset="0"/>
              </a:rPr>
              <a:t> (Fama+). Para evitar tener doble tener una doble página de acreditación  cambiamos la página de acreditación de fama (</a:t>
            </a:r>
            <a:r>
              <a:rPr lang="es-ES" sz="1700" dirty="0" err="1" smtClean="0">
                <a:solidFill>
                  <a:schemeClr val="tx2">
                    <a:lumMod val="75000"/>
                  </a:schemeClr>
                </a:solidFill>
                <a:latin typeface="Arial Narrow" pitchFamily="34" charset="0"/>
              </a:rPr>
              <a:t>patroninfo</a:t>
            </a:r>
            <a:r>
              <a:rPr lang="es-ES" sz="1700" dirty="0" smtClean="0">
                <a:solidFill>
                  <a:schemeClr val="tx2">
                    <a:lumMod val="75000"/>
                  </a:schemeClr>
                </a:solidFill>
                <a:latin typeface="Arial Narrow" pitchFamily="34" charset="0"/>
              </a:rPr>
              <a:t>) por un página de acreditación única : (</a:t>
            </a:r>
            <a:r>
              <a:rPr lang="es-ES" sz="1700" dirty="0" err="1" smtClean="0">
                <a:solidFill>
                  <a:schemeClr val="tx2">
                    <a:lumMod val="75000"/>
                  </a:schemeClr>
                </a:solidFill>
                <a:latin typeface="Arial Narrow" pitchFamily="34" charset="0"/>
              </a:rPr>
              <a:t>ipsso</a:t>
            </a:r>
            <a:r>
              <a:rPr lang="es-ES" sz="1700" dirty="0" smtClean="0">
                <a:solidFill>
                  <a:schemeClr val="tx2">
                    <a:lumMod val="75000"/>
                  </a:schemeClr>
                </a:solidFill>
                <a:latin typeface="Arial Narrow" pitchFamily="34" charset="0"/>
              </a:rPr>
              <a:t>, sistema CAS) (Millennium 2009 B 1.1 ).   Desde ese momento hemos utilizado la misma página de acreditación  para Fama y  Fama+ </a:t>
            </a:r>
          </a:p>
          <a:p>
            <a:pPr algn="l">
              <a:buFont typeface="Wingdings" pitchFamily="2" charset="2"/>
              <a:buChar char="q"/>
            </a:pPr>
            <a:endParaRPr lang="es-ES" sz="1800" i="1" dirty="0" smtClean="0">
              <a:solidFill>
                <a:schemeClr val="tx2">
                  <a:lumMod val="50000"/>
                </a:schemeClr>
              </a:solidFill>
              <a:latin typeface="Arial Narrow" pitchFamily="34" charset="0"/>
            </a:endParaRPr>
          </a:p>
          <a:p>
            <a:pPr algn="l">
              <a:buFont typeface="Wingdings" pitchFamily="2" charset="2"/>
              <a:buChar char="q"/>
            </a:pPr>
            <a:endParaRPr lang="es-ES" sz="1600" i="1" dirty="0" smtClean="0">
              <a:solidFill>
                <a:schemeClr val="tx2">
                  <a:lumMod val="75000"/>
                </a:schemeClr>
              </a:solidFill>
              <a:latin typeface="Arial Narrow" pitchFamily="34" charset="0"/>
            </a:endParaRPr>
          </a:p>
          <a:p>
            <a:pPr algn="l">
              <a:buFont typeface="Wingdings" pitchFamily="2" charset="2"/>
              <a:buChar char="q"/>
            </a:pPr>
            <a:endParaRPr lang="es-ES" sz="1600" i="1" dirty="0" smtClean="0">
              <a:solidFill>
                <a:schemeClr val="tx2">
                  <a:lumMod val="75000"/>
                </a:schemeClr>
              </a:solidFill>
              <a:latin typeface="Arial Narrow" pitchFamily="34" charset="0"/>
            </a:endParaRPr>
          </a:p>
          <a:p>
            <a:pPr algn="l"/>
            <a:endParaRPr lang="es-ES" dirty="0" smtClean="0"/>
          </a:p>
          <a:p>
            <a:pPr algn="l"/>
            <a:endParaRPr lang="es-ES" dirty="0" smtClean="0"/>
          </a:p>
          <a:p>
            <a:pPr algn="l"/>
            <a:endParaRPr lang="es-ES" sz="1600" i="1" dirty="0" smtClean="0">
              <a:solidFill>
                <a:schemeClr val="tx2">
                  <a:lumMod val="75000"/>
                </a:schemeClr>
              </a:solidFill>
              <a:latin typeface="Arial Narrow" pitchFamily="34" charset="0"/>
            </a:endParaRPr>
          </a:p>
        </p:txBody>
      </p:sp>
      <p:pic>
        <p:nvPicPr>
          <p:cNvPr id="4" name="Picture 2" descr="logo_biblioteca"/>
          <p:cNvPicPr>
            <a:picLocks noChangeAspect="1" noChangeArrowheads="1"/>
          </p:cNvPicPr>
          <p:nvPr/>
        </p:nvPicPr>
        <p:blipFill>
          <a:blip r:embed="rId3"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pic>
        <p:nvPicPr>
          <p:cNvPr id="5" name="4 Imagen"/>
          <p:cNvPicPr/>
          <p:nvPr/>
        </p:nvPicPr>
        <p:blipFill>
          <a:blip r:embed="rId4" cstate="print"/>
          <a:srcRect l="23182" t="12040" r="22970" b="3344"/>
          <a:stretch>
            <a:fillRect/>
          </a:stretch>
        </p:blipFill>
        <p:spPr bwMode="auto">
          <a:xfrm>
            <a:off x="179388" y="430212"/>
            <a:ext cx="8569076" cy="623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79525" y="332656"/>
            <a:ext cx="7632848" cy="5695404"/>
          </a:xfrm>
        </p:spPr>
        <p:txBody>
          <a:bodyPr>
            <a:normAutofit/>
          </a:bodyPr>
          <a:lstStyle/>
          <a:p>
            <a:r>
              <a:rPr lang="es-ES" sz="3000" i="1" dirty="0" smtClean="0">
                <a:solidFill>
                  <a:schemeClr val="accent2">
                    <a:lumMod val="75000"/>
                  </a:schemeClr>
                </a:solidFill>
                <a:latin typeface="Arial Narrow" pitchFamily="34" charset="0"/>
              </a:rPr>
              <a:t>Ge</a:t>
            </a:r>
            <a:r>
              <a:rPr lang="es-ES" i="1" dirty="0" smtClean="0">
                <a:solidFill>
                  <a:schemeClr val="accent2">
                    <a:lumMod val="75000"/>
                  </a:schemeClr>
                </a:solidFill>
                <a:latin typeface="Arial Narrow" pitchFamily="34" charset="0"/>
              </a:rPr>
              <a:t>stión de identidad: ¿Qué pasos se han dado en el Catálogo Fama?</a:t>
            </a:r>
          </a:p>
          <a:p>
            <a:endParaRPr lang="es-ES" sz="2000" i="1" dirty="0" smtClean="0">
              <a:solidFill>
                <a:schemeClr val="tx2">
                  <a:lumMod val="75000"/>
                </a:schemeClr>
              </a:solidFill>
              <a:latin typeface="Arial Narrow" pitchFamily="34" charset="0"/>
            </a:endParaRPr>
          </a:p>
          <a:p>
            <a:pPr algn="l">
              <a:buFont typeface="Wingdings" pitchFamily="2" charset="2"/>
              <a:buChar char="q"/>
            </a:pPr>
            <a:r>
              <a:rPr lang="es-ES" sz="2000" i="1" dirty="0" smtClean="0">
                <a:solidFill>
                  <a:schemeClr val="tx2">
                    <a:lumMod val="75000"/>
                  </a:schemeClr>
                </a:solidFill>
                <a:latin typeface="Arial Narrow" pitchFamily="34" charset="0"/>
              </a:rPr>
              <a:t> En el año 2014: Objetivo estratégico </a:t>
            </a:r>
            <a:r>
              <a:rPr lang="es-ES" sz="2000" dirty="0" smtClean="0">
                <a:solidFill>
                  <a:schemeClr val="tx2">
                    <a:lumMod val="75000"/>
                  </a:schemeClr>
                </a:solidFill>
                <a:latin typeface="Arial Narrow" pitchFamily="34" charset="0"/>
              </a:rPr>
              <a:t>1.3.11 Implementar en Fama el sistema de acreditación único de la US: SSO.</a:t>
            </a:r>
          </a:p>
          <a:p>
            <a:pPr algn="l"/>
            <a:endParaRPr lang="es-ES" sz="2000" dirty="0">
              <a:solidFill>
                <a:schemeClr val="tx2">
                  <a:lumMod val="75000"/>
                </a:schemeClr>
              </a:solidFill>
              <a:latin typeface="Arial Narrow" pitchFamily="34" charset="0"/>
            </a:endParaRPr>
          </a:p>
          <a:p>
            <a:pPr algn="l">
              <a:buFont typeface="Wingdings" pitchFamily="2" charset="2"/>
              <a:buChar char="q"/>
            </a:pPr>
            <a:r>
              <a:rPr lang="es-ES" sz="2000" dirty="0">
                <a:solidFill>
                  <a:schemeClr val="tx2">
                    <a:lumMod val="75000"/>
                  </a:schemeClr>
                </a:solidFill>
                <a:latin typeface="Arial Narrow" pitchFamily="34" charset="0"/>
              </a:rPr>
              <a:t> Requisitos: Módulo SSO de </a:t>
            </a:r>
            <a:r>
              <a:rPr lang="es-ES" sz="2000" dirty="0" err="1">
                <a:solidFill>
                  <a:schemeClr val="tx2">
                    <a:lumMod val="75000"/>
                  </a:schemeClr>
                </a:solidFill>
                <a:latin typeface="Arial Narrow" pitchFamily="34" charset="0"/>
              </a:rPr>
              <a:t>Innovative</a:t>
            </a:r>
            <a:r>
              <a:rPr lang="es-ES" sz="2000" dirty="0">
                <a:solidFill>
                  <a:schemeClr val="tx2">
                    <a:lumMod val="75000"/>
                  </a:schemeClr>
                </a:solidFill>
                <a:latin typeface="Arial Narrow" pitchFamily="34" charset="0"/>
              </a:rPr>
              <a:t> (comunica Sierra con el SSO de la US) y un servidor dedicado.</a:t>
            </a:r>
          </a:p>
          <a:p>
            <a:pPr algn="l"/>
            <a:endParaRPr lang="es-ES" sz="2000" dirty="0">
              <a:solidFill>
                <a:schemeClr val="tx2">
                  <a:lumMod val="75000"/>
                </a:schemeClr>
              </a:solidFill>
              <a:latin typeface="Arial Narrow" pitchFamily="34" charset="0"/>
            </a:endParaRPr>
          </a:p>
          <a:p>
            <a:pPr algn="l">
              <a:buFont typeface="Wingdings" pitchFamily="2" charset="2"/>
              <a:buChar char="q"/>
            </a:pPr>
            <a:r>
              <a:rPr lang="es-ES" sz="2000" dirty="0">
                <a:solidFill>
                  <a:schemeClr val="tx2">
                    <a:lumMod val="75000"/>
                  </a:schemeClr>
                </a:solidFill>
                <a:latin typeface="Arial Narrow" pitchFamily="34" charset="0"/>
              </a:rPr>
              <a:t>Trabajo conjunto</a:t>
            </a:r>
            <a:r>
              <a:rPr lang="es-ES" sz="2000" dirty="0" smtClean="0">
                <a:solidFill>
                  <a:schemeClr val="tx2">
                    <a:lumMod val="75000"/>
                  </a:schemeClr>
                </a:solidFill>
                <a:latin typeface="Arial Narrow" pitchFamily="34" charset="0"/>
              </a:rPr>
              <a:t>: de las Áreas de Aplicaciones </a:t>
            </a:r>
            <a:r>
              <a:rPr lang="es-ES" sz="2000" dirty="0" smtClean="0">
                <a:solidFill>
                  <a:schemeClr val="tx2">
                    <a:lumMod val="75000"/>
                  </a:schemeClr>
                </a:solidFill>
                <a:latin typeface="Arial Narrow" pitchFamily="34" charset="0"/>
              </a:rPr>
              <a:t>Corporativas,  Comunicaciones </a:t>
            </a:r>
            <a:r>
              <a:rPr lang="es-ES" sz="2000" dirty="0" smtClean="0">
                <a:solidFill>
                  <a:schemeClr val="tx2">
                    <a:lumMod val="75000"/>
                  </a:schemeClr>
                </a:solidFill>
                <a:latin typeface="Arial Narrow" pitchFamily="34" charset="0"/>
              </a:rPr>
              <a:t>y </a:t>
            </a:r>
            <a:r>
              <a:rPr lang="es-ES" sz="2000" dirty="0" smtClean="0">
                <a:solidFill>
                  <a:schemeClr val="tx2">
                    <a:lumMod val="75000"/>
                  </a:schemeClr>
                </a:solidFill>
                <a:latin typeface="Arial Narrow" pitchFamily="34" charset="0"/>
              </a:rPr>
              <a:t> </a:t>
            </a:r>
            <a:r>
              <a:rPr lang="es-ES" sz="2000" dirty="0" smtClean="0">
                <a:solidFill>
                  <a:schemeClr val="tx2">
                    <a:lumMod val="75000"/>
                  </a:schemeClr>
                </a:solidFill>
                <a:latin typeface="Arial Narrow" pitchFamily="34" charset="0"/>
              </a:rPr>
              <a:t>Apoyo a la Docencia e Investigación </a:t>
            </a:r>
            <a:r>
              <a:rPr lang="es-ES" sz="2000" dirty="0">
                <a:solidFill>
                  <a:schemeClr val="tx2">
                    <a:lumMod val="75000"/>
                  </a:schemeClr>
                </a:solidFill>
                <a:latin typeface="Arial Narrow" pitchFamily="34" charset="0"/>
              </a:rPr>
              <a:t>del SIC y Sección del SIGB de la </a:t>
            </a:r>
            <a:r>
              <a:rPr lang="es-ES" sz="2000" dirty="0" smtClean="0">
                <a:solidFill>
                  <a:schemeClr val="tx2">
                    <a:lumMod val="75000"/>
                  </a:schemeClr>
                </a:solidFill>
                <a:latin typeface="Arial Narrow" pitchFamily="34" charset="0"/>
              </a:rPr>
              <a:t>BUS que planifica y coordina el proyecto.</a:t>
            </a:r>
          </a:p>
          <a:p>
            <a:endParaRPr lang="es-ES" sz="2000" i="1" dirty="0">
              <a:solidFill>
                <a:schemeClr val="tx2">
                  <a:lumMod val="75000"/>
                </a:schemeClr>
              </a:solidFill>
              <a:latin typeface="Arial Narrow" pitchFamily="34" charset="0"/>
            </a:endParaRPr>
          </a:p>
          <a:p>
            <a:pPr algn="l">
              <a:buFont typeface="Wingdings" pitchFamily="2" charset="2"/>
              <a:buChar char="q"/>
            </a:pPr>
            <a:r>
              <a:rPr lang="es-ES" sz="2000" i="1" dirty="0">
                <a:solidFill>
                  <a:schemeClr val="tx2">
                    <a:lumMod val="75000"/>
                  </a:schemeClr>
                </a:solidFill>
                <a:latin typeface="Arial Narrow" pitchFamily="34" charset="0"/>
              </a:rPr>
              <a:t> Inicio proyecto: septiembre 2014 </a:t>
            </a:r>
            <a:endParaRPr lang="es-ES" sz="2000" dirty="0">
              <a:solidFill>
                <a:schemeClr val="tx2">
                  <a:lumMod val="75000"/>
                </a:schemeClr>
              </a:solidFill>
              <a:latin typeface="Arial Narrow" pitchFamily="34" charset="0"/>
            </a:endParaRPr>
          </a:p>
          <a:p>
            <a:pPr algn="l">
              <a:buFont typeface="Wingdings" pitchFamily="2" charset="2"/>
              <a:buChar char="q"/>
            </a:pPr>
            <a:endParaRPr lang="es-ES" sz="2000" dirty="0" smtClean="0">
              <a:solidFill>
                <a:schemeClr val="tx2">
                  <a:lumMod val="75000"/>
                </a:schemeClr>
              </a:solidFill>
              <a:latin typeface="Arial Narrow" pitchFamily="34" charset="0"/>
            </a:endParaRPr>
          </a:p>
          <a:p>
            <a:pPr algn="l"/>
            <a:endParaRPr lang="es-ES" sz="6800" i="1" dirty="0" smtClean="0">
              <a:solidFill>
                <a:schemeClr val="tx2">
                  <a:lumMod val="75000"/>
                </a:schemeClr>
              </a:solidFill>
              <a:latin typeface="Arial Narrow" pitchFamily="34" charset="0"/>
            </a:endParaRPr>
          </a:p>
        </p:txBody>
      </p:sp>
      <p:pic>
        <p:nvPicPr>
          <p:cNvPr id="4" name="Picture 2" descr="logo_biblioteca"/>
          <p:cNvPicPr>
            <a:picLocks noChangeAspect="1" noChangeArrowheads="1"/>
          </p:cNvPicPr>
          <p:nvPr/>
        </p:nvPicPr>
        <p:blipFill>
          <a:blip r:embed="rId3"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spTree>
    <p:extLst>
      <p:ext uri="{BB962C8B-B14F-4D97-AF65-F5344CB8AC3E}">
        <p14:creationId xmlns:p14="http://schemas.microsoft.com/office/powerpoint/2010/main" val="299445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7" y="152028"/>
            <a:ext cx="7488832" cy="5832648"/>
          </a:xfrm>
        </p:spPr>
        <p:txBody>
          <a:bodyPr>
            <a:normAutofit fontScale="25000" lnSpcReduction="20000"/>
          </a:bodyPr>
          <a:lstStyle/>
          <a:p>
            <a:r>
              <a:rPr lang="es-ES" sz="12000" i="1" dirty="0" smtClean="0">
                <a:solidFill>
                  <a:schemeClr val="accent2">
                    <a:lumMod val="75000"/>
                  </a:schemeClr>
                </a:solidFill>
                <a:latin typeface="Arial Narrow" pitchFamily="34" charset="0"/>
              </a:rPr>
              <a:t>Gestión de identidad: ¿Qué pasos se han dado en el Catálogo Fama?</a:t>
            </a:r>
          </a:p>
          <a:p>
            <a:endParaRPr lang="es-ES" sz="12000" i="1" dirty="0" smtClean="0">
              <a:solidFill>
                <a:schemeClr val="accent2">
                  <a:lumMod val="75000"/>
                </a:schemeClr>
              </a:solidFill>
              <a:latin typeface="Arial Narrow" pitchFamily="34" charset="0"/>
            </a:endParaRPr>
          </a:p>
          <a:p>
            <a:pPr algn="l"/>
            <a:endParaRPr lang="es-ES" sz="6800" dirty="0" smtClean="0">
              <a:solidFill>
                <a:schemeClr val="tx2">
                  <a:lumMod val="75000"/>
                </a:schemeClr>
              </a:solidFill>
              <a:latin typeface="Arial Narrow" pitchFamily="34" charset="0"/>
            </a:endParaRPr>
          </a:p>
          <a:p>
            <a:pPr algn="l">
              <a:buFont typeface="Wingdings" pitchFamily="2" charset="2"/>
              <a:buChar char="q"/>
            </a:pPr>
            <a:r>
              <a:rPr lang="es-ES" sz="6800" dirty="0" smtClean="0">
                <a:solidFill>
                  <a:schemeClr val="tx2">
                    <a:lumMod val="75000"/>
                  </a:schemeClr>
                </a:solidFill>
                <a:latin typeface="Arial Narrow" pitchFamily="34" charset="0"/>
              </a:rPr>
              <a:t> Septiembre/octubre configuración del nuevo servidor </a:t>
            </a:r>
            <a:r>
              <a:rPr lang="es-ES" sz="6800" dirty="0" err="1" smtClean="0">
                <a:solidFill>
                  <a:schemeClr val="tx2">
                    <a:lumMod val="75000"/>
                  </a:schemeClr>
                </a:solidFill>
                <a:latin typeface="Arial Narrow" pitchFamily="34" charset="0"/>
              </a:rPr>
              <a:t>SSOFama</a:t>
            </a:r>
            <a:r>
              <a:rPr lang="es-ES" sz="6800" dirty="0" smtClean="0">
                <a:solidFill>
                  <a:schemeClr val="tx2">
                    <a:lumMod val="75000"/>
                  </a:schemeClr>
                </a:solidFill>
                <a:latin typeface="Arial Narrow" pitchFamily="34" charset="0"/>
              </a:rPr>
              <a:t> (requisitos, alta DNS US, certificado de seguridad…). Intervienen el SIC y Sección del SIGB de la </a:t>
            </a:r>
            <a:r>
              <a:rPr lang="es-ES" sz="6800" dirty="0" smtClean="0">
                <a:solidFill>
                  <a:schemeClr val="tx2">
                    <a:lumMod val="75000"/>
                  </a:schemeClr>
                </a:solidFill>
                <a:latin typeface="Arial Narrow" pitchFamily="34" charset="0"/>
              </a:rPr>
              <a:t>BUS</a:t>
            </a:r>
          </a:p>
          <a:p>
            <a:pPr algn="l"/>
            <a:endParaRPr lang="es-ES" sz="6800" dirty="0">
              <a:solidFill>
                <a:schemeClr val="tx2">
                  <a:lumMod val="75000"/>
                </a:schemeClr>
              </a:solidFill>
              <a:latin typeface="Arial Narrow" pitchFamily="34" charset="0"/>
            </a:endParaRPr>
          </a:p>
          <a:p>
            <a:pPr algn="l"/>
            <a:endParaRPr lang="es-ES" sz="6800" dirty="0" smtClean="0">
              <a:solidFill>
                <a:schemeClr val="tx2">
                  <a:lumMod val="75000"/>
                </a:schemeClr>
              </a:solidFill>
              <a:latin typeface="Arial Narrow" pitchFamily="34" charset="0"/>
            </a:endParaRPr>
          </a:p>
          <a:p>
            <a:pPr algn="l">
              <a:buFont typeface="Wingdings" pitchFamily="2" charset="2"/>
              <a:buChar char="q"/>
            </a:pPr>
            <a:r>
              <a:rPr lang="es-ES" sz="6800" dirty="0">
                <a:solidFill>
                  <a:schemeClr val="tx2">
                    <a:lumMod val="75000"/>
                  </a:schemeClr>
                </a:solidFill>
                <a:latin typeface="Arial Narrow" pitchFamily="34" charset="0"/>
              </a:rPr>
              <a:t>22 octubre: se facilita el acceso al nuevo del servidor a </a:t>
            </a:r>
            <a:r>
              <a:rPr lang="es-ES" sz="6800" dirty="0" err="1">
                <a:solidFill>
                  <a:schemeClr val="tx2">
                    <a:lumMod val="75000"/>
                  </a:schemeClr>
                </a:solidFill>
                <a:latin typeface="Arial Narrow" pitchFamily="34" charset="0"/>
              </a:rPr>
              <a:t>Innovative</a:t>
            </a:r>
            <a:r>
              <a:rPr lang="es-ES" sz="6800" dirty="0">
                <a:solidFill>
                  <a:schemeClr val="tx2">
                    <a:lumMod val="75000"/>
                  </a:schemeClr>
                </a:solidFill>
                <a:latin typeface="Arial Narrow" pitchFamily="34" charset="0"/>
              </a:rPr>
              <a:t>. Comienza la instalación y configuración del Módulo SSO  </a:t>
            </a:r>
            <a:r>
              <a:rPr lang="es-ES" sz="6800" dirty="0" smtClean="0">
                <a:solidFill>
                  <a:schemeClr val="tx2">
                    <a:lumMod val="75000"/>
                  </a:schemeClr>
                </a:solidFill>
                <a:latin typeface="Arial Narrow" pitchFamily="34" charset="0"/>
              </a:rPr>
              <a:t>en </a:t>
            </a:r>
            <a:r>
              <a:rPr lang="es-ES" sz="6800" dirty="0">
                <a:solidFill>
                  <a:schemeClr val="tx2">
                    <a:lumMod val="75000"/>
                  </a:schemeClr>
                </a:solidFill>
                <a:latin typeface="Arial Narrow" pitchFamily="34" charset="0"/>
              </a:rPr>
              <a:t>el nuevo servidor . Intervienen </a:t>
            </a:r>
            <a:r>
              <a:rPr lang="es-ES" sz="6800" dirty="0" err="1">
                <a:solidFill>
                  <a:schemeClr val="tx2">
                    <a:lumMod val="75000"/>
                  </a:schemeClr>
                </a:solidFill>
                <a:latin typeface="Arial Narrow" pitchFamily="34" charset="0"/>
              </a:rPr>
              <a:t>Innovative</a:t>
            </a:r>
            <a:r>
              <a:rPr lang="es-ES" sz="6800" dirty="0">
                <a:solidFill>
                  <a:schemeClr val="tx2">
                    <a:lumMod val="75000"/>
                  </a:schemeClr>
                </a:solidFill>
                <a:latin typeface="Arial Narrow" pitchFamily="34" charset="0"/>
              </a:rPr>
              <a:t> y  el Área de Apoyo a la Docencia e Investigación del SIC que proporciona datos, usuarios de pruebas, </a:t>
            </a:r>
            <a:r>
              <a:rPr lang="es-ES" sz="6800" dirty="0" err="1">
                <a:solidFill>
                  <a:schemeClr val="tx2">
                    <a:lumMod val="75000"/>
                  </a:schemeClr>
                </a:solidFill>
                <a:latin typeface="Arial Narrow" pitchFamily="34" charset="0"/>
              </a:rPr>
              <a:t>etc</a:t>
            </a:r>
            <a:r>
              <a:rPr lang="es-ES" sz="6800" dirty="0">
                <a:solidFill>
                  <a:schemeClr val="tx2">
                    <a:lumMod val="75000"/>
                  </a:schemeClr>
                </a:solidFill>
                <a:latin typeface="Arial Narrow" pitchFamily="34" charset="0"/>
              </a:rPr>
              <a:t> del servidor SSO de la US. Coordina la Sección del SIGB.</a:t>
            </a:r>
          </a:p>
          <a:p>
            <a:pPr algn="l">
              <a:buFont typeface="Wingdings" pitchFamily="2" charset="2"/>
              <a:buChar char="q"/>
            </a:pPr>
            <a:endParaRPr lang="es-ES" sz="6800" dirty="0" smtClean="0">
              <a:solidFill>
                <a:schemeClr val="tx2">
                  <a:lumMod val="75000"/>
                </a:schemeClr>
              </a:solidFill>
              <a:latin typeface="Arial Narrow" pitchFamily="34" charset="0"/>
            </a:endParaRPr>
          </a:p>
          <a:p>
            <a:pPr algn="l"/>
            <a:endParaRPr lang="es-ES" sz="6800" dirty="0" smtClean="0">
              <a:solidFill>
                <a:schemeClr val="tx2">
                  <a:lumMod val="75000"/>
                </a:schemeClr>
              </a:solidFill>
              <a:latin typeface="Arial Narrow" pitchFamily="34" charset="0"/>
            </a:endParaRPr>
          </a:p>
          <a:p>
            <a:pPr marL="285750" indent="-285750" algn="l">
              <a:buFont typeface="Wingdings" pitchFamily="2" charset="2"/>
              <a:buChar char="q"/>
            </a:pPr>
            <a:r>
              <a:rPr lang="es-ES" sz="6800" dirty="0" smtClean="0">
                <a:solidFill>
                  <a:schemeClr val="tx2">
                    <a:lumMod val="75000"/>
                  </a:schemeClr>
                </a:solidFill>
                <a:latin typeface="Arial Narrow" pitchFamily="34" charset="0"/>
              </a:rPr>
              <a:t>Paralelamente </a:t>
            </a:r>
            <a:r>
              <a:rPr lang="es-ES" sz="6800" dirty="0" smtClean="0">
                <a:solidFill>
                  <a:schemeClr val="tx2">
                    <a:lumMod val="75000"/>
                  </a:schemeClr>
                </a:solidFill>
                <a:latin typeface="Arial Narrow" pitchFamily="34" charset="0"/>
              </a:rPr>
              <a:t>la Sección del SIGB prepara las nuevas páginas de acreditación de MI</a:t>
            </a:r>
          </a:p>
          <a:p>
            <a:pPr algn="l"/>
            <a:r>
              <a:rPr lang="es-ES" sz="6800" dirty="0" smtClean="0">
                <a:solidFill>
                  <a:schemeClr val="tx2">
                    <a:lumMod val="75000"/>
                  </a:schemeClr>
                </a:solidFill>
                <a:latin typeface="Arial Narrow" pitchFamily="34" charset="0"/>
              </a:rPr>
              <a:t>Cuenta.</a:t>
            </a:r>
          </a:p>
          <a:p>
            <a:pPr algn="l"/>
            <a:endParaRPr lang="es-ES" sz="6800" dirty="0" smtClean="0">
              <a:solidFill>
                <a:schemeClr val="tx2">
                  <a:lumMod val="75000"/>
                </a:schemeClr>
              </a:solidFill>
              <a:latin typeface="Arial Narrow" pitchFamily="34" charset="0"/>
            </a:endParaRPr>
          </a:p>
          <a:p>
            <a:pPr algn="l"/>
            <a:endParaRPr lang="es-ES" sz="6800" dirty="0" smtClean="0">
              <a:solidFill>
                <a:schemeClr val="tx2">
                  <a:lumMod val="75000"/>
                </a:schemeClr>
              </a:solidFill>
              <a:latin typeface="Arial Narrow" pitchFamily="34" charset="0"/>
            </a:endParaRPr>
          </a:p>
          <a:p>
            <a:pPr algn="l">
              <a:buFont typeface="Wingdings" pitchFamily="2" charset="2"/>
              <a:buChar char="q"/>
            </a:pPr>
            <a:r>
              <a:rPr lang="es-ES" sz="6800" dirty="0" smtClean="0">
                <a:solidFill>
                  <a:schemeClr val="tx2">
                    <a:lumMod val="75000"/>
                  </a:schemeClr>
                </a:solidFill>
                <a:latin typeface="Arial Narrow" pitchFamily="34" charset="0"/>
              </a:rPr>
              <a:t>Situación </a:t>
            </a:r>
            <a:r>
              <a:rPr lang="es-ES" sz="6800" dirty="0" smtClean="0">
                <a:solidFill>
                  <a:schemeClr val="tx2">
                    <a:lumMod val="75000"/>
                  </a:schemeClr>
                </a:solidFill>
                <a:latin typeface="Arial Narrow" pitchFamily="34" charset="0"/>
              </a:rPr>
              <a:t>actual: </a:t>
            </a:r>
            <a:r>
              <a:rPr lang="es-ES" sz="6800" u="sng" dirty="0" smtClean="0">
                <a:solidFill>
                  <a:schemeClr val="tx2">
                    <a:lumMod val="75000"/>
                  </a:schemeClr>
                </a:solidFill>
                <a:latin typeface="Arial Narrow" pitchFamily="34" charset="0"/>
              </a:rPr>
              <a:t>puesta en producción enero/febrero 2015</a:t>
            </a:r>
          </a:p>
          <a:p>
            <a:pPr algn="l"/>
            <a:endParaRPr lang="es-ES" sz="6800" dirty="0" smtClean="0"/>
          </a:p>
          <a:p>
            <a:pPr algn="l"/>
            <a:endParaRPr lang="es-ES" sz="6800" i="1" dirty="0" smtClean="0">
              <a:solidFill>
                <a:schemeClr val="tx2">
                  <a:lumMod val="75000"/>
                </a:schemeClr>
              </a:solidFill>
              <a:latin typeface="Arial Narrow" pitchFamily="34" charset="0"/>
            </a:endParaRPr>
          </a:p>
        </p:txBody>
      </p:sp>
      <p:pic>
        <p:nvPicPr>
          <p:cNvPr id="4" name="Picture 2" descr="logo_biblioteca"/>
          <p:cNvPicPr>
            <a:picLocks noChangeAspect="1" noChangeArrowheads="1"/>
          </p:cNvPicPr>
          <p:nvPr/>
        </p:nvPicPr>
        <p:blipFill>
          <a:blip r:embed="rId3" cstate="print"/>
          <a:srcRect/>
          <a:stretch>
            <a:fillRect/>
          </a:stretch>
        </p:blipFill>
        <p:spPr bwMode="auto">
          <a:xfrm>
            <a:off x="179388" y="6237288"/>
            <a:ext cx="1100137" cy="430212"/>
          </a:xfrm>
          <a:prstGeom prst="rect">
            <a:avLst/>
          </a:prstGeom>
          <a:noFill/>
          <a:ln w="9525">
            <a:noFill/>
            <a:miter lim="800000"/>
            <a:headEnd/>
            <a:tailEnd/>
          </a:ln>
        </p:spPr>
      </p:pic>
      <p:sp>
        <p:nvSpPr>
          <p:cNvPr id="19" name="18 CuadroTexto"/>
          <p:cNvSpPr txBox="1"/>
          <p:nvPr/>
        </p:nvSpPr>
        <p:spPr>
          <a:xfrm>
            <a:off x="7308304" y="6021288"/>
            <a:ext cx="1835696" cy="646331"/>
          </a:xfrm>
          <a:prstGeom prst="rect">
            <a:avLst/>
          </a:prstGeom>
          <a:noFill/>
        </p:spPr>
        <p:txBody>
          <a:bodyPr wrap="square" rtlCol="0">
            <a:spAutoFit/>
          </a:bodyPr>
          <a:lstStyle/>
          <a:p>
            <a:endParaRPr lang="es-ES" dirty="0" smtClean="0"/>
          </a:p>
          <a:p>
            <a:endParaRPr lang="es-ES" dirty="0"/>
          </a:p>
        </p:txBody>
      </p:sp>
    </p:spTree>
    <p:extLst>
      <p:ext uri="{BB962C8B-B14F-4D97-AF65-F5344CB8AC3E}">
        <p14:creationId xmlns:p14="http://schemas.microsoft.com/office/powerpoint/2010/main" val="132837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2301</TotalTime>
  <Words>1001</Words>
  <Application>Microsoft Office PowerPoint</Application>
  <PresentationFormat>Presentación en pantalla (4:3)</PresentationFormat>
  <Paragraphs>188</Paragraphs>
  <Slides>14</Slides>
  <Notes>14</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UsuarioBIB</dc:creator>
  <cp:lastModifiedBy>Trabajo</cp:lastModifiedBy>
  <cp:revision>212</cp:revision>
  <dcterms:created xsi:type="dcterms:W3CDTF">2014-05-13T08:21:54Z</dcterms:created>
  <dcterms:modified xsi:type="dcterms:W3CDTF">2014-12-15T20:43:49Z</dcterms:modified>
</cp:coreProperties>
</file>